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82" r:id="rId5"/>
    <p:sldMasterId id="2147483684" r:id="rId6"/>
  </p:sldMasterIdLst>
  <p:notesMasterIdLst>
    <p:notesMasterId r:id="rId21"/>
  </p:notesMasterIdLst>
  <p:handoutMasterIdLst>
    <p:handoutMasterId r:id="rId22"/>
  </p:handoutMasterIdLst>
  <p:sldIdLst>
    <p:sldId id="296" r:id="rId7"/>
    <p:sldId id="1492" r:id="rId8"/>
    <p:sldId id="1479" r:id="rId9"/>
    <p:sldId id="1490" r:id="rId10"/>
    <p:sldId id="1488" r:id="rId11"/>
    <p:sldId id="1461" r:id="rId12"/>
    <p:sldId id="1489" r:id="rId13"/>
    <p:sldId id="1482" r:id="rId14"/>
    <p:sldId id="1475" r:id="rId15"/>
    <p:sldId id="1491" r:id="rId16"/>
    <p:sldId id="442" r:id="rId17"/>
    <p:sldId id="371" r:id="rId18"/>
    <p:sldId id="1481" r:id="rId19"/>
    <p:sldId id="140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 Brightman" initials="JB" lastIdx="1" clrIdx="0">
    <p:extLst>
      <p:ext uri="{19B8F6BF-5375-455C-9EA6-DF929625EA0E}">
        <p15:presenceInfo xmlns:p15="http://schemas.microsoft.com/office/powerpoint/2012/main" userId="S::Jane.Brightman@skillsforcare.org.uk::43dc2628-6938-45aa-a18c-2b7479784acc" providerId="AD"/>
      </p:ext>
    </p:extLst>
  </p:cmAuthor>
  <p:cmAuthor id="2" name="Jo Hawkins" initials="JH" lastIdx="2" clrIdx="1">
    <p:extLst>
      <p:ext uri="{19B8F6BF-5375-455C-9EA6-DF929625EA0E}">
        <p15:presenceInfo xmlns:p15="http://schemas.microsoft.com/office/powerpoint/2012/main" userId="S::Jo.Hawkins@skillsforcare.org.uk::de2f5101-fd6d-4722-addb-c4f4d1e572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E87722"/>
    <a:srgbClr val="FFB81C"/>
    <a:srgbClr val="E7EAF3"/>
    <a:srgbClr val="A20067"/>
    <a:srgbClr val="003057"/>
    <a:srgbClr val="008C95"/>
    <a:srgbClr val="CACACA"/>
    <a:srgbClr val="BA0C2F"/>
    <a:srgbClr val="00A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66563" autoAdjust="0"/>
  </p:normalViewPr>
  <p:slideViewPr>
    <p:cSldViewPr snapToGrid="0" snapToObjects="1">
      <p:cViewPr varScale="1">
        <p:scale>
          <a:sx n="49" d="100"/>
          <a:sy n="49" d="100"/>
        </p:scale>
        <p:origin x="1680" y="36"/>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snapToObjects="1">
      <p:cViewPr varScale="1">
        <p:scale>
          <a:sx n="126" d="100"/>
          <a:sy n="126" d="100"/>
        </p:scale>
        <p:origin x="427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10D1C5-C611-6044-ADE7-20462F95D6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9C678EB7-8683-3D4A-B257-9724A20B80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3CB820-A449-A448-B1AD-1FAD9D18D087}" type="datetimeFigureOut">
              <a:rPr lang="en-GB" smtClean="0"/>
              <a:t>26/09/2024</a:t>
            </a:fld>
            <a:endParaRPr lang="en-GB" dirty="0"/>
          </a:p>
        </p:txBody>
      </p:sp>
      <p:sp>
        <p:nvSpPr>
          <p:cNvPr id="4" name="Footer Placeholder 3">
            <a:extLst>
              <a:ext uri="{FF2B5EF4-FFF2-40B4-BE49-F238E27FC236}">
                <a16:creationId xmlns:a16="http://schemas.microsoft.com/office/drawing/2014/main" id="{6B0332AA-E1A7-E148-9409-B1201AB9067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9A609170-FEDA-1D42-9A85-9C75F30CC5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408056-F800-D243-93C1-74005A17F04A}" type="slidenum">
              <a:rPr lang="en-GB" smtClean="0"/>
              <a:t>‹#›</a:t>
            </a:fld>
            <a:endParaRPr lang="en-GB" dirty="0"/>
          </a:p>
        </p:txBody>
      </p:sp>
    </p:spTree>
    <p:extLst>
      <p:ext uri="{BB962C8B-B14F-4D97-AF65-F5344CB8AC3E}">
        <p14:creationId xmlns:p14="http://schemas.microsoft.com/office/powerpoint/2010/main" val="306300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CE30D2-496F-4335-94FD-7CD205B40B2C}" type="datetimeFigureOut">
              <a:rPr lang="en-GB" smtClean="0"/>
              <a:t>26/09/2024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EB467E-689E-4776-8297-2FB7C7A995D4}" type="slidenum">
              <a:rPr lang="en-GB" smtClean="0"/>
              <a:t>‹#›</a:t>
            </a:fld>
            <a:endParaRPr lang="en-GB" dirty="0"/>
          </a:p>
        </p:txBody>
      </p:sp>
    </p:spTree>
    <p:extLst>
      <p:ext uri="{BB962C8B-B14F-4D97-AF65-F5344CB8AC3E}">
        <p14:creationId xmlns:p14="http://schemas.microsoft.com/office/powerpoint/2010/main" val="2962012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5EB467E-689E-4776-8297-2FB7C7A995D4}" type="slidenum">
              <a:rPr lang="en-GB" smtClean="0"/>
              <a:t>1</a:t>
            </a:fld>
            <a:endParaRPr lang="en-GB" dirty="0"/>
          </a:p>
        </p:txBody>
      </p:sp>
    </p:spTree>
    <p:extLst>
      <p:ext uri="{BB962C8B-B14F-4D97-AF65-F5344CB8AC3E}">
        <p14:creationId xmlns:p14="http://schemas.microsoft.com/office/powerpoint/2010/main" val="3978901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5EB467E-689E-4776-8297-2FB7C7A995D4}" type="slidenum">
              <a:rPr lang="en-GB" smtClean="0"/>
              <a:t>12</a:t>
            </a:fld>
            <a:endParaRPr lang="en-GB" dirty="0"/>
          </a:p>
        </p:txBody>
      </p:sp>
    </p:spTree>
    <p:extLst>
      <p:ext uri="{BB962C8B-B14F-4D97-AF65-F5344CB8AC3E}">
        <p14:creationId xmlns:p14="http://schemas.microsoft.com/office/powerpoint/2010/main" val="3691228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u="sng"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13</a:t>
            </a:fld>
            <a:endParaRPr lang="en-GB" dirty="0"/>
          </a:p>
        </p:txBody>
      </p:sp>
    </p:spTree>
    <p:extLst>
      <p:ext uri="{BB962C8B-B14F-4D97-AF65-F5344CB8AC3E}">
        <p14:creationId xmlns:p14="http://schemas.microsoft.com/office/powerpoint/2010/main" val="1220588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3</a:t>
            </a:fld>
            <a:endParaRPr lang="en-GB" dirty="0"/>
          </a:p>
        </p:txBody>
      </p:sp>
    </p:spTree>
    <p:extLst>
      <p:ext uri="{BB962C8B-B14F-4D97-AF65-F5344CB8AC3E}">
        <p14:creationId xmlns:p14="http://schemas.microsoft.com/office/powerpoint/2010/main" val="2205521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dirty="0">
              <a:effectLst/>
              <a:latin typeface="Calibri" panose="020F0502020204030204" pitchFamily="34" charset="0"/>
              <a:ea typeface="Calibri" panose="020F0502020204030204" pitchFamily="34" charset="0"/>
            </a:endParaRPr>
          </a:p>
          <a:p>
            <a:pPr algn="l"/>
            <a:r>
              <a:rPr lang="en-GB" sz="2800" b="0" i="0" dirty="0">
                <a:solidFill>
                  <a:srgbClr val="212529"/>
                </a:solidFill>
                <a:effectLst/>
                <a:latin typeface="font-regular"/>
              </a:rPr>
              <a:t>we will be engaging further with the sector for insight and feedback on what knowledge, skills and behaviours each of these require.</a:t>
            </a:r>
          </a:p>
          <a:p>
            <a:pPr algn="l"/>
            <a:r>
              <a:rPr lang="en-GB" sz="2800" b="0" i="0" dirty="0">
                <a:solidFill>
                  <a:srgbClr val="212529"/>
                </a:solidFill>
                <a:effectLst/>
                <a:latin typeface="font-regular"/>
              </a:rPr>
              <a:t>We will also work with DHSC to scope further parts of the pathway, and plan for implementation and adoption. </a:t>
            </a:r>
          </a:p>
          <a:p>
            <a:endParaRPr lang="en-GB" sz="1800" b="1"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4</a:t>
            </a:fld>
            <a:endParaRPr lang="en-GB" dirty="0"/>
          </a:p>
        </p:txBody>
      </p:sp>
    </p:spTree>
    <p:extLst>
      <p:ext uri="{BB962C8B-B14F-4D97-AF65-F5344CB8AC3E}">
        <p14:creationId xmlns:p14="http://schemas.microsoft.com/office/powerpoint/2010/main" val="3375605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5</a:t>
            </a:fld>
            <a:endParaRPr lang="en-GB" dirty="0"/>
          </a:p>
        </p:txBody>
      </p:sp>
    </p:spTree>
    <p:extLst>
      <p:ext uri="{BB962C8B-B14F-4D97-AF65-F5344CB8AC3E}">
        <p14:creationId xmlns:p14="http://schemas.microsoft.com/office/powerpoint/2010/main" val="2780437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dirty="0">
              <a:effectLst/>
              <a:latin typeface="Calibri" panose="020F0502020204030204" pitchFamily="34" charset="0"/>
              <a:ea typeface="Calibri" panose="020F0502020204030204" pitchFamily="34" charset="0"/>
            </a:endParaRPr>
          </a:p>
          <a:p>
            <a:endParaRPr lang="en-GB" sz="1800" b="1"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6</a:t>
            </a:fld>
            <a:endParaRPr lang="en-GB" dirty="0"/>
          </a:p>
        </p:txBody>
      </p:sp>
    </p:spTree>
    <p:extLst>
      <p:ext uri="{BB962C8B-B14F-4D97-AF65-F5344CB8AC3E}">
        <p14:creationId xmlns:p14="http://schemas.microsoft.com/office/powerpoint/2010/main" val="2809147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7</a:t>
            </a:fld>
            <a:endParaRPr lang="en-GB" dirty="0"/>
          </a:p>
        </p:txBody>
      </p:sp>
    </p:spTree>
    <p:extLst>
      <p:ext uri="{BB962C8B-B14F-4D97-AF65-F5344CB8AC3E}">
        <p14:creationId xmlns:p14="http://schemas.microsoft.com/office/powerpoint/2010/main" val="220680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8</a:t>
            </a:fld>
            <a:endParaRPr lang="en-GB" dirty="0"/>
          </a:p>
        </p:txBody>
      </p:sp>
    </p:spTree>
    <p:extLst>
      <p:ext uri="{BB962C8B-B14F-4D97-AF65-F5344CB8AC3E}">
        <p14:creationId xmlns:p14="http://schemas.microsoft.com/office/powerpoint/2010/main" val="2004217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5"/>
          </p:nvPr>
        </p:nvSpPr>
        <p:spPr/>
        <p:txBody>
          <a:bodyPr/>
          <a:lstStyle/>
          <a:p>
            <a:fld id="{A5EB467E-689E-4776-8297-2FB7C7A995D4}" type="slidenum">
              <a:rPr lang="en-GB" smtClean="0"/>
              <a:t>9</a:t>
            </a:fld>
            <a:endParaRPr lang="en-GB" dirty="0"/>
          </a:p>
        </p:txBody>
      </p:sp>
    </p:spTree>
    <p:extLst>
      <p:ext uri="{BB962C8B-B14F-4D97-AF65-F5344CB8AC3E}">
        <p14:creationId xmlns:p14="http://schemas.microsoft.com/office/powerpoint/2010/main" val="643830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accent1"/>
              </a:solidFill>
            </a:endParaRPr>
          </a:p>
        </p:txBody>
      </p:sp>
      <p:sp>
        <p:nvSpPr>
          <p:cNvPr id="4" name="Slide Number Placeholder 3"/>
          <p:cNvSpPr>
            <a:spLocks noGrp="1"/>
          </p:cNvSpPr>
          <p:nvPr>
            <p:ph type="sldNum" sz="quarter" idx="5"/>
          </p:nvPr>
        </p:nvSpPr>
        <p:spPr/>
        <p:txBody>
          <a:bodyPr/>
          <a:lstStyle/>
          <a:p>
            <a:fld id="{A5EB467E-689E-4776-8297-2FB7C7A995D4}" type="slidenum">
              <a:rPr lang="en-GB" smtClean="0"/>
              <a:t>11</a:t>
            </a:fld>
            <a:endParaRPr lang="en-GB" dirty="0"/>
          </a:p>
        </p:txBody>
      </p:sp>
    </p:spTree>
    <p:extLst>
      <p:ext uri="{BB962C8B-B14F-4D97-AF65-F5344CB8AC3E}">
        <p14:creationId xmlns:p14="http://schemas.microsoft.com/office/powerpoint/2010/main" val="2198554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adership and management">
    <p:spTree>
      <p:nvGrpSpPr>
        <p:cNvPr id="1" name=""/>
        <p:cNvGrpSpPr/>
        <p:nvPr/>
      </p:nvGrpSpPr>
      <p:grpSpPr>
        <a:xfrm>
          <a:off x="0" y="0"/>
          <a:ext cx="0" cy="0"/>
          <a:chOff x="0" y="0"/>
          <a:chExt cx="0" cy="0"/>
        </a:xfrm>
      </p:grpSpPr>
      <p:pic>
        <p:nvPicPr>
          <p:cNvPr id="11" name="Picture 10" descr="A picture containing necklace, drawing&#10;&#10;Description automatically generated">
            <a:extLst>
              <a:ext uri="{FF2B5EF4-FFF2-40B4-BE49-F238E27FC236}">
                <a16:creationId xmlns:a16="http://schemas.microsoft.com/office/drawing/2014/main" id="{C7F98455-8795-434A-B68C-C5E56166DE4B}"/>
              </a:ext>
            </a:extLst>
          </p:cNvPr>
          <p:cNvPicPr>
            <a:picLocks noChangeAspect="1"/>
          </p:cNvPicPr>
          <p:nvPr userDrawn="1"/>
        </p:nvPicPr>
        <p:blipFill rotWithShape="1">
          <a:blip r:embed="rId2"/>
          <a:srcRect r="8865"/>
          <a:stretch/>
        </p:blipFill>
        <p:spPr>
          <a:xfrm>
            <a:off x="4750293" y="0"/>
            <a:ext cx="4393707" cy="6858000"/>
          </a:xfrm>
          <a:prstGeom prst="rect">
            <a:avLst/>
          </a:prstGeom>
        </p:spPr>
      </p:pic>
      <p:sp>
        <p:nvSpPr>
          <p:cNvPr id="4" name="Rectangle 3">
            <a:extLst>
              <a:ext uri="{FF2B5EF4-FFF2-40B4-BE49-F238E27FC236}">
                <a16:creationId xmlns:a16="http://schemas.microsoft.com/office/drawing/2014/main" id="{571998BB-913A-A549-8D2B-4ED8DE9C0B2D}"/>
              </a:ext>
            </a:extLst>
          </p:cNvPr>
          <p:cNvSpPr/>
          <p:nvPr userDrawn="1"/>
        </p:nvSpPr>
        <p:spPr>
          <a:xfrm>
            <a:off x="0" y="6416675"/>
            <a:ext cx="9144000" cy="4413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itle 1">
            <a:extLst>
              <a:ext uri="{FF2B5EF4-FFF2-40B4-BE49-F238E27FC236}">
                <a16:creationId xmlns:a16="http://schemas.microsoft.com/office/drawing/2014/main" id="{36FB1583-49B7-884D-8DA4-FEB371CB35F0}"/>
              </a:ext>
            </a:extLst>
          </p:cNvPr>
          <p:cNvSpPr>
            <a:spLocks noGrp="1"/>
          </p:cNvSpPr>
          <p:nvPr>
            <p:ph type="title" hasCustomPrompt="1"/>
          </p:nvPr>
        </p:nvSpPr>
        <p:spPr>
          <a:xfrm>
            <a:off x="367729" y="740664"/>
            <a:ext cx="4711167" cy="1465823"/>
          </a:xfrm>
          <a:prstGeom prst="rect">
            <a:avLst/>
          </a:prstGeom>
          <a:noFill/>
          <a:ln w="12700">
            <a:noFill/>
          </a:ln>
        </p:spPr>
        <p:txBody>
          <a:bodyPr/>
          <a:lstStyle>
            <a:lvl1pPr>
              <a:defRPr sz="4200" b="1">
                <a:solidFill>
                  <a:srgbClr val="005EB8"/>
                </a:solidFill>
              </a:defRPr>
            </a:lvl1pPr>
          </a:lstStyle>
          <a:p>
            <a:r>
              <a:rPr lang="en-GB" dirty="0"/>
              <a:t>Click to edit Master title style  </a:t>
            </a:r>
            <a:endParaRPr lang="en-US" dirty="0"/>
          </a:p>
        </p:txBody>
      </p:sp>
      <p:sp>
        <p:nvSpPr>
          <p:cNvPr id="6" name="Text Placeholder 7">
            <a:extLst>
              <a:ext uri="{FF2B5EF4-FFF2-40B4-BE49-F238E27FC236}">
                <a16:creationId xmlns:a16="http://schemas.microsoft.com/office/drawing/2014/main" id="{0DBBB70A-3403-E54D-A71A-920BED978B30}"/>
              </a:ext>
            </a:extLst>
          </p:cNvPr>
          <p:cNvSpPr>
            <a:spLocks noGrp="1"/>
          </p:cNvSpPr>
          <p:nvPr>
            <p:ph type="body" sz="quarter" idx="10"/>
          </p:nvPr>
        </p:nvSpPr>
        <p:spPr>
          <a:xfrm>
            <a:off x="349441" y="2325750"/>
            <a:ext cx="6718871" cy="646811"/>
          </a:xfrm>
          <a:prstGeom prst="rect">
            <a:avLst/>
          </a:prstGeom>
        </p:spPr>
        <p:txBody>
          <a:bodyPr/>
          <a:lstStyle>
            <a:lvl1pPr marL="457200" indent="-457200">
              <a:buClr>
                <a:srgbClr val="E87722"/>
              </a:buClr>
              <a:buFont typeface="Wingdings" pitchFamily="2" charset="2"/>
              <a:buChar char="§"/>
              <a:defRPr>
                <a:solidFill>
                  <a:srgbClr val="E87722"/>
                </a:solidFill>
              </a:defRPr>
            </a:lvl1pPr>
            <a:lvl2pPr marL="685800" indent="-228600">
              <a:buClr>
                <a:srgbClr val="005EB8"/>
              </a:buClr>
              <a:buFont typeface="Wingdings" pitchFamily="2" charset="2"/>
              <a:buChar char="§"/>
              <a:defRPr>
                <a:solidFill>
                  <a:schemeClr val="tx1"/>
                </a:solidFill>
              </a:defRPr>
            </a:lvl2pPr>
            <a:lvl3pPr marL="1143000" indent="-228600">
              <a:buClr>
                <a:srgbClr val="005EB8"/>
              </a:buClr>
              <a:buFont typeface="Wingdings" pitchFamily="2" charset="2"/>
              <a:buChar char="§"/>
              <a:defRPr>
                <a:solidFill>
                  <a:schemeClr val="tx1"/>
                </a:solidFill>
              </a:defRPr>
            </a:lvl3pPr>
            <a:lvl4pPr marL="1600200" indent="-228600">
              <a:buClr>
                <a:srgbClr val="005EB8"/>
              </a:buClr>
              <a:buFont typeface="Wingdings" pitchFamily="2" charset="2"/>
              <a:buChar char="§"/>
              <a:defRPr>
                <a:solidFill>
                  <a:schemeClr val="tx1"/>
                </a:solidFill>
              </a:defRPr>
            </a:lvl4pPr>
            <a:lvl5pPr marL="2057400" indent="-228600">
              <a:buClr>
                <a:srgbClr val="005EB8"/>
              </a:buClr>
              <a:buFont typeface="Wingdings" pitchFamily="2" charset="2"/>
              <a:buChar char="§"/>
              <a:defRPr>
                <a:solidFill>
                  <a:schemeClr val="tx1"/>
                </a:solidFill>
              </a:defRPr>
            </a:lvl5pPr>
          </a:lstStyle>
          <a:p>
            <a:pPr lvl="0"/>
            <a:r>
              <a:rPr lang="en-GB" dirty="0"/>
              <a:t>Click to edit Master text styles</a:t>
            </a:r>
          </a:p>
        </p:txBody>
      </p:sp>
    </p:spTree>
    <p:extLst>
      <p:ext uri="{BB962C8B-B14F-4D97-AF65-F5344CB8AC3E}">
        <p14:creationId xmlns:p14="http://schemas.microsoft.com/office/powerpoint/2010/main" val="219673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nd out more on whit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E9FDFB63-4344-3947-984E-A1CE7A9A1D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0885" y="913059"/>
            <a:ext cx="5598000" cy="3234078"/>
          </a:xfrm>
          <a:prstGeom prst="rect">
            <a:avLst/>
          </a:prstGeom>
        </p:spPr>
      </p:pic>
      <p:sp>
        <p:nvSpPr>
          <p:cNvPr id="8" name="Title 1">
            <a:extLst>
              <a:ext uri="{FF2B5EF4-FFF2-40B4-BE49-F238E27FC236}">
                <a16:creationId xmlns:a16="http://schemas.microsoft.com/office/drawing/2014/main" id="{A6CE4ECB-F4B8-2F48-ADCE-069ADD7C7C5D}"/>
              </a:ext>
            </a:extLst>
          </p:cNvPr>
          <p:cNvSpPr>
            <a:spLocks noGrp="1"/>
          </p:cNvSpPr>
          <p:nvPr>
            <p:ph type="title" hasCustomPrompt="1"/>
          </p:nvPr>
        </p:nvSpPr>
        <p:spPr>
          <a:xfrm>
            <a:off x="367729" y="5298130"/>
            <a:ext cx="8404312" cy="646811"/>
          </a:xfrm>
          <a:prstGeom prst="rect">
            <a:avLst/>
          </a:prstGeom>
          <a:noFill/>
          <a:ln w="12700">
            <a:noFill/>
          </a:ln>
        </p:spPr>
        <p:txBody>
          <a:bodyPr/>
          <a:lstStyle>
            <a:lvl1pPr algn="ctr">
              <a:defRPr sz="3600" b="0">
                <a:solidFill>
                  <a:srgbClr val="005EB8"/>
                </a:solidFill>
              </a:defRPr>
            </a:lvl1pPr>
          </a:lstStyle>
          <a:p>
            <a:r>
              <a:rPr lang="en-GB" dirty="0"/>
              <a:t>Click to edit Master title style  </a:t>
            </a:r>
            <a:endParaRPr lang="en-US" dirty="0"/>
          </a:p>
        </p:txBody>
      </p:sp>
      <p:sp>
        <p:nvSpPr>
          <p:cNvPr id="9" name="Title 1">
            <a:extLst>
              <a:ext uri="{FF2B5EF4-FFF2-40B4-BE49-F238E27FC236}">
                <a16:creationId xmlns:a16="http://schemas.microsoft.com/office/drawing/2014/main" id="{CCA13266-95EC-6148-A549-65314ACCA951}"/>
              </a:ext>
            </a:extLst>
          </p:cNvPr>
          <p:cNvSpPr txBox="1">
            <a:spLocks/>
          </p:cNvSpPr>
          <p:nvPr userDrawn="1"/>
        </p:nvSpPr>
        <p:spPr>
          <a:xfrm>
            <a:off x="367729" y="4554211"/>
            <a:ext cx="8404312" cy="646811"/>
          </a:xfrm>
          <a:prstGeom prst="rect">
            <a:avLst/>
          </a:prstGeom>
          <a:noFill/>
          <a:ln w="12700">
            <a:noFill/>
          </a:ln>
        </p:spPr>
        <p:txBody>
          <a:bodyPr/>
          <a:lstStyle>
            <a:lvl1pPr algn="ctr" defTabSz="914400" rtl="0" eaLnBrk="1" latinLnBrk="0" hangingPunct="1">
              <a:lnSpc>
                <a:spcPct val="90000"/>
              </a:lnSpc>
              <a:spcBef>
                <a:spcPct val="0"/>
              </a:spcBef>
              <a:buNone/>
              <a:defRPr sz="3600" b="0" kern="1200">
                <a:solidFill>
                  <a:srgbClr val="005EB8"/>
                </a:solidFill>
                <a:latin typeface="+mj-lt"/>
                <a:ea typeface="+mj-ea"/>
                <a:cs typeface="+mj-cs"/>
              </a:defRPr>
            </a:lvl1pPr>
          </a:lstStyle>
          <a:p>
            <a:r>
              <a:rPr lang="en-GB" b="1" dirty="0"/>
              <a:t>Find out more</a:t>
            </a:r>
            <a:endParaRPr lang="en-US" b="1" dirty="0"/>
          </a:p>
        </p:txBody>
      </p:sp>
    </p:spTree>
    <p:extLst>
      <p:ext uri="{BB962C8B-B14F-4D97-AF65-F5344CB8AC3E}">
        <p14:creationId xmlns:p14="http://schemas.microsoft.com/office/powerpoint/2010/main" val="3316431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nd out more on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016D2D-0788-384E-981C-794F2F4D423A}"/>
              </a:ext>
            </a:extLst>
          </p:cNvPr>
          <p:cNvSpPr/>
          <p:nvPr userDrawn="1"/>
        </p:nvSpPr>
        <p:spPr>
          <a:xfrm>
            <a:off x="0" y="0"/>
            <a:ext cx="9144000" cy="6858000"/>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3E9C1A09-1E73-294C-BB9D-46B1ACFB523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3800" y="913059"/>
            <a:ext cx="5596400" cy="3233154"/>
          </a:xfrm>
          <a:prstGeom prst="rect">
            <a:avLst/>
          </a:prstGeom>
        </p:spPr>
      </p:pic>
      <p:sp>
        <p:nvSpPr>
          <p:cNvPr id="8" name="Title 1">
            <a:extLst>
              <a:ext uri="{FF2B5EF4-FFF2-40B4-BE49-F238E27FC236}">
                <a16:creationId xmlns:a16="http://schemas.microsoft.com/office/drawing/2014/main" id="{24CE72D4-1CC1-1E46-8A38-EDA405B8EB43}"/>
              </a:ext>
            </a:extLst>
          </p:cNvPr>
          <p:cNvSpPr>
            <a:spLocks noGrp="1"/>
          </p:cNvSpPr>
          <p:nvPr>
            <p:ph type="title" hasCustomPrompt="1"/>
          </p:nvPr>
        </p:nvSpPr>
        <p:spPr>
          <a:xfrm>
            <a:off x="367729" y="5298130"/>
            <a:ext cx="8404312" cy="646811"/>
          </a:xfrm>
          <a:prstGeom prst="rect">
            <a:avLst/>
          </a:prstGeom>
          <a:noFill/>
          <a:ln w="12700">
            <a:noFill/>
          </a:ln>
        </p:spPr>
        <p:txBody>
          <a:bodyPr/>
          <a:lstStyle>
            <a:lvl1pPr algn="ctr">
              <a:defRPr sz="3600" b="0">
                <a:solidFill>
                  <a:schemeClr val="bg1"/>
                </a:solidFill>
              </a:defRPr>
            </a:lvl1pPr>
          </a:lstStyle>
          <a:p>
            <a:r>
              <a:rPr lang="en-GB" dirty="0"/>
              <a:t>Click to edit Master title style  </a:t>
            </a:r>
            <a:endParaRPr lang="en-US" dirty="0"/>
          </a:p>
        </p:txBody>
      </p:sp>
      <p:sp>
        <p:nvSpPr>
          <p:cNvPr id="9" name="Title 1">
            <a:extLst>
              <a:ext uri="{FF2B5EF4-FFF2-40B4-BE49-F238E27FC236}">
                <a16:creationId xmlns:a16="http://schemas.microsoft.com/office/drawing/2014/main" id="{ADEB3A95-291A-3F45-B0CE-3CF6E473D041}"/>
              </a:ext>
            </a:extLst>
          </p:cNvPr>
          <p:cNvSpPr txBox="1">
            <a:spLocks/>
          </p:cNvSpPr>
          <p:nvPr userDrawn="1"/>
        </p:nvSpPr>
        <p:spPr>
          <a:xfrm>
            <a:off x="367729" y="4554211"/>
            <a:ext cx="8404312" cy="646811"/>
          </a:xfrm>
          <a:prstGeom prst="rect">
            <a:avLst/>
          </a:prstGeom>
          <a:noFill/>
          <a:ln w="12700">
            <a:noFill/>
          </a:ln>
        </p:spPr>
        <p:txBody>
          <a:bodyPr/>
          <a:lstStyle>
            <a:lvl1pPr algn="ctr" defTabSz="914400" rtl="0" eaLnBrk="1" latinLnBrk="0" hangingPunct="1">
              <a:lnSpc>
                <a:spcPct val="90000"/>
              </a:lnSpc>
              <a:spcBef>
                <a:spcPct val="0"/>
              </a:spcBef>
              <a:buNone/>
              <a:defRPr sz="3600" b="0" kern="1200">
                <a:solidFill>
                  <a:srgbClr val="005EB8"/>
                </a:solidFill>
                <a:latin typeface="+mj-lt"/>
                <a:ea typeface="+mj-ea"/>
                <a:cs typeface="+mj-cs"/>
              </a:defRPr>
            </a:lvl1pPr>
          </a:lstStyle>
          <a:p>
            <a:r>
              <a:rPr lang="en-GB" b="1" dirty="0">
                <a:solidFill>
                  <a:schemeClr val="bg1"/>
                </a:solidFill>
              </a:rPr>
              <a:t>Find out more</a:t>
            </a:r>
            <a:endParaRPr lang="en-US" b="1" dirty="0">
              <a:solidFill>
                <a:schemeClr val="bg1"/>
              </a:solidFill>
            </a:endParaRPr>
          </a:p>
        </p:txBody>
      </p:sp>
    </p:spTree>
    <p:extLst>
      <p:ext uri="{BB962C8B-B14F-4D97-AF65-F5344CB8AC3E}">
        <p14:creationId xmlns:p14="http://schemas.microsoft.com/office/powerpoint/2010/main" val="926843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us on whit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E9FDFB63-4344-3947-984E-A1CE7A9A1D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0885" y="913059"/>
            <a:ext cx="5598000" cy="3234078"/>
          </a:xfrm>
          <a:prstGeom prst="rect">
            <a:avLst/>
          </a:prstGeom>
        </p:spPr>
      </p:pic>
      <p:sp>
        <p:nvSpPr>
          <p:cNvPr id="8" name="Title 1">
            <a:extLst>
              <a:ext uri="{FF2B5EF4-FFF2-40B4-BE49-F238E27FC236}">
                <a16:creationId xmlns:a16="http://schemas.microsoft.com/office/drawing/2014/main" id="{A6CE4ECB-F4B8-2F48-ADCE-069ADD7C7C5D}"/>
              </a:ext>
            </a:extLst>
          </p:cNvPr>
          <p:cNvSpPr>
            <a:spLocks noGrp="1"/>
          </p:cNvSpPr>
          <p:nvPr>
            <p:ph type="title" hasCustomPrompt="1"/>
          </p:nvPr>
        </p:nvSpPr>
        <p:spPr>
          <a:xfrm>
            <a:off x="367729" y="5298130"/>
            <a:ext cx="8404312" cy="646811"/>
          </a:xfrm>
          <a:prstGeom prst="rect">
            <a:avLst/>
          </a:prstGeom>
          <a:noFill/>
          <a:ln w="12700">
            <a:noFill/>
          </a:ln>
        </p:spPr>
        <p:txBody>
          <a:bodyPr/>
          <a:lstStyle>
            <a:lvl1pPr algn="ctr">
              <a:defRPr sz="3600" b="0">
                <a:solidFill>
                  <a:srgbClr val="005EB8"/>
                </a:solidFill>
              </a:defRPr>
            </a:lvl1pPr>
          </a:lstStyle>
          <a:p>
            <a:r>
              <a:rPr lang="en-GB" dirty="0"/>
              <a:t>Click to edit Master title style  </a:t>
            </a:r>
            <a:endParaRPr lang="en-US" dirty="0"/>
          </a:p>
        </p:txBody>
      </p:sp>
      <p:sp>
        <p:nvSpPr>
          <p:cNvPr id="9" name="Title 1">
            <a:extLst>
              <a:ext uri="{FF2B5EF4-FFF2-40B4-BE49-F238E27FC236}">
                <a16:creationId xmlns:a16="http://schemas.microsoft.com/office/drawing/2014/main" id="{CCA13266-95EC-6148-A549-65314ACCA951}"/>
              </a:ext>
            </a:extLst>
          </p:cNvPr>
          <p:cNvSpPr txBox="1">
            <a:spLocks/>
          </p:cNvSpPr>
          <p:nvPr userDrawn="1"/>
        </p:nvSpPr>
        <p:spPr>
          <a:xfrm>
            <a:off x="367729" y="4554211"/>
            <a:ext cx="8404312" cy="646811"/>
          </a:xfrm>
          <a:prstGeom prst="rect">
            <a:avLst/>
          </a:prstGeom>
          <a:noFill/>
          <a:ln w="12700">
            <a:noFill/>
          </a:ln>
        </p:spPr>
        <p:txBody>
          <a:bodyPr/>
          <a:lstStyle>
            <a:lvl1pPr algn="ctr" defTabSz="914400" rtl="0" eaLnBrk="1" latinLnBrk="0" hangingPunct="1">
              <a:lnSpc>
                <a:spcPct val="90000"/>
              </a:lnSpc>
              <a:spcBef>
                <a:spcPct val="0"/>
              </a:spcBef>
              <a:buNone/>
              <a:defRPr sz="3600" b="0" kern="1200">
                <a:solidFill>
                  <a:srgbClr val="005EB8"/>
                </a:solidFill>
                <a:latin typeface="+mj-lt"/>
                <a:ea typeface="+mj-ea"/>
                <a:cs typeface="+mj-cs"/>
              </a:defRPr>
            </a:lvl1pPr>
          </a:lstStyle>
          <a:p>
            <a:r>
              <a:rPr lang="en-GB" b="1" dirty="0"/>
              <a:t>Contact us</a:t>
            </a:r>
            <a:endParaRPr lang="en-US" b="1" dirty="0"/>
          </a:p>
        </p:txBody>
      </p:sp>
    </p:spTree>
    <p:extLst>
      <p:ext uri="{BB962C8B-B14F-4D97-AF65-F5344CB8AC3E}">
        <p14:creationId xmlns:p14="http://schemas.microsoft.com/office/powerpoint/2010/main" val="3991521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act us on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016D2D-0788-384E-981C-794F2F4D423A}"/>
              </a:ext>
            </a:extLst>
          </p:cNvPr>
          <p:cNvSpPr/>
          <p:nvPr userDrawn="1"/>
        </p:nvSpPr>
        <p:spPr>
          <a:xfrm>
            <a:off x="0" y="0"/>
            <a:ext cx="9144000" cy="6858000"/>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3E9C1A09-1E73-294C-BB9D-46B1ACFB523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3800" y="913059"/>
            <a:ext cx="5596400" cy="3233154"/>
          </a:xfrm>
          <a:prstGeom prst="rect">
            <a:avLst/>
          </a:prstGeom>
        </p:spPr>
      </p:pic>
      <p:sp>
        <p:nvSpPr>
          <p:cNvPr id="8" name="Title 1">
            <a:extLst>
              <a:ext uri="{FF2B5EF4-FFF2-40B4-BE49-F238E27FC236}">
                <a16:creationId xmlns:a16="http://schemas.microsoft.com/office/drawing/2014/main" id="{24CE72D4-1CC1-1E46-8A38-EDA405B8EB43}"/>
              </a:ext>
            </a:extLst>
          </p:cNvPr>
          <p:cNvSpPr>
            <a:spLocks noGrp="1"/>
          </p:cNvSpPr>
          <p:nvPr>
            <p:ph type="title" hasCustomPrompt="1"/>
          </p:nvPr>
        </p:nvSpPr>
        <p:spPr>
          <a:xfrm>
            <a:off x="367729" y="5298130"/>
            <a:ext cx="8404312" cy="646811"/>
          </a:xfrm>
          <a:prstGeom prst="rect">
            <a:avLst/>
          </a:prstGeom>
          <a:noFill/>
          <a:ln w="12700">
            <a:noFill/>
          </a:ln>
        </p:spPr>
        <p:txBody>
          <a:bodyPr/>
          <a:lstStyle>
            <a:lvl1pPr algn="ctr">
              <a:defRPr sz="3600" b="0">
                <a:solidFill>
                  <a:schemeClr val="bg1"/>
                </a:solidFill>
              </a:defRPr>
            </a:lvl1pPr>
          </a:lstStyle>
          <a:p>
            <a:r>
              <a:rPr lang="en-GB" dirty="0"/>
              <a:t>Click to edit Master title style  </a:t>
            </a:r>
            <a:endParaRPr lang="en-US" dirty="0"/>
          </a:p>
        </p:txBody>
      </p:sp>
      <p:sp>
        <p:nvSpPr>
          <p:cNvPr id="9" name="Title 1">
            <a:extLst>
              <a:ext uri="{FF2B5EF4-FFF2-40B4-BE49-F238E27FC236}">
                <a16:creationId xmlns:a16="http://schemas.microsoft.com/office/drawing/2014/main" id="{ADEB3A95-291A-3F45-B0CE-3CF6E473D041}"/>
              </a:ext>
            </a:extLst>
          </p:cNvPr>
          <p:cNvSpPr txBox="1">
            <a:spLocks/>
          </p:cNvSpPr>
          <p:nvPr userDrawn="1"/>
        </p:nvSpPr>
        <p:spPr>
          <a:xfrm>
            <a:off x="367729" y="4554211"/>
            <a:ext cx="8404312" cy="646811"/>
          </a:xfrm>
          <a:prstGeom prst="rect">
            <a:avLst/>
          </a:prstGeom>
          <a:noFill/>
          <a:ln w="12700">
            <a:noFill/>
          </a:ln>
        </p:spPr>
        <p:txBody>
          <a:bodyPr/>
          <a:lstStyle>
            <a:lvl1pPr algn="ctr" defTabSz="914400" rtl="0" eaLnBrk="1" latinLnBrk="0" hangingPunct="1">
              <a:lnSpc>
                <a:spcPct val="90000"/>
              </a:lnSpc>
              <a:spcBef>
                <a:spcPct val="0"/>
              </a:spcBef>
              <a:buNone/>
              <a:defRPr sz="3600" b="0" kern="1200">
                <a:solidFill>
                  <a:srgbClr val="005EB8"/>
                </a:solidFill>
                <a:latin typeface="+mj-lt"/>
                <a:ea typeface="+mj-ea"/>
                <a:cs typeface="+mj-cs"/>
              </a:defRPr>
            </a:lvl1pPr>
          </a:lstStyle>
          <a:p>
            <a:r>
              <a:rPr lang="en-GB" b="1" dirty="0">
                <a:solidFill>
                  <a:schemeClr val="bg1"/>
                </a:solidFill>
              </a:rPr>
              <a:t>Contact us</a:t>
            </a:r>
            <a:endParaRPr lang="en-US" b="1" dirty="0">
              <a:solidFill>
                <a:schemeClr val="bg1"/>
              </a:solidFill>
            </a:endParaRPr>
          </a:p>
        </p:txBody>
      </p:sp>
    </p:spTree>
    <p:extLst>
      <p:ext uri="{BB962C8B-B14F-4D97-AF65-F5344CB8AC3E}">
        <p14:creationId xmlns:p14="http://schemas.microsoft.com/office/powerpoint/2010/main" val="446095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reers/young peo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1998BB-913A-A549-8D2B-4ED8DE9C0B2D}"/>
              </a:ext>
            </a:extLst>
          </p:cNvPr>
          <p:cNvSpPr/>
          <p:nvPr userDrawn="1"/>
        </p:nvSpPr>
        <p:spPr>
          <a:xfrm>
            <a:off x="0" y="6416675"/>
            <a:ext cx="9144000" cy="441326"/>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itle 1">
            <a:extLst>
              <a:ext uri="{FF2B5EF4-FFF2-40B4-BE49-F238E27FC236}">
                <a16:creationId xmlns:a16="http://schemas.microsoft.com/office/drawing/2014/main" id="{36FB1583-49B7-884D-8DA4-FEB371CB35F0}"/>
              </a:ext>
            </a:extLst>
          </p:cNvPr>
          <p:cNvSpPr>
            <a:spLocks noGrp="1"/>
          </p:cNvSpPr>
          <p:nvPr>
            <p:ph type="title" hasCustomPrompt="1"/>
          </p:nvPr>
        </p:nvSpPr>
        <p:spPr>
          <a:xfrm>
            <a:off x="367729" y="740664"/>
            <a:ext cx="6718871" cy="1169861"/>
          </a:xfrm>
          <a:prstGeom prst="rect">
            <a:avLst/>
          </a:prstGeom>
          <a:noFill/>
          <a:ln w="12700">
            <a:noFill/>
          </a:ln>
        </p:spPr>
        <p:txBody>
          <a:bodyPr/>
          <a:lstStyle>
            <a:lvl1pPr>
              <a:defRPr sz="4200" b="1">
                <a:solidFill>
                  <a:srgbClr val="005EB8"/>
                </a:solidFill>
              </a:defRPr>
            </a:lvl1pPr>
          </a:lstStyle>
          <a:p>
            <a:r>
              <a:rPr lang="en-GB" dirty="0"/>
              <a:t>Click to edit Master title style  </a:t>
            </a:r>
            <a:endParaRPr lang="en-US" dirty="0"/>
          </a:p>
        </p:txBody>
      </p:sp>
      <p:sp>
        <p:nvSpPr>
          <p:cNvPr id="6" name="Text Placeholder 7">
            <a:extLst>
              <a:ext uri="{FF2B5EF4-FFF2-40B4-BE49-F238E27FC236}">
                <a16:creationId xmlns:a16="http://schemas.microsoft.com/office/drawing/2014/main" id="{0DBBB70A-3403-E54D-A71A-920BED978B30}"/>
              </a:ext>
            </a:extLst>
          </p:cNvPr>
          <p:cNvSpPr>
            <a:spLocks noGrp="1"/>
          </p:cNvSpPr>
          <p:nvPr>
            <p:ph type="body" sz="quarter" idx="10"/>
          </p:nvPr>
        </p:nvSpPr>
        <p:spPr>
          <a:xfrm>
            <a:off x="349441" y="2325750"/>
            <a:ext cx="6718871" cy="646811"/>
          </a:xfrm>
          <a:prstGeom prst="rect">
            <a:avLst/>
          </a:prstGeom>
        </p:spPr>
        <p:txBody>
          <a:bodyPr/>
          <a:lstStyle>
            <a:lvl1pPr marL="457200" indent="-457200">
              <a:buClr>
                <a:srgbClr val="005EB8"/>
              </a:buClr>
              <a:buFont typeface="Wingdings" pitchFamily="2" charset="2"/>
              <a:buChar char="§"/>
              <a:defRPr>
                <a:solidFill>
                  <a:srgbClr val="005EB8"/>
                </a:solidFill>
              </a:defRPr>
            </a:lvl1pPr>
            <a:lvl2pPr marL="685800" indent="-228600">
              <a:buClr>
                <a:srgbClr val="005EB8"/>
              </a:buClr>
              <a:buFont typeface="Wingdings" pitchFamily="2" charset="2"/>
              <a:buChar char="§"/>
              <a:defRPr>
                <a:solidFill>
                  <a:schemeClr val="tx1"/>
                </a:solidFill>
              </a:defRPr>
            </a:lvl2pPr>
            <a:lvl3pPr marL="1143000" indent="-228600">
              <a:buClr>
                <a:srgbClr val="005EB8"/>
              </a:buClr>
              <a:buFont typeface="Wingdings" pitchFamily="2" charset="2"/>
              <a:buChar char="§"/>
              <a:defRPr>
                <a:solidFill>
                  <a:schemeClr val="tx1"/>
                </a:solidFill>
              </a:defRPr>
            </a:lvl3pPr>
            <a:lvl4pPr marL="1600200" indent="-228600">
              <a:buClr>
                <a:srgbClr val="005EB8"/>
              </a:buClr>
              <a:buFont typeface="Wingdings" pitchFamily="2" charset="2"/>
              <a:buChar char="§"/>
              <a:defRPr>
                <a:solidFill>
                  <a:schemeClr val="tx1"/>
                </a:solidFill>
              </a:defRPr>
            </a:lvl4pPr>
            <a:lvl5pPr marL="2057400" indent="-228600">
              <a:buClr>
                <a:srgbClr val="005EB8"/>
              </a:buClr>
              <a:buFont typeface="Wingdings" pitchFamily="2" charset="2"/>
              <a:buChar char="§"/>
              <a:defRPr>
                <a:solidFill>
                  <a:schemeClr val="tx1"/>
                </a:solidFill>
              </a:defRPr>
            </a:lvl5pPr>
          </a:lstStyle>
          <a:p>
            <a:pPr lvl="0"/>
            <a:r>
              <a:rPr lang="en-GB" dirty="0"/>
              <a:t>Click to edit Master text styles</a:t>
            </a:r>
          </a:p>
        </p:txBody>
      </p:sp>
      <p:pic>
        <p:nvPicPr>
          <p:cNvPr id="8" name="Picture 7">
            <a:extLst>
              <a:ext uri="{FF2B5EF4-FFF2-40B4-BE49-F238E27FC236}">
                <a16:creationId xmlns:a16="http://schemas.microsoft.com/office/drawing/2014/main" id="{71227A66-0678-1C49-A37B-07FDED0ACB9D}"/>
              </a:ext>
            </a:extLst>
          </p:cNvPr>
          <p:cNvPicPr>
            <a:picLocks noChangeAspect="1"/>
          </p:cNvPicPr>
          <p:nvPr userDrawn="1"/>
        </p:nvPicPr>
        <p:blipFill>
          <a:blip r:embed="rId2"/>
          <a:srcRect/>
          <a:stretch/>
        </p:blipFill>
        <p:spPr>
          <a:xfrm>
            <a:off x="3888" y="3292838"/>
            <a:ext cx="9136224" cy="2984500"/>
          </a:xfrm>
          <a:prstGeom prst="rect">
            <a:avLst/>
          </a:prstGeom>
        </p:spPr>
      </p:pic>
    </p:spTree>
    <p:extLst>
      <p:ext uri="{BB962C8B-B14F-4D97-AF65-F5344CB8AC3E}">
        <p14:creationId xmlns:p14="http://schemas.microsoft.com/office/powerpoint/2010/main" val="160935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ubtitle slide 7 (orang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27DCEC3-7146-6E4C-922B-3BC0DD4E479B}"/>
              </a:ext>
            </a:extLst>
          </p:cNvPr>
          <p:cNvSpPr/>
          <p:nvPr userDrawn="1"/>
        </p:nvSpPr>
        <p:spPr>
          <a:xfrm>
            <a:off x="0" y="6416675"/>
            <a:ext cx="9144000" cy="441326"/>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367729" y="3095851"/>
            <a:ext cx="8396563" cy="666297"/>
          </a:xfrm>
          <a:prstGeom prst="rect">
            <a:avLst/>
          </a:prstGeom>
          <a:noFill/>
          <a:ln w="12700">
            <a:noFill/>
          </a:ln>
        </p:spPr>
        <p:txBody>
          <a:bodyPr/>
          <a:lstStyle>
            <a:lvl1pPr>
              <a:defRPr sz="4200" b="1">
                <a:solidFill>
                  <a:srgbClr val="E87722"/>
                </a:solidFill>
              </a:defRPr>
            </a:lvl1pPr>
          </a:lstStyle>
          <a:p>
            <a:r>
              <a:rPr lang="en-GB" dirty="0"/>
              <a:t>Click to edit Master title style </a:t>
            </a:r>
            <a:endParaRPr lang="en-US" dirty="0"/>
          </a:p>
        </p:txBody>
      </p:sp>
    </p:spTree>
    <p:extLst>
      <p:ext uri="{BB962C8B-B14F-4D97-AF65-F5344CB8AC3E}">
        <p14:creationId xmlns:p14="http://schemas.microsoft.com/office/powerpoint/2010/main" val="176644678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107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5">
    <p:spTree>
      <p:nvGrpSpPr>
        <p:cNvPr id="1" name=""/>
        <p:cNvGrpSpPr/>
        <p:nvPr/>
      </p:nvGrpSpPr>
      <p:grpSpPr>
        <a:xfrm>
          <a:off x="0" y="0"/>
          <a:ext cx="0" cy="0"/>
          <a:chOff x="0" y="0"/>
          <a:chExt cx="0" cy="0"/>
        </a:xfrm>
      </p:grpSpPr>
      <p:sp>
        <p:nvSpPr>
          <p:cNvPr id="4" name="Parallelogram 8">
            <a:extLst>
              <a:ext uri="{FF2B5EF4-FFF2-40B4-BE49-F238E27FC236}">
                <a16:creationId xmlns:a16="http://schemas.microsoft.com/office/drawing/2014/main" id="{BC6DD746-FE55-333F-EE62-35C068AB0B47}"/>
              </a:ext>
            </a:extLst>
          </p:cNvPr>
          <p:cNvSpPr/>
          <p:nvPr userDrawn="1"/>
        </p:nvSpPr>
        <p:spPr>
          <a:xfrm rot="10800000" flipV="1">
            <a:off x="0" y="1"/>
            <a:ext cx="1543050" cy="837271"/>
          </a:xfrm>
          <a:custGeom>
            <a:avLst/>
            <a:gdLst>
              <a:gd name="connsiteX0" fmla="*/ 0 w 3999868"/>
              <a:gd name="connsiteY0" fmla="*/ 3857232 h 3857232"/>
              <a:gd name="connsiteX1" fmla="*/ 1556972 w 3999868"/>
              <a:gd name="connsiteY1" fmla="*/ 0 h 3857232"/>
              <a:gd name="connsiteX2" fmla="*/ 3999868 w 3999868"/>
              <a:gd name="connsiteY2" fmla="*/ 0 h 3857232"/>
              <a:gd name="connsiteX3" fmla="*/ 2442896 w 3999868"/>
              <a:gd name="connsiteY3" fmla="*/ 3857232 h 3857232"/>
              <a:gd name="connsiteX4" fmla="*/ 0 w 3999868"/>
              <a:gd name="connsiteY4" fmla="*/ 3857232 h 3857232"/>
              <a:gd name="connsiteX0" fmla="*/ 0 w 3999868"/>
              <a:gd name="connsiteY0" fmla="*/ 3857232 h 3857232"/>
              <a:gd name="connsiteX1" fmla="*/ 1556972 w 3999868"/>
              <a:gd name="connsiteY1" fmla="*/ 0 h 3857232"/>
              <a:gd name="connsiteX2" fmla="*/ 3999868 w 3999868"/>
              <a:gd name="connsiteY2" fmla="*/ 0 h 3857232"/>
              <a:gd name="connsiteX3" fmla="*/ 2471386 w 3999868"/>
              <a:gd name="connsiteY3" fmla="*/ 2849107 h 3857232"/>
              <a:gd name="connsiteX4" fmla="*/ 2442896 w 3999868"/>
              <a:gd name="connsiteY4" fmla="*/ 3857232 h 3857232"/>
              <a:gd name="connsiteX5" fmla="*/ 0 w 3999868"/>
              <a:gd name="connsiteY5" fmla="*/ 3857232 h 3857232"/>
              <a:gd name="connsiteX0" fmla="*/ 0 w 3999868"/>
              <a:gd name="connsiteY0" fmla="*/ 3857232 h 3891098"/>
              <a:gd name="connsiteX1" fmla="*/ 1556972 w 3999868"/>
              <a:gd name="connsiteY1" fmla="*/ 0 h 3891098"/>
              <a:gd name="connsiteX2" fmla="*/ 3999868 w 3999868"/>
              <a:gd name="connsiteY2" fmla="*/ 0 h 3891098"/>
              <a:gd name="connsiteX3" fmla="*/ 2471386 w 3999868"/>
              <a:gd name="connsiteY3" fmla="*/ 2849107 h 3891098"/>
              <a:gd name="connsiteX4" fmla="*/ 2578363 w 3999868"/>
              <a:gd name="connsiteY4" fmla="*/ 3891098 h 3891098"/>
              <a:gd name="connsiteX5" fmla="*/ 0 w 3999868"/>
              <a:gd name="connsiteY5" fmla="*/ 3857232 h 3891098"/>
              <a:gd name="connsiteX0" fmla="*/ 0 w 3999868"/>
              <a:gd name="connsiteY0" fmla="*/ 3857232 h 3891098"/>
              <a:gd name="connsiteX1" fmla="*/ 1556972 w 3999868"/>
              <a:gd name="connsiteY1" fmla="*/ 0 h 3891098"/>
              <a:gd name="connsiteX2" fmla="*/ 3999868 w 3999868"/>
              <a:gd name="connsiteY2" fmla="*/ 0 h 3891098"/>
              <a:gd name="connsiteX3" fmla="*/ 2572986 w 3999868"/>
              <a:gd name="connsiteY3" fmla="*/ 2849107 h 3891098"/>
              <a:gd name="connsiteX4" fmla="*/ 2578363 w 3999868"/>
              <a:gd name="connsiteY4" fmla="*/ 3891098 h 3891098"/>
              <a:gd name="connsiteX5" fmla="*/ 0 w 3999868"/>
              <a:gd name="connsiteY5" fmla="*/ 3857232 h 3891098"/>
              <a:gd name="connsiteX0" fmla="*/ 0 w 3999868"/>
              <a:gd name="connsiteY0" fmla="*/ 3857232 h 3891098"/>
              <a:gd name="connsiteX1" fmla="*/ 1556972 w 3999868"/>
              <a:gd name="connsiteY1" fmla="*/ 0 h 3891098"/>
              <a:gd name="connsiteX2" fmla="*/ 3999868 w 3999868"/>
              <a:gd name="connsiteY2" fmla="*/ 0 h 3891098"/>
              <a:gd name="connsiteX3" fmla="*/ 2572986 w 3999868"/>
              <a:gd name="connsiteY3" fmla="*/ 2849107 h 3891098"/>
              <a:gd name="connsiteX4" fmla="*/ 2578363 w 3999868"/>
              <a:gd name="connsiteY4" fmla="*/ 3891098 h 3891098"/>
              <a:gd name="connsiteX5" fmla="*/ 0 w 3999868"/>
              <a:gd name="connsiteY5" fmla="*/ 3857232 h 3891098"/>
              <a:gd name="connsiteX0" fmla="*/ 0 w 2578363"/>
              <a:gd name="connsiteY0" fmla="*/ 3857232 h 3891098"/>
              <a:gd name="connsiteX1" fmla="*/ 1556972 w 2578363"/>
              <a:gd name="connsiteY1" fmla="*/ 0 h 3891098"/>
              <a:gd name="connsiteX2" fmla="*/ 2572986 w 2578363"/>
              <a:gd name="connsiteY2" fmla="*/ 2849107 h 3891098"/>
              <a:gd name="connsiteX3" fmla="*/ 2578363 w 2578363"/>
              <a:gd name="connsiteY3" fmla="*/ 3891098 h 3891098"/>
              <a:gd name="connsiteX4" fmla="*/ 0 w 2578363"/>
              <a:gd name="connsiteY4" fmla="*/ 3857232 h 3891098"/>
              <a:gd name="connsiteX0" fmla="*/ 0 w 2578363"/>
              <a:gd name="connsiteY0" fmla="*/ 1008125 h 1041991"/>
              <a:gd name="connsiteX1" fmla="*/ 422439 w 2578363"/>
              <a:gd name="connsiteY1" fmla="*/ 12626 h 1041991"/>
              <a:gd name="connsiteX2" fmla="*/ 2572986 w 2578363"/>
              <a:gd name="connsiteY2" fmla="*/ 0 h 1041991"/>
              <a:gd name="connsiteX3" fmla="*/ 2578363 w 2578363"/>
              <a:gd name="connsiteY3" fmla="*/ 1041991 h 1041991"/>
              <a:gd name="connsiteX4" fmla="*/ 0 w 2578363"/>
              <a:gd name="connsiteY4" fmla="*/ 1008125 h 1041991"/>
              <a:gd name="connsiteX0" fmla="*/ 0 w 2573080"/>
              <a:gd name="connsiteY0" fmla="*/ 1008125 h 1041991"/>
              <a:gd name="connsiteX1" fmla="*/ 422439 w 2573080"/>
              <a:gd name="connsiteY1" fmla="*/ 12626 h 1041991"/>
              <a:gd name="connsiteX2" fmla="*/ 2572986 w 2573080"/>
              <a:gd name="connsiteY2" fmla="*/ 0 h 1041991"/>
              <a:gd name="connsiteX3" fmla="*/ 2552361 w 2573080"/>
              <a:gd name="connsiteY3" fmla="*/ 1041991 h 1041991"/>
              <a:gd name="connsiteX4" fmla="*/ 0 w 2573080"/>
              <a:gd name="connsiteY4" fmla="*/ 1008125 h 1041991"/>
              <a:gd name="connsiteX0" fmla="*/ 0 w 2573080"/>
              <a:gd name="connsiteY0" fmla="*/ 1008500 h 1042366"/>
              <a:gd name="connsiteX1" fmla="*/ 422439 w 2573080"/>
              <a:gd name="connsiteY1" fmla="*/ 0 h 1042366"/>
              <a:gd name="connsiteX2" fmla="*/ 2572986 w 2573080"/>
              <a:gd name="connsiteY2" fmla="*/ 375 h 1042366"/>
              <a:gd name="connsiteX3" fmla="*/ 2552361 w 2573080"/>
              <a:gd name="connsiteY3" fmla="*/ 1042366 h 1042366"/>
              <a:gd name="connsiteX4" fmla="*/ 0 w 2573080"/>
              <a:gd name="connsiteY4" fmla="*/ 1008500 h 1042366"/>
              <a:gd name="connsiteX0" fmla="*/ 0 w 2552361"/>
              <a:gd name="connsiteY0" fmla="*/ 1008500 h 1042366"/>
              <a:gd name="connsiteX1" fmla="*/ 422439 w 2552361"/>
              <a:gd name="connsiteY1" fmla="*/ 0 h 1042366"/>
              <a:gd name="connsiteX2" fmla="*/ 2412641 w 2552361"/>
              <a:gd name="connsiteY2" fmla="*/ 95716 h 1042366"/>
              <a:gd name="connsiteX3" fmla="*/ 2552361 w 2552361"/>
              <a:gd name="connsiteY3" fmla="*/ 1042366 h 1042366"/>
              <a:gd name="connsiteX4" fmla="*/ 0 w 2552361"/>
              <a:gd name="connsiteY4" fmla="*/ 1008500 h 1042366"/>
              <a:gd name="connsiteX0" fmla="*/ 0 w 2552361"/>
              <a:gd name="connsiteY0" fmla="*/ 1008500 h 1042366"/>
              <a:gd name="connsiteX1" fmla="*/ 422439 w 2552361"/>
              <a:gd name="connsiteY1" fmla="*/ 0 h 1042366"/>
              <a:gd name="connsiteX2" fmla="*/ 2551317 w 2552361"/>
              <a:gd name="connsiteY2" fmla="*/ 9043 h 1042366"/>
              <a:gd name="connsiteX3" fmla="*/ 2552361 w 2552361"/>
              <a:gd name="connsiteY3" fmla="*/ 1042366 h 1042366"/>
              <a:gd name="connsiteX4" fmla="*/ 0 w 2552361"/>
              <a:gd name="connsiteY4" fmla="*/ 1008500 h 1042366"/>
              <a:gd name="connsiteX0" fmla="*/ 0 w 2553913"/>
              <a:gd name="connsiteY0" fmla="*/ 1008500 h 1042366"/>
              <a:gd name="connsiteX1" fmla="*/ 422439 w 2553913"/>
              <a:gd name="connsiteY1" fmla="*/ 0 h 1042366"/>
              <a:gd name="connsiteX2" fmla="*/ 2551317 w 2553913"/>
              <a:gd name="connsiteY2" fmla="*/ 9043 h 1042366"/>
              <a:gd name="connsiteX3" fmla="*/ 2552361 w 2553913"/>
              <a:gd name="connsiteY3" fmla="*/ 1042366 h 1042366"/>
              <a:gd name="connsiteX4" fmla="*/ 0 w 2553913"/>
              <a:gd name="connsiteY4" fmla="*/ 1008500 h 1042366"/>
              <a:gd name="connsiteX0" fmla="*/ 0 w 2553913"/>
              <a:gd name="connsiteY0" fmla="*/ 1008500 h 1042366"/>
              <a:gd name="connsiteX1" fmla="*/ 422439 w 2553913"/>
              <a:gd name="connsiteY1" fmla="*/ 0 h 1042366"/>
              <a:gd name="connsiteX2" fmla="*/ 2551317 w 2553913"/>
              <a:gd name="connsiteY2" fmla="*/ 9043 h 1042366"/>
              <a:gd name="connsiteX3" fmla="*/ 2552361 w 2553913"/>
              <a:gd name="connsiteY3" fmla="*/ 1042366 h 1042366"/>
              <a:gd name="connsiteX4" fmla="*/ 0 w 2553913"/>
              <a:gd name="connsiteY4" fmla="*/ 1008500 h 1042366"/>
              <a:gd name="connsiteX0" fmla="*/ 0 w 2553913"/>
              <a:gd name="connsiteY0" fmla="*/ 1008500 h 1042366"/>
              <a:gd name="connsiteX1" fmla="*/ 422439 w 2553913"/>
              <a:gd name="connsiteY1" fmla="*/ 0 h 1042366"/>
              <a:gd name="connsiteX2" fmla="*/ 2551317 w 2553913"/>
              <a:gd name="connsiteY2" fmla="*/ 9043 h 1042366"/>
              <a:gd name="connsiteX3" fmla="*/ 2552361 w 2553913"/>
              <a:gd name="connsiteY3" fmla="*/ 1042366 h 1042366"/>
              <a:gd name="connsiteX4" fmla="*/ 0 w 2553913"/>
              <a:gd name="connsiteY4" fmla="*/ 1008500 h 1042366"/>
              <a:gd name="connsiteX0" fmla="*/ 0 w 2553913"/>
              <a:gd name="connsiteY0" fmla="*/ 1008500 h 1042366"/>
              <a:gd name="connsiteX1" fmla="*/ 422439 w 2553913"/>
              <a:gd name="connsiteY1" fmla="*/ 0 h 1042366"/>
              <a:gd name="connsiteX2" fmla="*/ 2551317 w 2553913"/>
              <a:gd name="connsiteY2" fmla="*/ 9043 h 1042366"/>
              <a:gd name="connsiteX3" fmla="*/ 2552361 w 2553913"/>
              <a:gd name="connsiteY3" fmla="*/ 1042366 h 1042366"/>
              <a:gd name="connsiteX4" fmla="*/ 0 w 2553913"/>
              <a:gd name="connsiteY4" fmla="*/ 1008500 h 1042366"/>
              <a:gd name="connsiteX0" fmla="*/ 0 w 2553913"/>
              <a:gd name="connsiteY0" fmla="*/ 1008982 h 1042848"/>
              <a:gd name="connsiteX1" fmla="*/ 422439 w 2553913"/>
              <a:gd name="connsiteY1" fmla="*/ 482 h 1042848"/>
              <a:gd name="connsiteX2" fmla="*/ 2551317 w 2553913"/>
              <a:gd name="connsiteY2" fmla="*/ 0 h 1042848"/>
              <a:gd name="connsiteX3" fmla="*/ 2552361 w 2553913"/>
              <a:gd name="connsiteY3" fmla="*/ 1042848 h 1042848"/>
              <a:gd name="connsiteX4" fmla="*/ 0 w 2553913"/>
              <a:gd name="connsiteY4" fmla="*/ 1008982 h 1042848"/>
              <a:gd name="connsiteX0" fmla="*/ 0 w 2572963"/>
              <a:gd name="connsiteY0" fmla="*/ 1047082 h 1047082"/>
              <a:gd name="connsiteX1" fmla="*/ 441489 w 2572963"/>
              <a:gd name="connsiteY1" fmla="*/ 482 h 1047082"/>
              <a:gd name="connsiteX2" fmla="*/ 2570367 w 2572963"/>
              <a:gd name="connsiteY2" fmla="*/ 0 h 1047082"/>
              <a:gd name="connsiteX3" fmla="*/ 2571411 w 2572963"/>
              <a:gd name="connsiteY3" fmla="*/ 1042848 h 1047082"/>
              <a:gd name="connsiteX4" fmla="*/ 0 w 2572963"/>
              <a:gd name="connsiteY4" fmla="*/ 1047082 h 10470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2963" h="1047082">
                <a:moveTo>
                  <a:pt x="0" y="1047082"/>
                </a:moveTo>
                <a:lnTo>
                  <a:pt x="441489" y="482"/>
                </a:lnTo>
                <a:lnTo>
                  <a:pt x="2570367" y="0"/>
                </a:lnTo>
                <a:cubicBezTo>
                  <a:pt x="2576492" y="638"/>
                  <a:pt x="2569619" y="695518"/>
                  <a:pt x="2571411" y="1042848"/>
                </a:cubicBezTo>
                <a:lnTo>
                  <a:pt x="0" y="1047082"/>
                </a:lnTo>
                <a:close/>
              </a:path>
            </a:pathLst>
          </a:custGeom>
          <a:solidFill>
            <a:srgbClr val="005E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noFill/>
            </a:endParaRPr>
          </a:p>
        </p:txBody>
      </p:sp>
      <p:sp>
        <p:nvSpPr>
          <p:cNvPr id="5" name="Parallelogram 9">
            <a:extLst>
              <a:ext uri="{FF2B5EF4-FFF2-40B4-BE49-F238E27FC236}">
                <a16:creationId xmlns:a16="http://schemas.microsoft.com/office/drawing/2014/main" id="{F0FFC30D-2A7B-82BD-6015-519C3AB5F7D0}"/>
              </a:ext>
            </a:extLst>
          </p:cNvPr>
          <p:cNvSpPr/>
          <p:nvPr userDrawn="1"/>
        </p:nvSpPr>
        <p:spPr>
          <a:xfrm rot="10800000" flipV="1">
            <a:off x="4457699" y="1870726"/>
            <a:ext cx="4687307" cy="4987274"/>
          </a:xfrm>
          <a:custGeom>
            <a:avLst/>
            <a:gdLst>
              <a:gd name="connsiteX0" fmla="*/ 0 w 9525000"/>
              <a:gd name="connsiteY0" fmla="*/ 5029200 h 5029200"/>
              <a:gd name="connsiteX1" fmla="*/ 2030037 w 9525000"/>
              <a:gd name="connsiteY1" fmla="*/ 0 h 5029200"/>
              <a:gd name="connsiteX2" fmla="*/ 9525000 w 9525000"/>
              <a:gd name="connsiteY2" fmla="*/ 0 h 5029200"/>
              <a:gd name="connsiteX3" fmla="*/ 7494963 w 9525000"/>
              <a:gd name="connsiteY3" fmla="*/ 5029200 h 5029200"/>
              <a:gd name="connsiteX4" fmla="*/ 0 w 9525000"/>
              <a:gd name="connsiteY4" fmla="*/ 5029200 h 5029200"/>
              <a:gd name="connsiteX0" fmla="*/ 0 w 9525000"/>
              <a:gd name="connsiteY0" fmla="*/ 5029200 h 5029200"/>
              <a:gd name="connsiteX1" fmla="*/ 3266170 w 9525000"/>
              <a:gd name="connsiteY1" fmla="*/ 16933 h 5029200"/>
              <a:gd name="connsiteX2" fmla="*/ 9525000 w 9525000"/>
              <a:gd name="connsiteY2" fmla="*/ 0 h 5029200"/>
              <a:gd name="connsiteX3" fmla="*/ 7494963 w 9525000"/>
              <a:gd name="connsiteY3" fmla="*/ 5029200 h 5029200"/>
              <a:gd name="connsiteX4" fmla="*/ 0 w 9525000"/>
              <a:gd name="connsiteY4" fmla="*/ 5029200 h 5029200"/>
              <a:gd name="connsiteX0" fmla="*/ 0 w 6307667"/>
              <a:gd name="connsiteY0" fmla="*/ 4995334 h 5029200"/>
              <a:gd name="connsiteX1" fmla="*/ 48837 w 6307667"/>
              <a:gd name="connsiteY1" fmla="*/ 16933 h 5029200"/>
              <a:gd name="connsiteX2" fmla="*/ 6307667 w 6307667"/>
              <a:gd name="connsiteY2" fmla="*/ 0 h 5029200"/>
              <a:gd name="connsiteX3" fmla="*/ 4277630 w 6307667"/>
              <a:gd name="connsiteY3" fmla="*/ 5029200 h 5029200"/>
              <a:gd name="connsiteX4" fmla="*/ 0 w 6307667"/>
              <a:gd name="connsiteY4" fmla="*/ 4995334 h 5029200"/>
              <a:gd name="connsiteX0" fmla="*/ 0 w 6307667"/>
              <a:gd name="connsiteY0" fmla="*/ 5028787 h 5029200"/>
              <a:gd name="connsiteX1" fmla="*/ 48837 w 6307667"/>
              <a:gd name="connsiteY1" fmla="*/ 16933 h 5029200"/>
              <a:gd name="connsiteX2" fmla="*/ 6307667 w 6307667"/>
              <a:gd name="connsiteY2" fmla="*/ 0 h 5029200"/>
              <a:gd name="connsiteX3" fmla="*/ 4277630 w 6307667"/>
              <a:gd name="connsiteY3" fmla="*/ 5029200 h 5029200"/>
              <a:gd name="connsiteX4" fmla="*/ 0 w 6307667"/>
              <a:gd name="connsiteY4" fmla="*/ 5028787 h 5029200"/>
              <a:gd name="connsiteX0" fmla="*/ 1344 w 6309011"/>
              <a:gd name="connsiteY0" fmla="*/ 5028787 h 5029200"/>
              <a:gd name="connsiteX1" fmla="*/ 0 w 6309011"/>
              <a:gd name="connsiteY1" fmla="*/ 22509 h 5029200"/>
              <a:gd name="connsiteX2" fmla="*/ 6309011 w 6309011"/>
              <a:gd name="connsiteY2" fmla="*/ 0 h 5029200"/>
              <a:gd name="connsiteX3" fmla="*/ 4278974 w 6309011"/>
              <a:gd name="connsiteY3" fmla="*/ 5029200 h 5029200"/>
              <a:gd name="connsiteX4" fmla="*/ 1344 w 6309011"/>
              <a:gd name="connsiteY4" fmla="*/ 5028787 h 5029200"/>
              <a:gd name="connsiteX0" fmla="*/ 1344 w 6309011"/>
              <a:gd name="connsiteY0" fmla="*/ 5045307 h 5045720"/>
              <a:gd name="connsiteX1" fmla="*/ 0 w 6309011"/>
              <a:gd name="connsiteY1" fmla="*/ 0 h 5045720"/>
              <a:gd name="connsiteX2" fmla="*/ 6309011 w 6309011"/>
              <a:gd name="connsiteY2" fmla="*/ 16520 h 5045720"/>
              <a:gd name="connsiteX3" fmla="*/ 4278974 w 6309011"/>
              <a:gd name="connsiteY3" fmla="*/ 5045720 h 5045720"/>
              <a:gd name="connsiteX4" fmla="*/ 1344 w 6309011"/>
              <a:gd name="connsiteY4" fmla="*/ 5045307 h 5045720"/>
              <a:gd name="connsiteX0" fmla="*/ 1344 w 6309011"/>
              <a:gd name="connsiteY0" fmla="*/ 5028787 h 5029200"/>
              <a:gd name="connsiteX1" fmla="*/ 0 w 6309011"/>
              <a:gd name="connsiteY1" fmla="*/ 16933 h 5029200"/>
              <a:gd name="connsiteX2" fmla="*/ 6309011 w 6309011"/>
              <a:gd name="connsiteY2" fmla="*/ 0 h 5029200"/>
              <a:gd name="connsiteX3" fmla="*/ 4278974 w 6309011"/>
              <a:gd name="connsiteY3" fmla="*/ 5029200 h 5029200"/>
              <a:gd name="connsiteX4" fmla="*/ 1344 w 6309011"/>
              <a:gd name="connsiteY4" fmla="*/ 5028787 h 5029200"/>
              <a:gd name="connsiteX0" fmla="*/ 1344 w 6309011"/>
              <a:gd name="connsiteY0" fmla="*/ 5034157 h 5034570"/>
              <a:gd name="connsiteX1" fmla="*/ 0 w 6309011"/>
              <a:gd name="connsiteY1" fmla="*/ 0 h 5034570"/>
              <a:gd name="connsiteX2" fmla="*/ 6309011 w 6309011"/>
              <a:gd name="connsiteY2" fmla="*/ 5370 h 5034570"/>
              <a:gd name="connsiteX3" fmla="*/ 4278974 w 6309011"/>
              <a:gd name="connsiteY3" fmla="*/ 5034570 h 5034570"/>
              <a:gd name="connsiteX4" fmla="*/ 1344 w 6309011"/>
              <a:gd name="connsiteY4" fmla="*/ 5034157 h 5034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9011" h="5034570">
                <a:moveTo>
                  <a:pt x="1344" y="5034157"/>
                </a:moveTo>
                <a:lnTo>
                  <a:pt x="0" y="0"/>
                </a:lnTo>
                <a:lnTo>
                  <a:pt x="6309011" y="5370"/>
                </a:lnTo>
                <a:lnTo>
                  <a:pt x="4278974" y="5034570"/>
                </a:lnTo>
                <a:lnTo>
                  <a:pt x="1344" y="5034157"/>
                </a:lnTo>
                <a:close/>
              </a:path>
            </a:pathLst>
          </a:custGeom>
          <a:solidFill>
            <a:srgbClr val="005E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noFill/>
            </a:endParaRPr>
          </a:p>
        </p:txBody>
      </p:sp>
      <p:sp>
        <p:nvSpPr>
          <p:cNvPr id="7" name="Parallelogram 11">
            <a:extLst>
              <a:ext uri="{FF2B5EF4-FFF2-40B4-BE49-F238E27FC236}">
                <a16:creationId xmlns:a16="http://schemas.microsoft.com/office/drawing/2014/main" id="{F0DE07F2-322A-79D6-992E-325DF6955470}"/>
              </a:ext>
            </a:extLst>
          </p:cNvPr>
          <p:cNvSpPr/>
          <p:nvPr userDrawn="1"/>
        </p:nvSpPr>
        <p:spPr>
          <a:xfrm rot="10800000" flipV="1">
            <a:off x="3943348" y="4861728"/>
            <a:ext cx="2658140" cy="1996273"/>
          </a:xfrm>
          <a:custGeom>
            <a:avLst/>
            <a:gdLst>
              <a:gd name="connsiteX0" fmla="*/ 0 w 3999868"/>
              <a:gd name="connsiteY0" fmla="*/ 3300216 h 3300216"/>
              <a:gd name="connsiteX1" fmla="*/ 1332132 w 3999868"/>
              <a:gd name="connsiteY1" fmla="*/ 0 h 3300216"/>
              <a:gd name="connsiteX2" fmla="*/ 3999868 w 3999868"/>
              <a:gd name="connsiteY2" fmla="*/ 0 h 3300216"/>
              <a:gd name="connsiteX3" fmla="*/ 2667736 w 3999868"/>
              <a:gd name="connsiteY3" fmla="*/ 3300216 h 3300216"/>
              <a:gd name="connsiteX4" fmla="*/ 0 w 3999868"/>
              <a:gd name="connsiteY4" fmla="*/ 3300216 h 3300216"/>
              <a:gd name="connsiteX0" fmla="*/ 0 w 3999868"/>
              <a:gd name="connsiteY0" fmla="*/ 3300216 h 3300216"/>
              <a:gd name="connsiteX1" fmla="*/ 1332132 w 3999868"/>
              <a:gd name="connsiteY1" fmla="*/ 0 h 3300216"/>
              <a:gd name="connsiteX2" fmla="*/ 3999868 w 3999868"/>
              <a:gd name="connsiteY2" fmla="*/ 0 h 3300216"/>
              <a:gd name="connsiteX3" fmla="*/ 3209602 w 3999868"/>
              <a:gd name="connsiteY3" fmla="*/ 1979416 h 3300216"/>
              <a:gd name="connsiteX4" fmla="*/ 0 w 3999868"/>
              <a:gd name="connsiteY4" fmla="*/ 3300216 h 3300216"/>
              <a:gd name="connsiteX0" fmla="*/ 0 w 3508801"/>
              <a:gd name="connsiteY0" fmla="*/ 2097949 h 2097949"/>
              <a:gd name="connsiteX1" fmla="*/ 841065 w 3508801"/>
              <a:gd name="connsiteY1" fmla="*/ 0 h 2097949"/>
              <a:gd name="connsiteX2" fmla="*/ 3508801 w 3508801"/>
              <a:gd name="connsiteY2" fmla="*/ 0 h 2097949"/>
              <a:gd name="connsiteX3" fmla="*/ 2718535 w 3508801"/>
              <a:gd name="connsiteY3" fmla="*/ 1979416 h 2097949"/>
              <a:gd name="connsiteX4" fmla="*/ 0 w 3508801"/>
              <a:gd name="connsiteY4" fmla="*/ 2097949 h 2097949"/>
              <a:gd name="connsiteX0" fmla="*/ 0 w 3425167"/>
              <a:gd name="connsiteY0" fmla="*/ 1925105 h 1979416"/>
              <a:gd name="connsiteX1" fmla="*/ 757431 w 3425167"/>
              <a:gd name="connsiteY1" fmla="*/ 0 h 1979416"/>
              <a:gd name="connsiteX2" fmla="*/ 3425167 w 3425167"/>
              <a:gd name="connsiteY2" fmla="*/ 0 h 1979416"/>
              <a:gd name="connsiteX3" fmla="*/ 2634901 w 3425167"/>
              <a:gd name="connsiteY3" fmla="*/ 1979416 h 1979416"/>
              <a:gd name="connsiteX4" fmla="*/ 0 w 3425167"/>
              <a:gd name="connsiteY4" fmla="*/ 1925105 h 1979416"/>
              <a:gd name="connsiteX0" fmla="*/ 0 w 3425167"/>
              <a:gd name="connsiteY0" fmla="*/ 1925105 h 1929235"/>
              <a:gd name="connsiteX1" fmla="*/ 757431 w 3425167"/>
              <a:gd name="connsiteY1" fmla="*/ 0 h 1929235"/>
              <a:gd name="connsiteX2" fmla="*/ 3425167 w 3425167"/>
              <a:gd name="connsiteY2" fmla="*/ 0 h 1929235"/>
              <a:gd name="connsiteX3" fmla="*/ 2657203 w 3425167"/>
              <a:gd name="connsiteY3" fmla="*/ 1929235 h 1929235"/>
              <a:gd name="connsiteX4" fmla="*/ 0 w 3425167"/>
              <a:gd name="connsiteY4" fmla="*/ 1925105 h 1929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5167" h="1929235">
                <a:moveTo>
                  <a:pt x="0" y="1925105"/>
                </a:moveTo>
                <a:lnTo>
                  <a:pt x="757431" y="0"/>
                </a:lnTo>
                <a:lnTo>
                  <a:pt x="3425167" y="0"/>
                </a:lnTo>
                <a:lnTo>
                  <a:pt x="2657203" y="1929235"/>
                </a:lnTo>
                <a:lnTo>
                  <a:pt x="0" y="1925105"/>
                </a:lnTo>
                <a:close/>
              </a:path>
            </a:pathLst>
          </a:custGeom>
          <a:solidFill>
            <a:srgbClr val="008F9C">
              <a:alpha val="73159"/>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noFill/>
            </a:endParaRPr>
          </a:p>
        </p:txBody>
      </p:sp>
      <p:sp>
        <p:nvSpPr>
          <p:cNvPr id="8" name="Parallelogram 7">
            <a:extLst>
              <a:ext uri="{FF2B5EF4-FFF2-40B4-BE49-F238E27FC236}">
                <a16:creationId xmlns:a16="http://schemas.microsoft.com/office/drawing/2014/main" id="{1A176806-E05C-D7EC-8F31-40155858D42A}"/>
              </a:ext>
            </a:extLst>
          </p:cNvPr>
          <p:cNvSpPr/>
          <p:nvPr userDrawn="1"/>
        </p:nvSpPr>
        <p:spPr>
          <a:xfrm rot="10800000" flipV="1">
            <a:off x="5186363" y="-1"/>
            <a:ext cx="3669219" cy="6872289"/>
          </a:xfrm>
          <a:custGeom>
            <a:avLst/>
            <a:gdLst>
              <a:gd name="connsiteX0" fmla="*/ 0 w 5920992"/>
              <a:gd name="connsiteY0" fmla="*/ 6858000 h 6858000"/>
              <a:gd name="connsiteX1" fmla="*/ 4295147 w 5920992"/>
              <a:gd name="connsiteY1" fmla="*/ 0 h 6858000"/>
              <a:gd name="connsiteX2" fmla="*/ 5920992 w 5920992"/>
              <a:gd name="connsiteY2" fmla="*/ 0 h 6858000"/>
              <a:gd name="connsiteX3" fmla="*/ 1625845 w 5920992"/>
              <a:gd name="connsiteY3" fmla="*/ 6858000 h 6858000"/>
              <a:gd name="connsiteX4" fmla="*/ 0 w 5920992"/>
              <a:gd name="connsiteY4" fmla="*/ 6858000 h 6858000"/>
              <a:gd name="connsiteX0" fmla="*/ 0 w 5920992"/>
              <a:gd name="connsiteY0" fmla="*/ 6858000 h 6858000"/>
              <a:gd name="connsiteX1" fmla="*/ 2594934 w 5920992"/>
              <a:gd name="connsiteY1" fmla="*/ 14287 h 6858000"/>
              <a:gd name="connsiteX2" fmla="*/ 5920992 w 5920992"/>
              <a:gd name="connsiteY2" fmla="*/ 0 h 6858000"/>
              <a:gd name="connsiteX3" fmla="*/ 1625845 w 5920992"/>
              <a:gd name="connsiteY3" fmla="*/ 6858000 h 6858000"/>
              <a:gd name="connsiteX4" fmla="*/ 0 w 5920992"/>
              <a:gd name="connsiteY4" fmla="*/ 6858000 h 6858000"/>
              <a:gd name="connsiteX0" fmla="*/ 0 w 4720842"/>
              <a:gd name="connsiteY0" fmla="*/ 6843713 h 6843713"/>
              <a:gd name="connsiteX1" fmla="*/ 2594934 w 4720842"/>
              <a:gd name="connsiteY1" fmla="*/ 0 h 6843713"/>
              <a:gd name="connsiteX2" fmla="*/ 4720842 w 4720842"/>
              <a:gd name="connsiteY2" fmla="*/ 1 h 6843713"/>
              <a:gd name="connsiteX3" fmla="*/ 1625845 w 4720842"/>
              <a:gd name="connsiteY3" fmla="*/ 6843713 h 6843713"/>
              <a:gd name="connsiteX4" fmla="*/ 0 w 4720842"/>
              <a:gd name="connsiteY4" fmla="*/ 6843713 h 6843713"/>
              <a:gd name="connsiteX0" fmla="*/ 0 w 4720842"/>
              <a:gd name="connsiteY0" fmla="*/ 6843713 h 6858001"/>
              <a:gd name="connsiteX1" fmla="*/ 2594934 w 4720842"/>
              <a:gd name="connsiteY1" fmla="*/ 0 h 6858001"/>
              <a:gd name="connsiteX2" fmla="*/ 4720842 w 4720842"/>
              <a:gd name="connsiteY2" fmla="*/ 1 h 6858001"/>
              <a:gd name="connsiteX3" fmla="*/ 1940170 w 4720842"/>
              <a:gd name="connsiteY3" fmla="*/ 6858001 h 6858001"/>
              <a:gd name="connsiteX4" fmla="*/ 0 w 4720842"/>
              <a:gd name="connsiteY4" fmla="*/ 6843713 h 6858001"/>
              <a:gd name="connsiteX0" fmla="*/ 0 w 4892292"/>
              <a:gd name="connsiteY0" fmla="*/ 6843713 h 6858001"/>
              <a:gd name="connsiteX1" fmla="*/ 2766384 w 4892292"/>
              <a:gd name="connsiteY1" fmla="*/ 0 h 6858001"/>
              <a:gd name="connsiteX2" fmla="*/ 4892292 w 4892292"/>
              <a:gd name="connsiteY2" fmla="*/ 1 h 6858001"/>
              <a:gd name="connsiteX3" fmla="*/ 2111620 w 4892292"/>
              <a:gd name="connsiteY3" fmla="*/ 6858001 h 6858001"/>
              <a:gd name="connsiteX4" fmla="*/ 0 w 4892292"/>
              <a:gd name="connsiteY4" fmla="*/ 6843713 h 685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2292" h="6858001">
                <a:moveTo>
                  <a:pt x="0" y="6843713"/>
                </a:moveTo>
                <a:lnTo>
                  <a:pt x="2766384" y="0"/>
                </a:lnTo>
                <a:lnTo>
                  <a:pt x="4892292" y="1"/>
                </a:lnTo>
                <a:lnTo>
                  <a:pt x="2111620" y="6858001"/>
                </a:lnTo>
                <a:lnTo>
                  <a:pt x="0" y="6843713"/>
                </a:lnTo>
                <a:close/>
              </a:path>
            </a:pathLst>
          </a:custGeom>
          <a:solidFill>
            <a:srgbClr val="008C95">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50" dirty="0">
                <a:noFill/>
              </a:rPr>
              <a:t>A</a:t>
            </a:r>
          </a:p>
        </p:txBody>
      </p:sp>
      <p:sp>
        <p:nvSpPr>
          <p:cNvPr id="9" name="Title 4">
            <a:extLst>
              <a:ext uri="{FF2B5EF4-FFF2-40B4-BE49-F238E27FC236}">
                <a16:creationId xmlns:a16="http://schemas.microsoft.com/office/drawing/2014/main" id="{CE2AC7F4-E641-1D16-C6D7-90F4B86742AB}"/>
              </a:ext>
            </a:extLst>
          </p:cNvPr>
          <p:cNvSpPr>
            <a:spLocks noGrp="1"/>
          </p:cNvSpPr>
          <p:nvPr>
            <p:ph type="title"/>
          </p:nvPr>
        </p:nvSpPr>
        <p:spPr>
          <a:xfrm>
            <a:off x="403050" y="1823898"/>
            <a:ext cx="3765225" cy="1147902"/>
          </a:xfrm>
          <a:prstGeom prst="rect">
            <a:avLst/>
          </a:prstGeom>
        </p:spPr>
        <p:txBody>
          <a:bodyPr/>
          <a:lstStyle>
            <a:lvl1pPr>
              <a:defRPr sz="3300" b="1">
                <a:solidFill>
                  <a:srgbClr val="606060"/>
                </a:solidFill>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13" name="Text Placeholder 5">
            <a:extLst>
              <a:ext uri="{FF2B5EF4-FFF2-40B4-BE49-F238E27FC236}">
                <a16:creationId xmlns:a16="http://schemas.microsoft.com/office/drawing/2014/main" id="{06AC6396-24D2-6520-9B08-D9915B13C25F}"/>
              </a:ext>
            </a:extLst>
          </p:cNvPr>
          <p:cNvSpPr>
            <a:spLocks noGrp="1"/>
          </p:cNvSpPr>
          <p:nvPr>
            <p:ph type="body" sz="quarter" idx="10"/>
          </p:nvPr>
        </p:nvSpPr>
        <p:spPr>
          <a:xfrm>
            <a:off x="403623" y="3429001"/>
            <a:ext cx="6282928" cy="626647"/>
          </a:xfrm>
          <a:prstGeom prst="rect">
            <a:avLst/>
          </a:prstGeom>
        </p:spPr>
        <p:txBody>
          <a:bodyPr/>
          <a:lstStyle>
            <a:lvl1pPr>
              <a:defRPr sz="1800" b="1">
                <a:solidFill>
                  <a:srgbClr val="008F9C"/>
                </a:solidFill>
                <a:latin typeface="Arial" panose="020B0604020202020204" pitchFamily="34" charset="0"/>
                <a:cs typeface="Arial" panose="020B0604020202020204" pitchFamily="34" charset="0"/>
              </a:defRPr>
            </a:lvl1pPr>
            <a:lvl2pPr>
              <a:defRPr sz="1800" b="1">
                <a:solidFill>
                  <a:srgbClr val="008F9C"/>
                </a:solidFill>
                <a:latin typeface="Arial" panose="020B0604020202020204" pitchFamily="34" charset="0"/>
                <a:cs typeface="Arial" panose="020B0604020202020204" pitchFamily="34" charset="0"/>
              </a:defRPr>
            </a:lvl2pPr>
            <a:lvl3pPr>
              <a:defRPr sz="1800" b="1">
                <a:solidFill>
                  <a:srgbClr val="008F9C"/>
                </a:solidFill>
                <a:latin typeface="Arial" panose="020B0604020202020204" pitchFamily="34" charset="0"/>
                <a:cs typeface="Arial" panose="020B0604020202020204" pitchFamily="34" charset="0"/>
              </a:defRPr>
            </a:lvl3pPr>
            <a:lvl4pPr>
              <a:defRPr sz="1800" b="1">
                <a:solidFill>
                  <a:srgbClr val="008F9C"/>
                </a:solidFill>
                <a:latin typeface="Arial" panose="020B0604020202020204" pitchFamily="34" charset="0"/>
                <a:cs typeface="Arial" panose="020B0604020202020204" pitchFamily="34" charset="0"/>
              </a:defRPr>
            </a:lvl4pPr>
            <a:lvl5pPr>
              <a:defRPr sz="1800" b="1">
                <a:solidFill>
                  <a:srgbClr val="008F9C"/>
                </a:solidFill>
                <a:latin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29302664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dership and managem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357A81-478E-CA45-A841-088A0D106062}"/>
              </a:ext>
            </a:extLst>
          </p:cNvPr>
          <p:cNvSpPr/>
          <p:nvPr userDrawn="1"/>
        </p:nvSpPr>
        <p:spPr>
          <a:xfrm>
            <a:off x="0" y="6416675"/>
            <a:ext cx="9144000" cy="441326"/>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itle 1">
            <a:extLst>
              <a:ext uri="{FF2B5EF4-FFF2-40B4-BE49-F238E27FC236}">
                <a16:creationId xmlns:a16="http://schemas.microsoft.com/office/drawing/2014/main" id="{183DF0C0-4911-1B47-A402-0E0D2BE73A0E}"/>
              </a:ext>
            </a:extLst>
          </p:cNvPr>
          <p:cNvSpPr>
            <a:spLocks noGrp="1"/>
          </p:cNvSpPr>
          <p:nvPr>
            <p:ph type="title" hasCustomPrompt="1"/>
          </p:nvPr>
        </p:nvSpPr>
        <p:spPr>
          <a:xfrm>
            <a:off x="367729" y="441325"/>
            <a:ext cx="6982305" cy="646811"/>
          </a:xfrm>
          <a:prstGeom prst="rect">
            <a:avLst/>
          </a:prstGeom>
          <a:noFill/>
          <a:ln w="12700">
            <a:noFill/>
          </a:ln>
        </p:spPr>
        <p:txBody>
          <a:bodyPr/>
          <a:lstStyle>
            <a:lvl1pPr>
              <a:defRPr sz="3600" b="1">
                <a:solidFill>
                  <a:srgbClr val="005EB8"/>
                </a:solidFill>
              </a:defRPr>
            </a:lvl1pPr>
          </a:lstStyle>
          <a:p>
            <a:r>
              <a:rPr lang="en-GB" dirty="0"/>
              <a:t>Click to edit Master title style  </a:t>
            </a:r>
            <a:endParaRPr lang="en-US" dirty="0"/>
          </a:p>
        </p:txBody>
      </p:sp>
      <p:sp>
        <p:nvSpPr>
          <p:cNvPr id="6" name="Text Placeholder 3">
            <a:extLst>
              <a:ext uri="{FF2B5EF4-FFF2-40B4-BE49-F238E27FC236}">
                <a16:creationId xmlns:a16="http://schemas.microsoft.com/office/drawing/2014/main" id="{FA007014-30B5-9C43-A122-2198A767119D}"/>
              </a:ext>
            </a:extLst>
          </p:cNvPr>
          <p:cNvSpPr>
            <a:spLocks noGrp="1"/>
          </p:cNvSpPr>
          <p:nvPr>
            <p:ph type="body" sz="quarter" idx="11"/>
          </p:nvPr>
        </p:nvSpPr>
        <p:spPr>
          <a:xfrm>
            <a:off x="367730" y="2145794"/>
            <a:ext cx="6982304" cy="3989830"/>
          </a:xfrm>
          <a:prstGeom prst="rect">
            <a:avLst/>
          </a:prstGeom>
        </p:spPr>
        <p:txBody>
          <a:bodyPr/>
          <a:lstStyle>
            <a:lvl1pPr marL="228600" indent="-228600">
              <a:buClr>
                <a:srgbClr val="005EB8"/>
              </a:buClr>
              <a:buFont typeface="Wingdings" pitchFamily="2" charset="2"/>
              <a:buChar char="§"/>
              <a:defRPr sz="2400"/>
            </a:lvl1pPr>
            <a:lvl2pPr marL="685800" indent="-228600">
              <a:buClr>
                <a:srgbClr val="005EB8"/>
              </a:buClr>
              <a:buFont typeface="Wingdings" pitchFamily="2" charset="2"/>
              <a:buChar char="§"/>
              <a:defRPr sz="2000"/>
            </a:lvl2pPr>
            <a:lvl3pPr marL="1143000" indent="-228600">
              <a:buClr>
                <a:srgbClr val="005EB8"/>
              </a:buClr>
              <a:buFont typeface="Wingdings" pitchFamily="2" charset="2"/>
              <a:buChar char="§"/>
              <a:defRPr sz="1800"/>
            </a:lvl3pPr>
            <a:lvl4pPr marL="1600200" indent="-228600">
              <a:buClr>
                <a:srgbClr val="005EB8"/>
              </a:buClr>
              <a:buFont typeface="Wingdings" pitchFamily="2" charset="2"/>
              <a:buChar char="§"/>
              <a:defRPr sz="1600"/>
            </a:lvl4pPr>
            <a:lvl5pPr marL="2057400" indent="-228600">
              <a:buClr>
                <a:srgbClr val="005EB8"/>
              </a:buClr>
              <a:buFont typeface="Wingdings" pitchFamily="2" charset="2"/>
              <a:buChar cha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 name="Text Placeholder 9">
            <a:extLst>
              <a:ext uri="{FF2B5EF4-FFF2-40B4-BE49-F238E27FC236}">
                <a16:creationId xmlns:a16="http://schemas.microsoft.com/office/drawing/2014/main" id="{C260E0BD-312E-ED44-B40A-73964C6EEE28}"/>
              </a:ext>
            </a:extLst>
          </p:cNvPr>
          <p:cNvSpPr>
            <a:spLocks noGrp="1"/>
          </p:cNvSpPr>
          <p:nvPr>
            <p:ph type="body" sz="quarter" idx="12"/>
          </p:nvPr>
        </p:nvSpPr>
        <p:spPr>
          <a:xfrm>
            <a:off x="367728" y="1351027"/>
            <a:ext cx="6982305" cy="731837"/>
          </a:xfrm>
          <a:prstGeom prst="rect">
            <a:avLst/>
          </a:prstGeom>
        </p:spPr>
        <p:txBody>
          <a:bodyPr/>
          <a:lstStyle>
            <a:lvl1pPr marL="228600" indent="-228600">
              <a:buClr>
                <a:srgbClr val="E87722"/>
              </a:buClr>
              <a:buFont typeface="Wingdings" pitchFamily="2" charset="2"/>
              <a:buChar char="§"/>
              <a:defRPr>
                <a:solidFill>
                  <a:srgbClr val="E87722"/>
                </a:solidFill>
              </a:defRPr>
            </a:lvl1pPr>
            <a:lvl2pPr marL="685800" indent="-228600">
              <a:buClr>
                <a:srgbClr val="005EB8"/>
              </a:buClr>
              <a:buFont typeface="Wingdings" pitchFamily="2" charset="2"/>
              <a:buChar char="§"/>
              <a:defRPr/>
            </a:lvl2pPr>
            <a:lvl3pPr marL="1143000" indent="-228600">
              <a:buClr>
                <a:srgbClr val="005EB8"/>
              </a:buClr>
              <a:buFont typeface="Wingdings" pitchFamily="2" charset="2"/>
              <a:buChar char="§"/>
              <a:defRPr/>
            </a:lvl3pPr>
            <a:lvl4pPr marL="1600200" indent="-228600">
              <a:buClr>
                <a:srgbClr val="005EB8"/>
              </a:buClr>
              <a:buFont typeface="Wingdings" pitchFamily="2" charset="2"/>
              <a:buChar char="§"/>
              <a:defRPr/>
            </a:lvl4pPr>
            <a:lvl5pPr marL="2057400" indent="-228600">
              <a:buClr>
                <a:srgbClr val="005EB8"/>
              </a:buClr>
              <a:buFont typeface="Wingdings" pitchFamily="2" charset="2"/>
              <a:buChar char="§"/>
              <a:defRPr/>
            </a:lvl5pPr>
          </a:lstStyle>
          <a:p>
            <a:pPr lvl="0"/>
            <a:r>
              <a:rPr lang="en-GB" dirty="0"/>
              <a:t>Click to edit Master text styles</a:t>
            </a:r>
          </a:p>
        </p:txBody>
      </p:sp>
      <p:pic>
        <p:nvPicPr>
          <p:cNvPr id="3" name="Picture 2">
            <a:extLst>
              <a:ext uri="{FF2B5EF4-FFF2-40B4-BE49-F238E27FC236}">
                <a16:creationId xmlns:a16="http://schemas.microsoft.com/office/drawing/2014/main" id="{B8DBDC8C-6B15-A949-B64C-3E5076958C63}"/>
              </a:ext>
            </a:extLst>
          </p:cNvPr>
          <p:cNvPicPr>
            <a:picLocks noChangeAspect="1"/>
          </p:cNvPicPr>
          <p:nvPr userDrawn="1"/>
        </p:nvPicPr>
        <p:blipFill>
          <a:blip r:embed="rId2"/>
          <a:srcRect/>
          <a:stretch/>
        </p:blipFill>
        <p:spPr>
          <a:xfrm>
            <a:off x="7737800" y="1609971"/>
            <a:ext cx="1228324" cy="4614824"/>
          </a:xfrm>
          <a:prstGeom prst="rect">
            <a:avLst/>
          </a:prstGeom>
        </p:spPr>
      </p:pic>
    </p:spTree>
    <p:extLst>
      <p:ext uri="{BB962C8B-B14F-4D97-AF65-F5344CB8AC3E}">
        <p14:creationId xmlns:p14="http://schemas.microsoft.com/office/powerpoint/2010/main" val="215196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 on white (thanks)">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EFCE54-37F2-3142-AAC7-A2AD97F69029}"/>
              </a:ext>
            </a:extLst>
          </p:cNvPr>
          <p:cNvSpPr txBox="1"/>
          <p:nvPr userDrawn="1"/>
        </p:nvSpPr>
        <p:spPr>
          <a:xfrm>
            <a:off x="1188720" y="4845050"/>
            <a:ext cx="6766560" cy="1015663"/>
          </a:xfrm>
          <a:prstGeom prst="rect">
            <a:avLst/>
          </a:prstGeom>
          <a:noFill/>
        </p:spPr>
        <p:txBody>
          <a:bodyPr wrap="square" rtlCol="0">
            <a:spAutoFit/>
          </a:bodyPr>
          <a:lstStyle/>
          <a:p>
            <a:pPr algn="ctr"/>
            <a:r>
              <a:rPr lang="en-GB" sz="6000" b="0" dirty="0"/>
              <a:t>Thank you</a:t>
            </a:r>
          </a:p>
        </p:txBody>
      </p:sp>
      <p:pic>
        <p:nvPicPr>
          <p:cNvPr id="4" name="Picture 3" descr="A close up of a logo&#10;&#10;Description automatically generated">
            <a:extLst>
              <a:ext uri="{FF2B5EF4-FFF2-40B4-BE49-F238E27FC236}">
                <a16:creationId xmlns:a16="http://schemas.microsoft.com/office/drawing/2014/main" id="{85FDE45D-26D8-3E46-B069-86B1166C268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3000" y="1213493"/>
            <a:ext cx="5598000" cy="3234078"/>
          </a:xfrm>
          <a:prstGeom prst="rect">
            <a:avLst/>
          </a:prstGeom>
        </p:spPr>
      </p:pic>
    </p:spTree>
    <p:extLst>
      <p:ext uri="{BB962C8B-B14F-4D97-AF65-F5344CB8AC3E}">
        <p14:creationId xmlns:p14="http://schemas.microsoft.com/office/powerpoint/2010/main" val="143441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on blue (thank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4B4C24-8E23-A849-8ABD-D076D01B4F93}"/>
              </a:ext>
            </a:extLst>
          </p:cNvPr>
          <p:cNvSpPr/>
          <p:nvPr userDrawn="1"/>
        </p:nvSpPr>
        <p:spPr>
          <a:xfrm>
            <a:off x="0" y="0"/>
            <a:ext cx="9144000" cy="6858000"/>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77225738-0017-6B48-9451-3D7AA0CD16E9}"/>
              </a:ext>
            </a:extLst>
          </p:cNvPr>
          <p:cNvSpPr txBox="1"/>
          <p:nvPr userDrawn="1"/>
        </p:nvSpPr>
        <p:spPr>
          <a:xfrm>
            <a:off x="1188720" y="4845050"/>
            <a:ext cx="6766560" cy="1015663"/>
          </a:xfrm>
          <a:prstGeom prst="rect">
            <a:avLst/>
          </a:prstGeom>
          <a:noFill/>
        </p:spPr>
        <p:txBody>
          <a:bodyPr wrap="square" rtlCol="0">
            <a:spAutoFit/>
          </a:bodyPr>
          <a:lstStyle/>
          <a:p>
            <a:pPr algn="ctr"/>
            <a:r>
              <a:rPr lang="en-GB" sz="6000" b="0" dirty="0">
                <a:solidFill>
                  <a:schemeClr val="bg1"/>
                </a:solidFill>
              </a:rPr>
              <a:t>Thank you</a:t>
            </a:r>
          </a:p>
        </p:txBody>
      </p:sp>
      <p:pic>
        <p:nvPicPr>
          <p:cNvPr id="5" name="Picture 4" descr="A picture containing drawing&#10;&#10;Description automatically generated">
            <a:extLst>
              <a:ext uri="{FF2B5EF4-FFF2-40B4-BE49-F238E27FC236}">
                <a16:creationId xmlns:a16="http://schemas.microsoft.com/office/drawing/2014/main" id="{A9D59B36-A22C-864E-83A5-9B434E41C3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3800" y="1213955"/>
            <a:ext cx="5596400" cy="3233154"/>
          </a:xfrm>
          <a:prstGeom prst="rect">
            <a:avLst/>
          </a:prstGeom>
        </p:spPr>
      </p:pic>
    </p:spTree>
    <p:extLst>
      <p:ext uri="{BB962C8B-B14F-4D97-AF65-F5344CB8AC3E}">
        <p14:creationId xmlns:p14="http://schemas.microsoft.com/office/powerpoint/2010/main" val="5101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ust logo on whit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E9FDFB63-4344-3947-984E-A1CE7A9A1D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3000" y="1811961"/>
            <a:ext cx="5598000" cy="3234078"/>
          </a:xfrm>
          <a:prstGeom prst="rect">
            <a:avLst/>
          </a:prstGeom>
        </p:spPr>
      </p:pic>
    </p:spTree>
    <p:extLst>
      <p:ext uri="{BB962C8B-B14F-4D97-AF65-F5344CB8AC3E}">
        <p14:creationId xmlns:p14="http://schemas.microsoft.com/office/powerpoint/2010/main" val="1801218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Just logo on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3173DF-EB41-0842-B344-F88A039A952F}"/>
              </a:ext>
            </a:extLst>
          </p:cNvPr>
          <p:cNvSpPr/>
          <p:nvPr userDrawn="1"/>
        </p:nvSpPr>
        <p:spPr>
          <a:xfrm>
            <a:off x="0" y="0"/>
            <a:ext cx="9144000" cy="6858000"/>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A picture containing drawing&#10;&#10;Description automatically generated">
            <a:extLst>
              <a:ext uri="{FF2B5EF4-FFF2-40B4-BE49-F238E27FC236}">
                <a16:creationId xmlns:a16="http://schemas.microsoft.com/office/drawing/2014/main" id="{8D6A50DD-6A60-8342-B6AB-B39C43D99B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3800" y="1812423"/>
            <a:ext cx="5596400" cy="3233154"/>
          </a:xfrm>
          <a:prstGeom prst="rect">
            <a:avLst/>
          </a:prstGeom>
        </p:spPr>
      </p:pic>
    </p:spTree>
    <p:extLst>
      <p:ext uri="{BB962C8B-B14F-4D97-AF65-F5344CB8AC3E}">
        <p14:creationId xmlns:p14="http://schemas.microsoft.com/office/powerpoint/2010/main" val="37657498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drawing&#10;&#10;Description automatically generated">
            <a:extLst>
              <a:ext uri="{FF2B5EF4-FFF2-40B4-BE49-F238E27FC236}">
                <a16:creationId xmlns:a16="http://schemas.microsoft.com/office/drawing/2014/main" id="{C3F180CD-8FFC-6643-AE92-EBFB6DBC66F5}"/>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426960" y="0"/>
            <a:ext cx="1717040" cy="1717040"/>
          </a:xfrm>
          <a:prstGeom prst="rect">
            <a:avLst/>
          </a:prstGeom>
        </p:spPr>
      </p:pic>
      <p:sp>
        <p:nvSpPr>
          <p:cNvPr id="3" name="TextBox 2">
            <a:extLst>
              <a:ext uri="{FF2B5EF4-FFF2-40B4-BE49-F238E27FC236}">
                <a16:creationId xmlns:a16="http://schemas.microsoft.com/office/drawing/2014/main" id="{2AE3C0E4-AAD5-66BB-DC08-8127E495514A}"/>
              </a:ext>
            </a:extLst>
          </p:cNvPr>
          <p:cNvSpPr txBox="1"/>
          <p:nvPr>
            <p:extLst>
              <p:ext uri="{1162E1C5-73C7-4A58-AE30-91384D911F3F}">
                <p184:classification xmlns:p184="http://schemas.microsoft.com/office/powerpoint/2018/4/main" val="ftr"/>
              </p:ext>
            </p:extLst>
          </p:nvPr>
        </p:nvSpPr>
        <p:spPr>
          <a:xfrm>
            <a:off x="0" y="6705600"/>
            <a:ext cx="461963" cy="152400"/>
          </a:xfrm>
          <a:prstGeom prst="rect">
            <a:avLst/>
          </a:prstGeom>
        </p:spPr>
        <p:txBody>
          <a:bodyPr horzOverflow="overflow" lIns="0" tIns="0" rIns="0" bIns="0">
            <a:spAutoFit/>
          </a:bodyPr>
          <a:lstStyle/>
          <a:p>
            <a:pPr algn="l"/>
            <a:r>
              <a:rPr lang="en-US" sz="1000" dirty="0">
                <a:solidFill>
                  <a:srgbClr val="000000"/>
                </a:solidFill>
                <a:latin typeface="Calibri" panose="020F0502020204030204" pitchFamily="34" charset="0"/>
                <a:cs typeface="Calibri" panose="020F0502020204030204" pitchFamily="34" charset="0"/>
              </a:rPr>
              <a:t>Internal </a:t>
            </a:r>
          </a:p>
        </p:txBody>
      </p:sp>
    </p:spTree>
    <p:extLst>
      <p:ext uri="{BB962C8B-B14F-4D97-AF65-F5344CB8AC3E}">
        <p14:creationId xmlns:p14="http://schemas.microsoft.com/office/powerpoint/2010/main" val="718475917"/>
      </p:ext>
    </p:extLst>
  </p:cSld>
  <p:clrMap bg1="lt1" tx1="dk1" bg2="lt2" tx2="dk2" accent1="accent1" accent2="accent2" accent3="accent3" accent4="accent4" accent5="accent5" accent6="accent6" hlink="hlink" folHlink="folHlink"/>
  <p:sldLayoutIdLst>
    <p:sldLayoutId id="2147483700" r:id="rId1"/>
    <p:sldLayoutId id="2147483698" r:id="rId2"/>
    <p:sldLayoutId id="2147483728" r:id="rId3"/>
    <p:sldLayoutId id="2147483729"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3A4CBB1A-F042-2A46-AD67-4B8860EEFFE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734300" y="0"/>
            <a:ext cx="1409700" cy="1409700"/>
          </a:xfrm>
          <a:prstGeom prst="rect">
            <a:avLst/>
          </a:prstGeom>
        </p:spPr>
      </p:pic>
      <p:sp>
        <p:nvSpPr>
          <p:cNvPr id="3" name="TextBox 2">
            <a:extLst>
              <a:ext uri="{FF2B5EF4-FFF2-40B4-BE49-F238E27FC236}">
                <a16:creationId xmlns:a16="http://schemas.microsoft.com/office/drawing/2014/main" id="{FB2793F2-0AC5-5BE0-CF8A-F22BFE3C561C}"/>
              </a:ext>
            </a:extLst>
          </p:cNvPr>
          <p:cNvSpPr txBox="1"/>
          <p:nvPr>
            <p:extLst>
              <p:ext uri="{1162E1C5-73C7-4A58-AE30-91384D911F3F}">
                <p184:classification xmlns:p184="http://schemas.microsoft.com/office/powerpoint/2018/4/main" val="ftr"/>
              </p:ext>
            </p:extLst>
          </p:nvPr>
        </p:nvSpPr>
        <p:spPr>
          <a:xfrm>
            <a:off x="0" y="6705600"/>
            <a:ext cx="461963" cy="152400"/>
          </a:xfrm>
          <a:prstGeom prst="rect">
            <a:avLst/>
          </a:prstGeom>
        </p:spPr>
        <p:txBody>
          <a:bodyPr horzOverflow="overflow" lIns="0" tIns="0" rIns="0" bIns="0">
            <a:spAutoFit/>
          </a:bodyPr>
          <a:lstStyle/>
          <a:p>
            <a:pPr algn="l"/>
            <a:r>
              <a:rPr lang="en-US" sz="1000" dirty="0">
                <a:solidFill>
                  <a:srgbClr val="000000"/>
                </a:solidFill>
                <a:latin typeface="Calibri" panose="020F0502020204030204" pitchFamily="34" charset="0"/>
                <a:cs typeface="Calibri" panose="020F0502020204030204" pitchFamily="34" charset="0"/>
              </a:rPr>
              <a:t>Internal </a:t>
            </a:r>
          </a:p>
        </p:txBody>
      </p:sp>
    </p:spTree>
    <p:extLst>
      <p:ext uri="{BB962C8B-B14F-4D97-AF65-F5344CB8AC3E}">
        <p14:creationId xmlns:p14="http://schemas.microsoft.com/office/powerpoint/2010/main" val="3444756830"/>
      </p:ext>
    </p:extLst>
  </p:cSld>
  <p:clrMap bg1="lt1" tx1="dk1" bg2="lt2" tx2="dk2" accent1="accent1" accent2="accent2" accent3="accent3" accent4="accent4" accent5="accent5" accent6="accent6" hlink="hlink" folHlink="folHlink"/>
  <p:sldLayoutIdLst>
    <p:sldLayoutId id="214748370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4AB024-FD19-30F1-97A0-B2A9FCD7771F}"/>
              </a:ext>
            </a:extLst>
          </p:cNvPr>
          <p:cNvSpPr txBox="1"/>
          <p:nvPr>
            <p:extLst>
              <p:ext uri="{1162E1C5-73C7-4A58-AE30-91384D911F3F}">
                <p184:classification xmlns:p184="http://schemas.microsoft.com/office/powerpoint/2018/4/main" val="ftr"/>
              </p:ext>
            </p:extLst>
          </p:nvPr>
        </p:nvSpPr>
        <p:spPr>
          <a:xfrm>
            <a:off x="0" y="6705600"/>
            <a:ext cx="461963" cy="152400"/>
          </a:xfrm>
          <a:prstGeom prst="rect">
            <a:avLst/>
          </a:prstGeom>
        </p:spPr>
        <p:txBody>
          <a:bodyPr horzOverflow="overflow" lIns="0" tIns="0" rIns="0" bIns="0">
            <a:spAutoFit/>
          </a:bodyPr>
          <a:lstStyle/>
          <a:p>
            <a:pPr algn="l"/>
            <a:r>
              <a:rPr lang="en-US" sz="1000" dirty="0">
                <a:solidFill>
                  <a:srgbClr val="000000"/>
                </a:solidFill>
                <a:latin typeface="Calibri" panose="020F0502020204030204" pitchFamily="34" charset="0"/>
                <a:cs typeface="Calibri" panose="020F0502020204030204" pitchFamily="34" charset="0"/>
              </a:rPr>
              <a:t>Internal </a:t>
            </a:r>
          </a:p>
        </p:txBody>
      </p:sp>
    </p:spTree>
    <p:extLst>
      <p:ext uri="{BB962C8B-B14F-4D97-AF65-F5344CB8AC3E}">
        <p14:creationId xmlns:p14="http://schemas.microsoft.com/office/powerpoint/2010/main" val="696758238"/>
      </p:ext>
    </p:extLst>
  </p:cSld>
  <p:clrMap bg1="lt1" tx1="dk1" bg2="lt2" tx2="dk2" accent1="accent1" accent2="accent2" accent3="accent3" accent4="accent4" accent5="accent5" accent6="accent6" hlink="hlink" folHlink="folHlink"/>
  <p:sldLayoutIdLst>
    <p:sldLayoutId id="2147483685" r:id="rId1"/>
    <p:sldLayoutId id="2147483688" r:id="rId2"/>
    <p:sldLayoutId id="2147483689" r:id="rId3"/>
    <p:sldLayoutId id="2147483690" r:id="rId4"/>
    <p:sldLayoutId id="2147483724" r:id="rId5"/>
    <p:sldLayoutId id="2147483725" r:id="rId6"/>
    <p:sldLayoutId id="2147483726" r:id="rId7"/>
    <p:sldLayoutId id="2147483727"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5EB8"/>
        </a:buClr>
        <a:buFont typeface="Wingdings"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olly.stockdale@skillsforcare.org.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skillsforcare.org.uk/Support-for-leaders-and-managers/Support-for-registered-managers/The-care-exchange/The-care-exchange-Series-4.asp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skillsforcare.org.uk/membership"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skillsforcare.org.uk/Adult-Social-Care-Workforce-Data/Workforce-intelligence/publications/national-information/The-size-and-structure-of-the-adult-social-care-sector-and-workforce-in-England.aspx"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hyperlink" Target="https://events.skillsforcare.org.uk/skillsforcare/frontend/reg/thome.csp?pageID=632492&amp;eventID=1969&amp;CSPCHD=001001000000xaImBaLfYDAyk80W9o3WZeQm_5LUjoRpM$_Ak5"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id.skillsforcare.org.uk/Account/RegisterCreate"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forms.office.com/e/nVzTTn36Ky"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skillsforcare.org.uk/workforcestrategy" TargetMode="External"/><Relationship Id="rId4" Type="http://schemas.openxmlformats.org/officeDocument/2006/relationships/hyperlink" Target="https://www.skillsforcare.org.uk/Workforce-Strategy/Home.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gov.uk/government/publications/care-workforce-pathway-for-adult-social-car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www.gov.uk/government/publications/adult-social-care-learning-and-development-support-schem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skillsforcare.org.uk/Funding/Workforce-Development-Fund/Workforce-Development-Fund.asp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www.skillsforcare.org.uk/Developing-your-workforce/Care-Certificate/Level-2/Level-2-Adult-Social-Care-Certificate-qualification.aspx"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www.skillsforcare.org.uk/Developing-your-workforce/Guide-to-developing-your-staff/Statutory-and-mandatory-training.aspx" TargetMode="External"/><Relationship Id="rId5" Type="http://schemas.openxmlformats.org/officeDocument/2006/relationships/image" Target="../media/image11.png"/><Relationship Id="rId4" Type="http://schemas.openxmlformats.org/officeDocument/2006/relationships/hyperlink" Target="https://www.skillsforcare.org.uk/Funding/Workforce-Development-Fund/Workforce-Development-Fund.aspx"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2.emf"/><Relationship Id="rId7" Type="http://schemas.openxmlformats.org/officeDocument/2006/relationships/hyperlink" Target="https://events.skillsforcare.org.uk/skillsforcare/frontend/reg/thome.csp?pageID=637382&amp;eventID=1982"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events.skillsforcare.org.uk/skillsforcare/frontend/reg/thome.csp?pageID=636934&amp;eventID=1981&amp;CSPCHD=001001000000ggFG33AdeitFomGRCZaf3T2DeICZaOhpNpug$s" TargetMode="External"/><Relationship Id="rId5" Type="http://schemas.openxmlformats.org/officeDocument/2006/relationships/hyperlink" Target="https://www.skillsforcare.org.uk/Support-for-leaders-and-managers/Managing-a-service/Digital-technology-and-social-care/Digital-leadership-programme.aspx" TargetMode="External"/><Relationship Id="rId4" Type="http://schemas.openxmlformats.org/officeDocument/2006/relationships/hyperlink" Target="https://www.skillsforcare.org.uk/Support-for-leaders-and-managers/Managing-a-service/Digital-technology-and-social-care/Digital-Skills-eLearning.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6D3D-5CCE-49F0-9F55-EB08672F0B18}"/>
              </a:ext>
            </a:extLst>
          </p:cNvPr>
          <p:cNvSpPr>
            <a:spLocks noGrp="1"/>
          </p:cNvSpPr>
          <p:nvPr>
            <p:ph type="title"/>
          </p:nvPr>
        </p:nvSpPr>
        <p:spPr/>
        <p:txBody>
          <a:bodyPr/>
          <a:lstStyle/>
          <a:p>
            <a:r>
              <a:rPr lang="en-GB" dirty="0" err="1"/>
              <a:t>SfC</a:t>
            </a:r>
            <a:r>
              <a:rPr lang="en-GB" dirty="0"/>
              <a:t> Updates for Somerset LEM</a:t>
            </a:r>
          </a:p>
        </p:txBody>
      </p:sp>
      <p:sp>
        <p:nvSpPr>
          <p:cNvPr id="3" name="Text Placeholder 3">
            <a:extLst>
              <a:ext uri="{FF2B5EF4-FFF2-40B4-BE49-F238E27FC236}">
                <a16:creationId xmlns:a16="http://schemas.microsoft.com/office/drawing/2014/main" id="{D6C2B3FF-B0A6-48E3-8FD1-09C92CE81E6B}"/>
              </a:ext>
            </a:extLst>
          </p:cNvPr>
          <p:cNvSpPr txBox="1">
            <a:spLocks/>
          </p:cNvSpPr>
          <p:nvPr/>
        </p:nvSpPr>
        <p:spPr>
          <a:xfrm>
            <a:off x="349441" y="3771101"/>
            <a:ext cx="6718871" cy="11698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altLang="en-US" dirty="0">
                <a:hlinkClick r:id="rId3"/>
              </a:rPr>
              <a:t>Holly Stockdale </a:t>
            </a:r>
            <a:endParaRPr lang="en-GB" altLang="en-US" dirty="0"/>
          </a:p>
          <a:p>
            <a:pPr marL="0" indent="0">
              <a:buFont typeface="Arial" panose="020B0604020202020204" pitchFamily="34" charset="0"/>
              <a:buNone/>
            </a:pPr>
            <a:r>
              <a:rPr lang="en-GB" altLang="en-US" dirty="0"/>
              <a:t>(Locality Manager)</a:t>
            </a:r>
          </a:p>
          <a:p>
            <a:endParaRPr lang="en-GB" dirty="0"/>
          </a:p>
        </p:txBody>
      </p:sp>
      <p:pic>
        <p:nvPicPr>
          <p:cNvPr id="7" name="Picture 6" descr="A picture containing clock, room&#10;&#10;Description automatically generated">
            <a:extLst>
              <a:ext uri="{FF2B5EF4-FFF2-40B4-BE49-F238E27FC236}">
                <a16:creationId xmlns:a16="http://schemas.microsoft.com/office/drawing/2014/main" id="{EEB92B37-609B-964D-9605-4BFE1EB8EADD}"/>
              </a:ext>
            </a:extLst>
          </p:cNvPr>
          <p:cNvPicPr>
            <a:picLocks noChangeAspect="1"/>
          </p:cNvPicPr>
          <p:nvPr/>
        </p:nvPicPr>
        <p:blipFill>
          <a:blip r:embed="rId4"/>
          <a:stretch>
            <a:fillRect/>
          </a:stretch>
        </p:blipFill>
        <p:spPr>
          <a:xfrm>
            <a:off x="6371493" y="2934543"/>
            <a:ext cx="1834661" cy="1877469"/>
          </a:xfrm>
          <a:prstGeom prst="rect">
            <a:avLst/>
          </a:prstGeom>
        </p:spPr>
      </p:pic>
    </p:spTree>
    <p:extLst>
      <p:ext uri="{BB962C8B-B14F-4D97-AF65-F5344CB8AC3E}">
        <p14:creationId xmlns:p14="http://schemas.microsoft.com/office/powerpoint/2010/main" val="77969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12B55-8568-91EB-EBB6-3D9A399F7968}"/>
              </a:ext>
            </a:extLst>
          </p:cNvPr>
          <p:cNvSpPr>
            <a:spLocks noGrp="1"/>
          </p:cNvSpPr>
          <p:nvPr>
            <p:ph type="title"/>
          </p:nvPr>
        </p:nvSpPr>
        <p:spPr>
          <a:xfrm>
            <a:off x="184849" y="326526"/>
            <a:ext cx="7065037" cy="666297"/>
          </a:xfrm>
        </p:spPr>
        <p:txBody>
          <a:bodyPr/>
          <a:lstStyle/>
          <a:p>
            <a:r>
              <a:rPr lang="en-GB" dirty="0"/>
              <a:t>Latest Podcast </a:t>
            </a:r>
            <a:br>
              <a:rPr lang="en-GB" dirty="0"/>
            </a:br>
            <a:r>
              <a:rPr lang="en-GB" dirty="0"/>
              <a:t>Series 5 | Ep 1</a:t>
            </a:r>
          </a:p>
        </p:txBody>
      </p:sp>
      <p:pic>
        <p:nvPicPr>
          <p:cNvPr id="3" name="Picture 2">
            <a:hlinkClick r:id="rId2"/>
            <a:extLst>
              <a:ext uri="{FF2B5EF4-FFF2-40B4-BE49-F238E27FC236}">
                <a16:creationId xmlns:a16="http://schemas.microsoft.com/office/drawing/2014/main" id="{4767295A-B1D8-4146-BD0F-8465C4F23811}"/>
              </a:ext>
            </a:extLst>
          </p:cNvPr>
          <p:cNvPicPr>
            <a:picLocks noChangeAspect="1"/>
          </p:cNvPicPr>
          <p:nvPr/>
        </p:nvPicPr>
        <p:blipFill>
          <a:blip r:embed="rId3"/>
          <a:stretch>
            <a:fillRect/>
          </a:stretch>
        </p:blipFill>
        <p:spPr>
          <a:xfrm>
            <a:off x="5670248" y="2270797"/>
            <a:ext cx="3159275" cy="2316407"/>
          </a:xfrm>
          <a:prstGeom prst="rect">
            <a:avLst/>
          </a:prstGeom>
        </p:spPr>
      </p:pic>
      <p:sp>
        <p:nvSpPr>
          <p:cNvPr id="4" name="TextBox 3">
            <a:extLst>
              <a:ext uri="{FF2B5EF4-FFF2-40B4-BE49-F238E27FC236}">
                <a16:creationId xmlns:a16="http://schemas.microsoft.com/office/drawing/2014/main" id="{8E2D1BF1-A8CF-CFCB-D89A-BFF259BDB38E}"/>
              </a:ext>
            </a:extLst>
          </p:cNvPr>
          <p:cNvSpPr txBox="1"/>
          <p:nvPr/>
        </p:nvSpPr>
        <p:spPr>
          <a:xfrm>
            <a:off x="378823" y="1711234"/>
            <a:ext cx="4767943" cy="461665"/>
          </a:xfrm>
          <a:prstGeom prst="rect">
            <a:avLst/>
          </a:prstGeom>
          <a:noFill/>
        </p:spPr>
        <p:txBody>
          <a:bodyPr wrap="square" rtlCol="0">
            <a:spAutoFit/>
          </a:bodyPr>
          <a:lstStyle/>
          <a:p>
            <a:r>
              <a:rPr lang="en-GB" sz="2400" dirty="0"/>
              <a:t> </a:t>
            </a:r>
          </a:p>
        </p:txBody>
      </p:sp>
      <p:sp>
        <p:nvSpPr>
          <p:cNvPr id="5" name="Text Placeholder 3">
            <a:extLst>
              <a:ext uri="{FF2B5EF4-FFF2-40B4-BE49-F238E27FC236}">
                <a16:creationId xmlns:a16="http://schemas.microsoft.com/office/drawing/2014/main" id="{E556380B-51AB-044B-DCDF-8429C723EAB1}"/>
              </a:ext>
            </a:extLst>
          </p:cNvPr>
          <p:cNvSpPr txBox="1">
            <a:spLocks/>
          </p:cNvSpPr>
          <p:nvPr/>
        </p:nvSpPr>
        <p:spPr>
          <a:xfrm>
            <a:off x="184849" y="1942066"/>
            <a:ext cx="4961917" cy="109845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Live in conversation with James Bullion (CQC)</a:t>
            </a:r>
          </a:p>
          <a:p>
            <a:pPr marL="0" indent="0">
              <a:buNone/>
            </a:pPr>
            <a:endParaRPr lang="en-GB" sz="2200" b="1"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200" dirty="0">
                <a:latin typeface="Arial" panose="020B0604020202020204" pitchFamily="34" charset="0"/>
                <a:ea typeface="Calibri" panose="020F0502020204030204" pitchFamily="34" charset="0"/>
                <a:cs typeface="Arial" panose="020B0604020202020204" pitchFamily="34" charset="0"/>
              </a:rPr>
              <a:t>Listen to James talking about his role as chief inspector of Adult Social Care and integrated care as well as the changes that the CQC are implementing </a:t>
            </a:r>
            <a:endParaRPr lang="en-GB" sz="2000" dirty="0"/>
          </a:p>
        </p:txBody>
      </p:sp>
    </p:spTree>
    <p:extLst>
      <p:ext uri="{BB962C8B-B14F-4D97-AF65-F5344CB8AC3E}">
        <p14:creationId xmlns:p14="http://schemas.microsoft.com/office/powerpoint/2010/main" val="3753589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7D6D2-F18B-4B7D-BD9B-FD929BCC3B75}"/>
              </a:ext>
            </a:extLst>
          </p:cNvPr>
          <p:cNvSpPr>
            <a:spLocks noGrp="1"/>
          </p:cNvSpPr>
          <p:nvPr>
            <p:ph type="title"/>
          </p:nvPr>
        </p:nvSpPr>
        <p:spPr>
          <a:xfrm>
            <a:off x="2100648" y="327236"/>
            <a:ext cx="5560629" cy="780905"/>
          </a:xfrm>
        </p:spPr>
        <p:txBody>
          <a:bodyPr/>
          <a:lstStyle/>
          <a:p>
            <a:r>
              <a:rPr lang="en-GB" sz="3600" dirty="0"/>
              <a:t>Registered manager membership</a:t>
            </a:r>
          </a:p>
        </p:txBody>
      </p:sp>
      <p:sp>
        <p:nvSpPr>
          <p:cNvPr id="3" name="Rectangle 2">
            <a:extLst>
              <a:ext uri="{FF2B5EF4-FFF2-40B4-BE49-F238E27FC236}">
                <a16:creationId xmlns:a16="http://schemas.microsoft.com/office/drawing/2014/main" id="{E53B9323-2150-4A56-B4F4-BF303AEFBF94}"/>
              </a:ext>
            </a:extLst>
          </p:cNvPr>
          <p:cNvSpPr/>
          <p:nvPr/>
        </p:nvSpPr>
        <p:spPr>
          <a:xfrm>
            <a:off x="295935" y="1779315"/>
            <a:ext cx="8688154" cy="1292662"/>
          </a:xfrm>
          <a:prstGeom prst="rect">
            <a:avLst/>
          </a:prstGeom>
        </p:spPr>
        <p:txBody>
          <a:bodyPr wrap="square">
            <a:spAutoFit/>
          </a:bodyPr>
          <a:lstStyle/>
          <a:p>
            <a:pPr marL="285750" lvl="0" indent="-285750">
              <a:buClr>
                <a:srgbClr val="E87722"/>
              </a:buClr>
              <a:buFont typeface="Wingdings" panose="05000000000000000000" pitchFamily="2" charset="2"/>
              <a:buChar char="§"/>
            </a:pPr>
            <a:endParaRPr lang="en-GB" sz="2000" dirty="0"/>
          </a:p>
          <a:p>
            <a:endParaRPr lang="en-GB" sz="2000" dirty="0"/>
          </a:p>
          <a:p>
            <a:pPr marL="342900" lvl="0" indent="-342900">
              <a:buFont typeface="Wingdings" panose="05000000000000000000" pitchFamily="2" charset="2"/>
              <a:buChar char="§"/>
            </a:pPr>
            <a:endParaRPr lang="en-GB" sz="2000" dirty="0"/>
          </a:p>
          <a:p>
            <a:endParaRPr lang="en-GB" dirty="0">
              <a:latin typeface="+mj-lt"/>
            </a:endParaRPr>
          </a:p>
        </p:txBody>
      </p:sp>
      <p:sp>
        <p:nvSpPr>
          <p:cNvPr id="5" name="Text Placeholder 3">
            <a:extLst>
              <a:ext uri="{FF2B5EF4-FFF2-40B4-BE49-F238E27FC236}">
                <a16:creationId xmlns:a16="http://schemas.microsoft.com/office/drawing/2014/main" id="{50C4C528-9723-4C39-AC7E-44AD62C09F23}"/>
              </a:ext>
            </a:extLst>
          </p:cNvPr>
          <p:cNvSpPr txBox="1">
            <a:spLocks/>
          </p:cNvSpPr>
          <p:nvPr/>
        </p:nvSpPr>
        <p:spPr>
          <a:xfrm>
            <a:off x="209862" y="1772066"/>
            <a:ext cx="8934138" cy="50859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1" dirty="0">
                <a:solidFill>
                  <a:schemeClr val="accent1"/>
                </a:solidFill>
              </a:rPr>
              <a:t>Skills for Care is the membership organisation for registered managers. </a:t>
            </a:r>
            <a:br>
              <a:rPr lang="en-GB" sz="2400" b="1" dirty="0">
                <a:solidFill>
                  <a:srgbClr val="005EB8"/>
                </a:solidFill>
              </a:rPr>
            </a:br>
            <a:r>
              <a:rPr lang="en-GB" sz="800" b="1" dirty="0">
                <a:solidFill>
                  <a:srgbClr val="005EB8"/>
                </a:solidFill>
              </a:rPr>
              <a:t> </a:t>
            </a:r>
            <a:endParaRPr lang="en-GB" sz="2000" b="1" dirty="0">
              <a:solidFill>
                <a:srgbClr val="005EB8"/>
              </a:solidFill>
            </a:endParaRPr>
          </a:p>
          <a:p>
            <a:pPr marL="0" lvl="0" indent="0" defTabSz="457200">
              <a:lnSpc>
                <a:spcPct val="100000"/>
              </a:lnSpc>
              <a:spcBef>
                <a:spcPts val="0"/>
              </a:spcBef>
              <a:buClr>
                <a:srgbClr val="E87722"/>
              </a:buClr>
              <a:buNone/>
            </a:pPr>
            <a:r>
              <a:rPr lang="en-GB" sz="2000" i="0" dirty="0">
                <a:effectLst/>
                <a:latin typeface="Arial" panose="020B0604020202020204" pitchFamily="34" charset="0"/>
                <a:cs typeface="Arial" panose="020B0604020202020204" pitchFamily="34" charset="0"/>
              </a:rPr>
              <a:t>Through membership, we support managers to develop best practice and knowledge, keep up-to-date with sector developments and share ideas with like-minded peers.</a:t>
            </a:r>
          </a:p>
          <a:p>
            <a:pPr marL="0" lvl="0" indent="0" defTabSz="457200">
              <a:lnSpc>
                <a:spcPct val="100000"/>
              </a:lnSpc>
              <a:spcBef>
                <a:spcPts val="0"/>
              </a:spcBef>
              <a:buClr>
                <a:srgbClr val="E87722"/>
              </a:buClr>
              <a:buNone/>
            </a:pPr>
            <a:endParaRPr lang="en-GB" sz="800" dirty="0">
              <a:solidFill>
                <a:srgbClr val="4D4D4D"/>
              </a:solidFill>
            </a:endParaRPr>
          </a:p>
          <a:p>
            <a:pPr marL="0" lvl="0" indent="0" defTabSz="457200">
              <a:lnSpc>
                <a:spcPct val="100000"/>
              </a:lnSpc>
              <a:spcBef>
                <a:spcPts val="0"/>
              </a:spcBef>
              <a:buClr>
                <a:srgbClr val="E87722"/>
              </a:buClr>
              <a:buNone/>
            </a:pPr>
            <a:r>
              <a:rPr lang="en-GB" sz="2000" b="1" i="0" dirty="0">
                <a:effectLst/>
              </a:rPr>
              <a:t>Membership benefits include:</a:t>
            </a:r>
            <a:endParaRPr lang="en-GB" sz="2000" b="1" dirty="0"/>
          </a:p>
          <a:p>
            <a:pPr marL="285750" lvl="0" indent="-285750" defTabSz="457200">
              <a:lnSpc>
                <a:spcPct val="100000"/>
              </a:lnSpc>
              <a:spcBef>
                <a:spcPts val="0"/>
              </a:spcBef>
              <a:buClr>
                <a:srgbClr val="E87722"/>
              </a:buClr>
              <a:buFont typeface="Wingdings" panose="05000000000000000000" pitchFamily="2" charset="2"/>
              <a:buChar char="§"/>
            </a:pPr>
            <a:r>
              <a:rPr lang="en-GB" sz="2000" dirty="0">
                <a:solidFill>
                  <a:srgbClr val="000000"/>
                </a:solidFill>
              </a:rPr>
              <a:t>printed copy of our ‘Social care manager’s handbook’</a:t>
            </a:r>
          </a:p>
          <a:p>
            <a:pPr marL="285750" lvl="0" indent="-285750" defTabSz="457200">
              <a:lnSpc>
                <a:spcPct val="100000"/>
              </a:lnSpc>
              <a:spcBef>
                <a:spcPts val="0"/>
              </a:spcBef>
              <a:buClr>
                <a:srgbClr val="E87722"/>
              </a:buClr>
              <a:buFont typeface="Wingdings" panose="05000000000000000000" pitchFamily="2" charset="2"/>
              <a:buChar char="§"/>
            </a:pPr>
            <a:r>
              <a:rPr lang="en-GB" sz="2000" dirty="0">
                <a:solidFill>
                  <a:srgbClr val="000000"/>
                </a:solidFill>
              </a:rPr>
              <a:t>monthly newsletter including practical information and guidance</a:t>
            </a:r>
          </a:p>
          <a:p>
            <a:pPr marL="285750" lvl="0" indent="-285750" defTabSz="457200">
              <a:lnSpc>
                <a:spcPct val="100000"/>
              </a:lnSpc>
              <a:spcBef>
                <a:spcPts val="0"/>
              </a:spcBef>
              <a:buClr>
                <a:srgbClr val="E87722"/>
              </a:buClr>
              <a:buFont typeface="Wingdings" panose="05000000000000000000" pitchFamily="2" charset="2"/>
              <a:buChar char="§"/>
            </a:pPr>
            <a:r>
              <a:rPr lang="en-GB" sz="2000" dirty="0">
                <a:solidFill>
                  <a:srgbClr val="000000"/>
                </a:solidFill>
              </a:rPr>
              <a:t>access to Good and Outstanding care guide: Single Assessment Framework version and 34 Quality Statement Recommendation checklists</a:t>
            </a:r>
          </a:p>
          <a:p>
            <a:pPr marL="285750" lvl="0" indent="-285750" defTabSz="457200">
              <a:lnSpc>
                <a:spcPct val="100000"/>
              </a:lnSpc>
              <a:spcBef>
                <a:spcPts val="0"/>
              </a:spcBef>
              <a:buClr>
                <a:srgbClr val="E87722"/>
              </a:buClr>
              <a:buFont typeface="Wingdings" panose="05000000000000000000" pitchFamily="2" charset="2"/>
              <a:buChar char="§"/>
            </a:pPr>
            <a:r>
              <a:rPr lang="en-GB" sz="2000" dirty="0">
                <a:solidFill>
                  <a:srgbClr val="000000"/>
                </a:solidFill>
              </a:rPr>
              <a:t>an exclusive annual resource when you renew your membership</a:t>
            </a:r>
          </a:p>
          <a:p>
            <a:pPr marL="285750" lvl="0" indent="-285750" defTabSz="457200">
              <a:lnSpc>
                <a:spcPct val="100000"/>
              </a:lnSpc>
              <a:spcBef>
                <a:spcPts val="0"/>
              </a:spcBef>
              <a:buClr>
                <a:srgbClr val="E87722"/>
              </a:buClr>
              <a:buFont typeface="Wingdings" panose="05000000000000000000" pitchFamily="2" charset="2"/>
              <a:buChar char="§"/>
            </a:pPr>
            <a:r>
              <a:rPr lang="en-GB" sz="2000" dirty="0">
                <a:solidFill>
                  <a:srgbClr val="000000"/>
                </a:solidFill>
              </a:rPr>
              <a:t>the chance to train to become a mentor or receive mentoring.</a:t>
            </a:r>
          </a:p>
          <a:p>
            <a:pPr marL="285750" lvl="0" indent="-285750" defTabSz="457200">
              <a:lnSpc>
                <a:spcPct val="100000"/>
              </a:lnSpc>
              <a:spcBef>
                <a:spcPts val="0"/>
              </a:spcBef>
              <a:buClr>
                <a:srgbClr val="E87722"/>
              </a:buClr>
              <a:buFont typeface="Wingdings" panose="05000000000000000000" pitchFamily="2" charset="2"/>
              <a:buChar char="§"/>
            </a:pPr>
            <a:endParaRPr lang="en-GB" sz="800" dirty="0">
              <a:solidFill>
                <a:srgbClr val="000000"/>
              </a:solidFill>
            </a:endParaRPr>
          </a:p>
          <a:p>
            <a:pPr marL="0" lvl="0" indent="0" algn="ctr" defTabSz="457200">
              <a:lnSpc>
                <a:spcPct val="100000"/>
              </a:lnSpc>
              <a:spcBef>
                <a:spcPts val="0"/>
              </a:spcBef>
              <a:buClr>
                <a:srgbClr val="E87722"/>
              </a:buClr>
              <a:buNone/>
            </a:pPr>
            <a:r>
              <a:rPr lang="en-GB" sz="2000" b="1" dirty="0">
                <a:solidFill>
                  <a:srgbClr val="000000"/>
                </a:solidFill>
                <a:hlinkClick r:id="rId3"/>
              </a:rPr>
              <a:t>Become a member for £35 a year </a:t>
            </a:r>
            <a:endParaRPr lang="en-GB" sz="2000" b="1" dirty="0">
              <a:solidFill>
                <a:srgbClr val="000000"/>
              </a:solidFill>
            </a:endParaRPr>
          </a:p>
          <a:p>
            <a:pPr marL="0" lvl="0" indent="0" defTabSz="457200">
              <a:lnSpc>
                <a:spcPct val="100000"/>
              </a:lnSpc>
              <a:spcBef>
                <a:spcPts val="0"/>
              </a:spcBef>
              <a:buClr>
                <a:srgbClr val="E87722"/>
              </a:buClr>
              <a:buNone/>
            </a:pPr>
            <a:endParaRPr lang="en-GB" sz="800" dirty="0">
              <a:solidFill>
                <a:srgbClr val="000000"/>
              </a:solidFill>
            </a:endParaRPr>
          </a:p>
          <a:p>
            <a:pPr marL="0" lvl="0" indent="0" defTabSz="457200">
              <a:lnSpc>
                <a:spcPct val="100000"/>
              </a:lnSpc>
              <a:spcBef>
                <a:spcPts val="0"/>
              </a:spcBef>
              <a:buClr>
                <a:srgbClr val="E87722"/>
              </a:buClr>
              <a:buNone/>
            </a:pPr>
            <a:endParaRPr lang="en-GB" sz="2000" dirty="0">
              <a:solidFill>
                <a:srgbClr val="000000"/>
              </a:solidFill>
            </a:endParaRPr>
          </a:p>
          <a:p>
            <a:pPr marL="0" lvl="0" indent="0" defTabSz="457200">
              <a:lnSpc>
                <a:spcPct val="100000"/>
              </a:lnSpc>
              <a:spcBef>
                <a:spcPts val="0"/>
              </a:spcBef>
              <a:buClr>
                <a:srgbClr val="E87722"/>
              </a:buClr>
              <a:buNone/>
            </a:pPr>
            <a:endParaRPr lang="en-GB" sz="2000" dirty="0">
              <a:solidFill>
                <a:srgbClr val="000000"/>
              </a:solidFill>
            </a:endParaRPr>
          </a:p>
          <a:p>
            <a:pPr marL="0" indent="0">
              <a:buNone/>
            </a:pPr>
            <a:endParaRPr lang="en-GB" sz="2000" b="1" dirty="0">
              <a:solidFill>
                <a:srgbClr val="005EB8"/>
              </a:solidFill>
            </a:endParaRPr>
          </a:p>
        </p:txBody>
      </p:sp>
      <p:pic>
        <p:nvPicPr>
          <p:cNvPr id="9" name="Picture 8">
            <a:extLst>
              <a:ext uri="{FF2B5EF4-FFF2-40B4-BE49-F238E27FC236}">
                <a16:creationId xmlns:a16="http://schemas.microsoft.com/office/drawing/2014/main" id="{BA6A4558-9BF5-41AA-AFC6-4A0EF7E67907}"/>
              </a:ext>
            </a:extLst>
          </p:cNvPr>
          <p:cNvPicPr>
            <a:picLocks noChangeAspect="1"/>
          </p:cNvPicPr>
          <p:nvPr/>
        </p:nvPicPr>
        <p:blipFill>
          <a:blip r:embed="rId4"/>
          <a:stretch>
            <a:fillRect/>
          </a:stretch>
        </p:blipFill>
        <p:spPr>
          <a:xfrm>
            <a:off x="295935" y="257591"/>
            <a:ext cx="1543686" cy="1063018"/>
          </a:xfrm>
          <a:prstGeom prst="rect">
            <a:avLst/>
          </a:prstGeom>
        </p:spPr>
      </p:pic>
    </p:spTree>
    <p:extLst>
      <p:ext uri="{BB962C8B-B14F-4D97-AF65-F5344CB8AC3E}">
        <p14:creationId xmlns:p14="http://schemas.microsoft.com/office/powerpoint/2010/main" val="2030851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drawing&#10;&#10;Description automatically generated">
            <a:extLst>
              <a:ext uri="{FF2B5EF4-FFF2-40B4-BE49-F238E27FC236}">
                <a16:creationId xmlns:a16="http://schemas.microsoft.com/office/drawing/2014/main" id="{A8E64266-3B82-47D6-86A4-4C9FC7E10580}"/>
              </a:ext>
            </a:extLst>
          </p:cNvPr>
          <p:cNvPicPr>
            <a:picLocks noChangeAspect="1"/>
          </p:cNvPicPr>
          <p:nvPr/>
        </p:nvPicPr>
        <p:blipFill>
          <a:blip r:embed="rId3"/>
          <a:stretch>
            <a:fillRect/>
          </a:stretch>
        </p:blipFill>
        <p:spPr>
          <a:xfrm>
            <a:off x="6297283" y="2801321"/>
            <a:ext cx="2412568" cy="2412568"/>
          </a:xfrm>
          <a:prstGeom prst="rect">
            <a:avLst/>
          </a:prstGeom>
        </p:spPr>
      </p:pic>
      <p:sp>
        <p:nvSpPr>
          <p:cNvPr id="6" name="Title 2">
            <a:extLst>
              <a:ext uri="{FF2B5EF4-FFF2-40B4-BE49-F238E27FC236}">
                <a16:creationId xmlns:a16="http://schemas.microsoft.com/office/drawing/2014/main" id="{151171E7-3DAC-408B-97B5-DD7B740B2E25}"/>
              </a:ext>
            </a:extLst>
          </p:cNvPr>
          <p:cNvSpPr txBox="1">
            <a:spLocks/>
          </p:cNvSpPr>
          <p:nvPr/>
        </p:nvSpPr>
        <p:spPr>
          <a:xfrm>
            <a:off x="291619" y="592342"/>
            <a:ext cx="7140172" cy="771758"/>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4000" dirty="0"/>
              <a:t>Advice line for managers</a:t>
            </a:r>
          </a:p>
          <a:p>
            <a:endParaRPr lang="en-GB" sz="4000" dirty="0"/>
          </a:p>
        </p:txBody>
      </p:sp>
      <p:sp>
        <p:nvSpPr>
          <p:cNvPr id="7" name="Text Placeholder 3">
            <a:extLst>
              <a:ext uri="{FF2B5EF4-FFF2-40B4-BE49-F238E27FC236}">
                <a16:creationId xmlns:a16="http://schemas.microsoft.com/office/drawing/2014/main" id="{DC838B93-34BB-450A-BFBC-7BD54A2506E7}"/>
              </a:ext>
            </a:extLst>
          </p:cNvPr>
          <p:cNvSpPr txBox="1">
            <a:spLocks/>
          </p:cNvSpPr>
          <p:nvPr/>
        </p:nvSpPr>
        <p:spPr>
          <a:xfrm>
            <a:off x="291619" y="1706726"/>
            <a:ext cx="8724276" cy="72117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1" i="0" dirty="0">
                <a:solidFill>
                  <a:schemeClr val="accent1"/>
                </a:solidFill>
                <a:effectLst/>
              </a:rPr>
              <a:t>If you are a social care manager, we can help you to recruit and retain staff, develop your team, strengthen leadership, and meet CQC expectations around quality of care.</a:t>
            </a:r>
            <a:br>
              <a:rPr lang="en-GB" sz="2200" b="1" dirty="0">
                <a:solidFill>
                  <a:schemeClr val="accent1"/>
                </a:solidFill>
              </a:rPr>
            </a:br>
            <a:br>
              <a:rPr lang="en-GB" sz="2200" dirty="0">
                <a:solidFill>
                  <a:schemeClr val="accent1"/>
                </a:solidFill>
              </a:rPr>
            </a:br>
            <a:endParaRPr lang="en-GB" sz="2200" b="1" dirty="0">
              <a:solidFill>
                <a:schemeClr val="accent1"/>
              </a:solidFill>
            </a:endParaRPr>
          </a:p>
        </p:txBody>
      </p:sp>
      <p:sp>
        <p:nvSpPr>
          <p:cNvPr id="3" name="TextBox 2">
            <a:extLst>
              <a:ext uri="{FF2B5EF4-FFF2-40B4-BE49-F238E27FC236}">
                <a16:creationId xmlns:a16="http://schemas.microsoft.com/office/drawing/2014/main" id="{BD4F86B7-8DD0-491D-A23F-C6B873B552CF}"/>
              </a:ext>
            </a:extLst>
          </p:cNvPr>
          <p:cNvSpPr txBox="1"/>
          <p:nvPr/>
        </p:nvSpPr>
        <p:spPr>
          <a:xfrm>
            <a:off x="291619" y="5335513"/>
            <a:ext cx="2920796" cy="738664"/>
          </a:xfrm>
          <a:prstGeom prst="rect">
            <a:avLst/>
          </a:prstGeom>
          <a:noFill/>
        </p:spPr>
        <p:txBody>
          <a:bodyPr wrap="square" rtlCol="0">
            <a:spAutoFit/>
          </a:bodyPr>
          <a:lstStyle/>
          <a:p>
            <a:r>
              <a:rPr lang="en-GB" b="1" dirty="0"/>
              <a:t>Call</a:t>
            </a:r>
          </a:p>
          <a:p>
            <a:r>
              <a:rPr lang="en-GB" sz="2400" b="1" u="sng" dirty="0">
                <a:solidFill>
                  <a:srgbClr val="005EB8"/>
                </a:solidFill>
              </a:rPr>
              <a:t>0113 241 1260 </a:t>
            </a:r>
          </a:p>
        </p:txBody>
      </p:sp>
      <p:sp>
        <p:nvSpPr>
          <p:cNvPr id="9" name="TextBox 8">
            <a:extLst>
              <a:ext uri="{FF2B5EF4-FFF2-40B4-BE49-F238E27FC236}">
                <a16:creationId xmlns:a16="http://schemas.microsoft.com/office/drawing/2014/main" id="{C0C1BC99-22D8-4E83-A5BC-A0D35FB692C8}"/>
              </a:ext>
            </a:extLst>
          </p:cNvPr>
          <p:cNvSpPr txBox="1"/>
          <p:nvPr/>
        </p:nvSpPr>
        <p:spPr>
          <a:xfrm>
            <a:off x="3130658" y="5326149"/>
            <a:ext cx="5803480" cy="738664"/>
          </a:xfrm>
          <a:prstGeom prst="rect">
            <a:avLst/>
          </a:prstGeom>
          <a:noFill/>
        </p:spPr>
        <p:txBody>
          <a:bodyPr wrap="square" rtlCol="0">
            <a:spAutoFit/>
          </a:bodyPr>
          <a:lstStyle/>
          <a:p>
            <a:r>
              <a:rPr lang="en-GB" b="1" dirty="0"/>
              <a:t>Email</a:t>
            </a:r>
          </a:p>
          <a:p>
            <a:r>
              <a:rPr lang="en-GB" sz="2400" b="1" u="sng" dirty="0">
                <a:solidFill>
                  <a:srgbClr val="005EB8"/>
                </a:solidFill>
              </a:rPr>
              <a:t>RMAdvice@skillsforcare.org.uk</a:t>
            </a:r>
          </a:p>
        </p:txBody>
      </p:sp>
      <p:sp>
        <p:nvSpPr>
          <p:cNvPr id="14" name="Rectangle 13">
            <a:extLst>
              <a:ext uri="{FF2B5EF4-FFF2-40B4-BE49-F238E27FC236}">
                <a16:creationId xmlns:a16="http://schemas.microsoft.com/office/drawing/2014/main" id="{0B6EB851-3D94-4902-AB86-51493C001BD0}"/>
              </a:ext>
            </a:extLst>
          </p:cNvPr>
          <p:cNvSpPr/>
          <p:nvPr/>
        </p:nvSpPr>
        <p:spPr>
          <a:xfrm>
            <a:off x="291619" y="2689061"/>
            <a:ext cx="6005664" cy="2462213"/>
          </a:xfrm>
          <a:prstGeom prst="rect">
            <a:avLst/>
          </a:prstGeom>
        </p:spPr>
        <p:txBody>
          <a:bodyPr wrap="square">
            <a:spAutoFit/>
          </a:bodyPr>
          <a:lstStyle/>
          <a:p>
            <a:r>
              <a:rPr lang="en-GB" sz="2200" b="1" dirty="0">
                <a:latin typeface="+mj-lt"/>
              </a:rPr>
              <a:t>Our team can help you with:</a:t>
            </a:r>
            <a:br>
              <a:rPr lang="en-GB" sz="2200" b="1" dirty="0">
                <a:latin typeface="+mj-lt"/>
              </a:rPr>
            </a:br>
            <a:r>
              <a:rPr lang="en-GB" sz="2200" b="1" dirty="0">
                <a:latin typeface="+mj-lt"/>
              </a:rPr>
              <a:t> </a:t>
            </a:r>
          </a:p>
          <a:p>
            <a:pPr marL="285750" indent="-285750">
              <a:buClr>
                <a:srgbClr val="E87722"/>
              </a:buClr>
              <a:buFont typeface="Wingdings" panose="05000000000000000000" pitchFamily="2" charset="2"/>
              <a:buChar char="§"/>
            </a:pPr>
            <a:r>
              <a:rPr lang="en-GB" sz="2200" dirty="0">
                <a:latin typeface="+mj-lt"/>
              </a:rPr>
              <a:t>resources</a:t>
            </a:r>
          </a:p>
          <a:p>
            <a:pPr marL="285750" indent="-285750">
              <a:buClr>
                <a:srgbClr val="E87722"/>
              </a:buClr>
              <a:buFont typeface="Wingdings" panose="05000000000000000000" pitchFamily="2" charset="2"/>
              <a:buChar char="§"/>
            </a:pPr>
            <a:r>
              <a:rPr lang="en-GB" sz="2200" dirty="0">
                <a:latin typeface="+mj-lt"/>
              </a:rPr>
              <a:t>wellbeing</a:t>
            </a:r>
          </a:p>
          <a:p>
            <a:pPr marL="285750" indent="-285750">
              <a:buClr>
                <a:srgbClr val="E87722"/>
              </a:buClr>
              <a:buFont typeface="Wingdings" panose="05000000000000000000" pitchFamily="2" charset="2"/>
              <a:buChar char="§"/>
            </a:pPr>
            <a:r>
              <a:rPr lang="en-GB" sz="2200" dirty="0">
                <a:latin typeface="+mj-lt"/>
              </a:rPr>
              <a:t>online learning </a:t>
            </a:r>
          </a:p>
          <a:p>
            <a:pPr marL="285750" indent="-285750">
              <a:buClr>
                <a:srgbClr val="E87722"/>
              </a:buClr>
              <a:buFont typeface="Wingdings" panose="05000000000000000000" pitchFamily="2" charset="2"/>
              <a:buChar char="§"/>
            </a:pPr>
            <a:r>
              <a:rPr lang="en-GB" sz="2200" dirty="0">
                <a:latin typeface="+mj-lt"/>
              </a:rPr>
              <a:t>funding</a:t>
            </a:r>
          </a:p>
          <a:p>
            <a:pPr marL="285750" indent="-285750">
              <a:buClr>
                <a:srgbClr val="E87722"/>
              </a:buClr>
              <a:buFont typeface="Wingdings" panose="05000000000000000000" pitchFamily="2" charset="2"/>
              <a:buChar char="§"/>
            </a:pPr>
            <a:r>
              <a:rPr lang="en-GB" sz="2200" dirty="0">
                <a:latin typeface="+mj-lt"/>
              </a:rPr>
              <a:t>latest guidance and advice</a:t>
            </a:r>
          </a:p>
        </p:txBody>
      </p:sp>
    </p:spTree>
    <p:extLst>
      <p:ext uri="{BB962C8B-B14F-4D97-AF65-F5344CB8AC3E}">
        <p14:creationId xmlns:p14="http://schemas.microsoft.com/office/powerpoint/2010/main" val="1895195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1808974" y="325892"/>
            <a:ext cx="5526052" cy="1115949"/>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200" dirty="0"/>
              <a:t>Size and structure of the adult social care sector</a:t>
            </a:r>
          </a:p>
        </p:txBody>
      </p:sp>
      <p:sp>
        <p:nvSpPr>
          <p:cNvPr id="7" name="Text Placeholder 3">
            <a:extLst>
              <a:ext uri="{FF2B5EF4-FFF2-40B4-BE49-F238E27FC236}">
                <a16:creationId xmlns:a16="http://schemas.microsoft.com/office/drawing/2014/main" id="{EB9C368D-B103-061C-6C2A-4D0F59B49EA1}"/>
              </a:ext>
            </a:extLst>
          </p:cNvPr>
          <p:cNvSpPr txBox="1">
            <a:spLocks/>
          </p:cNvSpPr>
          <p:nvPr/>
        </p:nvSpPr>
        <p:spPr>
          <a:xfrm>
            <a:off x="292747" y="1773244"/>
            <a:ext cx="8558506" cy="88015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Explore o</a:t>
            </a:r>
            <a:r>
              <a:rPr lang="en-GB"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ur annual ‘</a:t>
            </a:r>
            <a:r>
              <a:rPr lang="en-GB" sz="2400" b="1" dirty="0">
                <a:solidFill>
                  <a:srgbClr val="0070C0"/>
                </a:solidFill>
                <a:latin typeface="Arial" panose="020B0604020202020204" pitchFamily="34" charset="0"/>
                <a:ea typeface="Calibri" panose="020F0502020204030204" pitchFamily="34" charset="0"/>
                <a:cs typeface="Times New Roman" panose="02020603050405020304" pitchFamily="18" charset="0"/>
                <a:hlinkClick r:id="rId3"/>
              </a:rPr>
              <a:t>Size and structure of the </a:t>
            </a:r>
            <a:r>
              <a:rPr lang="en-GB"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hlinkClick r:id="rId3"/>
              </a:rPr>
              <a:t>adult social care sector and workforce in England’ report.</a:t>
            </a:r>
            <a:endParaRPr lang="en-GB" sz="2400" b="1" dirty="0">
              <a:solidFill>
                <a:srgbClr val="0070C0"/>
              </a:solidFill>
              <a:latin typeface="Arial" panose="020B0604020202020204" pitchFamily="34" charset="0"/>
              <a:cs typeface="Times New Roman" panose="02020603050405020304" pitchFamily="18" charset="0"/>
            </a:endParaRPr>
          </a:p>
        </p:txBody>
      </p:sp>
      <p:sp>
        <p:nvSpPr>
          <p:cNvPr id="4" name="TextBox 3">
            <a:hlinkClick r:id="rId3"/>
            <a:extLst>
              <a:ext uri="{FF2B5EF4-FFF2-40B4-BE49-F238E27FC236}">
                <a16:creationId xmlns:a16="http://schemas.microsoft.com/office/drawing/2014/main" id="{7733386E-5EEA-8C98-1320-6CC27A9FE9A9}"/>
              </a:ext>
            </a:extLst>
          </p:cNvPr>
          <p:cNvSpPr txBox="1"/>
          <p:nvPr/>
        </p:nvSpPr>
        <p:spPr>
          <a:xfrm>
            <a:off x="292747" y="2653400"/>
            <a:ext cx="8276487" cy="3254417"/>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
                <a:srgbClr val="E87722"/>
              </a:buClr>
              <a:buSzTx/>
              <a:tabLst/>
              <a:defRPr/>
            </a:pPr>
            <a:r>
              <a:rPr lang="en-GB" sz="2000" b="1" dirty="0">
                <a:effectLst/>
                <a:ea typeface="Times New Roman" panose="02020603050405020304" pitchFamily="18" charset="0"/>
              </a:rPr>
              <a:t>Key findings:</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endParaRPr lang="en-GB" sz="2000" dirty="0">
              <a:ea typeface="Times New Roman" panose="02020603050405020304" pitchFamily="18" charset="0"/>
            </a:endParaRP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000" dirty="0">
                <a:effectLst/>
                <a:ea typeface="Times New Roman" panose="02020603050405020304" pitchFamily="18" charset="0"/>
              </a:rPr>
              <a:t>T</a:t>
            </a:r>
            <a:r>
              <a:rPr lang="en-GB" sz="2000" dirty="0">
                <a:ea typeface="Times New Roman" panose="02020603050405020304" pitchFamily="18" charset="0"/>
              </a:rPr>
              <a:t>otal </a:t>
            </a:r>
            <a:r>
              <a:rPr lang="en-GB" sz="2000" dirty="0">
                <a:effectLst/>
                <a:ea typeface="Times New Roman" panose="02020603050405020304" pitchFamily="18" charset="0"/>
              </a:rPr>
              <a:t>filled posts the highest number on record to 1.705m in 2023/24</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000" dirty="0">
                <a:ea typeface="Times New Roman" panose="02020603050405020304" pitchFamily="18" charset="0"/>
              </a:rPr>
              <a:t>The total number of vacant posts has decreased to 131,000</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000" dirty="0">
                <a:effectLst/>
                <a:ea typeface="Times New Roman" panose="02020603050405020304" pitchFamily="18" charset="0"/>
              </a:rPr>
              <a:t>It’s estimated there are 1.59m people working in adult social care</a:t>
            </a:r>
            <a:endParaRPr lang="en-GB" sz="2000" dirty="0">
              <a:effectLst/>
              <a:ea typeface="Calibri" panose="020F0502020204030204" pitchFamily="34" charset="0"/>
              <a:cs typeface="Times New Roman" panose="02020603050405020304" pitchFamily="18" charset="0"/>
            </a:endParaRPr>
          </a:p>
          <a:p>
            <a:pPr>
              <a:lnSpc>
                <a:spcPct val="115000"/>
              </a:lnSpc>
              <a:spcAft>
                <a:spcPts val="800"/>
              </a:spcAft>
            </a:pPr>
            <a:endParaRPr lang="en-GB" sz="2000" b="1" dirty="0">
              <a:solidFill>
                <a:schemeClr val="accent1"/>
              </a:solidFill>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GB" sz="2000" b="1" dirty="0">
                <a:solidFill>
                  <a:schemeClr val="accent1"/>
                </a:solidFill>
                <a:latin typeface="Arial" panose="020B0604020202020204" pitchFamily="34" charset="0"/>
                <a:ea typeface="Calibri" panose="020F0502020204030204" pitchFamily="34" charset="0"/>
                <a:cs typeface="Times New Roman" panose="02020603050405020304" pitchFamily="18" charset="0"/>
              </a:rPr>
              <a:t>Join us for the launch of our annual ‘State of ASC’ report free online event on 10</a:t>
            </a:r>
            <a:r>
              <a:rPr lang="en-GB" sz="2000" b="1" baseline="30000" dirty="0">
                <a:solidFill>
                  <a:schemeClr val="accent1"/>
                </a:solidFill>
                <a:latin typeface="Arial" panose="020B0604020202020204" pitchFamily="34" charset="0"/>
                <a:ea typeface="Calibri" panose="020F0502020204030204" pitchFamily="34" charset="0"/>
                <a:cs typeface="Times New Roman" panose="02020603050405020304" pitchFamily="18" charset="0"/>
              </a:rPr>
              <a:t>th</a:t>
            </a:r>
            <a:r>
              <a:rPr lang="en-GB" sz="2000" b="1" dirty="0">
                <a:solidFill>
                  <a:schemeClr val="accent1"/>
                </a:solidFill>
                <a:latin typeface="Arial" panose="020B0604020202020204" pitchFamily="34" charset="0"/>
                <a:ea typeface="Calibri" panose="020F0502020204030204" pitchFamily="34" charset="0"/>
                <a:cs typeface="Times New Roman" panose="02020603050405020304" pitchFamily="18" charset="0"/>
              </a:rPr>
              <a:t> October.  Register </a:t>
            </a:r>
            <a:r>
              <a:rPr lang="en-GB" sz="2000" b="1" dirty="0">
                <a:solidFill>
                  <a:schemeClr val="accent1"/>
                </a:solidFill>
                <a:latin typeface="Arial" panose="020B0604020202020204" pitchFamily="34" charset="0"/>
                <a:ea typeface="Calibri" panose="020F0502020204030204" pitchFamily="34" charset="0"/>
                <a:cs typeface="Times New Roman" panose="02020603050405020304" pitchFamily="18" charset="0"/>
                <a:hlinkClick r:id="rId4"/>
              </a:rPr>
              <a:t>here</a:t>
            </a:r>
            <a:endParaRPr lang="en-GB" sz="2000" b="1" dirty="0">
              <a:solidFill>
                <a:schemeClr val="accent1"/>
              </a:solidFill>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800"/>
              </a:spcAft>
            </a:pPr>
            <a:endParaRPr lang="en-GB" sz="2200" dirty="0"/>
          </a:p>
        </p:txBody>
      </p:sp>
      <p:pic>
        <p:nvPicPr>
          <p:cNvPr id="9" name="Picture 8">
            <a:extLst>
              <a:ext uri="{FF2B5EF4-FFF2-40B4-BE49-F238E27FC236}">
                <a16:creationId xmlns:a16="http://schemas.microsoft.com/office/drawing/2014/main" id="{F75695FC-8245-0949-D465-5D2FA8FA723F}"/>
              </a:ext>
            </a:extLst>
          </p:cNvPr>
          <p:cNvPicPr>
            <a:picLocks noChangeAspect="1"/>
          </p:cNvPicPr>
          <p:nvPr/>
        </p:nvPicPr>
        <p:blipFill>
          <a:blip r:embed="rId5"/>
          <a:stretch>
            <a:fillRect/>
          </a:stretch>
        </p:blipFill>
        <p:spPr>
          <a:xfrm>
            <a:off x="1" y="1"/>
            <a:ext cx="1890792" cy="1414834"/>
          </a:xfrm>
          <a:prstGeom prst="rect">
            <a:avLst/>
          </a:prstGeom>
        </p:spPr>
      </p:pic>
    </p:spTree>
    <p:extLst>
      <p:ext uri="{BB962C8B-B14F-4D97-AF65-F5344CB8AC3E}">
        <p14:creationId xmlns:p14="http://schemas.microsoft.com/office/powerpoint/2010/main" val="3624936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D0615B9-5305-62B9-2A9F-135684E3D5E3}"/>
              </a:ext>
            </a:extLst>
          </p:cNvPr>
          <p:cNvSpPr>
            <a:spLocks noGrp="1"/>
          </p:cNvSpPr>
          <p:nvPr>
            <p:ph type="body" sz="quarter" idx="10"/>
          </p:nvPr>
        </p:nvSpPr>
        <p:spPr>
          <a:xfrm>
            <a:off x="77937" y="4164837"/>
            <a:ext cx="6282928" cy="469985"/>
          </a:xfrm>
        </p:spPr>
        <p:txBody>
          <a:bodyPr/>
          <a:lstStyle/>
          <a:p>
            <a:r>
              <a:rPr lang="en-GB" sz="1350" dirty="0">
                <a:hlinkClick r:id="rId2"/>
              </a:rPr>
              <a:t>https://id.skillsforcare.org.uk/Account/RegisterCreate</a:t>
            </a:r>
            <a:endParaRPr lang="en-GB" sz="1350" dirty="0"/>
          </a:p>
          <a:p>
            <a:pPr marL="0" indent="0">
              <a:buNone/>
            </a:pPr>
            <a:endParaRPr lang="en-GB" sz="1350" dirty="0"/>
          </a:p>
        </p:txBody>
      </p:sp>
      <p:sp>
        <p:nvSpPr>
          <p:cNvPr id="8" name="Title 1">
            <a:extLst>
              <a:ext uri="{FF2B5EF4-FFF2-40B4-BE49-F238E27FC236}">
                <a16:creationId xmlns:a16="http://schemas.microsoft.com/office/drawing/2014/main" id="{E4FF8D7C-B7C2-2579-ED1C-ED6D657A7B0F}"/>
              </a:ext>
            </a:extLst>
          </p:cNvPr>
          <p:cNvSpPr>
            <a:spLocks noGrp="1"/>
          </p:cNvSpPr>
          <p:nvPr>
            <p:ph type="title"/>
          </p:nvPr>
        </p:nvSpPr>
        <p:spPr>
          <a:xfrm>
            <a:off x="269961" y="2363461"/>
            <a:ext cx="4739878" cy="860822"/>
          </a:xfrm>
        </p:spPr>
        <p:txBody>
          <a:bodyPr/>
          <a:lstStyle/>
          <a:p>
            <a:r>
              <a:rPr lang="en-US" dirty="0"/>
              <a:t>Keep up to date….</a:t>
            </a:r>
            <a:br>
              <a:rPr lang="en-US" dirty="0"/>
            </a:br>
            <a:r>
              <a:rPr lang="en-US" dirty="0"/>
              <a:t>Sign up to our newsletter</a:t>
            </a:r>
            <a:endParaRPr lang="en-GB" dirty="0"/>
          </a:p>
        </p:txBody>
      </p:sp>
      <p:pic>
        <p:nvPicPr>
          <p:cNvPr id="9" name="Picture 8" descr="Qr code&#10;&#10;Description automatically generated">
            <a:extLst>
              <a:ext uri="{FF2B5EF4-FFF2-40B4-BE49-F238E27FC236}">
                <a16:creationId xmlns:a16="http://schemas.microsoft.com/office/drawing/2014/main" id="{987E454C-2AEA-FAEB-2914-C3C6DD772E4A}"/>
              </a:ext>
            </a:extLst>
          </p:cNvPr>
          <p:cNvPicPr>
            <a:picLocks noChangeAspect="1"/>
          </p:cNvPicPr>
          <p:nvPr/>
        </p:nvPicPr>
        <p:blipFill>
          <a:blip r:embed="rId3"/>
          <a:stretch>
            <a:fillRect/>
          </a:stretch>
        </p:blipFill>
        <p:spPr>
          <a:xfrm>
            <a:off x="5844487" y="2439348"/>
            <a:ext cx="2522273" cy="3136027"/>
          </a:xfrm>
          <a:prstGeom prst="rect">
            <a:avLst/>
          </a:prstGeom>
        </p:spPr>
      </p:pic>
    </p:spTree>
    <p:extLst>
      <p:ext uri="{BB962C8B-B14F-4D97-AF65-F5344CB8AC3E}">
        <p14:creationId xmlns:p14="http://schemas.microsoft.com/office/powerpoint/2010/main" val="199256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919F4-BAF4-61E6-5670-5D0A187DD40A}"/>
              </a:ext>
            </a:extLst>
          </p:cNvPr>
          <p:cNvSpPr>
            <a:spLocks noGrp="1"/>
          </p:cNvSpPr>
          <p:nvPr>
            <p:ph type="title"/>
          </p:nvPr>
        </p:nvSpPr>
        <p:spPr/>
        <p:txBody>
          <a:bodyPr/>
          <a:lstStyle/>
          <a:p>
            <a:r>
              <a:rPr lang="en-GB" dirty="0"/>
              <a:t>RMN 17.10.24</a:t>
            </a:r>
          </a:p>
        </p:txBody>
      </p:sp>
      <p:sp>
        <p:nvSpPr>
          <p:cNvPr id="3" name="Text Placeholder 2">
            <a:extLst>
              <a:ext uri="{FF2B5EF4-FFF2-40B4-BE49-F238E27FC236}">
                <a16:creationId xmlns:a16="http://schemas.microsoft.com/office/drawing/2014/main" id="{0673FFC7-B923-98CF-B3D6-FFADBB2CFC33}"/>
              </a:ext>
            </a:extLst>
          </p:cNvPr>
          <p:cNvSpPr>
            <a:spLocks noGrp="1"/>
          </p:cNvSpPr>
          <p:nvPr>
            <p:ph type="body" sz="quarter" idx="11"/>
          </p:nvPr>
        </p:nvSpPr>
        <p:spPr>
          <a:xfrm>
            <a:off x="156544" y="2246812"/>
            <a:ext cx="7404671" cy="3954126"/>
          </a:xfrm>
        </p:spPr>
        <p:txBody>
          <a:bodyPr/>
          <a:lstStyle/>
          <a:p>
            <a:r>
              <a:rPr lang="en-GB" dirty="0"/>
              <a:t>17/10/24, 10.30-3.30, Stoke St Gregory Village Hall</a:t>
            </a:r>
          </a:p>
          <a:p>
            <a:r>
              <a:rPr lang="en-GB" dirty="0"/>
              <a:t>Free to attend, refreshments and lunch included</a:t>
            </a:r>
          </a:p>
          <a:p>
            <a:pPr marL="0" indent="0">
              <a:buNone/>
            </a:pPr>
            <a:endParaRPr lang="en-GB" dirty="0"/>
          </a:p>
          <a:p>
            <a:r>
              <a:rPr lang="en-GB" dirty="0"/>
              <a:t>Presentations, case studies, group work and networking</a:t>
            </a:r>
          </a:p>
          <a:p>
            <a:r>
              <a:rPr lang="en-GB" dirty="0"/>
              <a:t>Feedback from Dorset colleagues included:</a:t>
            </a:r>
            <a:r>
              <a:rPr lang="en-GB" dirty="0">
                <a:latin typeface="Arial" panose="020B0604020202020204" pitchFamily="34" charset="0"/>
                <a:cs typeface="Arial" panose="020B0604020202020204" pitchFamily="34" charset="0"/>
              </a:rPr>
              <a:t> </a:t>
            </a:r>
            <a:r>
              <a:rPr lang="en-GB" dirty="0">
                <a:effectLst/>
                <a:latin typeface="Arial" panose="020B0604020202020204" pitchFamily="34" charset="0"/>
                <a:ea typeface="Times New Roman" panose="02020603050405020304" pitchFamily="18" charset="0"/>
                <a:cs typeface="Arial" panose="020B0604020202020204" pitchFamily="34" charset="0"/>
              </a:rPr>
              <a:t>‘a very informative session: made you think’</a:t>
            </a:r>
            <a:endParaRPr lang="en-GB" dirty="0">
              <a:latin typeface="Arial" panose="020B0604020202020204" pitchFamily="34" charset="0"/>
              <a:cs typeface="Arial" panose="020B0604020202020204" pitchFamily="34" charset="0"/>
            </a:endParaRPr>
          </a:p>
          <a:p>
            <a:endParaRPr lang="en-GB" dirty="0"/>
          </a:p>
          <a:p>
            <a:r>
              <a:rPr lang="en-GB" dirty="0"/>
              <a:t>Book here: </a:t>
            </a:r>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https://forms.office.com/e/nVzTTn36Ky</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dirty="0"/>
          </a:p>
          <a:p>
            <a:pPr marL="0" indent="0">
              <a:buNone/>
            </a:pPr>
            <a:endParaRPr lang="en-GB" dirty="0"/>
          </a:p>
          <a:p>
            <a:endParaRPr lang="en-GB" dirty="0"/>
          </a:p>
        </p:txBody>
      </p:sp>
      <p:sp>
        <p:nvSpPr>
          <p:cNvPr id="4" name="Text Placeholder 3">
            <a:extLst>
              <a:ext uri="{FF2B5EF4-FFF2-40B4-BE49-F238E27FC236}">
                <a16:creationId xmlns:a16="http://schemas.microsoft.com/office/drawing/2014/main" id="{A549A02F-88DD-5A2F-FAE0-DF8A6B2CB357}"/>
              </a:ext>
            </a:extLst>
          </p:cNvPr>
          <p:cNvSpPr>
            <a:spLocks noGrp="1"/>
          </p:cNvSpPr>
          <p:nvPr>
            <p:ph type="body" sz="quarter" idx="12"/>
          </p:nvPr>
        </p:nvSpPr>
        <p:spPr>
          <a:xfrm>
            <a:off x="367726" y="1088136"/>
            <a:ext cx="6982305" cy="731837"/>
          </a:xfrm>
        </p:spPr>
        <p:txBody>
          <a:bodyPr/>
          <a:lstStyle/>
          <a:p>
            <a:pPr marL="0" indent="0">
              <a:buNone/>
            </a:pPr>
            <a:r>
              <a:rPr lang="en-GB" dirty="0"/>
              <a:t>CQC: the first 6M of the SAF: learning and resources to support you </a:t>
            </a:r>
          </a:p>
        </p:txBody>
      </p:sp>
    </p:spTree>
    <p:extLst>
      <p:ext uri="{BB962C8B-B14F-4D97-AF65-F5344CB8AC3E}">
        <p14:creationId xmlns:p14="http://schemas.microsoft.com/office/powerpoint/2010/main" val="356046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292747" y="441573"/>
            <a:ext cx="6967035" cy="1115949"/>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000" dirty="0"/>
              <a:t>Workforce Strategy for Adult Social Care in England has now launched!</a:t>
            </a:r>
          </a:p>
        </p:txBody>
      </p:sp>
      <p:sp>
        <p:nvSpPr>
          <p:cNvPr id="7" name="Text Placeholder 3">
            <a:extLst>
              <a:ext uri="{FF2B5EF4-FFF2-40B4-BE49-F238E27FC236}">
                <a16:creationId xmlns:a16="http://schemas.microsoft.com/office/drawing/2014/main" id="{EB9C368D-B103-061C-6C2A-4D0F59B49EA1}"/>
              </a:ext>
            </a:extLst>
          </p:cNvPr>
          <p:cNvSpPr txBox="1">
            <a:spLocks/>
          </p:cNvSpPr>
          <p:nvPr/>
        </p:nvSpPr>
        <p:spPr>
          <a:xfrm>
            <a:off x="292747" y="1873772"/>
            <a:ext cx="8558506" cy="7136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This is a huge turning point for social care as the sector launches a Workforce Strategy.</a:t>
            </a:r>
            <a:endParaRPr lang="en-GB" sz="2400" b="1" dirty="0">
              <a:solidFill>
                <a:srgbClr val="0070C0"/>
              </a:solidFill>
              <a:latin typeface="Arial" panose="020B0604020202020204" pitchFamily="34" charset="0"/>
              <a:cs typeface="Times New Roman" panose="02020603050405020304" pitchFamily="18" charset="0"/>
            </a:endParaRPr>
          </a:p>
        </p:txBody>
      </p:sp>
      <p:pic>
        <p:nvPicPr>
          <p:cNvPr id="2" name="object 2">
            <a:extLst>
              <a:ext uri="{FF2B5EF4-FFF2-40B4-BE49-F238E27FC236}">
                <a16:creationId xmlns:a16="http://schemas.microsoft.com/office/drawing/2014/main" id="{7C529B50-90F9-F92A-2480-2C84DE495C04}"/>
              </a:ext>
            </a:extLst>
          </p:cNvPr>
          <p:cNvPicPr/>
          <p:nvPr/>
        </p:nvPicPr>
        <p:blipFill>
          <a:blip r:embed="rId3" cstate="print"/>
          <a:stretch>
            <a:fillRect/>
          </a:stretch>
        </p:blipFill>
        <p:spPr>
          <a:xfrm>
            <a:off x="7259782" y="4270607"/>
            <a:ext cx="1773381" cy="1503697"/>
          </a:xfrm>
          <a:prstGeom prst="rect">
            <a:avLst/>
          </a:prstGeom>
        </p:spPr>
      </p:pic>
      <p:grpSp>
        <p:nvGrpSpPr>
          <p:cNvPr id="6" name="object 4">
            <a:extLst>
              <a:ext uri="{FF2B5EF4-FFF2-40B4-BE49-F238E27FC236}">
                <a16:creationId xmlns:a16="http://schemas.microsoft.com/office/drawing/2014/main" id="{E656FAD2-FC52-D7B6-5569-97FFC0E9730D}"/>
              </a:ext>
            </a:extLst>
          </p:cNvPr>
          <p:cNvGrpSpPr/>
          <p:nvPr/>
        </p:nvGrpSpPr>
        <p:grpSpPr>
          <a:xfrm>
            <a:off x="4582449" y="6159576"/>
            <a:ext cx="4450715" cy="569595"/>
            <a:chOff x="2313000" y="5592902"/>
            <a:chExt cx="4450715" cy="569595"/>
          </a:xfrm>
        </p:grpSpPr>
        <p:sp>
          <p:nvSpPr>
            <p:cNvPr id="8" name="object 5">
              <a:extLst>
                <a:ext uri="{FF2B5EF4-FFF2-40B4-BE49-F238E27FC236}">
                  <a16:creationId xmlns:a16="http://schemas.microsoft.com/office/drawing/2014/main" id="{AC5146A9-7B70-3C27-E722-62C0BEC5DA21}"/>
                </a:ext>
              </a:extLst>
            </p:cNvPr>
            <p:cNvSpPr/>
            <p:nvPr/>
          </p:nvSpPr>
          <p:spPr>
            <a:xfrm>
              <a:off x="2374099" y="5656021"/>
              <a:ext cx="4389120" cy="506095"/>
            </a:xfrm>
            <a:custGeom>
              <a:avLst/>
              <a:gdLst/>
              <a:ahLst/>
              <a:cxnLst/>
              <a:rect l="l" t="t" r="r" b="b"/>
              <a:pathLst>
                <a:path w="4389120" h="506095">
                  <a:moveTo>
                    <a:pt x="4389120" y="0"/>
                  </a:moveTo>
                  <a:lnTo>
                    <a:pt x="0" y="0"/>
                  </a:lnTo>
                  <a:lnTo>
                    <a:pt x="0" y="505968"/>
                  </a:lnTo>
                  <a:lnTo>
                    <a:pt x="4389120" y="505968"/>
                  </a:lnTo>
                  <a:lnTo>
                    <a:pt x="4389120" y="0"/>
                  </a:lnTo>
                  <a:close/>
                </a:path>
              </a:pathLst>
            </a:custGeom>
            <a:solidFill>
              <a:srgbClr val="000000">
                <a:alpha val="39999"/>
              </a:srgbClr>
            </a:solidFill>
          </p:spPr>
          <p:txBody>
            <a:bodyPr wrap="square" lIns="0" tIns="0" rIns="0" bIns="0" rtlCol="0"/>
            <a:lstStyle/>
            <a:p>
              <a:endParaRPr/>
            </a:p>
          </p:txBody>
        </p:sp>
        <p:sp>
          <p:nvSpPr>
            <p:cNvPr id="10" name="object 6">
              <a:extLst>
                <a:ext uri="{FF2B5EF4-FFF2-40B4-BE49-F238E27FC236}">
                  <a16:creationId xmlns:a16="http://schemas.microsoft.com/office/drawing/2014/main" id="{7C934577-1EAC-459F-0AFE-DFEA939C1AF4}"/>
                </a:ext>
              </a:extLst>
            </p:cNvPr>
            <p:cNvSpPr/>
            <p:nvPr/>
          </p:nvSpPr>
          <p:spPr>
            <a:xfrm>
              <a:off x="2313000" y="5592902"/>
              <a:ext cx="402590" cy="503555"/>
            </a:xfrm>
            <a:custGeom>
              <a:avLst/>
              <a:gdLst/>
              <a:ahLst/>
              <a:cxnLst/>
              <a:rect l="l" t="t" r="r" b="b"/>
              <a:pathLst>
                <a:path w="402589" h="503554">
                  <a:moveTo>
                    <a:pt x="0" y="503034"/>
                  </a:moveTo>
                  <a:lnTo>
                    <a:pt x="402018" y="503034"/>
                  </a:lnTo>
                  <a:lnTo>
                    <a:pt x="402018" y="0"/>
                  </a:lnTo>
                  <a:lnTo>
                    <a:pt x="0" y="0"/>
                  </a:lnTo>
                  <a:lnTo>
                    <a:pt x="0" y="503034"/>
                  </a:lnTo>
                  <a:close/>
                </a:path>
              </a:pathLst>
            </a:custGeom>
            <a:solidFill>
              <a:srgbClr val="B0036A"/>
            </a:solidFill>
          </p:spPr>
          <p:txBody>
            <a:bodyPr wrap="square" lIns="0" tIns="0" rIns="0" bIns="0" rtlCol="0"/>
            <a:lstStyle/>
            <a:p>
              <a:endParaRPr/>
            </a:p>
          </p:txBody>
        </p:sp>
        <p:sp>
          <p:nvSpPr>
            <p:cNvPr id="11" name="object 7">
              <a:extLst>
                <a:ext uri="{FF2B5EF4-FFF2-40B4-BE49-F238E27FC236}">
                  <a16:creationId xmlns:a16="http://schemas.microsoft.com/office/drawing/2014/main" id="{EFE4DF73-8ADB-241A-5667-2727A3EA6E35}"/>
                </a:ext>
              </a:extLst>
            </p:cNvPr>
            <p:cNvSpPr/>
            <p:nvPr/>
          </p:nvSpPr>
          <p:spPr>
            <a:xfrm>
              <a:off x="2715018" y="5592902"/>
              <a:ext cx="3983990" cy="503555"/>
            </a:xfrm>
            <a:custGeom>
              <a:avLst/>
              <a:gdLst/>
              <a:ahLst/>
              <a:cxnLst/>
              <a:rect l="l" t="t" r="r" b="b"/>
              <a:pathLst>
                <a:path w="3983990" h="503554">
                  <a:moveTo>
                    <a:pt x="3983367" y="0"/>
                  </a:moveTo>
                  <a:lnTo>
                    <a:pt x="0" y="0"/>
                  </a:lnTo>
                  <a:lnTo>
                    <a:pt x="0" y="503034"/>
                  </a:lnTo>
                  <a:lnTo>
                    <a:pt x="3983367" y="503034"/>
                  </a:lnTo>
                  <a:lnTo>
                    <a:pt x="3983367" y="0"/>
                  </a:lnTo>
                  <a:close/>
                </a:path>
              </a:pathLst>
            </a:custGeom>
            <a:solidFill>
              <a:srgbClr val="006AB4"/>
            </a:solidFill>
          </p:spPr>
          <p:txBody>
            <a:bodyPr wrap="square" lIns="0" tIns="0" rIns="0" bIns="0" rtlCol="0"/>
            <a:lstStyle/>
            <a:p>
              <a:endParaRPr/>
            </a:p>
          </p:txBody>
        </p:sp>
      </p:grpSp>
      <p:sp>
        <p:nvSpPr>
          <p:cNvPr id="12" name="object 8">
            <a:hlinkClick r:id="rId4"/>
            <a:extLst>
              <a:ext uri="{FF2B5EF4-FFF2-40B4-BE49-F238E27FC236}">
                <a16:creationId xmlns:a16="http://schemas.microsoft.com/office/drawing/2014/main" id="{2AE061D6-EA05-E2D9-1F0B-C1CD609DABF3}"/>
              </a:ext>
            </a:extLst>
          </p:cNvPr>
          <p:cNvSpPr txBox="1"/>
          <p:nvPr/>
        </p:nvSpPr>
        <p:spPr>
          <a:xfrm>
            <a:off x="4984467" y="6222695"/>
            <a:ext cx="3983990" cy="371897"/>
          </a:xfrm>
          <a:prstGeom prst="rect">
            <a:avLst/>
          </a:prstGeom>
          <a:solidFill>
            <a:srgbClr val="006AB4"/>
          </a:solidFill>
        </p:spPr>
        <p:txBody>
          <a:bodyPr vert="horz" wrap="square" lIns="0" tIns="0" rIns="0" bIns="0" rtlCol="0">
            <a:spAutoFit/>
          </a:bodyPr>
          <a:lstStyle/>
          <a:p>
            <a:pPr marL="67945">
              <a:lnSpc>
                <a:spcPts val="2915"/>
              </a:lnSpc>
            </a:pPr>
            <a:r>
              <a:rPr sz="2700" b="1" spc="-10" dirty="0">
                <a:solidFill>
                  <a:srgbClr val="FFFFFF"/>
                </a:solidFill>
                <a:latin typeface="Helvetica Neue LT Std 75 Bold"/>
                <a:cs typeface="Helvetica Neue LT Std 75 Bold"/>
              </a:rPr>
              <a:t>ASCWorkforceStrategy</a:t>
            </a:r>
            <a:endParaRPr sz="2700" dirty="0">
              <a:latin typeface="Helvetica Neue LT Std 75 Bold"/>
              <a:cs typeface="Helvetica Neue LT Std 75 Bold"/>
            </a:endParaRPr>
          </a:p>
        </p:txBody>
      </p:sp>
      <p:sp>
        <p:nvSpPr>
          <p:cNvPr id="13" name="object 9">
            <a:extLst>
              <a:ext uri="{FF2B5EF4-FFF2-40B4-BE49-F238E27FC236}">
                <a16:creationId xmlns:a16="http://schemas.microsoft.com/office/drawing/2014/main" id="{2DBBF2FC-F715-A9E1-C742-D8F089340D87}"/>
              </a:ext>
            </a:extLst>
          </p:cNvPr>
          <p:cNvSpPr txBox="1"/>
          <p:nvPr/>
        </p:nvSpPr>
        <p:spPr>
          <a:xfrm>
            <a:off x="4643548" y="6222695"/>
            <a:ext cx="340995" cy="371897"/>
          </a:xfrm>
          <a:prstGeom prst="rect">
            <a:avLst/>
          </a:prstGeom>
          <a:solidFill>
            <a:srgbClr val="B0036A"/>
          </a:solidFill>
        </p:spPr>
        <p:txBody>
          <a:bodyPr vert="horz" wrap="square" lIns="0" tIns="0" rIns="0" bIns="0" rtlCol="0">
            <a:spAutoFit/>
          </a:bodyPr>
          <a:lstStyle/>
          <a:p>
            <a:pPr marL="56515">
              <a:lnSpc>
                <a:spcPts val="2915"/>
              </a:lnSpc>
            </a:pPr>
            <a:r>
              <a:rPr sz="2700" b="1" spc="-50" dirty="0">
                <a:solidFill>
                  <a:srgbClr val="FFFFFF"/>
                </a:solidFill>
                <a:latin typeface="Helvetica Neue LT Std 75 Bold"/>
                <a:cs typeface="Helvetica Neue LT Std 75 Bold"/>
              </a:rPr>
              <a:t>#</a:t>
            </a:r>
            <a:endParaRPr sz="2700">
              <a:latin typeface="Helvetica Neue LT Std 75 Bold"/>
              <a:cs typeface="Helvetica Neue LT Std 75 Bold"/>
            </a:endParaRPr>
          </a:p>
        </p:txBody>
      </p:sp>
      <p:sp>
        <p:nvSpPr>
          <p:cNvPr id="14" name="TextBox 13">
            <a:hlinkClick r:id="rId5"/>
            <a:extLst>
              <a:ext uri="{FF2B5EF4-FFF2-40B4-BE49-F238E27FC236}">
                <a16:creationId xmlns:a16="http://schemas.microsoft.com/office/drawing/2014/main" id="{9DFF2392-551D-E4E4-BB6E-42FBE691E2F0}"/>
              </a:ext>
            </a:extLst>
          </p:cNvPr>
          <p:cNvSpPr txBox="1"/>
          <p:nvPr/>
        </p:nvSpPr>
        <p:spPr>
          <a:xfrm>
            <a:off x="292747" y="2808940"/>
            <a:ext cx="6967035" cy="3785652"/>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200" dirty="0"/>
              <a:t>Skills for Care has been leading the development of this </a:t>
            </a:r>
            <a:r>
              <a:rPr lang="en-GB" sz="2200" dirty="0">
                <a:hlinkClick r:id="rId4"/>
              </a:rPr>
              <a:t>workforce strategy, </a:t>
            </a:r>
            <a:r>
              <a:rPr lang="en-GB" sz="2200" dirty="0"/>
              <a:t>working in collaboration with a wide range of organisations and people with a stake in the future of the adult social care sector.</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endParaRPr lang="en-GB" sz="2200" dirty="0"/>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200" dirty="0"/>
              <a:t>The Strategy highlights the impact of social care on improving lives – as well as its role in supporting economic growth, with the sector currently contributing almost £60 billion a year to the economy.</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endParaRPr lang="en-US" sz="2000" dirty="0"/>
          </a:p>
        </p:txBody>
      </p:sp>
      <p:sp>
        <p:nvSpPr>
          <p:cNvPr id="15" name="TextBox 14">
            <a:extLst>
              <a:ext uri="{FF2B5EF4-FFF2-40B4-BE49-F238E27FC236}">
                <a16:creationId xmlns:a16="http://schemas.microsoft.com/office/drawing/2014/main" id="{F0BDDC92-4D18-3AC5-A231-B768D0B9376B}"/>
              </a:ext>
            </a:extLst>
          </p:cNvPr>
          <p:cNvSpPr txBox="1"/>
          <p:nvPr/>
        </p:nvSpPr>
        <p:spPr>
          <a:xfrm>
            <a:off x="7422774" y="3473631"/>
            <a:ext cx="1545683" cy="738664"/>
          </a:xfrm>
          <a:prstGeom prst="rect">
            <a:avLst/>
          </a:prstGeom>
          <a:noFill/>
        </p:spPr>
        <p:txBody>
          <a:bodyPr wrap="square" rtlCol="0">
            <a:spAutoFit/>
          </a:bodyPr>
          <a:lstStyle/>
          <a:p>
            <a:pPr algn="ctr"/>
            <a:r>
              <a:rPr lang="en-GB" sz="1400" dirty="0"/>
              <a:t>Find out more about the strategy here</a:t>
            </a:r>
          </a:p>
        </p:txBody>
      </p:sp>
    </p:spTree>
    <p:extLst>
      <p:ext uri="{BB962C8B-B14F-4D97-AF65-F5344CB8AC3E}">
        <p14:creationId xmlns:p14="http://schemas.microsoft.com/office/powerpoint/2010/main" val="60665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1572431" y="404788"/>
            <a:ext cx="5995947" cy="1273694"/>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000" dirty="0"/>
              <a:t>Care Workforce Pathway</a:t>
            </a:r>
          </a:p>
        </p:txBody>
      </p:sp>
      <p:sp>
        <p:nvSpPr>
          <p:cNvPr id="7" name="Text Placeholder 3">
            <a:extLst>
              <a:ext uri="{FF2B5EF4-FFF2-40B4-BE49-F238E27FC236}">
                <a16:creationId xmlns:a16="http://schemas.microsoft.com/office/drawing/2014/main" id="{EB9C368D-B103-061C-6C2A-4D0F59B49EA1}"/>
              </a:ext>
            </a:extLst>
          </p:cNvPr>
          <p:cNvSpPr txBox="1">
            <a:spLocks/>
          </p:cNvSpPr>
          <p:nvPr/>
        </p:nvSpPr>
        <p:spPr>
          <a:xfrm>
            <a:off x="294340" y="1703530"/>
            <a:ext cx="8687967" cy="80445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The care workforce pathway will set out clearly what a career in social care means and the level of knowledge, experience and skills required to deliver high-quality, personalised, care and support</a:t>
            </a:r>
            <a:endParaRPr lang="en-GB" sz="2200" b="1" dirty="0">
              <a:solidFill>
                <a:srgbClr val="005EB8"/>
              </a:solidFill>
              <a:latin typeface="Arial" panose="020B060402020202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D30759E-4128-EF8A-9746-465F2B39D467}"/>
              </a:ext>
            </a:extLst>
          </p:cNvPr>
          <p:cNvPicPr>
            <a:picLocks noChangeAspect="1"/>
          </p:cNvPicPr>
          <p:nvPr/>
        </p:nvPicPr>
        <p:blipFill>
          <a:blip r:embed="rId3"/>
          <a:stretch>
            <a:fillRect/>
          </a:stretch>
        </p:blipFill>
        <p:spPr>
          <a:xfrm>
            <a:off x="0" y="0"/>
            <a:ext cx="1678482" cy="1678482"/>
          </a:xfrm>
          <a:prstGeom prst="rect">
            <a:avLst/>
          </a:prstGeom>
        </p:spPr>
      </p:pic>
      <p:sp>
        <p:nvSpPr>
          <p:cNvPr id="4" name="TextBox 3">
            <a:extLst>
              <a:ext uri="{FF2B5EF4-FFF2-40B4-BE49-F238E27FC236}">
                <a16:creationId xmlns:a16="http://schemas.microsoft.com/office/drawing/2014/main" id="{7733386E-5EEA-8C98-1320-6CC27A9FE9A9}"/>
              </a:ext>
            </a:extLst>
          </p:cNvPr>
          <p:cNvSpPr txBox="1"/>
          <p:nvPr/>
        </p:nvSpPr>
        <p:spPr>
          <a:xfrm>
            <a:off x="292744" y="2967307"/>
            <a:ext cx="8555319" cy="3170099"/>
          </a:xfrm>
          <a:prstGeom prst="rect">
            <a:avLst/>
          </a:prstGeom>
          <a:noFill/>
        </p:spPr>
        <p:txBody>
          <a:bodyPr wrap="square" rtlCol="0">
            <a:spAutoFit/>
          </a:bodyPr>
          <a:lstStyle/>
          <a:p>
            <a:r>
              <a:rPr lang="en-GB" sz="2000" dirty="0">
                <a:ea typeface="Aptos" panose="020B0004020202020204" pitchFamily="34" charset="0"/>
                <a:cs typeface="Aptos" panose="020B0004020202020204" pitchFamily="34" charset="0"/>
              </a:rPr>
              <a:t>We’ve been working in partnership with DHSC to develop the first part of the pathway focusing on staff working in direct care roles which outlines an initial four role categories. </a:t>
            </a:r>
          </a:p>
          <a:p>
            <a:endParaRPr lang="en-GB" sz="2000" dirty="0">
              <a:ea typeface="Aptos" panose="020B0004020202020204" pitchFamily="34" charset="0"/>
              <a:cs typeface="Aptos" panose="020B0004020202020204" pitchFamily="34" charset="0"/>
            </a:endParaRPr>
          </a:p>
          <a:p>
            <a:r>
              <a:rPr lang="en-GB" sz="2000" dirty="0">
                <a:ea typeface="Aptos" panose="020B0004020202020204" pitchFamily="34" charset="0"/>
                <a:cs typeface="Aptos" panose="020B0004020202020204" pitchFamily="34" charset="0"/>
              </a:rPr>
              <a:t>Moving forward we will continue to work in partnership with DHSC on phase 2. This will include developing further role categories we will be engaging further with the sector for insight and feedback on what knowledge, skills and behaviours each of these require.</a:t>
            </a:r>
          </a:p>
          <a:p>
            <a:endParaRPr lang="en-GB" sz="2000" dirty="0">
              <a:ea typeface="Aptos" panose="020B0004020202020204" pitchFamily="34" charset="0"/>
              <a:cs typeface="Aptos" panose="020B0004020202020204" pitchFamily="34" charset="0"/>
            </a:endParaRPr>
          </a:p>
          <a:p>
            <a:r>
              <a:rPr lang="en-GB" sz="2000" b="0" i="0" dirty="0">
                <a:solidFill>
                  <a:srgbClr val="212529"/>
                </a:solidFill>
                <a:effectLst/>
              </a:rPr>
              <a:t>Find </a:t>
            </a:r>
            <a:r>
              <a:rPr lang="en-GB" sz="2000" b="0" i="0" u="none" strike="noStrike" dirty="0">
                <a:solidFill>
                  <a:srgbClr val="0065BD"/>
                </a:solidFill>
                <a:effectLst/>
                <a:hlinkClick r:id="rId4"/>
              </a:rPr>
              <a:t>further information</a:t>
            </a:r>
            <a:r>
              <a:rPr lang="en-GB" sz="2000" b="0" i="0" dirty="0">
                <a:solidFill>
                  <a:srgbClr val="212529"/>
                </a:solidFill>
                <a:effectLst/>
              </a:rPr>
              <a:t> on the pathway and how it has been developed .</a:t>
            </a:r>
            <a:endParaRPr lang="en-GB" sz="2000" dirty="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658233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1572431" y="404788"/>
            <a:ext cx="5995947" cy="1273694"/>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000" dirty="0"/>
              <a:t>Adult Social Care Learning and Development Support Scheme (LDSS)</a:t>
            </a:r>
          </a:p>
        </p:txBody>
      </p:sp>
      <p:sp>
        <p:nvSpPr>
          <p:cNvPr id="7" name="Text Placeholder 3">
            <a:extLst>
              <a:ext uri="{FF2B5EF4-FFF2-40B4-BE49-F238E27FC236}">
                <a16:creationId xmlns:a16="http://schemas.microsoft.com/office/drawing/2014/main" id="{EB9C368D-B103-061C-6C2A-4D0F59B49EA1}"/>
              </a:ext>
            </a:extLst>
          </p:cNvPr>
          <p:cNvSpPr txBox="1">
            <a:spLocks/>
          </p:cNvSpPr>
          <p:nvPr/>
        </p:nvSpPr>
        <p:spPr>
          <a:xfrm>
            <a:off x="294340" y="1980965"/>
            <a:ext cx="8687967" cy="80445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The DHSC has launched the learning and development support programme for the financial year 2024 to 2025.</a:t>
            </a:r>
            <a:endParaRPr lang="en-GB" sz="2400" b="1" dirty="0">
              <a:solidFill>
                <a:srgbClr val="005EB8"/>
              </a:solidFill>
              <a:latin typeface="Arial" panose="020B060402020202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D30759E-4128-EF8A-9746-465F2B39D467}"/>
              </a:ext>
            </a:extLst>
          </p:cNvPr>
          <p:cNvPicPr>
            <a:picLocks noChangeAspect="1"/>
          </p:cNvPicPr>
          <p:nvPr/>
        </p:nvPicPr>
        <p:blipFill>
          <a:blip r:embed="rId3"/>
          <a:stretch>
            <a:fillRect/>
          </a:stretch>
        </p:blipFill>
        <p:spPr>
          <a:xfrm>
            <a:off x="0" y="0"/>
            <a:ext cx="1678482" cy="1678482"/>
          </a:xfrm>
          <a:prstGeom prst="rect">
            <a:avLst/>
          </a:prstGeom>
        </p:spPr>
      </p:pic>
      <p:sp>
        <p:nvSpPr>
          <p:cNvPr id="4" name="TextBox 3">
            <a:extLst>
              <a:ext uri="{FF2B5EF4-FFF2-40B4-BE49-F238E27FC236}">
                <a16:creationId xmlns:a16="http://schemas.microsoft.com/office/drawing/2014/main" id="{7733386E-5EEA-8C98-1320-6CC27A9FE9A9}"/>
              </a:ext>
            </a:extLst>
          </p:cNvPr>
          <p:cNvSpPr txBox="1"/>
          <p:nvPr/>
        </p:nvSpPr>
        <p:spPr>
          <a:xfrm>
            <a:off x="294340" y="2969602"/>
            <a:ext cx="8555319" cy="2277547"/>
          </a:xfrm>
          <a:prstGeom prst="rect">
            <a:avLst/>
          </a:prstGeom>
          <a:noFill/>
        </p:spPr>
        <p:txBody>
          <a:bodyPr wrap="square" rtlCol="0">
            <a:spAutoFit/>
          </a:bodyPr>
          <a:lstStyle/>
          <a:p>
            <a:endParaRPr lang="en-GB" sz="1000" b="1" dirty="0">
              <a:latin typeface="Arial" panose="020B0604020202020204" pitchFamily="34" charset="0"/>
              <a:ea typeface="Aptos" panose="020B0004020202020204" pitchFamily="34" charset="0"/>
              <a:cs typeface="Aptos" panose="020B0004020202020204" pitchFamily="34" charset="0"/>
            </a:endParaRPr>
          </a:p>
          <a:p>
            <a:r>
              <a:rPr lang="en-GB" sz="2200" b="1" dirty="0">
                <a:latin typeface="Arial" panose="020B0604020202020204" pitchFamily="34" charset="0"/>
                <a:ea typeface="Aptos" panose="020B0004020202020204" pitchFamily="34" charset="0"/>
                <a:cs typeface="Aptos" panose="020B0004020202020204" pitchFamily="34" charset="0"/>
              </a:rPr>
              <a:t>Information on the scheme which includes:</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kumimoji="0" lang="en-GB" sz="2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guidance on eligibility and the process which includes completing an expression of interest to gain access to the online claims service</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200" dirty="0">
                <a:solidFill>
                  <a:prstClr val="black"/>
                </a:solidFill>
                <a:latin typeface="Arial" panose="020B0604020202020204" pitchFamily="34" charset="0"/>
                <a:ea typeface="Calibri" panose="020F0502020204030204" pitchFamily="34" charset="0"/>
                <a:cs typeface="Aptos" panose="020B0004020202020204" pitchFamily="34" charset="0"/>
              </a:rPr>
              <a:t>FAQs</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lang="en-GB" sz="2200" dirty="0">
                <a:solidFill>
                  <a:prstClr val="black"/>
                </a:solidFill>
                <a:latin typeface="Arial" panose="020B0604020202020204" pitchFamily="34" charset="0"/>
                <a:ea typeface="Calibri" panose="020F0502020204030204" pitchFamily="34" charset="0"/>
                <a:cs typeface="Aptos" panose="020B0004020202020204" pitchFamily="34" charset="0"/>
              </a:rPr>
              <a:t>course list can be found on the </a:t>
            </a:r>
            <a:r>
              <a:rPr lang="en-GB" sz="2200" dirty="0">
                <a:solidFill>
                  <a:prstClr val="black"/>
                </a:solidFill>
                <a:latin typeface="Arial" panose="020B0604020202020204" pitchFamily="34" charset="0"/>
                <a:ea typeface="Calibri" panose="020F0502020204030204" pitchFamily="34" charset="0"/>
                <a:cs typeface="Aptos" panose="020B0004020202020204" pitchFamily="34" charset="0"/>
                <a:hlinkClick r:id="rId4"/>
              </a:rPr>
              <a:t>DHSC web page</a:t>
            </a:r>
            <a:endParaRPr lang="en-GB" sz="2200" dirty="0">
              <a:latin typeface="Arial" panose="020B06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44421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1574026" y="404788"/>
            <a:ext cx="5995947" cy="1115949"/>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000" dirty="0"/>
              <a:t>The Workforce Development Fund 2024-25</a:t>
            </a:r>
          </a:p>
        </p:txBody>
      </p:sp>
      <p:sp>
        <p:nvSpPr>
          <p:cNvPr id="7" name="Text Placeholder 3">
            <a:extLst>
              <a:ext uri="{FF2B5EF4-FFF2-40B4-BE49-F238E27FC236}">
                <a16:creationId xmlns:a16="http://schemas.microsoft.com/office/drawing/2014/main" id="{EB9C368D-B103-061C-6C2A-4D0F59B49EA1}"/>
              </a:ext>
            </a:extLst>
          </p:cNvPr>
          <p:cNvSpPr txBox="1">
            <a:spLocks/>
          </p:cNvSpPr>
          <p:nvPr/>
        </p:nvSpPr>
        <p:spPr>
          <a:xfrm>
            <a:off x="292746" y="1921815"/>
            <a:ext cx="8687967" cy="11159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The Workforce Development Fund (WDF) is open to organisations that provide adult social care services and directly employ care staff within England.</a:t>
            </a:r>
            <a:endParaRPr lang="en-GB" sz="2400" b="1" dirty="0">
              <a:solidFill>
                <a:srgbClr val="005EB8"/>
              </a:solidFill>
              <a:latin typeface="Arial" panose="020B060402020202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D30759E-4128-EF8A-9746-465F2B39D467}"/>
              </a:ext>
            </a:extLst>
          </p:cNvPr>
          <p:cNvPicPr>
            <a:picLocks noChangeAspect="1"/>
          </p:cNvPicPr>
          <p:nvPr/>
        </p:nvPicPr>
        <p:blipFill>
          <a:blip r:embed="rId3"/>
          <a:stretch>
            <a:fillRect/>
          </a:stretch>
        </p:blipFill>
        <p:spPr>
          <a:xfrm>
            <a:off x="0" y="0"/>
            <a:ext cx="1678482" cy="1678482"/>
          </a:xfrm>
          <a:prstGeom prst="rect">
            <a:avLst/>
          </a:prstGeom>
        </p:spPr>
      </p:pic>
      <p:sp>
        <p:nvSpPr>
          <p:cNvPr id="4" name="TextBox 3">
            <a:hlinkClick r:id="rId4"/>
            <a:extLst>
              <a:ext uri="{FF2B5EF4-FFF2-40B4-BE49-F238E27FC236}">
                <a16:creationId xmlns:a16="http://schemas.microsoft.com/office/drawing/2014/main" id="{7733386E-5EEA-8C98-1320-6CC27A9FE9A9}"/>
              </a:ext>
            </a:extLst>
          </p:cNvPr>
          <p:cNvSpPr txBox="1"/>
          <p:nvPr/>
        </p:nvSpPr>
        <p:spPr>
          <a:xfrm>
            <a:off x="292746" y="3171972"/>
            <a:ext cx="8555319" cy="2923877"/>
          </a:xfrm>
          <a:prstGeom prst="rect">
            <a:avLst/>
          </a:prstGeom>
          <a:noFill/>
        </p:spPr>
        <p:txBody>
          <a:bodyPr wrap="square" rtlCol="0">
            <a:spAutoFit/>
          </a:bodyPr>
          <a:lstStyle/>
          <a:p>
            <a:r>
              <a:rPr lang="en-GB" sz="2200" b="0" i="0" dirty="0">
                <a:solidFill>
                  <a:srgbClr val="212529"/>
                </a:solidFill>
                <a:effectLst/>
                <a:highlight>
                  <a:srgbClr val="FFFFFF"/>
                </a:highlight>
                <a:latin typeface="Arial" panose="020B0604020202020204" pitchFamily="34" charset="0"/>
              </a:rPr>
              <a:t>The fund is being scaled </a:t>
            </a:r>
            <a:r>
              <a:rPr lang="en-GB" sz="2200" i="0" dirty="0">
                <a:solidFill>
                  <a:srgbClr val="212529"/>
                </a:solidFill>
                <a:effectLst/>
                <a:highlight>
                  <a:srgbClr val="FFFFFF"/>
                </a:highlight>
                <a:latin typeface="Arial" panose="020B0604020202020204" pitchFamily="34" charset="0"/>
              </a:rPr>
              <a:t>down in 2024-25 and it will only be possible to claim WDF for qualifications and apprenticeships which started on or before 31 March 2024 and which will complete by 31 March 2025. </a:t>
            </a:r>
          </a:p>
          <a:p>
            <a:endParaRPr lang="en-GB" sz="2200" b="1" dirty="0">
              <a:solidFill>
                <a:srgbClr val="212529"/>
              </a:solidFill>
              <a:highlight>
                <a:srgbClr val="FFFFFF"/>
              </a:highlight>
              <a:latin typeface="Arial" panose="020B0604020202020204" pitchFamily="34" charset="0"/>
            </a:endParaRPr>
          </a:p>
          <a:p>
            <a:r>
              <a:rPr lang="en-GB" sz="2200" b="0" i="0" dirty="0">
                <a:solidFill>
                  <a:srgbClr val="212529"/>
                </a:solidFill>
                <a:effectLst/>
                <a:highlight>
                  <a:srgbClr val="FFFFFF"/>
                </a:highlight>
                <a:latin typeface="Arial" panose="020B0604020202020204" pitchFamily="34" charset="0"/>
              </a:rPr>
              <a:t>This year, WDF will be distributed exclusively by Skills for Care. </a:t>
            </a:r>
            <a:endParaRPr lang="en-GB" sz="2200" b="1" dirty="0">
              <a:solidFill>
                <a:srgbClr val="505050"/>
              </a:solidFill>
              <a:latin typeface="Arial" panose="020B0604020202020204" pitchFamily="34" charset="0"/>
              <a:ea typeface="Aptos" panose="020B0004020202020204" pitchFamily="34" charset="0"/>
              <a:cs typeface="Aptos" panose="020B0004020202020204" pitchFamily="34" charset="0"/>
              <a:hlinkClick r:id="" action="ppaction://noaction"/>
            </a:endParaRPr>
          </a:p>
          <a:p>
            <a:endParaRPr lang="en-GB" sz="2200" b="1" dirty="0">
              <a:solidFill>
                <a:srgbClr val="505050"/>
              </a:solidFill>
              <a:latin typeface="Arial" panose="020B0604020202020204" pitchFamily="34" charset="0"/>
              <a:ea typeface="Aptos" panose="020B0004020202020204" pitchFamily="34" charset="0"/>
              <a:cs typeface="Aptos" panose="020B0004020202020204" pitchFamily="34" charset="0"/>
              <a:hlinkClick r:id="" action="ppaction://noaction"/>
            </a:endParaRPr>
          </a:p>
          <a:p>
            <a:r>
              <a:rPr lang="en-GB" sz="2200" b="1" dirty="0">
                <a:solidFill>
                  <a:srgbClr val="505050"/>
                </a:solidFill>
                <a:latin typeface="Arial" panose="020B0604020202020204" pitchFamily="34" charset="0"/>
                <a:ea typeface="Aptos" panose="020B0004020202020204" pitchFamily="34" charset="0"/>
                <a:cs typeface="Aptos" panose="020B0004020202020204" pitchFamily="34" charset="0"/>
                <a:hlinkClick r:id="rId4"/>
              </a:rPr>
              <a:t>Find out more</a:t>
            </a:r>
            <a:endParaRPr lang="en-GB" sz="2200" b="1" dirty="0">
              <a:solidFill>
                <a:srgbClr val="505050"/>
              </a:solidFill>
              <a:latin typeface="Arial" panose="020B0604020202020204" pitchFamily="34" charset="0"/>
              <a:ea typeface="Aptos" panose="020B0004020202020204" pitchFamily="34" charset="0"/>
              <a:cs typeface="Aptos" panose="020B0004020202020204" pitchFamily="34" charset="0"/>
            </a:endParaRPr>
          </a:p>
          <a:p>
            <a:endParaRPr lang="en-GB" sz="800" dirty="0">
              <a:solidFill>
                <a:srgbClr val="505050"/>
              </a:solidFill>
              <a:latin typeface="Arial" panose="020B06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105510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1572431" y="404788"/>
            <a:ext cx="5995947" cy="1273694"/>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000" dirty="0"/>
              <a:t>New Level 2 Care Certificate qualification</a:t>
            </a:r>
          </a:p>
        </p:txBody>
      </p:sp>
      <p:sp>
        <p:nvSpPr>
          <p:cNvPr id="7" name="Text Placeholder 3">
            <a:extLst>
              <a:ext uri="{FF2B5EF4-FFF2-40B4-BE49-F238E27FC236}">
                <a16:creationId xmlns:a16="http://schemas.microsoft.com/office/drawing/2014/main" id="{EB9C368D-B103-061C-6C2A-4D0F59B49EA1}"/>
              </a:ext>
            </a:extLst>
          </p:cNvPr>
          <p:cNvSpPr txBox="1">
            <a:spLocks/>
          </p:cNvSpPr>
          <p:nvPr/>
        </p:nvSpPr>
        <p:spPr>
          <a:xfrm>
            <a:off x="294340" y="1841077"/>
            <a:ext cx="8687967" cy="12736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The Level 2 Adult Social Care qualification is an accredited qualification designed to provide a baseline standard to care, reduce the need for repeat training and give recognition to our care workforce.</a:t>
            </a:r>
            <a:endParaRPr lang="en-GB" sz="2200" b="1" dirty="0">
              <a:solidFill>
                <a:srgbClr val="005EB8"/>
              </a:solidFill>
              <a:latin typeface="Arial" panose="020B060402020202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D30759E-4128-EF8A-9746-465F2B39D467}"/>
              </a:ext>
            </a:extLst>
          </p:cNvPr>
          <p:cNvPicPr>
            <a:picLocks noChangeAspect="1"/>
          </p:cNvPicPr>
          <p:nvPr/>
        </p:nvPicPr>
        <p:blipFill>
          <a:blip r:embed="rId3"/>
          <a:stretch>
            <a:fillRect/>
          </a:stretch>
        </p:blipFill>
        <p:spPr>
          <a:xfrm>
            <a:off x="0" y="0"/>
            <a:ext cx="1678482" cy="1678482"/>
          </a:xfrm>
          <a:prstGeom prst="rect">
            <a:avLst/>
          </a:prstGeom>
        </p:spPr>
      </p:pic>
      <p:sp>
        <p:nvSpPr>
          <p:cNvPr id="4" name="TextBox 3">
            <a:extLst>
              <a:ext uri="{FF2B5EF4-FFF2-40B4-BE49-F238E27FC236}">
                <a16:creationId xmlns:a16="http://schemas.microsoft.com/office/drawing/2014/main" id="{7733386E-5EEA-8C98-1320-6CC27A9FE9A9}"/>
              </a:ext>
            </a:extLst>
          </p:cNvPr>
          <p:cNvSpPr txBox="1"/>
          <p:nvPr/>
        </p:nvSpPr>
        <p:spPr>
          <a:xfrm>
            <a:off x="294340" y="3307542"/>
            <a:ext cx="8555319" cy="2523768"/>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It’s expected to take a </a:t>
            </a:r>
            <a:r>
              <a:rPr lang="en-GB" sz="2000" dirty="0">
                <a:latin typeface="Arial" panose="020B0604020202020204" pitchFamily="34" charset="0"/>
                <a:ea typeface="Aptos" panose="020B0004020202020204" pitchFamily="34" charset="0"/>
                <a:cs typeface="Aptos" panose="020B0004020202020204" pitchFamily="34" charset="0"/>
              </a:rPr>
              <a:t>new learner around 6-8 months to complete. An experienced care worker may complete this in a shorter period of time. </a:t>
            </a:r>
          </a:p>
          <a:p>
            <a:endParaRPr lang="en-GB" sz="800" b="1" dirty="0">
              <a:latin typeface="Arial" panose="020B0604020202020204" pitchFamily="34" charset="0"/>
              <a:ea typeface="Aptos" panose="020B0004020202020204" pitchFamily="34" charset="0"/>
              <a:cs typeface="Aptos" panose="020B0004020202020204" pitchFamily="34" charset="0"/>
            </a:endParaRP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Eligible employers can claim funding for the Level 2 Adult Social Care Certificate on behalf of eligible care staff for up to £1500 per qualification through the Learning and Development Support Scheme (LDSS)</a:t>
            </a:r>
          </a:p>
          <a:p>
            <a:pPr marL="285750" marR="0" lvl="0" indent="-285750" algn="l" defTabSz="457200" rtl="0" eaLnBrk="1" fontAlgn="auto" latinLnBrk="0" hangingPunct="1">
              <a:lnSpc>
                <a:spcPct val="100000"/>
              </a:lnSpc>
              <a:spcBef>
                <a:spcPts val="0"/>
              </a:spcBef>
              <a:spcAft>
                <a:spcPts val="0"/>
              </a:spcAft>
              <a:buClr>
                <a:srgbClr val="E87722"/>
              </a:buClr>
              <a:buSzTx/>
              <a:buFont typeface="Wingdings" panose="05000000000000000000" pitchFamily="2" charset="2"/>
              <a:buChar char="§"/>
              <a:tabLst/>
              <a:defRPr/>
            </a:pPr>
            <a:endParaRPr lang="en-GB" sz="800" dirty="0">
              <a:solidFill>
                <a:prstClr val="black"/>
              </a:solidFill>
              <a:latin typeface="Arial" panose="020B0604020202020204" pitchFamily="34" charset="0"/>
              <a:ea typeface="Calibri" panose="020F0502020204030204" pitchFamily="34" charset="0"/>
            </a:endParaRPr>
          </a:p>
          <a:p>
            <a:pPr marR="0" lvl="0" algn="ctr" defTabSz="457200" rtl="0" eaLnBrk="1" fontAlgn="auto" latinLnBrk="0" hangingPunct="1">
              <a:lnSpc>
                <a:spcPct val="100000"/>
              </a:lnSpc>
              <a:spcBef>
                <a:spcPts val="0"/>
              </a:spcBef>
              <a:spcAft>
                <a:spcPts val="0"/>
              </a:spcAft>
              <a:buClr>
                <a:srgbClr val="E87722"/>
              </a:buClr>
              <a:buSzTx/>
              <a:tabLst/>
              <a:defRPr/>
            </a:pPr>
            <a:r>
              <a:rPr lang="en-GB" sz="2200" b="1" dirty="0">
                <a:solidFill>
                  <a:prstClr val="black"/>
                </a:solidFill>
                <a:latin typeface="Arial" panose="020B0604020202020204" pitchFamily="34" charset="0"/>
                <a:ea typeface="Calibri" panose="020F0502020204030204" pitchFamily="34" charset="0"/>
                <a:cs typeface="Aptos" panose="020B0004020202020204" pitchFamily="34" charset="0"/>
                <a:hlinkClick r:id="rId4"/>
              </a:rPr>
              <a:t>www.skillsforcare.org.uk/CareCertificateQual</a:t>
            </a:r>
            <a:endParaRPr lang="en-GB" sz="2200" b="1" dirty="0">
              <a:solidFill>
                <a:prstClr val="black"/>
              </a:solidFill>
              <a:latin typeface="Arial" panose="020B0604020202020204" pitchFamily="34" charset="0"/>
              <a:ea typeface="Calibri" panose="020F0502020204030204" pitchFamily="34" charset="0"/>
              <a:cs typeface="Aptos" panose="020B0004020202020204" pitchFamily="34" charset="0"/>
            </a:endParaRPr>
          </a:p>
        </p:txBody>
      </p:sp>
    </p:spTree>
    <p:extLst>
      <p:ext uri="{BB962C8B-B14F-4D97-AF65-F5344CB8AC3E}">
        <p14:creationId xmlns:p14="http://schemas.microsoft.com/office/powerpoint/2010/main" val="28540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301E6BF-414F-CD40-152C-178CD3670FB8}"/>
              </a:ext>
            </a:extLst>
          </p:cNvPr>
          <p:cNvSpPr txBox="1">
            <a:spLocks/>
          </p:cNvSpPr>
          <p:nvPr/>
        </p:nvSpPr>
        <p:spPr>
          <a:xfrm>
            <a:off x="1574026" y="281266"/>
            <a:ext cx="5995947" cy="1115949"/>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200" dirty="0"/>
              <a:t>Statutory and mandatory training guide for adult social care employers</a:t>
            </a:r>
          </a:p>
        </p:txBody>
      </p:sp>
      <p:pic>
        <p:nvPicPr>
          <p:cNvPr id="3" name="Picture 2">
            <a:extLst>
              <a:ext uri="{FF2B5EF4-FFF2-40B4-BE49-F238E27FC236}">
                <a16:creationId xmlns:a16="http://schemas.microsoft.com/office/drawing/2014/main" id="{AD30759E-4128-EF8A-9746-465F2B39D467}"/>
              </a:ext>
            </a:extLst>
          </p:cNvPr>
          <p:cNvPicPr>
            <a:picLocks noChangeAspect="1"/>
          </p:cNvPicPr>
          <p:nvPr/>
        </p:nvPicPr>
        <p:blipFill>
          <a:blip r:embed="rId3"/>
          <a:stretch>
            <a:fillRect/>
          </a:stretch>
        </p:blipFill>
        <p:spPr>
          <a:xfrm>
            <a:off x="0" y="0"/>
            <a:ext cx="1678482" cy="1678482"/>
          </a:xfrm>
          <a:prstGeom prst="rect">
            <a:avLst/>
          </a:prstGeom>
        </p:spPr>
      </p:pic>
      <p:sp>
        <p:nvSpPr>
          <p:cNvPr id="4" name="TextBox 3">
            <a:hlinkClick r:id="rId4"/>
            <a:extLst>
              <a:ext uri="{FF2B5EF4-FFF2-40B4-BE49-F238E27FC236}">
                <a16:creationId xmlns:a16="http://schemas.microsoft.com/office/drawing/2014/main" id="{7733386E-5EEA-8C98-1320-6CC27A9FE9A9}"/>
              </a:ext>
            </a:extLst>
          </p:cNvPr>
          <p:cNvSpPr txBox="1"/>
          <p:nvPr/>
        </p:nvSpPr>
        <p:spPr>
          <a:xfrm>
            <a:off x="295935" y="1923611"/>
            <a:ext cx="8555319" cy="1569660"/>
          </a:xfrm>
          <a:prstGeom prst="rect">
            <a:avLst/>
          </a:prstGeom>
          <a:noFill/>
        </p:spPr>
        <p:txBody>
          <a:bodyPr wrap="square" rtlCol="0">
            <a:spAutoFit/>
          </a:bodyPr>
          <a:lstStyle/>
          <a:p>
            <a:r>
              <a:rPr lang="en-GB" sz="2200" b="1" i="0" dirty="0">
                <a:solidFill>
                  <a:srgbClr val="212529"/>
                </a:solidFill>
                <a:effectLst/>
                <a:highlight>
                  <a:srgbClr val="FFFFFF"/>
                </a:highlight>
                <a:latin typeface="Arial" panose="020B0604020202020204" pitchFamily="34" charset="0"/>
              </a:rPr>
              <a:t>Produced in partnership with a panel of social care employers, learning providers and representative organisations and updated in-line with CQC’s revised inspection framework and the Workforce Strategy for adult social care in England.</a:t>
            </a:r>
          </a:p>
          <a:p>
            <a:endParaRPr lang="en-GB" sz="800" dirty="0">
              <a:solidFill>
                <a:srgbClr val="505050"/>
              </a:solidFill>
              <a:latin typeface="Arial" panose="020B0604020202020204" pitchFamily="34" charset="0"/>
              <a:ea typeface="Aptos" panose="020B0004020202020204" pitchFamily="34" charset="0"/>
              <a:cs typeface="Aptos" panose="020B0004020202020204" pitchFamily="34" charset="0"/>
            </a:endParaRPr>
          </a:p>
        </p:txBody>
      </p:sp>
      <p:pic>
        <p:nvPicPr>
          <p:cNvPr id="8" name="Picture 7">
            <a:extLst>
              <a:ext uri="{FF2B5EF4-FFF2-40B4-BE49-F238E27FC236}">
                <a16:creationId xmlns:a16="http://schemas.microsoft.com/office/drawing/2014/main" id="{6A92F06D-819C-9AE2-24D1-9C7E61D8B1BB}"/>
              </a:ext>
            </a:extLst>
          </p:cNvPr>
          <p:cNvPicPr>
            <a:picLocks noChangeAspect="1"/>
          </p:cNvPicPr>
          <p:nvPr/>
        </p:nvPicPr>
        <p:blipFill>
          <a:blip r:embed="rId5"/>
          <a:stretch>
            <a:fillRect/>
          </a:stretch>
        </p:blipFill>
        <p:spPr>
          <a:xfrm>
            <a:off x="5064023" y="3604600"/>
            <a:ext cx="3864109" cy="2572920"/>
          </a:xfrm>
          <a:prstGeom prst="rect">
            <a:avLst/>
          </a:prstGeom>
        </p:spPr>
      </p:pic>
      <p:sp>
        <p:nvSpPr>
          <p:cNvPr id="10" name="TextBox 9">
            <a:extLst>
              <a:ext uri="{FF2B5EF4-FFF2-40B4-BE49-F238E27FC236}">
                <a16:creationId xmlns:a16="http://schemas.microsoft.com/office/drawing/2014/main" id="{A41D9569-FA57-FA55-9F36-814FB31B5E23}"/>
              </a:ext>
            </a:extLst>
          </p:cNvPr>
          <p:cNvSpPr txBox="1"/>
          <p:nvPr/>
        </p:nvSpPr>
        <p:spPr>
          <a:xfrm>
            <a:off x="372813" y="3429000"/>
            <a:ext cx="4614332" cy="2123658"/>
          </a:xfrm>
          <a:prstGeom prst="rect">
            <a:avLst/>
          </a:prstGeom>
          <a:noFill/>
        </p:spPr>
        <p:txBody>
          <a:bodyPr wrap="square">
            <a:spAutoFit/>
          </a:bodyPr>
          <a:lstStyle/>
          <a:p>
            <a:r>
              <a:rPr lang="en-GB" sz="2200" dirty="0">
                <a:solidFill>
                  <a:srgbClr val="212529"/>
                </a:solidFill>
                <a:highlight>
                  <a:srgbClr val="FFFFFF"/>
                </a:highlight>
                <a:latin typeface="Arial" panose="020B0604020202020204" pitchFamily="34" charset="0"/>
              </a:rPr>
              <a:t>The guide </a:t>
            </a:r>
            <a:r>
              <a:rPr lang="en-GB" sz="2200" b="0" i="0" dirty="0">
                <a:solidFill>
                  <a:srgbClr val="212529"/>
                </a:solidFill>
                <a:effectLst/>
                <a:highlight>
                  <a:srgbClr val="FFFFFF"/>
                </a:highlight>
                <a:latin typeface="Arial" panose="020B0604020202020204" pitchFamily="34" charset="0"/>
              </a:rPr>
              <a:t>covers statutory and mandatory knowledge and skills in a variety of topic areas based on a review of legislation, guidelines, statutory guidance, standards and recommendations</a:t>
            </a:r>
            <a:endParaRPr lang="en-GB" sz="2200" dirty="0"/>
          </a:p>
        </p:txBody>
      </p:sp>
      <p:sp>
        <p:nvSpPr>
          <p:cNvPr id="12" name="TextBox 11">
            <a:hlinkClick r:id="rId6"/>
            <a:extLst>
              <a:ext uri="{FF2B5EF4-FFF2-40B4-BE49-F238E27FC236}">
                <a16:creationId xmlns:a16="http://schemas.microsoft.com/office/drawing/2014/main" id="{B03D66CA-A85F-7760-5B7C-215A06D36E5B}"/>
              </a:ext>
            </a:extLst>
          </p:cNvPr>
          <p:cNvSpPr txBox="1"/>
          <p:nvPr/>
        </p:nvSpPr>
        <p:spPr>
          <a:xfrm>
            <a:off x="372813" y="5792800"/>
            <a:ext cx="2522787" cy="430887"/>
          </a:xfrm>
          <a:prstGeom prst="rect">
            <a:avLst/>
          </a:prstGeom>
          <a:noFill/>
        </p:spPr>
        <p:txBody>
          <a:bodyPr wrap="square">
            <a:spAutoFit/>
          </a:bodyPr>
          <a:lstStyle/>
          <a:p>
            <a:r>
              <a:rPr lang="en-GB" sz="2200" b="1" dirty="0">
                <a:solidFill>
                  <a:srgbClr val="505050"/>
                </a:solidFill>
                <a:latin typeface="Arial" panose="020B0604020202020204" pitchFamily="34" charset="0"/>
                <a:ea typeface="Aptos" panose="020B0004020202020204" pitchFamily="34" charset="0"/>
                <a:cs typeface="Aptos" panose="020B0004020202020204" pitchFamily="34" charset="0"/>
                <a:hlinkClick r:id="rId6"/>
              </a:rPr>
              <a:t>Find out more</a:t>
            </a:r>
            <a:endParaRPr lang="en-GB" sz="2200" b="1" dirty="0">
              <a:solidFill>
                <a:srgbClr val="505050"/>
              </a:solidFill>
              <a:latin typeface="Arial" panose="020B06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63050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E83A8F-5F1C-4D9B-8C94-EAD8A1A668CE}"/>
              </a:ext>
            </a:extLst>
          </p:cNvPr>
          <p:cNvPicPr>
            <a:picLocks noChangeAspect="1"/>
          </p:cNvPicPr>
          <p:nvPr/>
        </p:nvPicPr>
        <p:blipFill>
          <a:blip r:embed="rId3"/>
          <a:stretch>
            <a:fillRect/>
          </a:stretch>
        </p:blipFill>
        <p:spPr>
          <a:xfrm>
            <a:off x="0" y="0"/>
            <a:ext cx="1578008" cy="1578008"/>
          </a:xfrm>
          <a:prstGeom prst="rect">
            <a:avLst/>
          </a:prstGeom>
        </p:spPr>
      </p:pic>
      <p:sp>
        <p:nvSpPr>
          <p:cNvPr id="2" name="Rectangle 1">
            <a:extLst>
              <a:ext uri="{FF2B5EF4-FFF2-40B4-BE49-F238E27FC236}">
                <a16:creationId xmlns:a16="http://schemas.microsoft.com/office/drawing/2014/main" id="{CA7C052F-9355-41F9-A414-9ECDB82D3EE0}"/>
              </a:ext>
            </a:extLst>
          </p:cNvPr>
          <p:cNvSpPr/>
          <p:nvPr/>
        </p:nvSpPr>
        <p:spPr>
          <a:xfrm>
            <a:off x="213761" y="1709131"/>
            <a:ext cx="8930239" cy="2462213"/>
          </a:xfrm>
          <a:prstGeom prst="rect">
            <a:avLst/>
          </a:prstGeom>
        </p:spPr>
        <p:txBody>
          <a:bodyPr wrap="square">
            <a:spAutoFit/>
          </a:bodyPr>
          <a:lstStyle/>
          <a:p>
            <a:pPr marL="342900" indent="-342900">
              <a:buFontTx/>
              <a:buChar char="-"/>
            </a:pPr>
            <a:r>
              <a:rPr lang="en-GB" sz="2200" b="1" spc="15" dirty="0">
                <a:solidFill>
                  <a:srgbClr val="005EB8"/>
                </a:solidFill>
                <a:effectLst/>
                <a:latin typeface="Arial" panose="020B0604020202020204" pitchFamily="34" charset="0"/>
                <a:ea typeface="Times New Roman" panose="02020603050405020304" pitchFamily="18" charset="0"/>
                <a:hlinkClick r:id="rId4"/>
              </a:rPr>
              <a:t>FREE digital skills e-learning modules</a:t>
            </a:r>
            <a:endParaRPr lang="en-GB" sz="2200" b="1" spc="15" dirty="0">
              <a:solidFill>
                <a:srgbClr val="005EB8"/>
              </a:solidFill>
              <a:effectLst/>
              <a:latin typeface="Arial" panose="020B0604020202020204" pitchFamily="34" charset="0"/>
              <a:ea typeface="Times New Roman" panose="02020603050405020304" pitchFamily="18" charset="0"/>
            </a:endParaRPr>
          </a:p>
          <a:p>
            <a:pPr marL="342900" indent="-342900">
              <a:buFontTx/>
              <a:buChar char="-"/>
            </a:pPr>
            <a:endParaRPr lang="en-GB" sz="2200" b="1" spc="15" dirty="0">
              <a:solidFill>
                <a:srgbClr val="005EB8"/>
              </a:solidFill>
              <a:effectLst/>
              <a:latin typeface="Arial" panose="020B0604020202020204" pitchFamily="34" charset="0"/>
              <a:ea typeface="Times New Roman" panose="02020603050405020304" pitchFamily="18" charset="0"/>
            </a:endParaRPr>
          </a:p>
          <a:p>
            <a:pPr marL="342900" indent="-342900">
              <a:buFontTx/>
              <a:buChar char="-"/>
            </a:pPr>
            <a:r>
              <a:rPr lang="en-GB" sz="2200" b="1" spc="15" dirty="0">
                <a:solidFill>
                  <a:srgbClr val="005EB8"/>
                </a:solidFill>
                <a:latin typeface="Arial" panose="020B0604020202020204" pitchFamily="34" charset="0"/>
                <a:ea typeface="Times New Roman" panose="02020603050405020304" pitchFamily="18" charset="0"/>
                <a:hlinkClick r:id="rId5"/>
              </a:rPr>
              <a:t>Digital leadership programme</a:t>
            </a:r>
            <a:endParaRPr lang="en-GB" sz="2200" b="1" spc="15" dirty="0">
              <a:solidFill>
                <a:srgbClr val="005EB8"/>
              </a:solidFill>
              <a:latin typeface="Arial" panose="020B0604020202020204" pitchFamily="34" charset="0"/>
              <a:ea typeface="Times New Roman" panose="02020603050405020304" pitchFamily="18" charset="0"/>
            </a:endParaRPr>
          </a:p>
          <a:p>
            <a:pPr marL="342900" indent="-342900">
              <a:buFontTx/>
              <a:buChar char="-"/>
            </a:pPr>
            <a:endParaRPr lang="en-GB" sz="2200" b="1" spc="15" dirty="0">
              <a:solidFill>
                <a:srgbClr val="005EB8"/>
              </a:solidFill>
              <a:effectLst/>
              <a:latin typeface="Arial" panose="020B0604020202020204" pitchFamily="34" charset="0"/>
              <a:ea typeface="Times New Roman" panose="02020603050405020304" pitchFamily="18" charset="0"/>
            </a:endParaRPr>
          </a:p>
          <a:p>
            <a:pPr marL="342900" indent="-342900">
              <a:buFontTx/>
              <a:buChar char="-"/>
            </a:pPr>
            <a:r>
              <a:rPr lang="en-GB" sz="2200" b="1" spc="15" dirty="0">
                <a:solidFill>
                  <a:srgbClr val="005EB8"/>
                </a:solidFill>
                <a:latin typeface="Arial" panose="020B0604020202020204" pitchFamily="34" charset="0"/>
                <a:ea typeface="Times New Roman" panose="02020603050405020304" pitchFamily="18" charset="0"/>
                <a:hlinkClick r:id="rId6"/>
              </a:rPr>
              <a:t>Digital skills framework self-assessment user group</a:t>
            </a:r>
            <a:endParaRPr lang="en-GB" sz="2200" b="1" spc="15" dirty="0">
              <a:solidFill>
                <a:srgbClr val="005EB8"/>
              </a:solidFill>
              <a:latin typeface="Arial" panose="020B0604020202020204" pitchFamily="34" charset="0"/>
              <a:ea typeface="Times New Roman" panose="02020603050405020304" pitchFamily="18" charset="0"/>
            </a:endParaRPr>
          </a:p>
          <a:p>
            <a:pPr marL="342900" indent="-342900">
              <a:buFontTx/>
              <a:buChar char="-"/>
            </a:pPr>
            <a:endParaRPr lang="en-GB" sz="2200" b="1" spc="15" dirty="0">
              <a:solidFill>
                <a:srgbClr val="005EB8"/>
              </a:solidFill>
              <a:effectLst/>
              <a:latin typeface="Arial" panose="020B0604020202020204" pitchFamily="34" charset="0"/>
              <a:ea typeface="Times New Roman" panose="02020603050405020304" pitchFamily="18" charset="0"/>
            </a:endParaRPr>
          </a:p>
          <a:p>
            <a:pPr marL="342900" indent="-342900">
              <a:buFontTx/>
              <a:buChar char="-"/>
            </a:pPr>
            <a:r>
              <a:rPr lang="en-GB" sz="2200" b="1" spc="15" dirty="0">
                <a:solidFill>
                  <a:srgbClr val="005EB8"/>
                </a:solidFill>
                <a:latin typeface="Arial" panose="020B0604020202020204" pitchFamily="34" charset="0"/>
                <a:ea typeface="Times New Roman" panose="02020603050405020304" pitchFamily="18" charset="0"/>
                <a:hlinkClick r:id="rId7"/>
              </a:rPr>
              <a:t>What good looks like self-assessment user group</a:t>
            </a:r>
            <a:endParaRPr lang="en-GB" sz="2200" b="1" dirty="0">
              <a:solidFill>
                <a:srgbClr val="005EB8"/>
              </a:solidFill>
              <a:effectLst/>
              <a:latin typeface="Calibri" panose="020F0502020204030204" pitchFamily="34" charset="0"/>
              <a:ea typeface="Times New Roman" panose="02020603050405020304" pitchFamily="18" charset="0"/>
            </a:endParaRPr>
          </a:p>
        </p:txBody>
      </p:sp>
      <p:sp>
        <p:nvSpPr>
          <p:cNvPr id="9" name="Title 2">
            <a:extLst>
              <a:ext uri="{FF2B5EF4-FFF2-40B4-BE49-F238E27FC236}">
                <a16:creationId xmlns:a16="http://schemas.microsoft.com/office/drawing/2014/main" id="{F035FCB4-AB5E-4472-B85F-A210B5F04E33}"/>
              </a:ext>
            </a:extLst>
          </p:cNvPr>
          <p:cNvSpPr txBox="1">
            <a:spLocks/>
          </p:cNvSpPr>
          <p:nvPr/>
        </p:nvSpPr>
        <p:spPr>
          <a:xfrm>
            <a:off x="1325315" y="269862"/>
            <a:ext cx="4448953" cy="1212359"/>
          </a:xfrm>
          <a:prstGeom prst="rect">
            <a:avLst/>
          </a:prstGeom>
          <a:noFill/>
          <a:ln w="12700">
            <a:noFill/>
          </a:ln>
        </p:spPr>
        <p:txBody>
          <a:bodyPr/>
          <a:lstStyle>
            <a:lvl1pPr algn="l" defTabSz="914400" rtl="0" eaLnBrk="1" latinLnBrk="0" hangingPunct="1">
              <a:lnSpc>
                <a:spcPct val="90000"/>
              </a:lnSpc>
              <a:spcBef>
                <a:spcPct val="0"/>
              </a:spcBef>
              <a:buNone/>
              <a:defRPr sz="4200" b="1" kern="1200">
                <a:solidFill>
                  <a:srgbClr val="E87722"/>
                </a:solidFill>
                <a:latin typeface="+mj-lt"/>
                <a:ea typeface="+mj-ea"/>
                <a:cs typeface="+mj-cs"/>
              </a:defRPr>
            </a:lvl1pPr>
          </a:lstStyle>
          <a:p>
            <a:r>
              <a:rPr lang="en-GB" sz="3600" dirty="0"/>
              <a:t>Digital Update</a:t>
            </a:r>
          </a:p>
        </p:txBody>
      </p:sp>
      <p:pic>
        <p:nvPicPr>
          <p:cNvPr id="3" name="Picture 2">
            <a:extLst>
              <a:ext uri="{FF2B5EF4-FFF2-40B4-BE49-F238E27FC236}">
                <a16:creationId xmlns:a16="http://schemas.microsoft.com/office/drawing/2014/main" id="{B9FD4818-3B69-0CAB-21E8-D28105F950E3}"/>
              </a:ext>
            </a:extLst>
          </p:cNvPr>
          <p:cNvPicPr>
            <a:picLocks noChangeAspect="1"/>
          </p:cNvPicPr>
          <p:nvPr/>
        </p:nvPicPr>
        <p:blipFill>
          <a:blip r:embed="rId8"/>
          <a:stretch>
            <a:fillRect/>
          </a:stretch>
        </p:blipFill>
        <p:spPr>
          <a:xfrm>
            <a:off x="5839818" y="269862"/>
            <a:ext cx="1437282" cy="437818"/>
          </a:xfrm>
          <a:prstGeom prst="rect">
            <a:avLst/>
          </a:prstGeom>
        </p:spPr>
      </p:pic>
    </p:spTree>
    <p:extLst>
      <p:ext uri="{BB962C8B-B14F-4D97-AF65-F5344CB8AC3E}">
        <p14:creationId xmlns:p14="http://schemas.microsoft.com/office/powerpoint/2010/main" val="2694473921"/>
      </p:ext>
    </p:extLst>
  </p:cSld>
  <p:clrMapOvr>
    <a:masterClrMapping/>
  </p:clrMapOvr>
</p:sld>
</file>

<file path=ppt/theme/theme1.xml><?xml version="1.0" encoding="utf-8"?>
<a:theme xmlns:a="http://schemas.openxmlformats.org/drawingml/2006/main" name="Bespoke tit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spoke content slides">
  <a:themeElements>
    <a:clrScheme name="SfC RGB colour palette">
      <a:dk1>
        <a:srgbClr val="000000"/>
      </a:dk1>
      <a:lt1>
        <a:srgbClr val="FFFFFF"/>
      </a:lt1>
      <a:dk2>
        <a:srgbClr val="44546A"/>
      </a:dk2>
      <a:lt2>
        <a:srgbClr val="E7E6E6"/>
      </a:lt2>
      <a:accent1>
        <a:srgbClr val="005EB8"/>
      </a:accent1>
      <a:accent2>
        <a:srgbClr val="008C95"/>
      </a:accent2>
      <a:accent3>
        <a:srgbClr val="3300A5"/>
      </a:accent3>
      <a:accent4>
        <a:srgbClr val="A20067"/>
      </a:accent4>
      <a:accent5>
        <a:srgbClr val="00A651"/>
      </a:accent5>
      <a:accent6>
        <a:srgbClr val="BA0C2F"/>
      </a:accent6>
      <a:hlink>
        <a:srgbClr val="005EB8"/>
      </a:hlink>
      <a:folHlink>
        <a:srgbClr val="005E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s">
  <a:themeElements>
    <a:clrScheme name="SfC RGB colour palette">
      <a:dk1>
        <a:srgbClr val="000000"/>
      </a:dk1>
      <a:lt1>
        <a:srgbClr val="FFFFFF"/>
      </a:lt1>
      <a:dk2>
        <a:srgbClr val="44546A"/>
      </a:dk2>
      <a:lt2>
        <a:srgbClr val="E7E6E6"/>
      </a:lt2>
      <a:accent1>
        <a:srgbClr val="005EB8"/>
      </a:accent1>
      <a:accent2>
        <a:srgbClr val="008C95"/>
      </a:accent2>
      <a:accent3>
        <a:srgbClr val="3300A5"/>
      </a:accent3>
      <a:accent4>
        <a:srgbClr val="A20067"/>
      </a:accent4>
      <a:accent5>
        <a:srgbClr val="00A651"/>
      </a:accent5>
      <a:accent6>
        <a:srgbClr val="BA0C2F"/>
      </a:accent6>
      <a:hlink>
        <a:srgbClr val="005EB8"/>
      </a:hlink>
      <a:folHlink>
        <a:srgbClr val="005E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0F3A64634E764BB025270C09CD2A3B" ma:contentTypeVersion="17" ma:contentTypeDescription="Create a new document." ma:contentTypeScope="" ma:versionID="af932a9c298d4e0a683e46d14c5aedff">
  <xsd:schema xmlns:xsd="http://www.w3.org/2001/XMLSchema" xmlns:xs="http://www.w3.org/2001/XMLSchema" xmlns:p="http://schemas.microsoft.com/office/2006/metadata/properties" xmlns:ns2="37149553-2e0a-4176-a042-55e0d05d019a" xmlns:ns3="8ecc2c5c-55ab-4d36-8543-35d9843a42b0" targetNamespace="http://schemas.microsoft.com/office/2006/metadata/properties" ma:root="true" ma:fieldsID="a5545c198f85439761cf55cc1f5ba16c" ns2:_="" ns3:_="">
    <xsd:import namespace="37149553-2e0a-4176-a042-55e0d05d019a"/>
    <xsd:import namespace="8ecc2c5c-55ab-4d36-8543-35d9843a42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149553-2e0a-4176-a042-55e0d05d01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83e0442-0aa8-451b-8352-edc6ece9c078"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cc2c5c-55ab-4d36-8543-35d9843a42b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be58237-0609-4ddf-a3ab-b9cdbe705a3e}" ma:internalName="TaxCatchAll" ma:showField="CatchAllData" ma:web="8ecc2c5c-55ab-4d36-8543-35d9843a42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7149553-2e0a-4176-a042-55e0d05d019a">
      <Terms xmlns="http://schemas.microsoft.com/office/infopath/2007/PartnerControls"/>
    </lcf76f155ced4ddcb4097134ff3c332f>
    <TaxCatchAll xmlns="8ecc2c5c-55ab-4d36-8543-35d9843a42b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767923-F715-4F1E-8A87-B5B781E821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149553-2e0a-4176-a042-55e0d05d019a"/>
    <ds:schemaRef ds:uri="8ecc2c5c-55ab-4d36-8543-35d9843a42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BA9F76-DE66-47E6-9FB0-F166AD357142}">
  <ds:schemaRefs>
    <ds:schemaRef ds:uri="http://www.w3.org/XML/1998/namespace"/>
    <ds:schemaRef ds:uri="http://purl.org/dc/terms/"/>
    <ds:schemaRef ds:uri="http://schemas.microsoft.com/office/2006/metadata/properties"/>
    <ds:schemaRef ds:uri="http://schemas.microsoft.com/office/2006/documentManagement/types"/>
    <ds:schemaRef ds:uri="37149553-2e0a-4176-a042-55e0d05d019a"/>
    <ds:schemaRef ds:uri="8ecc2c5c-55ab-4d36-8543-35d9843a42b0"/>
    <ds:schemaRef ds:uri="http://schemas.microsoft.com/office/infopath/2007/PartnerControls"/>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F25CD5E4-39D7-4530-AFE9-DD44435E7D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23635</TotalTime>
  <Words>1079</Words>
  <Application>Microsoft Office PowerPoint</Application>
  <PresentationFormat>On-screen Show (4:3)</PresentationFormat>
  <Paragraphs>119</Paragraphs>
  <Slides>14</Slides>
  <Notes>11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14</vt:i4>
      </vt:variant>
    </vt:vector>
  </HeadingPairs>
  <TitlesOfParts>
    <vt:vector size="24" baseType="lpstr">
      <vt:lpstr>Aptos</vt:lpstr>
      <vt:lpstr>Arial</vt:lpstr>
      <vt:lpstr>Calibri</vt:lpstr>
      <vt:lpstr>font-regular</vt:lpstr>
      <vt:lpstr>Helvetica Neue LT Std 75 Bold</vt:lpstr>
      <vt:lpstr>Times New Roman</vt:lpstr>
      <vt:lpstr>Wingdings</vt:lpstr>
      <vt:lpstr>Bespoke title slides</vt:lpstr>
      <vt:lpstr>Bespoke content slides</vt:lpstr>
      <vt:lpstr>End slides</vt:lpstr>
      <vt:lpstr>SfC Updates for Somerset LEM</vt:lpstr>
      <vt:lpstr>RMN 17.10.24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Latest Podcast  Series 5 | Ep 1</vt:lpstr>
      <vt:lpstr>Registered manager membership</vt:lpstr>
      <vt:lpstr>PowerPoint Presentation</vt:lpstr>
      <vt:lpstr>PowerPoint Presentation</vt:lpstr>
      <vt:lpstr>Keep up to date…. Sign up to our newsletter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Owen</dc:creator>
  <cp:lastModifiedBy>Holly Stockdale</cp:lastModifiedBy>
  <cp:revision>1062</cp:revision>
  <dcterms:created xsi:type="dcterms:W3CDTF">2019-11-26T09:38:15Z</dcterms:created>
  <dcterms:modified xsi:type="dcterms:W3CDTF">2024-09-26T07:51:35Z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0x0101007C0F3A64634E764BB025270C09CD2A3B</vt:lpwstr>
  </property>
  <property fmtid="{D5CDD505-2E9C-101B-9397-08002B2CF9AE}" pid="3" name="MSIP_Label_f194113b-ecba-4458-8e2e-fa038bf17a69_Enabled">
    <vt:lpwstr>true</vt:lpwstr>
  </property>
  <property fmtid="{D5CDD505-2E9C-101B-9397-08002B2CF9AE}" pid="4" name="MSIP_Label_f194113b-ecba-4458-8e2e-fa038bf17a69_SetDate">
    <vt:lpwstr>2022-07-06T12:57:10Z</vt:lpwstr>
  </property>
  <property fmtid="{D5CDD505-2E9C-101B-9397-08002B2CF9AE}" pid="5" name="MSIP_Label_f194113b-ecba-4458-8e2e-fa038bf17a69_Method">
    <vt:lpwstr>Standard</vt:lpwstr>
  </property>
  <property fmtid="{D5CDD505-2E9C-101B-9397-08002B2CF9AE}" pid="6" name="MSIP_Label_f194113b-ecba-4458-8e2e-fa038bf17a69_Name">
    <vt:lpwstr>Internal</vt:lpwstr>
  </property>
  <property fmtid="{D5CDD505-2E9C-101B-9397-08002B2CF9AE}" pid="7" name="MSIP_Label_f194113b-ecba-4458-8e2e-fa038bf17a69_SiteId">
    <vt:lpwstr>5c317017-415d-43e6-ada1-7668f9ad3f9f</vt:lpwstr>
  </property>
  <property fmtid="{D5CDD505-2E9C-101B-9397-08002B2CF9AE}" pid="8" name="MSIP_Label_f194113b-ecba-4458-8e2e-fa038bf17a69_ActionId">
    <vt:lpwstr>884c6421-63b1-46f9-8fc3-686d778215f6</vt:lpwstr>
  </property>
  <property fmtid="{D5CDD505-2E9C-101B-9397-08002B2CF9AE}" pid="9" name="MSIP_Label_f194113b-ecba-4458-8e2e-fa038bf17a69_ContentBits">
    <vt:lpwstr>2</vt:lpwstr>
  </property>
  <property fmtid="{D5CDD505-2E9C-101B-9397-08002B2CF9AE}" pid="10" name="ClassificationContentMarkingFooterLocations">
    <vt:lpwstr>Bespoke title slides:3\Bespoke content slides:3\End slides:3</vt:lpwstr>
  </property>
  <property fmtid="{D5CDD505-2E9C-101B-9397-08002B2CF9AE}" pid="11" name="ClassificationContentMarkingFooterText">
    <vt:lpwstr>Internal </vt:lpwstr>
  </property>
  <property fmtid="{D5CDD505-2E9C-101B-9397-08002B2CF9AE}" pid="12" name="MediaServiceImageTags">
    <vt:lpwstr/>
  </property>
</Properties>
</file>