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76" r:id="rId5"/>
    <p:sldMasterId id="2147483694" r:id="rId6"/>
  </p:sldMasterIdLst>
  <p:notesMasterIdLst>
    <p:notesMasterId r:id="rId20"/>
  </p:notesMasterIdLst>
  <p:handoutMasterIdLst>
    <p:handoutMasterId r:id="rId21"/>
  </p:handoutMasterIdLst>
  <p:sldIdLst>
    <p:sldId id="265" r:id="rId7"/>
    <p:sldId id="266" r:id="rId8"/>
    <p:sldId id="271" r:id="rId9"/>
    <p:sldId id="270" r:id="rId10"/>
    <p:sldId id="267" r:id="rId11"/>
    <p:sldId id="268" r:id="rId12"/>
    <p:sldId id="272" r:id="rId13"/>
    <p:sldId id="259" r:id="rId14"/>
    <p:sldId id="264" r:id="rId15"/>
    <p:sldId id="261" r:id="rId16"/>
    <p:sldId id="258" r:id="rId17"/>
    <p:sldId id="273"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9299C7A7-C54E-45F4-ADFC-EB390F9A2E5D}">
          <p14:sldIdLst>
            <p14:sldId id="265"/>
            <p14:sldId id="266"/>
            <p14:sldId id="271"/>
            <p14:sldId id="270"/>
            <p14:sldId id="267"/>
            <p14:sldId id="268"/>
            <p14:sldId id="272"/>
            <p14:sldId id="259"/>
            <p14:sldId id="264"/>
          </p14:sldIdLst>
        </p14:section>
        <p14:section name="Case Studies to be shared in the chat!" id="{5B7B5D5F-E23F-4263-A898-A6844B44A8E4}">
          <p14:sldIdLst>
            <p14:sldId id="261"/>
            <p14:sldId id="258"/>
            <p14:sldId id="273"/>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E41"/>
    <a:srgbClr val="FFFFFF"/>
    <a:srgbClr val="006072"/>
    <a:srgbClr val="43C0B9"/>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65F04-2687-441A-9183-77E8E1A5D201}" v="1" dt="2024-07-02T11:42:05.996"/>
    <p1510:client id="{2492EF52-2868-43E7-A93B-DB3D7A672275}" v="57" dt="2024-07-02T13:09:20.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8632" autoAdjust="0"/>
  </p:normalViewPr>
  <p:slideViewPr>
    <p:cSldViewPr snapToGrid="0">
      <p:cViewPr varScale="1">
        <p:scale>
          <a:sx n="88" d="100"/>
          <a:sy n="88" d="100"/>
        </p:scale>
        <p:origin x="354" y="78"/>
      </p:cViewPr>
      <p:guideLst/>
    </p:cSldViewPr>
  </p:slideViewPr>
  <p:notesTextViewPr>
    <p:cViewPr>
      <p:scale>
        <a:sx n="3" d="2"/>
        <a:sy n="3" d="2"/>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800" dirty="0">
                <a:latin typeface="Arial" panose="020B0604020202020204" pitchFamily="34" charset="0"/>
                <a:cs typeface="Arial" panose="020B0604020202020204" pitchFamily="34" charset="0"/>
              </a:rPr>
              <a:t>In Somerset</a:t>
            </a:r>
            <a:r>
              <a:rPr lang="en-GB" sz="1800" baseline="0" dirty="0">
                <a:latin typeface="Arial" panose="020B0604020202020204" pitchFamily="34" charset="0"/>
                <a:cs typeface="Arial" panose="020B0604020202020204" pitchFamily="34" charset="0"/>
              </a:rPr>
              <a:t> 74% of CQC Registered Care Providers are already using a DSCR</a:t>
            </a:r>
            <a:endParaRPr lang="en-GB"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spPr>
            <a:solidFill>
              <a:schemeClr val="tx2"/>
            </a:solidFill>
            <a:ln>
              <a:solidFill>
                <a:schemeClr val="bg2"/>
              </a:solidFill>
            </a:ln>
          </c:spPr>
          <c:dPt>
            <c:idx val="0"/>
            <c:bubble3D val="0"/>
            <c:explosion val="8"/>
            <c:spPr>
              <a:solidFill>
                <a:schemeClr val="accent1"/>
              </a:solidFill>
              <a:ln w="19050">
                <a:solidFill>
                  <a:schemeClr val="bg2"/>
                </a:solidFill>
              </a:ln>
              <a:effectLst/>
            </c:spPr>
            <c:extLst>
              <c:ext xmlns:c16="http://schemas.microsoft.com/office/drawing/2014/chart" uri="{C3380CC4-5D6E-409C-BE32-E72D297353CC}">
                <c16:uniqueId val="{00000001-C7F9-4B7A-93FE-61B28707FAEB}"/>
              </c:ext>
            </c:extLst>
          </c:dPt>
          <c:dPt>
            <c:idx val="1"/>
            <c:bubble3D val="0"/>
            <c:spPr>
              <a:solidFill>
                <a:schemeClr val="tx2"/>
              </a:solidFill>
              <a:ln w="19050">
                <a:solidFill>
                  <a:schemeClr val="bg2"/>
                </a:solidFill>
              </a:ln>
              <a:effectLst/>
            </c:spPr>
            <c:extLst>
              <c:ext xmlns:c16="http://schemas.microsoft.com/office/drawing/2014/chart" uri="{C3380CC4-5D6E-409C-BE32-E72D297353CC}">
                <c16:uniqueId val="{00000002-C7F9-4B7A-93FE-61B28707FAEB}"/>
              </c:ext>
            </c:extLst>
          </c:dPt>
          <c:cat>
            <c:strRef>
              <c:f>Sheet1!$A$2:$A$3</c:f>
              <c:strCache>
                <c:ptCount val="2"/>
                <c:pt idx="0">
                  <c:v>DSCR</c:v>
                </c:pt>
                <c:pt idx="1">
                  <c:v>Paper</c:v>
                </c:pt>
              </c:strCache>
            </c:strRef>
          </c:cat>
          <c:val>
            <c:numRef>
              <c:f>Sheet1!$B$2:$B$3</c:f>
              <c:numCache>
                <c:formatCode>General</c:formatCode>
                <c:ptCount val="2"/>
                <c:pt idx="0">
                  <c:v>74</c:v>
                </c:pt>
                <c:pt idx="1">
                  <c:v>26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Who has a DSCR?</c:v>
                      </c:pt>
                    </c:strCache>
                  </c:strRef>
                </c15:tx>
              </c15:filteredSeriesTitle>
            </c:ext>
            <c:ext xmlns:c16="http://schemas.microsoft.com/office/drawing/2014/chart" uri="{C3380CC4-5D6E-409C-BE32-E72D297353CC}">
              <c16:uniqueId val="{00000000-C7F9-4B7A-93FE-61B28707FAEB}"/>
            </c:ext>
          </c:extLst>
        </c:ser>
        <c:dLbls>
          <c:showLegendKey val="0"/>
          <c:showVal val="0"/>
          <c:showCatName val="0"/>
          <c:showSerName val="0"/>
          <c:showPercent val="0"/>
          <c:showBubbleSize val="0"/>
          <c:showLeaderLines val="1"/>
        </c:dLbls>
        <c:firstSliceAng val="92"/>
      </c:pieChart>
      <c:spPr>
        <a:noFill/>
        <a:ln>
          <a:noFill/>
        </a:ln>
        <a:effectLst/>
      </c:spPr>
    </c:plotArea>
    <c:legend>
      <c:legendPos val="b"/>
      <c:layout>
        <c:manualLayout>
          <c:xMode val="edge"/>
          <c:yMode val="edge"/>
          <c:x val="0.26112609357064559"/>
          <c:y val="0.9243372258228495"/>
          <c:w val="0.4442122185221577"/>
          <c:h val="7.5662774177150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3FCFC-DEC1-423D-A8A9-7ECE4D53013B}" type="doc">
      <dgm:prSet loTypeId="urn:microsoft.com/office/officeart/2005/8/layout/hChevron3" loCatId="process" qsTypeId="urn:microsoft.com/office/officeart/2005/8/quickstyle/simple1" qsCatId="simple" csTypeId="urn:microsoft.com/office/officeart/2005/8/colors/colorful2" csCatId="colorful" phldr="1"/>
      <dgm:spPr/>
    </dgm:pt>
    <dgm:pt modelId="{BCF1622D-78D3-4472-8A04-2B922A37F536}">
      <dgm:prSet phldrT="[Text]"/>
      <dgm:spPr/>
      <dgm:t>
        <a:bodyPr/>
        <a:lstStyle/>
        <a:p>
          <a:r>
            <a:rPr lang="en-GB" dirty="0"/>
            <a:t>Q1</a:t>
          </a:r>
        </a:p>
      </dgm:t>
    </dgm:pt>
    <dgm:pt modelId="{92D76194-94AB-411D-8A90-F705716E8CCA}" type="parTrans" cxnId="{F76D1411-D473-4177-A346-990E8B73123C}">
      <dgm:prSet/>
      <dgm:spPr/>
      <dgm:t>
        <a:bodyPr/>
        <a:lstStyle/>
        <a:p>
          <a:endParaRPr lang="en-GB"/>
        </a:p>
      </dgm:t>
    </dgm:pt>
    <dgm:pt modelId="{2F67BAE2-C652-43AA-B77C-C6AF2447EDE6}" type="sibTrans" cxnId="{F76D1411-D473-4177-A346-990E8B73123C}">
      <dgm:prSet/>
      <dgm:spPr/>
      <dgm:t>
        <a:bodyPr/>
        <a:lstStyle/>
        <a:p>
          <a:endParaRPr lang="en-GB"/>
        </a:p>
      </dgm:t>
    </dgm:pt>
    <dgm:pt modelId="{D89CA7A7-6901-4875-BE69-ECA79AD7429F}">
      <dgm:prSet phldrT="[Text]"/>
      <dgm:spPr/>
      <dgm:t>
        <a:bodyPr/>
        <a:lstStyle/>
        <a:p>
          <a:r>
            <a:rPr lang="en-GB" dirty="0"/>
            <a:t>Q2</a:t>
          </a:r>
        </a:p>
      </dgm:t>
    </dgm:pt>
    <dgm:pt modelId="{304F7A14-9029-4F82-B990-C0B6869381BF}" type="parTrans" cxnId="{08E467ED-C21C-4A30-9624-DC9BD66F068D}">
      <dgm:prSet/>
      <dgm:spPr/>
      <dgm:t>
        <a:bodyPr/>
        <a:lstStyle/>
        <a:p>
          <a:endParaRPr lang="en-GB"/>
        </a:p>
      </dgm:t>
    </dgm:pt>
    <dgm:pt modelId="{251330AE-519B-44D5-9972-55EB1BD243D6}" type="sibTrans" cxnId="{08E467ED-C21C-4A30-9624-DC9BD66F068D}">
      <dgm:prSet/>
      <dgm:spPr/>
      <dgm:t>
        <a:bodyPr/>
        <a:lstStyle/>
        <a:p>
          <a:endParaRPr lang="en-GB"/>
        </a:p>
      </dgm:t>
    </dgm:pt>
    <dgm:pt modelId="{78EA735E-AAD9-45BE-AB13-AE6FF9E7178C}">
      <dgm:prSet phldrT="[Text]"/>
      <dgm:spPr/>
      <dgm:t>
        <a:bodyPr/>
        <a:lstStyle/>
        <a:p>
          <a:r>
            <a:rPr lang="en-GB" dirty="0"/>
            <a:t>Q3</a:t>
          </a:r>
        </a:p>
      </dgm:t>
    </dgm:pt>
    <dgm:pt modelId="{315060EB-8E2E-4986-A48A-2FFBCC24DA6D}" type="parTrans" cxnId="{2046CF4D-1280-474B-97DE-C8CB8B7E5168}">
      <dgm:prSet/>
      <dgm:spPr/>
      <dgm:t>
        <a:bodyPr/>
        <a:lstStyle/>
        <a:p>
          <a:endParaRPr lang="en-GB"/>
        </a:p>
      </dgm:t>
    </dgm:pt>
    <dgm:pt modelId="{5083C31C-16E6-4B6B-8DA5-012466C0E716}" type="sibTrans" cxnId="{2046CF4D-1280-474B-97DE-C8CB8B7E5168}">
      <dgm:prSet/>
      <dgm:spPr/>
      <dgm:t>
        <a:bodyPr/>
        <a:lstStyle/>
        <a:p>
          <a:endParaRPr lang="en-GB"/>
        </a:p>
      </dgm:t>
    </dgm:pt>
    <dgm:pt modelId="{7B0EBF96-28C9-416C-A886-25DB1D1BA330}">
      <dgm:prSet phldrT="[Text]"/>
      <dgm:spPr/>
      <dgm:t>
        <a:bodyPr/>
        <a:lstStyle/>
        <a:p>
          <a:r>
            <a:rPr lang="en-GB" dirty="0"/>
            <a:t>Q4</a:t>
          </a:r>
        </a:p>
      </dgm:t>
    </dgm:pt>
    <dgm:pt modelId="{095A6133-AF5C-477C-8EA0-341454CD3708}" type="parTrans" cxnId="{FF6A6B4A-4572-44B9-A057-042F568E7BD3}">
      <dgm:prSet/>
      <dgm:spPr/>
      <dgm:t>
        <a:bodyPr/>
        <a:lstStyle/>
        <a:p>
          <a:endParaRPr lang="en-GB"/>
        </a:p>
      </dgm:t>
    </dgm:pt>
    <dgm:pt modelId="{791C8A96-BFA1-4AF2-B56E-5AB692AE8B37}" type="sibTrans" cxnId="{FF6A6B4A-4572-44B9-A057-042F568E7BD3}">
      <dgm:prSet/>
      <dgm:spPr/>
      <dgm:t>
        <a:bodyPr/>
        <a:lstStyle/>
        <a:p>
          <a:endParaRPr lang="en-GB"/>
        </a:p>
      </dgm:t>
    </dgm:pt>
    <dgm:pt modelId="{F4F5A76E-DB5B-4C52-8753-D3FB9A44A9BE}" type="pres">
      <dgm:prSet presAssocID="{BDD3FCFC-DEC1-423D-A8A9-7ECE4D53013B}" presName="Name0" presStyleCnt="0">
        <dgm:presLayoutVars>
          <dgm:dir/>
          <dgm:resizeHandles val="exact"/>
        </dgm:presLayoutVars>
      </dgm:prSet>
      <dgm:spPr/>
    </dgm:pt>
    <dgm:pt modelId="{2B46AF32-83AD-437E-923D-63BDA52CA14A}" type="pres">
      <dgm:prSet presAssocID="{BCF1622D-78D3-4472-8A04-2B922A37F536}" presName="parTxOnly" presStyleLbl="node1" presStyleIdx="0" presStyleCnt="4">
        <dgm:presLayoutVars>
          <dgm:bulletEnabled val="1"/>
        </dgm:presLayoutVars>
      </dgm:prSet>
      <dgm:spPr/>
    </dgm:pt>
    <dgm:pt modelId="{0B8722B8-491B-4F12-BF76-E25DD4605B7B}" type="pres">
      <dgm:prSet presAssocID="{2F67BAE2-C652-43AA-B77C-C6AF2447EDE6}" presName="parSpace" presStyleCnt="0"/>
      <dgm:spPr/>
    </dgm:pt>
    <dgm:pt modelId="{C223246B-018F-48D9-9794-8D9FD44CD757}" type="pres">
      <dgm:prSet presAssocID="{D89CA7A7-6901-4875-BE69-ECA79AD7429F}" presName="parTxOnly" presStyleLbl="node1" presStyleIdx="1" presStyleCnt="4">
        <dgm:presLayoutVars>
          <dgm:bulletEnabled val="1"/>
        </dgm:presLayoutVars>
      </dgm:prSet>
      <dgm:spPr/>
    </dgm:pt>
    <dgm:pt modelId="{EC534D66-5008-4526-A13F-61D1BE666C41}" type="pres">
      <dgm:prSet presAssocID="{251330AE-519B-44D5-9972-55EB1BD243D6}" presName="parSpace" presStyleCnt="0"/>
      <dgm:spPr/>
    </dgm:pt>
    <dgm:pt modelId="{1A74F905-0881-4E3A-826A-3D95FB1FD4F5}" type="pres">
      <dgm:prSet presAssocID="{78EA735E-AAD9-45BE-AB13-AE6FF9E7178C}" presName="parTxOnly" presStyleLbl="node1" presStyleIdx="2" presStyleCnt="4">
        <dgm:presLayoutVars>
          <dgm:bulletEnabled val="1"/>
        </dgm:presLayoutVars>
      </dgm:prSet>
      <dgm:spPr/>
    </dgm:pt>
    <dgm:pt modelId="{3763E0DB-29E6-43F6-9D05-081785549DD2}" type="pres">
      <dgm:prSet presAssocID="{5083C31C-16E6-4B6B-8DA5-012466C0E716}" presName="parSpace" presStyleCnt="0"/>
      <dgm:spPr/>
    </dgm:pt>
    <dgm:pt modelId="{C93DCD6A-F248-4475-A914-51D37C63DD42}" type="pres">
      <dgm:prSet presAssocID="{7B0EBF96-28C9-416C-A886-25DB1D1BA330}" presName="parTxOnly" presStyleLbl="node1" presStyleIdx="3" presStyleCnt="4">
        <dgm:presLayoutVars>
          <dgm:bulletEnabled val="1"/>
        </dgm:presLayoutVars>
      </dgm:prSet>
      <dgm:spPr/>
    </dgm:pt>
  </dgm:ptLst>
  <dgm:cxnLst>
    <dgm:cxn modelId="{F76D1411-D473-4177-A346-990E8B73123C}" srcId="{BDD3FCFC-DEC1-423D-A8A9-7ECE4D53013B}" destId="{BCF1622D-78D3-4472-8A04-2B922A37F536}" srcOrd="0" destOrd="0" parTransId="{92D76194-94AB-411D-8A90-F705716E8CCA}" sibTransId="{2F67BAE2-C652-43AA-B77C-C6AF2447EDE6}"/>
    <dgm:cxn modelId="{E7EEC534-5F70-4198-95B0-5930F3D4A166}" type="presOf" srcId="{D89CA7A7-6901-4875-BE69-ECA79AD7429F}" destId="{C223246B-018F-48D9-9794-8D9FD44CD757}" srcOrd="0" destOrd="0" presId="urn:microsoft.com/office/officeart/2005/8/layout/hChevron3"/>
    <dgm:cxn modelId="{FF6A6B4A-4572-44B9-A057-042F568E7BD3}" srcId="{BDD3FCFC-DEC1-423D-A8A9-7ECE4D53013B}" destId="{7B0EBF96-28C9-416C-A886-25DB1D1BA330}" srcOrd="3" destOrd="0" parTransId="{095A6133-AF5C-477C-8EA0-341454CD3708}" sibTransId="{791C8A96-BFA1-4AF2-B56E-5AB692AE8B37}"/>
    <dgm:cxn modelId="{2046CF4D-1280-474B-97DE-C8CB8B7E5168}" srcId="{BDD3FCFC-DEC1-423D-A8A9-7ECE4D53013B}" destId="{78EA735E-AAD9-45BE-AB13-AE6FF9E7178C}" srcOrd="2" destOrd="0" parTransId="{315060EB-8E2E-4986-A48A-2FFBCC24DA6D}" sibTransId="{5083C31C-16E6-4B6B-8DA5-012466C0E716}"/>
    <dgm:cxn modelId="{FBE62256-5C47-4F04-8E44-71DE00686CE9}" type="presOf" srcId="{7B0EBF96-28C9-416C-A886-25DB1D1BA330}" destId="{C93DCD6A-F248-4475-A914-51D37C63DD42}" srcOrd="0" destOrd="0" presId="urn:microsoft.com/office/officeart/2005/8/layout/hChevron3"/>
    <dgm:cxn modelId="{DDDC619A-EA82-4AEB-BC1B-AE1C7002168B}" type="presOf" srcId="{BDD3FCFC-DEC1-423D-A8A9-7ECE4D53013B}" destId="{F4F5A76E-DB5B-4C52-8753-D3FB9A44A9BE}" srcOrd="0" destOrd="0" presId="urn:microsoft.com/office/officeart/2005/8/layout/hChevron3"/>
    <dgm:cxn modelId="{BDE1C8A0-7336-43C7-9BD6-B2089153DC31}" type="presOf" srcId="{BCF1622D-78D3-4472-8A04-2B922A37F536}" destId="{2B46AF32-83AD-437E-923D-63BDA52CA14A}" srcOrd="0" destOrd="0" presId="urn:microsoft.com/office/officeart/2005/8/layout/hChevron3"/>
    <dgm:cxn modelId="{505EFDD3-D81E-4889-84EC-F3B799E3C50D}" type="presOf" srcId="{78EA735E-AAD9-45BE-AB13-AE6FF9E7178C}" destId="{1A74F905-0881-4E3A-826A-3D95FB1FD4F5}" srcOrd="0" destOrd="0" presId="urn:microsoft.com/office/officeart/2005/8/layout/hChevron3"/>
    <dgm:cxn modelId="{08E467ED-C21C-4A30-9624-DC9BD66F068D}" srcId="{BDD3FCFC-DEC1-423D-A8A9-7ECE4D53013B}" destId="{D89CA7A7-6901-4875-BE69-ECA79AD7429F}" srcOrd="1" destOrd="0" parTransId="{304F7A14-9029-4F82-B990-C0B6869381BF}" sibTransId="{251330AE-519B-44D5-9972-55EB1BD243D6}"/>
    <dgm:cxn modelId="{92C48467-8AB3-47DF-A5C1-16712D95DCD9}" type="presParOf" srcId="{F4F5A76E-DB5B-4C52-8753-D3FB9A44A9BE}" destId="{2B46AF32-83AD-437E-923D-63BDA52CA14A}" srcOrd="0" destOrd="0" presId="urn:microsoft.com/office/officeart/2005/8/layout/hChevron3"/>
    <dgm:cxn modelId="{F478416D-365C-4B27-B42D-606BCA572FAD}" type="presParOf" srcId="{F4F5A76E-DB5B-4C52-8753-D3FB9A44A9BE}" destId="{0B8722B8-491B-4F12-BF76-E25DD4605B7B}" srcOrd="1" destOrd="0" presId="urn:microsoft.com/office/officeart/2005/8/layout/hChevron3"/>
    <dgm:cxn modelId="{2930869A-A24D-4E98-9EED-97C2E035E4F9}" type="presParOf" srcId="{F4F5A76E-DB5B-4C52-8753-D3FB9A44A9BE}" destId="{C223246B-018F-48D9-9794-8D9FD44CD757}" srcOrd="2" destOrd="0" presId="urn:microsoft.com/office/officeart/2005/8/layout/hChevron3"/>
    <dgm:cxn modelId="{1FFD7BAC-3EC6-49FA-9100-C778F38DF332}" type="presParOf" srcId="{F4F5A76E-DB5B-4C52-8753-D3FB9A44A9BE}" destId="{EC534D66-5008-4526-A13F-61D1BE666C41}" srcOrd="3" destOrd="0" presId="urn:microsoft.com/office/officeart/2005/8/layout/hChevron3"/>
    <dgm:cxn modelId="{1B0A6D1F-759A-4719-B32E-1D73B1D1573E}" type="presParOf" srcId="{F4F5A76E-DB5B-4C52-8753-D3FB9A44A9BE}" destId="{1A74F905-0881-4E3A-826A-3D95FB1FD4F5}" srcOrd="4" destOrd="0" presId="urn:microsoft.com/office/officeart/2005/8/layout/hChevron3"/>
    <dgm:cxn modelId="{DB715766-B5B5-4536-B06E-6F9931378236}" type="presParOf" srcId="{F4F5A76E-DB5B-4C52-8753-D3FB9A44A9BE}" destId="{3763E0DB-29E6-43F6-9D05-081785549DD2}" srcOrd="5" destOrd="0" presId="urn:microsoft.com/office/officeart/2005/8/layout/hChevron3"/>
    <dgm:cxn modelId="{1A79A9D1-6033-415D-8E7A-1D26EAC34626}" type="presParOf" srcId="{F4F5A76E-DB5B-4C52-8753-D3FB9A44A9BE}" destId="{C93DCD6A-F248-4475-A914-51D37C63DD4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6AF32-83AD-437E-923D-63BDA52CA14A}">
      <dsp:nvSpPr>
        <dsp:cNvPr id="0" name=""/>
        <dsp:cNvSpPr/>
      </dsp:nvSpPr>
      <dsp:spPr>
        <a:xfrm>
          <a:off x="3333" y="0"/>
          <a:ext cx="3344445" cy="59019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GB" sz="3100" kern="1200" dirty="0"/>
            <a:t>Q1</a:t>
          </a:r>
        </a:p>
      </dsp:txBody>
      <dsp:txXfrm>
        <a:off x="3333" y="0"/>
        <a:ext cx="3196897" cy="590192"/>
      </dsp:txXfrm>
    </dsp:sp>
    <dsp:sp modelId="{C223246B-018F-48D9-9794-8D9FD44CD757}">
      <dsp:nvSpPr>
        <dsp:cNvPr id="0" name=""/>
        <dsp:cNvSpPr/>
      </dsp:nvSpPr>
      <dsp:spPr>
        <a:xfrm>
          <a:off x="2678889" y="0"/>
          <a:ext cx="3344445" cy="590192"/>
        </a:xfrm>
        <a:prstGeom prst="chevron">
          <a:avLst/>
        </a:prstGeom>
        <a:solidFill>
          <a:schemeClr val="accent2">
            <a:hueOff val="-357543"/>
            <a:satOff val="16733"/>
            <a:lumOff val="-95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GB" sz="3100" kern="1200" dirty="0"/>
            <a:t>Q2</a:t>
          </a:r>
        </a:p>
      </dsp:txBody>
      <dsp:txXfrm>
        <a:off x="2973985" y="0"/>
        <a:ext cx="2754253" cy="590192"/>
      </dsp:txXfrm>
    </dsp:sp>
    <dsp:sp modelId="{1A74F905-0881-4E3A-826A-3D95FB1FD4F5}">
      <dsp:nvSpPr>
        <dsp:cNvPr id="0" name=""/>
        <dsp:cNvSpPr/>
      </dsp:nvSpPr>
      <dsp:spPr>
        <a:xfrm>
          <a:off x="5354446" y="0"/>
          <a:ext cx="3344445" cy="590192"/>
        </a:xfrm>
        <a:prstGeom prst="chevron">
          <a:avLst/>
        </a:prstGeom>
        <a:solidFill>
          <a:schemeClr val="accent2">
            <a:hueOff val="-715086"/>
            <a:satOff val="33466"/>
            <a:lumOff val="-190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GB" sz="3100" kern="1200" dirty="0"/>
            <a:t>Q3</a:t>
          </a:r>
        </a:p>
      </dsp:txBody>
      <dsp:txXfrm>
        <a:off x="5649542" y="0"/>
        <a:ext cx="2754253" cy="590192"/>
      </dsp:txXfrm>
    </dsp:sp>
    <dsp:sp modelId="{C93DCD6A-F248-4475-A914-51D37C63DD42}">
      <dsp:nvSpPr>
        <dsp:cNvPr id="0" name=""/>
        <dsp:cNvSpPr/>
      </dsp:nvSpPr>
      <dsp:spPr>
        <a:xfrm>
          <a:off x="8030002" y="0"/>
          <a:ext cx="3344445" cy="590192"/>
        </a:xfrm>
        <a:prstGeom prst="chevron">
          <a:avLst/>
        </a:prstGeom>
        <a:solidFill>
          <a:schemeClr val="accent2">
            <a:hueOff val="-1072629"/>
            <a:satOff val="50199"/>
            <a:lumOff val="-2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GB" sz="3100" kern="1200" dirty="0"/>
            <a:t>Q4</a:t>
          </a:r>
        </a:p>
      </dsp:txBody>
      <dsp:txXfrm>
        <a:off x="8325098" y="0"/>
        <a:ext cx="2754253" cy="59019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22/07/2024</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22/07/2024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mersetcc.sharepoint.com/:p:/r/sites/DigitisationofSocialCareTeam/Shared%20Documents/General/DISC%20Programme%20Documentation/Benefits/DISC%20Benefits%20-%20DiSCO%2021%20May%2024%20Slides.pptx?d=w690cd284885342f5a2666c073ef16a32&amp;csf=1&amp;web=1&amp;e=vWyIa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240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Tash</a:t>
            </a:r>
          </a:p>
          <a:p>
            <a:r>
              <a:rPr lang="en-GB"/>
              <a:t>Hands up – who currently doesn’t have a social care record? </a:t>
            </a:r>
          </a:p>
          <a:p>
            <a:r>
              <a:rPr lang="en-GB"/>
              <a:t>Have you considered getting one? </a:t>
            </a:r>
          </a:p>
          <a:p>
            <a:r>
              <a:rPr lang="en-GB"/>
              <a:t>What is stopping you from getting one? </a:t>
            </a:r>
            <a:r>
              <a:rPr lang="en-GB" b="1"/>
              <a:t>- Capture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370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Tash</a:t>
            </a:r>
          </a:p>
          <a:p>
            <a:pPr marL="171450" indent="-171450">
              <a:buFontTx/>
              <a:buChar char="-"/>
            </a:pPr>
            <a:r>
              <a:rPr lang="en-GB">
                <a:hlinkClick r:id="rId3"/>
              </a:rPr>
              <a:t>DISC Benefits - </a:t>
            </a:r>
            <a:r>
              <a:rPr lang="en-GB" err="1">
                <a:hlinkClick r:id="rId3"/>
              </a:rPr>
              <a:t>DiSCO</a:t>
            </a:r>
            <a:r>
              <a:rPr lang="en-GB">
                <a:hlinkClick r:id="rId3"/>
              </a:rPr>
              <a:t> 21 May 24 Slides.pptx</a:t>
            </a:r>
            <a:endParaRPr lang="en-GB"/>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979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Maria</a:t>
            </a:r>
          </a:p>
          <a:p>
            <a:r>
              <a:rPr lang="en-GB"/>
              <a:t>Saved time </a:t>
            </a:r>
          </a:p>
          <a:p>
            <a:r>
              <a:rPr lang="en-GB"/>
              <a:t>Access </a:t>
            </a:r>
          </a:p>
          <a:p>
            <a:endParaRPr lang="en-GB"/>
          </a:p>
          <a:p>
            <a:r>
              <a:rPr lang="en-GB"/>
              <a:t>Easier </a:t>
            </a:r>
          </a:p>
          <a:p>
            <a:r>
              <a:rPr lang="en-GB"/>
              <a:t>Familiarise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7589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747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Heron House now, no longer Abbeyfield</a:t>
            </a:r>
          </a:p>
          <a:p>
            <a:r>
              <a:rPr lang="en-GB"/>
              <a:t>Maria to introduce and play video and hand over to Paula briefing and </a:t>
            </a:r>
            <a:r>
              <a:rPr lang="en-GB" err="1"/>
              <a:t>q&amp;a</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874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Maria</a:t>
            </a:r>
          </a:p>
          <a:p>
            <a:r>
              <a:rPr lang="en-GB"/>
              <a:t>Speeds up </a:t>
            </a:r>
          </a:p>
          <a:p>
            <a:r>
              <a:rPr lang="en-GB"/>
              <a:t>Clear timelines </a:t>
            </a:r>
          </a:p>
          <a:p>
            <a:r>
              <a:rPr lang="en-GB"/>
              <a:t>More time increases quality</a:t>
            </a:r>
          </a:p>
          <a:p>
            <a:r>
              <a:rPr lang="en-GB"/>
              <a:t>Interaction prompts</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663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Maria</a:t>
            </a:r>
          </a:p>
          <a:p>
            <a:r>
              <a:rPr lang="en-GB"/>
              <a:t>Saved time </a:t>
            </a:r>
          </a:p>
          <a:p>
            <a:r>
              <a:rPr lang="en-GB"/>
              <a:t>Access </a:t>
            </a:r>
          </a:p>
          <a:p>
            <a:endParaRPr lang="en-GB"/>
          </a:p>
          <a:p>
            <a:r>
              <a:rPr lang="en-GB"/>
              <a:t>Easier </a:t>
            </a:r>
          </a:p>
          <a:p>
            <a:r>
              <a:rPr lang="en-GB"/>
              <a:t>Familiarise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71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Maria</a:t>
            </a:r>
          </a:p>
          <a:p>
            <a:r>
              <a:rPr lang="en-GB"/>
              <a:t>Unaware </a:t>
            </a:r>
          </a:p>
          <a:p>
            <a:r>
              <a:rPr lang="en-GB"/>
              <a:t>Access </a:t>
            </a:r>
          </a:p>
          <a:p>
            <a:r>
              <a:rPr lang="en-GB"/>
              <a:t>Person </a:t>
            </a:r>
            <a:r>
              <a:rPr lang="en-GB" err="1"/>
              <a:t>centered</a:t>
            </a:r>
            <a:r>
              <a:rPr lang="en-GB"/>
              <a:t> </a:t>
            </a:r>
          </a:p>
          <a:p>
            <a:r>
              <a:rPr lang="en-GB"/>
              <a:t>Interacting / engaging</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D495-4517-4BB2-A75C-500542E67AB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7027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7E52F2C9-34EA-7A54-8CC9-0037954E28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447" t="24791" r="11469" b="22353"/>
          <a:stretch/>
        </p:blipFill>
        <p:spPr>
          <a:xfrm>
            <a:off x="0" y="0"/>
            <a:ext cx="10229851" cy="6858000"/>
          </a:xfrm>
          <a:prstGeom prst="rect">
            <a:avLst/>
          </a:prstGeom>
        </p:spPr>
      </p:pic>
      <p:sp>
        <p:nvSpPr>
          <p:cNvPr id="8" name="Text Placeholder 7">
            <a:extLst>
              <a:ext uri="{FF2B5EF4-FFF2-40B4-BE49-F238E27FC236}">
                <a16:creationId xmlns:a16="http://schemas.microsoft.com/office/drawing/2014/main" id="{8D6994F0-3338-2F2C-7F14-004B943AC513}"/>
              </a:ext>
            </a:extLst>
          </p:cNvPr>
          <p:cNvSpPr>
            <a:spLocks noGrp="1"/>
          </p:cNvSpPr>
          <p:nvPr>
            <p:ph type="body" sz="quarter" idx="10" hasCustomPrompt="1"/>
          </p:nvPr>
        </p:nvSpPr>
        <p:spPr>
          <a:xfrm>
            <a:off x="813938" y="1266138"/>
            <a:ext cx="7800223" cy="2391832"/>
          </a:xfrm>
          <a:prstGeom prst="rect">
            <a:avLst/>
          </a:prstGeom>
        </p:spPr>
        <p:txBody>
          <a:bodyPr/>
          <a:lstStyle>
            <a:lvl1pPr marL="0" indent="0">
              <a:buNone/>
              <a:defRPr sz="8000" b="1">
                <a:solidFill>
                  <a:schemeClr val="bg1"/>
                </a:solidFill>
                <a:latin typeface="+mj-lt"/>
              </a:defRPr>
            </a:lvl1pPr>
          </a:lstStyle>
          <a:p>
            <a:pPr lvl="0"/>
            <a:r>
              <a:rPr lang="en-US" dirty="0"/>
              <a:t>Title</a:t>
            </a:r>
          </a:p>
        </p:txBody>
      </p:sp>
      <p:sp>
        <p:nvSpPr>
          <p:cNvPr id="10" name="Text Placeholder 9">
            <a:extLst>
              <a:ext uri="{FF2B5EF4-FFF2-40B4-BE49-F238E27FC236}">
                <a16:creationId xmlns:a16="http://schemas.microsoft.com/office/drawing/2014/main" id="{33AA0573-4809-4B60-7C33-FCFC71225DF1}"/>
              </a:ext>
            </a:extLst>
          </p:cNvPr>
          <p:cNvSpPr>
            <a:spLocks noGrp="1"/>
          </p:cNvSpPr>
          <p:nvPr>
            <p:ph type="body" sz="quarter" idx="11" hasCustomPrompt="1"/>
          </p:nvPr>
        </p:nvSpPr>
        <p:spPr>
          <a:xfrm>
            <a:off x="813554" y="4147148"/>
            <a:ext cx="7800222" cy="626872"/>
          </a:xfrm>
          <a:prstGeom prst="rect">
            <a:avLst/>
          </a:prstGeom>
        </p:spPr>
        <p:txBody>
          <a:bodyPr/>
          <a:lstStyle>
            <a:lvl1pPr marL="0" indent="0">
              <a:buNone/>
              <a:defRPr>
                <a:solidFill>
                  <a:schemeClr val="bg1"/>
                </a:solidFill>
              </a:defRPr>
            </a:lvl1pPr>
            <a:lvl2pPr marL="457189" indent="0">
              <a:buNone/>
              <a:defRPr/>
            </a:lvl2pPr>
          </a:lstStyle>
          <a:p>
            <a:pPr lvl="0"/>
            <a:r>
              <a:rPr lang="en-US" dirty="0"/>
              <a:t>Subheading / Date</a:t>
            </a:r>
          </a:p>
        </p:txBody>
      </p:sp>
      <p:pic>
        <p:nvPicPr>
          <p:cNvPr id="11" name="Graphic 10">
            <a:extLst>
              <a:ext uri="{FF2B5EF4-FFF2-40B4-BE49-F238E27FC236}">
                <a16:creationId xmlns:a16="http://schemas.microsoft.com/office/drawing/2014/main" id="{66538ED1-C222-3640-441E-897444E77C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3554" y="5250146"/>
            <a:ext cx="3016513" cy="834009"/>
          </a:xfrm>
          <a:prstGeom prst="rect">
            <a:avLst/>
          </a:prstGeom>
        </p:spPr>
      </p:pic>
    </p:spTree>
    <p:extLst>
      <p:ext uri="{BB962C8B-B14F-4D97-AF65-F5344CB8AC3E}">
        <p14:creationId xmlns:p14="http://schemas.microsoft.com/office/powerpoint/2010/main" val="316831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3CBFB7-AC8C-0869-2666-C1FDAC48DE44}"/>
              </a:ext>
            </a:extLst>
          </p:cNvPr>
          <p:cNvSpPr/>
          <p:nvPr userDrawn="1"/>
        </p:nvSpPr>
        <p:spPr>
          <a:xfrm>
            <a:off x="0" y="5779698"/>
            <a:ext cx="12192000" cy="1078302"/>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Graphic 2">
            <a:extLst>
              <a:ext uri="{FF2B5EF4-FFF2-40B4-BE49-F238E27FC236}">
                <a16:creationId xmlns:a16="http://schemas.microsoft.com/office/drawing/2014/main" id="{8073B0EB-AC08-AB7E-7B8F-589EA6C5A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907075">
            <a:off x="8810401" y="3358784"/>
            <a:ext cx="4306537" cy="5920126"/>
          </a:xfrm>
          <a:prstGeom prst="rect">
            <a:avLst/>
          </a:prstGeom>
        </p:spPr>
      </p:pic>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5" y="4468813"/>
            <a:ext cx="2924175" cy="1992312"/>
          </a:xfrm>
          <a:prstGeom prst="rect">
            <a:avLst/>
          </a:prstGeom>
        </p:spPr>
        <p:txBody>
          <a:bodyPr/>
          <a:lstStyle>
            <a:lvl1pPr>
              <a:defRPr>
                <a:solidFill>
                  <a:schemeClr val="bg2"/>
                </a:solidFill>
              </a:defRPr>
            </a:lvl1pPr>
          </a:lstStyle>
          <a:p>
            <a:r>
              <a:rPr lang="en-US"/>
              <a:t>Click icon to add picture</a:t>
            </a:r>
            <a:endParaRPr lang="en-GB" dirty="0"/>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4" y="4466268"/>
            <a:ext cx="2924175" cy="1992312"/>
          </a:xfrm>
          <a:prstGeom prst="rect">
            <a:avLst/>
          </a:prstGeom>
        </p:spPr>
        <p:txBody>
          <a:bodyPr/>
          <a:lstStyle>
            <a:lvl1pPr>
              <a:defRPr>
                <a:solidFill>
                  <a:srgbClr val="011E41"/>
                </a:solidFill>
              </a:defRPr>
            </a:lvl1pPr>
          </a:lstStyle>
          <a:p>
            <a:r>
              <a:rPr lang="en-US"/>
              <a:t>Click icon to add picture</a:t>
            </a:r>
            <a:endParaRPr lang="en-GB" dirty="0"/>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3" y="4466268"/>
            <a:ext cx="2924175" cy="1992312"/>
          </a:xfrm>
          <a:prstGeom prst="rect">
            <a:avLst/>
          </a:prstGeom>
        </p:spPr>
        <p:txBody>
          <a:bodyPr/>
          <a:lstStyle>
            <a:lvl1pPr>
              <a:defRPr>
                <a:solidFill>
                  <a:schemeClr val="bg2"/>
                </a:solidFill>
              </a:defRPr>
            </a:lvl1pPr>
          </a:lstStyle>
          <a:p>
            <a:r>
              <a:rPr lang="en-US"/>
              <a:t>Click icon to add picture</a:t>
            </a:r>
            <a:endParaRPr lang="en-GB" dirty="0"/>
          </a:p>
        </p:txBody>
      </p:sp>
      <p:sp>
        <p:nvSpPr>
          <p:cNvPr id="4" name="Text Placeholder 8">
            <a:extLst>
              <a:ext uri="{FF2B5EF4-FFF2-40B4-BE49-F238E27FC236}">
                <a16:creationId xmlns:a16="http://schemas.microsoft.com/office/drawing/2014/main" id="{9F22E09B-529E-E02F-455F-A83FE1E660D9}"/>
              </a:ext>
            </a:extLst>
          </p:cNvPr>
          <p:cNvSpPr>
            <a:spLocks noGrp="1"/>
          </p:cNvSpPr>
          <p:nvPr>
            <p:ph type="body" sz="quarter" idx="14" hasCustomPrompt="1"/>
          </p:nvPr>
        </p:nvSpPr>
        <p:spPr>
          <a:xfrm>
            <a:off x="382772" y="271048"/>
            <a:ext cx="1142645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6" name="Text Placeholder 8">
            <a:extLst>
              <a:ext uri="{FF2B5EF4-FFF2-40B4-BE49-F238E27FC236}">
                <a16:creationId xmlns:a16="http://schemas.microsoft.com/office/drawing/2014/main" id="{07B12E56-B2D3-BAC7-5707-3509EBBBE9F6}"/>
              </a:ext>
            </a:extLst>
          </p:cNvPr>
          <p:cNvSpPr>
            <a:spLocks noGrp="1"/>
          </p:cNvSpPr>
          <p:nvPr>
            <p:ph type="body" sz="quarter" idx="11" hasCustomPrompt="1"/>
          </p:nvPr>
        </p:nvSpPr>
        <p:spPr>
          <a:xfrm>
            <a:off x="382772" y="1173267"/>
            <a:ext cx="1142645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dirty="0"/>
              <a:t>Sub heading</a:t>
            </a:r>
          </a:p>
        </p:txBody>
      </p:sp>
      <p:sp>
        <p:nvSpPr>
          <p:cNvPr id="9" name="Text Placeholder 8">
            <a:extLst>
              <a:ext uri="{FF2B5EF4-FFF2-40B4-BE49-F238E27FC236}">
                <a16:creationId xmlns:a16="http://schemas.microsoft.com/office/drawing/2014/main" id="{7610A9DD-6B61-E599-1AF4-AD7E7AB4D76F}"/>
              </a:ext>
            </a:extLst>
          </p:cNvPr>
          <p:cNvSpPr>
            <a:spLocks noGrp="1"/>
          </p:cNvSpPr>
          <p:nvPr>
            <p:ph type="body" sz="quarter" idx="15" hasCustomPrompt="1"/>
          </p:nvPr>
        </p:nvSpPr>
        <p:spPr>
          <a:xfrm>
            <a:off x="382772" y="1910902"/>
            <a:ext cx="11426456" cy="2155946"/>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109149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c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9BA53-9C53-D0F7-DE11-C66027D3E44B}"/>
              </a:ext>
            </a:extLst>
          </p:cNvPr>
          <p:cNvSpPr/>
          <p:nvPr userDrawn="1"/>
        </p:nvSpPr>
        <p:spPr>
          <a:xfrm>
            <a:off x="0" y="0"/>
            <a:ext cx="12192000" cy="6858000"/>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5" name="Graphic 4">
            <a:extLst>
              <a:ext uri="{FF2B5EF4-FFF2-40B4-BE49-F238E27FC236}">
                <a16:creationId xmlns:a16="http://schemas.microsoft.com/office/drawing/2014/main" id="{52786B3F-5A99-08EB-C863-7A2B04FCDFE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553" b="19623"/>
          <a:stretch/>
        </p:blipFill>
        <p:spPr>
          <a:xfrm>
            <a:off x="1164565" y="-150187"/>
            <a:ext cx="11027435" cy="7008187"/>
          </a:xfrm>
          <a:prstGeom prst="rect">
            <a:avLst/>
          </a:prstGeom>
        </p:spPr>
      </p:pic>
      <p:sp>
        <p:nvSpPr>
          <p:cNvPr id="9" name="Text Placeholder 8">
            <a:extLst>
              <a:ext uri="{FF2B5EF4-FFF2-40B4-BE49-F238E27FC236}">
                <a16:creationId xmlns:a16="http://schemas.microsoft.com/office/drawing/2014/main" id="{C0A25C33-8900-56B3-FDC9-8D0904591C9E}"/>
              </a:ext>
            </a:extLst>
          </p:cNvPr>
          <p:cNvSpPr>
            <a:spLocks noGrp="1"/>
          </p:cNvSpPr>
          <p:nvPr>
            <p:ph type="body" sz="quarter" idx="12" hasCustomPrompt="1"/>
          </p:nvPr>
        </p:nvSpPr>
        <p:spPr>
          <a:xfrm>
            <a:off x="2406502" y="1992059"/>
            <a:ext cx="7378996" cy="836201"/>
          </a:xfrm>
          <a:prstGeom prst="rect">
            <a:avLst/>
          </a:prstGeom>
        </p:spPr>
        <p:txBody>
          <a:bodyPr/>
          <a:lstStyle>
            <a:lvl1pPr marL="0" indent="0" algn="ctr">
              <a:buNone/>
              <a:defRPr sz="5400" b="1">
                <a:solidFill>
                  <a:schemeClr val="bg1"/>
                </a:solidFill>
                <a:latin typeface="+mj-lt"/>
              </a:defRPr>
            </a:lvl1pPr>
            <a:lvl2pPr marL="457189" indent="0">
              <a:buNone/>
              <a:defRPr/>
            </a:lvl2pPr>
          </a:lstStyle>
          <a:p>
            <a:pPr lvl="0"/>
            <a:r>
              <a:rPr lang="en-US" dirty="0"/>
              <a:t>End slide title</a:t>
            </a:r>
          </a:p>
        </p:txBody>
      </p:sp>
      <p:sp>
        <p:nvSpPr>
          <p:cNvPr id="11" name="Text Placeholder 8">
            <a:extLst>
              <a:ext uri="{FF2B5EF4-FFF2-40B4-BE49-F238E27FC236}">
                <a16:creationId xmlns:a16="http://schemas.microsoft.com/office/drawing/2014/main" id="{D59A5BE5-CEF8-8437-8581-44DC823CB3DC}"/>
              </a:ext>
            </a:extLst>
          </p:cNvPr>
          <p:cNvSpPr>
            <a:spLocks noGrp="1"/>
          </p:cNvSpPr>
          <p:nvPr>
            <p:ph type="body" sz="quarter" idx="13" hasCustomPrompt="1"/>
          </p:nvPr>
        </p:nvSpPr>
        <p:spPr>
          <a:xfrm>
            <a:off x="2406502" y="3113410"/>
            <a:ext cx="7378996" cy="480992"/>
          </a:xfrm>
          <a:prstGeom prst="rect">
            <a:avLst/>
          </a:prstGeom>
        </p:spPr>
        <p:txBody>
          <a:bodyPr/>
          <a:lstStyle>
            <a:lvl1pPr marL="0" indent="0" algn="ctr">
              <a:buNone/>
              <a:defRPr sz="2400" b="1">
                <a:solidFill>
                  <a:schemeClr val="bg1"/>
                </a:solidFill>
                <a:latin typeface="+mj-lt"/>
              </a:defRPr>
            </a:lvl1pPr>
            <a:lvl2pPr marL="457189" indent="0">
              <a:buNone/>
              <a:defRPr/>
            </a:lvl2pPr>
          </a:lstStyle>
          <a:p>
            <a:pPr lvl="0"/>
            <a:r>
              <a:rPr lang="en-US" dirty="0"/>
              <a:t>email@somerset.gov.uk</a:t>
            </a:r>
          </a:p>
        </p:txBody>
      </p:sp>
      <p:pic>
        <p:nvPicPr>
          <p:cNvPr id="12" name="Graphic 11">
            <a:extLst>
              <a:ext uri="{FF2B5EF4-FFF2-40B4-BE49-F238E27FC236}">
                <a16:creationId xmlns:a16="http://schemas.microsoft.com/office/drawing/2014/main" id="{FA60AB2A-E893-374F-DCD5-21E61FD1E8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3554" y="5250146"/>
            <a:ext cx="3016513" cy="834009"/>
          </a:xfrm>
          <a:prstGeom prst="rect">
            <a:avLst/>
          </a:prstGeom>
        </p:spPr>
      </p:pic>
    </p:spTree>
    <p:extLst>
      <p:ext uri="{BB962C8B-B14F-4D97-AF65-F5344CB8AC3E}">
        <p14:creationId xmlns:p14="http://schemas.microsoft.com/office/powerpoint/2010/main" val="734205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 values">
    <p:spTree>
      <p:nvGrpSpPr>
        <p:cNvPr id="1" name=""/>
        <p:cNvGrpSpPr/>
        <p:nvPr/>
      </p:nvGrpSpPr>
      <p:grpSpPr>
        <a:xfrm>
          <a:off x="0" y="0"/>
          <a:ext cx="0" cy="0"/>
          <a:chOff x="0" y="0"/>
          <a:chExt cx="0" cy="0"/>
        </a:xfrm>
      </p:grpSpPr>
      <p:pic>
        <p:nvPicPr>
          <p:cNvPr id="2" name="Picture 1" descr="A logo of hands touching each other&#10;&#10;Description automatically generated">
            <a:extLst>
              <a:ext uri="{FF2B5EF4-FFF2-40B4-BE49-F238E27FC236}">
                <a16:creationId xmlns:a16="http://schemas.microsoft.com/office/drawing/2014/main" id="{13B5680B-1B69-AF49-556F-4E679A3D89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20" t="15578" r="17372" b="16346"/>
          <a:stretch/>
        </p:blipFill>
        <p:spPr>
          <a:xfrm>
            <a:off x="10891465" y="2934784"/>
            <a:ext cx="1081579" cy="1093938"/>
          </a:xfrm>
          <a:prstGeom prst="rect">
            <a:avLst/>
          </a:prstGeom>
        </p:spPr>
      </p:pic>
      <p:pic>
        <p:nvPicPr>
          <p:cNvPr id="3" name="Picture 2" descr="A logo with a hand and a star&#10;&#10;Description automatically generated">
            <a:extLst>
              <a:ext uri="{FF2B5EF4-FFF2-40B4-BE49-F238E27FC236}">
                <a16:creationId xmlns:a16="http://schemas.microsoft.com/office/drawing/2014/main" id="{E427D7DE-FC7D-6D02-60D4-19E02A258D0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128" t="14231" r="19872" b="14615"/>
          <a:stretch/>
        </p:blipFill>
        <p:spPr>
          <a:xfrm>
            <a:off x="10965493" y="4137038"/>
            <a:ext cx="915943" cy="1086215"/>
          </a:xfrm>
          <a:prstGeom prst="rect">
            <a:avLst/>
          </a:prstGeom>
        </p:spPr>
      </p:pic>
      <p:pic>
        <p:nvPicPr>
          <p:cNvPr id="4" name="Picture 3" descr="A logo of hands holding each other&#10;&#10;Description automatically generated">
            <a:extLst>
              <a:ext uri="{FF2B5EF4-FFF2-40B4-BE49-F238E27FC236}">
                <a16:creationId xmlns:a16="http://schemas.microsoft.com/office/drawing/2014/main" id="{B697F39F-1D47-AFA2-367A-A4076078A1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54925" y="5162340"/>
            <a:ext cx="1537075" cy="1537075"/>
          </a:xfrm>
          <a:prstGeom prst="rect">
            <a:avLst/>
          </a:prstGeom>
        </p:spPr>
      </p:pic>
      <p:sp>
        <p:nvSpPr>
          <p:cNvPr id="8" name="Text Placeholder 8">
            <a:extLst>
              <a:ext uri="{FF2B5EF4-FFF2-40B4-BE49-F238E27FC236}">
                <a16:creationId xmlns:a16="http://schemas.microsoft.com/office/drawing/2014/main" id="{EF906503-7D5F-C254-B083-D8532EC562B5}"/>
              </a:ext>
            </a:extLst>
          </p:cNvPr>
          <p:cNvSpPr>
            <a:spLocks noGrp="1"/>
          </p:cNvSpPr>
          <p:nvPr>
            <p:ph type="body" sz="quarter" idx="10" hasCustomPrompt="1"/>
          </p:nvPr>
        </p:nvSpPr>
        <p:spPr>
          <a:xfrm>
            <a:off x="382772" y="271048"/>
            <a:ext cx="983511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9" name="Text Placeholder 8">
            <a:extLst>
              <a:ext uri="{FF2B5EF4-FFF2-40B4-BE49-F238E27FC236}">
                <a16:creationId xmlns:a16="http://schemas.microsoft.com/office/drawing/2014/main" id="{478821CF-8FE4-3E3B-15FA-DE8F49EC41EF}"/>
              </a:ext>
            </a:extLst>
          </p:cNvPr>
          <p:cNvSpPr>
            <a:spLocks noGrp="1"/>
          </p:cNvSpPr>
          <p:nvPr>
            <p:ph type="body" sz="quarter" idx="11" hasCustomPrompt="1"/>
          </p:nvPr>
        </p:nvSpPr>
        <p:spPr>
          <a:xfrm>
            <a:off x="382772" y="1173267"/>
            <a:ext cx="9835116" cy="494384"/>
          </a:xfrm>
          <a:prstGeom prst="rect">
            <a:avLst/>
          </a:prstGeom>
        </p:spPr>
        <p:txBody>
          <a:bodyPr/>
          <a:lstStyle>
            <a:lvl1pPr marL="0" indent="0">
              <a:buNone/>
              <a:defRPr sz="2800" b="0">
                <a:solidFill>
                  <a:schemeClr val="tx1"/>
                </a:solidFill>
                <a:latin typeface="+mj-lt"/>
              </a:defRPr>
            </a:lvl1pPr>
            <a:lvl2pPr marL="457189" indent="0">
              <a:buNone/>
              <a:defRPr/>
            </a:lvl2pPr>
          </a:lstStyle>
          <a:p>
            <a:pPr lvl="0"/>
            <a:r>
              <a:rPr lang="en-US" dirty="0"/>
              <a:t>Sub heading</a:t>
            </a:r>
          </a:p>
        </p:txBody>
      </p:sp>
      <p:sp>
        <p:nvSpPr>
          <p:cNvPr id="10" name="Text Placeholder 8">
            <a:extLst>
              <a:ext uri="{FF2B5EF4-FFF2-40B4-BE49-F238E27FC236}">
                <a16:creationId xmlns:a16="http://schemas.microsoft.com/office/drawing/2014/main" id="{7A7AF49F-4217-7E91-6B8A-AD36FD924F32}"/>
              </a:ext>
            </a:extLst>
          </p:cNvPr>
          <p:cNvSpPr>
            <a:spLocks noGrp="1"/>
          </p:cNvSpPr>
          <p:nvPr>
            <p:ph type="body" sz="quarter" idx="12" hasCustomPrompt="1"/>
          </p:nvPr>
        </p:nvSpPr>
        <p:spPr>
          <a:xfrm>
            <a:off x="382772" y="1910902"/>
            <a:ext cx="9835116" cy="4032700"/>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305864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rk as one team">
    <p:spTree>
      <p:nvGrpSpPr>
        <p:cNvPr id="1" name=""/>
        <p:cNvGrpSpPr/>
        <p:nvPr/>
      </p:nvGrpSpPr>
      <p:grpSpPr>
        <a:xfrm>
          <a:off x="0" y="0"/>
          <a:ext cx="0" cy="0"/>
          <a:chOff x="0" y="0"/>
          <a:chExt cx="0" cy="0"/>
        </a:xfrm>
      </p:grpSpPr>
      <p:pic>
        <p:nvPicPr>
          <p:cNvPr id="2" name="Picture 1" descr="A logo of hands touching each other&#10;&#10;Description automatically generated">
            <a:extLst>
              <a:ext uri="{FF2B5EF4-FFF2-40B4-BE49-F238E27FC236}">
                <a16:creationId xmlns:a16="http://schemas.microsoft.com/office/drawing/2014/main" id="{3C5511DA-7E3E-8AC5-16BB-44D8C60582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20" t="15578" r="17372" b="16346"/>
          <a:stretch/>
        </p:blipFill>
        <p:spPr>
          <a:xfrm>
            <a:off x="10791117" y="5142175"/>
            <a:ext cx="1257251" cy="1271619"/>
          </a:xfrm>
          <a:prstGeom prst="rect">
            <a:avLst/>
          </a:prstGeom>
        </p:spPr>
      </p:pic>
      <p:sp>
        <p:nvSpPr>
          <p:cNvPr id="6" name="Text Placeholder 8">
            <a:extLst>
              <a:ext uri="{FF2B5EF4-FFF2-40B4-BE49-F238E27FC236}">
                <a16:creationId xmlns:a16="http://schemas.microsoft.com/office/drawing/2014/main" id="{383307EB-0B4E-60EE-C252-2CD665361AA7}"/>
              </a:ext>
            </a:extLst>
          </p:cNvPr>
          <p:cNvSpPr>
            <a:spLocks noGrp="1"/>
          </p:cNvSpPr>
          <p:nvPr>
            <p:ph type="body" sz="quarter" idx="10" hasCustomPrompt="1"/>
          </p:nvPr>
        </p:nvSpPr>
        <p:spPr>
          <a:xfrm>
            <a:off x="382772" y="271048"/>
            <a:ext cx="983511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7" name="Text Placeholder 8">
            <a:extLst>
              <a:ext uri="{FF2B5EF4-FFF2-40B4-BE49-F238E27FC236}">
                <a16:creationId xmlns:a16="http://schemas.microsoft.com/office/drawing/2014/main" id="{EDDE2577-0521-E2A6-6BE9-32C780D87A33}"/>
              </a:ext>
            </a:extLst>
          </p:cNvPr>
          <p:cNvSpPr>
            <a:spLocks noGrp="1"/>
          </p:cNvSpPr>
          <p:nvPr>
            <p:ph type="body" sz="quarter" idx="11" hasCustomPrompt="1"/>
          </p:nvPr>
        </p:nvSpPr>
        <p:spPr>
          <a:xfrm>
            <a:off x="382772" y="1173267"/>
            <a:ext cx="9835116" cy="494384"/>
          </a:xfrm>
          <a:prstGeom prst="rect">
            <a:avLst/>
          </a:prstGeom>
        </p:spPr>
        <p:txBody>
          <a:bodyPr/>
          <a:lstStyle>
            <a:lvl1pPr marL="0" indent="0">
              <a:buNone/>
              <a:defRPr sz="2800" b="0">
                <a:solidFill>
                  <a:schemeClr val="tx1"/>
                </a:solidFill>
                <a:latin typeface="+mj-lt"/>
              </a:defRPr>
            </a:lvl1pPr>
            <a:lvl2pPr marL="457189" indent="0">
              <a:buNone/>
              <a:defRPr/>
            </a:lvl2pPr>
          </a:lstStyle>
          <a:p>
            <a:pPr lvl="0"/>
            <a:r>
              <a:rPr lang="en-US" dirty="0"/>
              <a:t>Sub heading</a:t>
            </a:r>
          </a:p>
        </p:txBody>
      </p:sp>
      <p:sp>
        <p:nvSpPr>
          <p:cNvPr id="8" name="Text Placeholder 8">
            <a:extLst>
              <a:ext uri="{FF2B5EF4-FFF2-40B4-BE49-F238E27FC236}">
                <a16:creationId xmlns:a16="http://schemas.microsoft.com/office/drawing/2014/main" id="{1C784B7F-6E9A-ACFD-22BF-EDE4C71979EF}"/>
              </a:ext>
            </a:extLst>
          </p:cNvPr>
          <p:cNvSpPr>
            <a:spLocks noGrp="1"/>
          </p:cNvSpPr>
          <p:nvPr>
            <p:ph type="body" sz="quarter" idx="12" hasCustomPrompt="1"/>
          </p:nvPr>
        </p:nvSpPr>
        <p:spPr>
          <a:xfrm>
            <a:off x="382772" y="1910902"/>
            <a:ext cx="9835116" cy="4032700"/>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178943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rive for excellence">
    <p:spTree>
      <p:nvGrpSpPr>
        <p:cNvPr id="1" name=""/>
        <p:cNvGrpSpPr/>
        <p:nvPr/>
      </p:nvGrpSpPr>
      <p:grpSpPr>
        <a:xfrm>
          <a:off x="0" y="0"/>
          <a:ext cx="0" cy="0"/>
          <a:chOff x="0" y="0"/>
          <a:chExt cx="0" cy="0"/>
        </a:xfrm>
      </p:grpSpPr>
      <p:pic>
        <p:nvPicPr>
          <p:cNvPr id="2" name="Picture 1" descr="A logo with a hand and a star&#10;&#10;Description automatically generated">
            <a:extLst>
              <a:ext uri="{FF2B5EF4-FFF2-40B4-BE49-F238E27FC236}">
                <a16:creationId xmlns:a16="http://schemas.microsoft.com/office/drawing/2014/main" id="{DE00951E-AD17-635D-FA25-0BAEB21FE3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28" t="14231" r="19872" b="14615"/>
          <a:stretch/>
        </p:blipFill>
        <p:spPr>
          <a:xfrm>
            <a:off x="10928842" y="5142175"/>
            <a:ext cx="1042983" cy="1236871"/>
          </a:xfrm>
          <a:prstGeom prst="rect">
            <a:avLst/>
          </a:prstGeom>
        </p:spPr>
      </p:pic>
      <p:sp>
        <p:nvSpPr>
          <p:cNvPr id="6" name="Text Placeholder 8">
            <a:extLst>
              <a:ext uri="{FF2B5EF4-FFF2-40B4-BE49-F238E27FC236}">
                <a16:creationId xmlns:a16="http://schemas.microsoft.com/office/drawing/2014/main" id="{46D50955-4BD0-E8A1-9D8D-8C3F784DC15D}"/>
              </a:ext>
            </a:extLst>
          </p:cNvPr>
          <p:cNvSpPr>
            <a:spLocks noGrp="1"/>
          </p:cNvSpPr>
          <p:nvPr>
            <p:ph type="body" sz="quarter" idx="10" hasCustomPrompt="1"/>
          </p:nvPr>
        </p:nvSpPr>
        <p:spPr>
          <a:xfrm>
            <a:off x="382772" y="271048"/>
            <a:ext cx="983511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7" name="Text Placeholder 8">
            <a:extLst>
              <a:ext uri="{FF2B5EF4-FFF2-40B4-BE49-F238E27FC236}">
                <a16:creationId xmlns:a16="http://schemas.microsoft.com/office/drawing/2014/main" id="{81C2400A-262F-5922-0141-F50DA18B1977}"/>
              </a:ext>
            </a:extLst>
          </p:cNvPr>
          <p:cNvSpPr>
            <a:spLocks noGrp="1"/>
          </p:cNvSpPr>
          <p:nvPr>
            <p:ph type="body" sz="quarter" idx="11" hasCustomPrompt="1"/>
          </p:nvPr>
        </p:nvSpPr>
        <p:spPr>
          <a:xfrm>
            <a:off x="382772" y="1173267"/>
            <a:ext cx="9835116" cy="494384"/>
          </a:xfrm>
          <a:prstGeom prst="rect">
            <a:avLst/>
          </a:prstGeom>
        </p:spPr>
        <p:txBody>
          <a:bodyPr/>
          <a:lstStyle>
            <a:lvl1pPr marL="0" indent="0">
              <a:buNone/>
              <a:defRPr sz="2800" b="0">
                <a:solidFill>
                  <a:schemeClr val="tx1"/>
                </a:solidFill>
                <a:latin typeface="+mj-lt"/>
              </a:defRPr>
            </a:lvl1pPr>
            <a:lvl2pPr marL="457189" indent="0">
              <a:buNone/>
              <a:defRPr/>
            </a:lvl2pPr>
          </a:lstStyle>
          <a:p>
            <a:pPr lvl="0"/>
            <a:r>
              <a:rPr lang="en-US" dirty="0"/>
              <a:t>Sub heading</a:t>
            </a:r>
          </a:p>
        </p:txBody>
      </p:sp>
      <p:sp>
        <p:nvSpPr>
          <p:cNvPr id="8" name="Text Placeholder 8">
            <a:extLst>
              <a:ext uri="{FF2B5EF4-FFF2-40B4-BE49-F238E27FC236}">
                <a16:creationId xmlns:a16="http://schemas.microsoft.com/office/drawing/2014/main" id="{718DD082-255D-348E-8512-15095B3108B1}"/>
              </a:ext>
            </a:extLst>
          </p:cNvPr>
          <p:cNvSpPr>
            <a:spLocks noGrp="1"/>
          </p:cNvSpPr>
          <p:nvPr>
            <p:ph type="body" sz="quarter" idx="12" hasCustomPrompt="1"/>
          </p:nvPr>
        </p:nvSpPr>
        <p:spPr>
          <a:xfrm>
            <a:off x="382772" y="1910902"/>
            <a:ext cx="9835116" cy="4032700"/>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3961860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ild belonging">
    <p:spTree>
      <p:nvGrpSpPr>
        <p:cNvPr id="1" name=""/>
        <p:cNvGrpSpPr/>
        <p:nvPr/>
      </p:nvGrpSpPr>
      <p:grpSpPr>
        <a:xfrm>
          <a:off x="0" y="0"/>
          <a:ext cx="0" cy="0"/>
          <a:chOff x="0" y="0"/>
          <a:chExt cx="0" cy="0"/>
        </a:xfrm>
      </p:grpSpPr>
      <p:pic>
        <p:nvPicPr>
          <p:cNvPr id="4" name="Picture 3" descr="A logo of hands holding each other&#10;&#10;Description automatically generated">
            <a:extLst>
              <a:ext uri="{FF2B5EF4-FFF2-40B4-BE49-F238E27FC236}">
                <a16:creationId xmlns:a16="http://schemas.microsoft.com/office/drawing/2014/main" id="{EC4F0AB4-C0FD-B8AE-CF47-2CE5D4EE86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96" t="13658" r="12456" b="12488"/>
          <a:stretch/>
        </p:blipFill>
        <p:spPr>
          <a:xfrm>
            <a:off x="10858502" y="5163415"/>
            <a:ext cx="1222679" cy="1255050"/>
          </a:xfrm>
          <a:prstGeom prst="rect">
            <a:avLst/>
          </a:prstGeom>
        </p:spPr>
      </p:pic>
      <p:sp>
        <p:nvSpPr>
          <p:cNvPr id="8" name="Text Placeholder 8">
            <a:extLst>
              <a:ext uri="{FF2B5EF4-FFF2-40B4-BE49-F238E27FC236}">
                <a16:creationId xmlns:a16="http://schemas.microsoft.com/office/drawing/2014/main" id="{E53D9162-4440-47C2-ADAB-80B473DF8F5F}"/>
              </a:ext>
            </a:extLst>
          </p:cNvPr>
          <p:cNvSpPr>
            <a:spLocks noGrp="1"/>
          </p:cNvSpPr>
          <p:nvPr>
            <p:ph type="body" sz="quarter" idx="10" hasCustomPrompt="1"/>
          </p:nvPr>
        </p:nvSpPr>
        <p:spPr>
          <a:xfrm>
            <a:off x="382772" y="271048"/>
            <a:ext cx="983511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9" name="Text Placeholder 8">
            <a:extLst>
              <a:ext uri="{FF2B5EF4-FFF2-40B4-BE49-F238E27FC236}">
                <a16:creationId xmlns:a16="http://schemas.microsoft.com/office/drawing/2014/main" id="{769D6429-B60B-5541-FA52-CFDC6C476873}"/>
              </a:ext>
            </a:extLst>
          </p:cNvPr>
          <p:cNvSpPr>
            <a:spLocks noGrp="1"/>
          </p:cNvSpPr>
          <p:nvPr>
            <p:ph type="body" sz="quarter" idx="11" hasCustomPrompt="1"/>
          </p:nvPr>
        </p:nvSpPr>
        <p:spPr>
          <a:xfrm>
            <a:off x="382772" y="1173267"/>
            <a:ext cx="9835116" cy="494384"/>
          </a:xfrm>
          <a:prstGeom prst="rect">
            <a:avLst/>
          </a:prstGeom>
        </p:spPr>
        <p:txBody>
          <a:bodyPr/>
          <a:lstStyle>
            <a:lvl1pPr marL="0" indent="0">
              <a:buNone/>
              <a:defRPr sz="2800" b="0">
                <a:solidFill>
                  <a:schemeClr val="tx1"/>
                </a:solidFill>
                <a:latin typeface="+mj-lt"/>
              </a:defRPr>
            </a:lvl1pPr>
            <a:lvl2pPr marL="457189" indent="0">
              <a:buNone/>
              <a:defRPr/>
            </a:lvl2pPr>
          </a:lstStyle>
          <a:p>
            <a:pPr lvl="0"/>
            <a:r>
              <a:rPr lang="en-US" dirty="0"/>
              <a:t>Sub heading</a:t>
            </a:r>
          </a:p>
        </p:txBody>
      </p:sp>
      <p:sp>
        <p:nvSpPr>
          <p:cNvPr id="10" name="Text Placeholder 8">
            <a:extLst>
              <a:ext uri="{FF2B5EF4-FFF2-40B4-BE49-F238E27FC236}">
                <a16:creationId xmlns:a16="http://schemas.microsoft.com/office/drawing/2014/main" id="{0A2DE11C-55D4-7452-9FB2-DD8C79EB4164}"/>
              </a:ext>
            </a:extLst>
          </p:cNvPr>
          <p:cNvSpPr>
            <a:spLocks noGrp="1"/>
          </p:cNvSpPr>
          <p:nvPr>
            <p:ph type="body" sz="quarter" idx="12" hasCustomPrompt="1"/>
          </p:nvPr>
        </p:nvSpPr>
        <p:spPr>
          <a:xfrm>
            <a:off x="382772" y="1910902"/>
            <a:ext cx="9835116" cy="4032700"/>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319484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65A8-800B-C8EF-4CA4-71FF04BFF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46D313-ADB5-F50A-3F55-58B6D25729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695F2A-1A5A-D1F5-7663-271B4F561C2A}"/>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5" name="Footer Placeholder 4">
            <a:extLst>
              <a:ext uri="{FF2B5EF4-FFF2-40B4-BE49-F238E27FC236}">
                <a16:creationId xmlns:a16="http://schemas.microsoft.com/office/drawing/2014/main" id="{3B43C950-1DDF-6C41-2DC2-D602EB0F88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FEDF0-0F07-11E2-2F50-8E6203A751D6}"/>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22338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6101-F974-3DCC-FBF9-F039423125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A38995-EF9D-9E75-F966-27363AFA4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AAC26-55A1-5464-5CB3-011B4A9A6CC7}"/>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5" name="Footer Placeholder 4">
            <a:extLst>
              <a:ext uri="{FF2B5EF4-FFF2-40B4-BE49-F238E27FC236}">
                <a16:creationId xmlns:a16="http://schemas.microsoft.com/office/drawing/2014/main" id="{39E4B471-5820-6628-EDB4-230741D140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B4F3C5-836A-0838-F869-18551F583D9A}"/>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1073182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D1BB-40E8-DDD3-1F05-C246A0072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3A6DDE-720A-F878-68E2-0A802A3E6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1CFC7B-506C-45B7-3572-CE1F29E9F50D}"/>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5" name="Footer Placeholder 4">
            <a:extLst>
              <a:ext uri="{FF2B5EF4-FFF2-40B4-BE49-F238E27FC236}">
                <a16:creationId xmlns:a16="http://schemas.microsoft.com/office/drawing/2014/main" id="{47837F3C-AD21-2A74-EAF7-7024CA1E6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A04ECD-CB5E-42D0-94C7-9ABC61829B27}"/>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1761923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250A-505C-D59A-0EB3-D809659110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FE32A-0A05-E532-B190-B9EE7AE8EF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74B0C7-2166-CACB-5E95-DD6C05415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6C7371-EE1D-4524-FC41-994351D9F2CD}"/>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6" name="Footer Placeholder 5">
            <a:extLst>
              <a:ext uri="{FF2B5EF4-FFF2-40B4-BE49-F238E27FC236}">
                <a16:creationId xmlns:a16="http://schemas.microsoft.com/office/drawing/2014/main" id="{561F5760-3251-CF31-20F8-8A181E2FB1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D57806-C0CE-804F-3A22-7670D1B41F95}"/>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48577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3CBFB7-AC8C-0869-2666-C1FDAC48DE44}"/>
              </a:ext>
            </a:extLst>
          </p:cNvPr>
          <p:cNvSpPr/>
          <p:nvPr userDrawn="1"/>
        </p:nvSpPr>
        <p:spPr>
          <a:xfrm>
            <a:off x="0" y="6267806"/>
            <a:ext cx="12192000" cy="590193"/>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Graphic 2">
            <a:extLst>
              <a:ext uri="{FF2B5EF4-FFF2-40B4-BE49-F238E27FC236}">
                <a16:creationId xmlns:a16="http://schemas.microsoft.com/office/drawing/2014/main" id="{8073B0EB-AC08-AB7E-7B8F-589EA6C5A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4089648">
            <a:off x="8227720" y="3584886"/>
            <a:ext cx="4606992" cy="6333156"/>
          </a:xfrm>
          <a:prstGeom prst="rect">
            <a:avLst/>
          </a:prstGeom>
        </p:spPr>
      </p:pic>
      <p:sp>
        <p:nvSpPr>
          <p:cNvPr id="4" name="Text Placeholder 8">
            <a:extLst>
              <a:ext uri="{FF2B5EF4-FFF2-40B4-BE49-F238E27FC236}">
                <a16:creationId xmlns:a16="http://schemas.microsoft.com/office/drawing/2014/main" id="{9F22E09B-529E-E02F-455F-A83FE1E660D9}"/>
              </a:ext>
            </a:extLst>
          </p:cNvPr>
          <p:cNvSpPr>
            <a:spLocks noGrp="1"/>
          </p:cNvSpPr>
          <p:nvPr>
            <p:ph type="body" sz="quarter" idx="14" hasCustomPrompt="1"/>
          </p:nvPr>
        </p:nvSpPr>
        <p:spPr>
          <a:xfrm>
            <a:off x="382772" y="271048"/>
            <a:ext cx="1142645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6" name="Text Placeholder 8">
            <a:extLst>
              <a:ext uri="{FF2B5EF4-FFF2-40B4-BE49-F238E27FC236}">
                <a16:creationId xmlns:a16="http://schemas.microsoft.com/office/drawing/2014/main" id="{07B12E56-B2D3-BAC7-5707-3509EBBBE9F6}"/>
              </a:ext>
            </a:extLst>
          </p:cNvPr>
          <p:cNvSpPr>
            <a:spLocks noGrp="1"/>
          </p:cNvSpPr>
          <p:nvPr>
            <p:ph type="body" sz="quarter" idx="11" hasCustomPrompt="1"/>
          </p:nvPr>
        </p:nvSpPr>
        <p:spPr>
          <a:xfrm>
            <a:off x="382772" y="1173267"/>
            <a:ext cx="1142645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dirty="0"/>
              <a:t>Sub heading</a:t>
            </a:r>
          </a:p>
        </p:txBody>
      </p:sp>
      <p:sp>
        <p:nvSpPr>
          <p:cNvPr id="9" name="Text Placeholder 8">
            <a:extLst>
              <a:ext uri="{FF2B5EF4-FFF2-40B4-BE49-F238E27FC236}">
                <a16:creationId xmlns:a16="http://schemas.microsoft.com/office/drawing/2014/main" id="{7610A9DD-6B61-E599-1AF4-AD7E7AB4D76F}"/>
              </a:ext>
            </a:extLst>
          </p:cNvPr>
          <p:cNvSpPr>
            <a:spLocks noGrp="1"/>
          </p:cNvSpPr>
          <p:nvPr>
            <p:ph type="body" sz="quarter" idx="15" hasCustomPrompt="1"/>
          </p:nvPr>
        </p:nvSpPr>
        <p:spPr>
          <a:xfrm>
            <a:off x="382772" y="1910901"/>
            <a:ext cx="11426456" cy="3773832"/>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72917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0580-737B-4CCD-A668-E67BBA7892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F7ED9B-2480-319C-146D-9E3561420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314B1-88BD-F494-EE0F-1E6F1A507B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EC5CC5-3138-08A0-F0FB-F37CC6E2F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9A5104-0B17-3BE4-5539-C04E1F2D0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5731FA-48D5-8009-CC7C-186563033B8F}"/>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8" name="Footer Placeholder 7">
            <a:extLst>
              <a:ext uri="{FF2B5EF4-FFF2-40B4-BE49-F238E27FC236}">
                <a16:creationId xmlns:a16="http://schemas.microsoft.com/office/drawing/2014/main" id="{A1C9B42E-796E-01D0-7D32-0380C35559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F38B36-799D-000B-5665-B5992534B97A}"/>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617117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14E4-2AC3-7296-7D4B-465849C6FB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502245-E53F-7E40-00A8-6666A5F2FD11}"/>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4" name="Footer Placeholder 3">
            <a:extLst>
              <a:ext uri="{FF2B5EF4-FFF2-40B4-BE49-F238E27FC236}">
                <a16:creationId xmlns:a16="http://schemas.microsoft.com/office/drawing/2014/main" id="{201049B5-40D4-52FF-AF23-C5A335DC45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CA63E5-4933-0744-4601-03972A405981}"/>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1715566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1BACA-DE62-E3B2-09C1-4923296886CF}"/>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3" name="Footer Placeholder 2">
            <a:extLst>
              <a:ext uri="{FF2B5EF4-FFF2-40B4-BE49-F238E27FC236}">
                <a16:creationId xmlns:a16="http://schemas.microsoft.com/office/drawing/2014/main" id="{243412BE-7CBB-9CF6-5768-854830C17B8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FD4144-89EF-2251-FBA9-3E554F2F0F73}"/>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995939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A828-3423-9566-9641-5B1B5BDFF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38B507-D06C-0012-18A1-588F7C1AD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0FEA0A-FC2C-A6B7-40C3-90BE5C4F3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94145-29F9-D5B9-DCAE-CFB49AE2B2EB}"/>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6" name="Footer Placeholder 5">
            <a:extLst>
              <a:ext uri="{FF2B5EF4-FFF2-40B4-BE49-F238E27FC236}">
                <a16:creationId xmlns:a16="http://schemas.microsoft.com/office/drawing/2014/main" id="{041861D2-0F0E-3D51-1771-DB87E39B05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8DCD6-16DA-98A5-28F6-972F49272E6C}"/>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3099430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4F5F-8250-0F91-8541-7691C16AC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67D333-5B3C-55AC-18DA-BB15A401B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7D9EC6-1548-9376-3A5D-7C83F75CF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1BB20-98EC-B846-6835-3D5312587F71}"/>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6" name="Footer Placeholder 5">
            <a:extLst>
              <a:ext uri="{FF2B5EF4-FFF2-40B4-BE49-F238E27FC236}">
                <a16:creationId xmlns:a16="http://schemas.microsoft.com/office/drawing/2014/main" id="{7312A724-D362-A4CF-8B55-652385EB9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C4446-0320-6D62-D949-192244AA68B6}"/>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2600296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E41B9-4D57-A115-86F3-C6398B88B1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E6ECA7-6C65-BF39-69B9-E4BFB3759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29880-018F-A7FC-553D-9CFE66491634}"/>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5" name="Footer Placeholder 4">
            <a:extLst>
              <a:ext uri="{FF2B5EF4-FFF2-40B4-BE49-F238E27FC236}">
                <a16:creationId xmlns:a16="http://schemas.microsoft.com/office/drawing/2014/main" id="{F5396DFF-6FDA-FB1B-014F-91687FBF6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C32549-C53E-F1CB-4DDD-B5DBF2F23952}"/>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3694316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8251C-9312-C6FB-30DD-CCD807C830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10AC1B-B7F6-130B-E6FA-8ADB071CB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588BCE-5F9B-A946-AE85-1DFF07069914}"/>
              </a:ext>
            </a:extLst>
          </p:cNvPr>
          <p:cNvSpPr>
            <a:spLocks noGrp="1"/>
          </p:cNvSpPr>
          <p:nvPr>
            <p:ph type="dt" sz="half" idx="10"/>
          </p:nvPr>
        </p:nvSpPr>
        <p:spPr/>
        <p:txBody>
          <a:bodyPr/>
          <a:lstStyle/>
          <a:p>
            <a:fld id="{F47DD486-3DDF-44A3-9E0B-A1B7DB6737C0}" type="datetimeFigureOut">
              <a:rPr lang="en-GB" smtClean="0"/>
              <a:t>22/07/2024</a:t>
            </a:fld>
            <a:endParaRPr lang="en-GB"/>
          </a:p>
        </p:txBody>
      </p:sp>
      <p:sp>
        <p:nvSpPr>
          <p:cNvPr id="5" name="Footer Placeholder 4">
            <a:extLst>
              <a:ext uri="{FF2B5EF4-FFF2-40B4-BE49-F238E27FC236}">
                <a16:creationId xmlns:a16="http://schemas.microsoft.com/office/drawing/2014/main" id="{691FE767-5636-8D85-853B-B66C5512D6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45ABC-4D88-BDFB-54CF-054A0AD4D54E}"/>
              </a:ext>
            </a:extLst>
          </p:cNvPr>
          <p:cNvSpPr>
            <a:spLocks noGrp="1"/>
          </p:cNvSpPr>
          <p:nvPr>
            <p:ph type="sldNum" sz="quarter" idx="12"/>
          </p:nvPr>
        </p:nvSpPr>
        <p:spPr/>
        <p:txBody>
          <a:bodyPr/>
          <a:lstStyle/>
          <a:p>
            <a:fld id="{459DF4B3-924F-4BD4-8C6B-4B5D95EB985E}" type="slidenum">
              <a:rPr lang="en-GB" smtClean="0"/>
              <a:t>‹#›</a:t>
            </a:fld>
            <a:endParaRPr lang="en-GB"/>
          </a:p>
        </p:txBody>
      </p:sp>
    </p:spTree>
    <p:extLst>
      <p:ext uri="{BB962C8B-B14F-4D97-AF65-F5344CB8AC3E}">
        <p14:creationId xmlns:p14="http://schemas.microsoft.com/office/powerpoint/2010/main" val="26402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2741015-3115-4E1C-838A-2FC6A637E9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45151" y="1007965"/>
            <a:ext cx="9071660" cy="7986401"/>
          </a:xfrm>
          <a:prstGeom prst="rect">
            <a:avLst/>
          </a:prstGeom>
        </p:spPr>
      </p:pic>
      <p:sp>
        <p:nvSpPr>
          <p:cNvPr id="2" name="Rectangle 1">
            <a:extLst>
              <a:ext uri="{FF2B5EF4-FFF2-40B4-BE49-F238E27FC236}">
                <a16:creationId xmlns:a16="http://schemas.microsoft.com/office/drawing/2014/main" id="{27FBE491-D91C-B66F-61E4-73D9A4C6742A}"/>
              </a:ext>
            </a:extLst>
          </p:cNvPr>
          <p:cNvSpPr/>
          <p:nvPr userDrawn="1"/>
        </p:nvSpPr>
        <p:spPr>
          <a:xfrm>
            <a:off x="0" y="1"/>
            <a:ext cx="12192000" cy="1078302"/>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 Placeholder 8">
            <a:extLst>
              <a:ext uri="{FF2B5EF4-FFF2-40B4-BE49-F238E27FC236}">
                <a16:creationId xmlns:a16="http://schemas.microsoft.com/office/drawing/2014/main" id="{542B0CB0-6001-4593-7B22-C1D52CB7D0A0}"/>
              </a:ext>
            </a:extLst>
          </p:cNvPr>
          <p:cNvSpPr>
            <a:spLocks noGrp="1"/>
          </p:cNvSpPr>
          <p:nvPr>
            <p:ph type="body" sz="quarter" idx="10" hasCustomPrompt="1"/>
          </p:nvPr>
        </p:nvSpPr>
        <p:spPr>
          <a:xfrm>
            <a:off x="382771" y="207250"/>
            <a:ext cx="11426458" cy="701659"/>
          </a:xfrm>
          <a:prstGeom prst="rect">
            <a:avLst/>
          </a:prstGeom>
        </p:spPr>
        <p:txBody>
          <a:bodyPr/>
          <a:lstStyle>
            <a:lvl1pPr marL="0" indent="0">
              <a:buNone/>
              <a:defRPr sz="4400" b="1">
                <a:solidFill>
                  <a:srgbClr val="FFFFFF"/>
                </a:solidFill>
                <a:latin typeface="+mj-lt"/>
              </a:defRPr>
            </a:lvl1pPr>
            <a:lvl2pPr marL="457189" indent="0">
              <a:buNone/>
              <a:defRPr/>
            </a:lvl2pPr>
          </a:lstStyle>
          <a:p>
            <a:pPr lvl="0"/>
            <a:r>
              <a:rPr lang="en-US" dirty="0"/>
              <a:t>Slide title</a:t>
            </a:r>
          </a:p>
        </p:txBody>
      </p:sp>
      <p:sp>
        <p:nvSpPr>
          <p:cNvPr id="10" name="Text Placeholder 8">
            <a:extLst>
              <a:ext uri="{FF2B5EF4-FFF2-40B4-BE49-F238E27FC236}">
                <a16:creationId xmlns:a16="http://schemas.microsoft.com/office/drawing/2014/main" id="{86EAF7AF-BC6C-672B-6DF0-C970762ECA1A}"/>
              </a:ext>
            </a:extLst>
          </p:cNvPr>
          <p:cNvSpPr>
            <a:spLocks noGrp="1"/>
          </p:cNvSpPr>
          <p:nvPr>
            <p:ph type="body" sz="quarter" idx="11" hasCustomPrompt="1"/>
          </p:nvPr>
        </p:nvSpPr>
        <p:spPr>
          <a:xfrm>
            <a:off x="382771" y="1284464"/>
            <a:ext cx="11426458"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dirty="0"/>
              <a:t>Sub heading</a:t>
            </a:r>
          </a:p>
        </p:txBody>
      </p:sp>
      <p:sp>
        <p:nvSpPr>
          <p:cNvPr id="11" name="Text Placeholder 8">
            <a:extLst>
              <a:ext uri="{FF2B5EF4-FFF2-40B4-BE49-F238E27FC236}">
                <a16:creationId xmlns:a16="http://schemas.microsoft.com/office/drawing/2014/main" id="{67DDBDD8-A7CC-165D-BA1A-8C2B1AE7E9AE}"/>
              </a:ext>
            </a:extLst>
          </p:cNvPr>
          <p:cNvSpPr>
            <a:spLocks noGrp="1"/>
          </p:cNvSpPr>
          <p:nvPr>
            <p:ph type="body" sz="quarter" idx="12" hasCustomPrompt="1"/>
          </p:nvPr>
        </p:nvSpPr>
        <p:spPr>
          <a:xfrm>
            <a:off x="382771" y="2022098"/>
            <a:ext cx="9972663" cy="3676953"/>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215022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ternate conten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D97AE-5641-26A2-AF61-8B67E280EBBC}"/>
              </a:ext>
            </a:extLst>
          </p:cNvPr>
          <p:cNvSpPr/>
          <p:nvPr userDrawn="1"/>
        </p:nvSpPr>
        <p:spPr>
          <a:xfrm>
            <a:off x="0" y="0"/>
            <a:ext cx="12192000" cy="1787979"/>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Text Placeholder 8">
            <a:extLst>
              <a:ext uri="{FF2B5EF4-FFF2-40B4-BE49-F238E27FC236}">
                <a16:creationId xmlns:a16="http://schemas.microsoft.com/office/drawing/2014/main" id="{3E218F3C-265C-2E57-B060-31BDED9A17C8}"/>
              </a:ext>
            </a:extLst>
          </p:cNvPr>
          <p:cNvSpPr>
            <a:spLocks noGrp="1"/>
          </p:cNvSpPr>
          <p:nvPr>
            <p:ph type="body" sz="quarter" idx="10" hasCustomPrompt="1"/>
          </p:nvPr>
        </p:nvSpPr>
        <p:spPr>
          <a:xfrm>
            <a:off x="382772" y="207250"/>
            <a:ext cx="11426456" cy="1323838"/>
          </a:xfrm>
          <a:prstGeom prst="rect">
            <a:avLst/>
          </a:prstGeom>
        </p:spPr>
        <p:txBody>
          <a:bodyPr/>
          <a:lstStyle>
            <a:lvl1pPr marL="0" indent="0">
              <a:buNone/>
              <a:defRPr sz="4400" b="1">
                <a:solidFill>
                  <a:srgbClr val="FFFFFF"/>
                </a:solidFill>
                <a:latin typeface="+mj-lt"/>
              </a:defRPr>
            </a:lvl1pPr>
            <a:lvl2pPr marL="457189" indent="0">
              <a:buNone/>
              <a:defRPr/>
            </a:lvl2pPr>
          </a:lstStyle>
          <a:p>
            <a:pPr lvl="0"/>
            <a:r>
              <a:rPr lang="en-US" dirty="0"/>
              <a:t>Slide title double line</a:t>
            </a:r>
          </a:p>
        </p:txBody>
      </p:sp>
      <p:sp>
        <p:nvSpPr>
          <p:cNvPr id="5" name="Text Placeholder 8">
            <a:extLst>
              <a:ext uri="{FF2B5EF4-FFF2-40B4-BE49-F238E27FC236}">
                <a16:creationId xmlns:a16="http://schemas.microsoft.com/office/drawing/2014/main" id="{EA474F61-CC8A-6CA3-E306-532D3C46A7E7}"/>
              </a:ext>
            </a:extLst>
          </p:cNvPr>
          <p:cNvSpPr>
            <a:spLocks noGrp="1"/>
          </p:cNvSpPr>
          <p:nvPr>
            <p:ph type="body" sz="quarter" idx="11" hasCustomPrompt="1"/>
          </p:nvPr>
        </p:nvSpPr>
        <p:spPr>
          <a:xfrm>
            <a:off x="382772" y="2055771"/>
            <a:ext cx="1142645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dirty="0"/>
              <a:t>Sub heading</a:t>
            </a:r>
          </a:p>
        </p:txBody>
      </p:sp>
      <p:sp>
        <p:nvSpPr>
          <p:cNvPr id="6" name="Text Placeholder 8">
            <a:extLst>
              <a:ext uri="{FF2B5EF4-FFF2-40B4-BE49-F238E27FC236}">
                <a16:creationId xmlns:a16="http://schemas.microsoft.com/office/drawing/2014/main" id="{D763095C-7440-D212-03FD-FF630CDE8A6A}"/>
              </a:ext>
            </a:extLst>
          </p:cNvPr>
          <p:cNvSpPr>
            <a:spLocks noGrp="1"/>
          </p:cNvSpPr>
          <p:nvPr>
            <p:ph type="body" sz="quarter" idx="12" hasCustomPrompt="1"/>
          </p:nvPr>
        </p:nvSpPr>
        <p:spPr>
          <a:xfrm>
            <a:off x="382772" y="2793406"/>
            <a:ext cx="11426456" cy="3150196"/>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411511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e content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82743-D2E4-9219-15DA-1F0AFB3F4D68}"/>
              </a:ext>
            </a:extLst>
          </p:cNvPr>
          <p:cNvSpPr/>
          <p:nvPr userDrawn="1"/>
        </p:nvSpPr>
        <p:spPr>
          <a:xfrm>
            <a:off x="10682653" y="2"/>
            <a:ext cx="1509347" cy="6857999"/>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Graphic 13">
            <a:extLst>
              <a:ext uri="{FF2B5EF4-FFF2-40B4-BE49-F238E27FC236}">
                <a16:creationId xmlns:a16="http://schemas.microsoft.com/office/drawing/2014/main" id="{B201F2AB-6DE1-0E7D-ED7C-A0A2565BE0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1294098">
            <a:off x="9357420" y="-878893"/>
            <a:ext cx="5513686" cy="4898658"/>
          </a:xfrm>
          <a:prstGeom prst="rect">
            <a:avLst/>
          </a:prstGeom>
        </p:spPr>
      </p:pic>
      <p:sp>
        <p:nvSpPr>
          <p:cNvPr id="8" name="Text Placeholder 8">
            <a:extLst>
              <a:ext uri="{FF2B5EF4-FFF2-40B4-BE49-F238E27FC236}">
                <a16:creationId xmlns:a16="http://schemas.microsoft.com/office/drawing/2014/main" id="{1DCD3939-D678-9C58-3458-DE9867DA8361}"/>
              </a:ext>
            </a:extLst>
          </p:cNvPr>
          <p:cNvSpPr>
            <a:spLocks noGrp="1"/>
          </p:cNvSpPr>
          <p:nvPr>
            <p:ph type="body" sz="quarter" idx="10" hasCustomPrompt="1"/>
          </p:nvPr>
        </p:nvSpPr>
        <p:spPr>
          <a:xfrm>
            <a:off x="382772" y="271048"/>
            <a:ext cx="983511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9" name="Text Placeholder 8">
            <a:extLst>
              <a:ext uri="{FF2B5EF4-FFF2-40B4-BE49-F238E27FC236}">
                <a16:creationId xmlns:a16="http://schemas.microsoft.com/office/drawing/2014/main" id="{F4DDF363-D961-780F-C50C-10F9CAC5C0FB}"/>
              </a:ext>
            </a:extLst>
          </p:cNvPr>
          <p:cNvSpPr>
            <a:spLocks noGrp="1"/>
          </p:cNvSpPr>
          <p:nvPr>
            <p:ph type="body" sz="quarter" idx="11"/>
          </p:nvPr>
        </p:nvSpPr>
        <p:spPr>
          <a:xfrm>
            <a:off x="382772" y="1173267"/>
            <a:ext cx="983511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a:t>Click to edit Master text styles</a:t>
            </a:r>
          </a:p>
        </p:txBody>
      </p:sp>
      <p:sp>
        <p:nvSpPr>
          <p:cNvPr id="10" name="Text Placeholder 8">
            <a:extLst>
              <a:ext uri="{FF2B5EF4-FFF2-40B4-BE49-F238E27FC236}">
                <a16:creationId xmlns:a16="http://schemas.microsoft.com/office/drawing/2014/main" id="{65181D78-3290-C9A5-F40F-72C076D59552}"/>
              </a:ext>
            </a:extLst>
          </p:cNvPr>
          <p:cNvSpPr>
            <a:spLocks noGrp="1"/>
          </p:cNvSpPr>
          <p:nvPr>
            <p:ph type="body" sz="quarter" idx="12" hasCustomPrompt="1"/>
          </p:nvPr>
        </p:nvSpPr>
        <p:spPr>
          <a:xfrm>
            <a:off x="382772" y="1910902"/>
            <a:ext cx="9835116" cy="4032700"/>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410230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90A2D-1331-FDA6-45F4-C8CFAF8E1996}"/>
              </a:ext>
            </a:extLst>
          </p:cNvPr>
          <p:cNvSpPr/>
          <p:nvPr userDrawn="1"/>
        </p:nvSpPr>
        <p:spPr>
          <a:xfrm>
            <a:off x="0" y="0"/>
            <a:ext cx="12192000" cy="6858000"/>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7">
            <a:extLst>
              <a:ext uri="{FF2B5EF4-FFF2-40B4-BE49-F238E27FC236}">
                <a16:creationId xmlns:a16="http://schemas.microsoft.com/office/drawing/2014/main" id="{26A4B3B0-3122-455F-AEDD-6C7131EE02CF}"/>
              </a:ext>
            </a:extLst>
          </p:cNvPr>
          <p:cNvSpPr>
            <a:spLocks noGrp="1"/>
          </p:cNvSpPr>
          <p:nvPr>
            <p:ph type="body" sz="quarter" idx="10" hasCustomPrompt="1"/>
          </p:nvPr>
        </p:nvSpPr>
        <p:spPr>
          <a:xfrm>
            <a:off x="1360968" y="2308132"/>
            <a:ext cx="9470064" cy="828473"/>
          </a:xfrm>
          <a:prstGeom prst="rect">
            <a:avLst/>
          </a:prstGeom>
        </p:spPr>
        <p:txBody>
          <a:bodyPr/>
          <a:lstStyle>
            <a:lvl1pPr marL="0" indent="0" algn="ctr">
              <a:buNone/>
              <a:defRPr sz="5400" b="1">
                <a:solidFill>
                  <a:schemeClr val="bg1"/>
                </a:solidFill>
                <a:latin typeface="+mj-lt"/>
              </a:defRPr>
            </a:lvl1pPr>
          </a:lstStyle>
          <a:p>
            <a:pPr lvl="0"/>
            <a:r>
              <a:rPr lang="en-US" dirty="0"/>
              <a:t>Section title</a:t>
            </a:r>
          </a:p>
        </p:txBody>
      </p:sp>
      <p:sp>
        <p:nvSpPr>
          <p:cNvPr id="4" name="Text Placeholder 9">
            <a:extLst>
              <a:ext uri="{FF2B5EF4-FFF2-40B4-BE49-F238E27FC236}">
                <a16:creationId xmlns:a16="http://schemas.microsoft.com/office/drawing/2014/main" id="{6342AED7-A76C-537C-C48C-99CE4D9DDC5E}"/>
              </a:ext>
            </a:extLst>
          </p:cNvPr>
          <p:cNvSpPr>
            <a:spLocks noGrp="1"/>
          </p:cNvSpPr>
          <p:nvPr>
            <p:ph type="body" sz="quarter" idx="11" hasCustomPrompt="1"/>
          </p:nvPr>
        </p:nvSpPr>
        <p:spPr>
          <a:xfrm>
            <a:off x="1360968" y="3383943"/>
            <a:ext cx="9470064" cy="571369"/>
          </a:xfrm>
          <a:prstGeom prst="rect">
            <a:avLst/>
          </a:prstGeom>
        </p:spPr>
        <p:txBody>
          <a:bodyPr/>
          <a:lstStyle>
            <a:lvl1pPr marL="0" indent="0" algn="ctr">
              <a:buNone/>
              <a:defRPr>
                <a:solidFill>
                  <a:schemeClr val="bg1"/>
                </a:solidFill>
              </a:defRPr>
            </a:lvl1pPr>
            <a:lvl2pPr marL="457189" indent="0">
              <a:buNone/>
              <a:defRPr/>
            </a:lvl2pPr>
          </a:lstStyle>
          <a:p>
            <a:pPr lvl="0"/>
            <a:r>
              <a:rPr lang="en-US" dirty="0"/>
              <a:t>Sub heading</a:t>
            </a:r>
          </a:p>
        </p:txBody>
      </p:sp>
    </p:spTree>
    <p:extLst>
      <p:ext uri="{BB962C8B-B14F-4D97-AF65-F5344CB8AC3E}">
        <p14:creationId xmlns:p14="http://schemas.microsoft.com/office/powerpoint/2010/main" val="200408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8455629-36DB-2522-8FAF-FF7B961EDC6F}"/>
              </a:ext>
            </a:extLst>
          </p:cNvPr>
          <p:cNvSpPr>
            <a:spLocks noGrp="1"/>
          </p:cNvSpPr>
          <p:nvPr>
            <p:ph type="body" sz="quarter" idx="10" hasCustomPrompt="1"/>
          </p:nvPr>
        </p:nvSpPr>
        <p:spPr>
          <a:xfrm>
            <a:off x="1360968" y="2308132"/>
            <a:ext cx="9470064" cy="828473"/>
          </a:xfrm>
          <a:prstGeom prst="rect">
            <a:avLst/>
          </a:prstGeom>
        </p:spPr>
        <p:txBody>
          <a:bodyPr/>
          <a:lstStyle>
            <a:lvl1pPr marL="0" indent="0" algn="ctr">
              <a:buNone/>
              <a:defRPr sz="5400" b="1">
                <a:solidFill>
                  <a:schemeClr val="bg2"/>
                </a:solidFill>
                <a:latin typeface="+mj-lt"/>
              </a:defRPr>
            </a:lvl1pPr>
          </a:lstStyle>
          <a:p>
            <a:pPr lvl="0"/>
            <a:r>
              <a:rPr lang="en-US" dirty="0"/>
              <a:t>Section title</a:t>
            </a:r>
          </a:p>
        </p:txBody>
      </p:sp>
      <p:sp>
        <p:nvSpPr>
          <p:cNvPr id="10" name="Text Placeholder 9">
            <a:extLst>
              <a:ext uri="{FF2B5EF4-FFF2-40B4-BE49-F238E27FC236}">
                <a16:creationId xmlns:a16="http://schemas.microsoft.com/office/drawing/2014/main" id="{D1306A24-67E3-070B-B45D-39485D5E83AF}"/>
              </a:ext>
            </a:extLst>
          </p:cNvPr>
          <p:cNvSpPr>
            <a:spLocks noGrp="1"/>
          </p:cNvSpPr>
          <p:nvPr>
            <p:ph type="body" sz="quarter" idx="11" hasCustomPrompt="1"/>
          </p:nvPr>
        </p:nvSpPr>
        <p:spPr>
          <a:xfrm>
            <a:off x="1360968" y="3383943"/>
            <a:ext cx="9470064" cy="571369"/>
          </a:xfrm>
          <a:prstGeom prst="rect">
            <a:avLst/>
          </a:prstGeom>
        </p:spPr>
        <p:txBody>
          <a:bodyPr/>
          <a:lstStyle>
            <a:lvl1pPr marL="0" indent="0" algn="ctr">
              <a:buNone/>
              <a:defRPr>
                <a:solidFill>
                  <a:schemeClr val="tx2"/>
                </a:solidFill>
              </a:defRPr>
            </a:lvl1pPr>
            <a:lvl2pPr marL="457189" indent="0">
              <a:buNone/>
              <a:defRPr/>
            </a:lvl2pPr>
          </a:lstStyle>
          <a:p>
            <a:pPr lvl="0"/>
            <a:r>
              <a:rPr lang="en-US" dirty="0"/>
              <a:t>Sub heading</a:t>
            </a:r>
          </a:p>
        </p:txBody>
      </p:sp>
    </p:spTree>
    <p:extLst>
      <p:ext uri="{BB962C8B-B14F-4D97-AF65-F5344CB8AC3E}">
        <p14:creationId xmlns:p14="http://schemas.microsoft.com/office/powerpoint/2010/main" val="191011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half">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D42B87B-39AE-8AE8-74FF-436CF0BCB9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44127" y="-209280"/>
            <a:ext cx="11683043" cy="7346902"/>
          </a:xfrm>
          <a:prstGeom prst="rect">
            <a:avLst/>
          </a:prstGeom>
        </p:spPr>
      </p:pic>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660256" y="983413"/>
            <a:ext cx="3959525" cy="2009954"/>
          </a:xfrm>
          <a:prstGeom prst="rect">
            <a:avLst/>
          </a:prstGeom>
        </p:spPr>
        <p:txBody>
          <a:bodyPr/>
          <a:lstStyle>
            <a:lvl1pPr>
              <a:defRPr>
                <a:solidFill>
                  <a:schemeClr val="bg2"/>
                </a:solidFill>
              </a:defRPr>
            </a:lvl1pPr>
          </a:lstStyle>
          <a:p>
            <a:r>
              <a:rPr lang="en-US"/>
              <a:t>Click icon to add picture</a:t>
            </a:r>
            <a:endParaRPr lang="en-GB" dirty="0"/>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660256" y="3429002"/>
            <a:ext cx="3959525" cy="2101969"/>
          </a:xfrm>
          <a:prstGeom prst="rect">
            <a:avLst/>
          </a:prstGeom>
        </p:spPr>
        <p:txBody>
          <a:bodyPr/>
          <a:lstStyle>
            <a:lvl1pPr>
              <a:defRPr>
                <a:solidFill>
                  <a:schemeClr val="bg2"/>
                </a:solidFill>
              </a:defRPr>
            </a:lvl1pPr>
          </a:lstStyle>
          <a:p>
            <a:r>
              <a:rPr lang="en-US"/>
              <a:t>Click icon to add picture</a:t>
            </a:r>
            <a:endParaRPr lang="en-GB" dirty="0"/>
          </a:p>
        </p:txBody>
      </p:sp>
      <p:sp>
        <p:nvSpPr>
          <p:cNvPr id="5" name="Text Placeholder 8">
            <a:extLst>
              <a:ext uri="{FF2B5EF4-FFF2-40B4-BE49-F238E27FC236}">
                <a16:creationId xmlns:a16="http://schemas.microsoft.com/office/drawing/2014/main" id="{A86CACFE-6B92-5991-977A-A6247739C53B}"/>
              </a:ext>
            </a:extLst>
          </p:cNvPr>
          <p:cNvSpPr>
            <a:spLocks noGrp="1"/>
          </p:cNvSpPr>
          <p:nvPr>
            <p:ph type="body" sz="quarter" idx="12" hasCustomPrompt="1"/>
          </p:nvPr>
        </p:nvSpPr>
        <p:spPr>
          <a:xfrm>
            <a:off x="382772" y="271048"/>
            <a:ext cx="5337544" cy="1297428"/>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6" name="Text Placeholder 8">
            <a:extLst>
              <a:ext uri="{FF2B5EF4-FFF2-40B4-BE49-F238E27FC236}">
                <a16:creationId xmlns:a16="http://schemas.microsoft.com/office/drawing/2014/main" id="{AE054877-3541-642A-D461-DCE409A028BE}"/>
              </a:ext>
            </a:extLst>
          </p:cNvPr>
          <p:cNvSpPr>
            <a:spLocks noGrp="1"/>
          </p:cNvSpPr>
          <p:nvPr>
            <p:ph type="body" sz="quarter" idx="13" hasCustomPrompt="1"/>
          </p:nvPr>
        </p:nvSpPr>
        <p:spPr>
          <a:xfrm>
            <a:off x="382772" y="1903326"/>
            <a:ext cx="5337544"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dirty="0"/>
              <a:t>Sub heading</a:t>
            </a:r>
          </a:p>
        </p:txBody>
      </p:sp>
      <p:sp>
        <p:nvSpPr>
          <p:cNvPr id="7" name="Text Placeholder 8">
            <a:extLst>
              <a:ext uri="{FF2B5EF4-FFF2-40B4-BE49-F238E27FC236}">
                <a16:creationId xmlns:a16="http://schemas.microsoft.com/office/drawing/2014/main" id="{36EB81D1-CA72-DD7A-05E9-4C045F9B4E74}"/>
              </a:ext>
            </a:extLst>
          </p:cNvPr>
          <p:cNvSpPr>
            <a:spLocks noGrp="1"/>
          </p:cNvSpPr>
          <p:nvPr>
            <p:ph type="body" sz="quarter" idx="14" hasCustomPrompt="1"/>
          </p:nvPr>
        </p:nvSpPr>
        <p:spPr>
          <a:xfrm>
            <a:off x="382772" y="2658136"/>
            <a:ext cx="5337544" cy="3285466"/>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351226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half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3E75C4-EC6F-6759-4D45-93912B74F9BF}"/>
              </a:ext>
            </a:extLst>
          </p:cNvPr>
          <p:cNvSpPr/>
          <p:nvPr userDrawn="1"/>
        </p:nvSpPr>
        <p:spPr>
          <a:xfrm>
            <a:off x="6096000" y="0"/>
            <a:ext cx="6096000" cy="6858000"/>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Picture Placeholder 2">
            <a:extLst>
              <a:ext uri="{FF2B5EF4-FFF2-40B4-BE49-F238E27FC236}">
                <a16:creationId xmlns:a16="http://schemas.microsoft.com/office/drawing/2014/main" id="{8AB30B3F-55CF-8D73-F72B-3758E3E6042E}"/>
              </a:ext>
            </a:extLst>
          </p:cNvPr>
          <p:cNvSpPr>
            <a:spLocks noGrp="1"/>
          </p:cNvSpPr>
          <p:nvPr>
            <p:ph type="pic" sz="quarter" idx="10"/>
          </p:nvPr>
        </p:nvSpPr>
        <p:spPr>
          <a:xfrm>
            <a:off x="6443664" y="344490"/>
            <a:ext cx="5375275" cy="2562225"/>
          </a:xfrm>
          <a:prstGeom prst="rect">
            <a:avLst/>
          </a:prstGeom>
        </p:spPr>
        <p:txBody>
          <a:bodyPr/>
          <a:lstStyle/>
          <a:p>
            <a:r>
              <a:rPr lang="en-US"/>
              <a:t>Click icon to add picture</a:t>
            </a:r>
            <a:endParaRPr lang="en-GB" dirty="0"/>
          </a:p>
        </p:txBody>
      </p:sp>
      <p:sp>
        <p:nvSpPr>
          <p:cNvPr id="4" name="Picture Placeholder 2">
            <a:extLst>
              <a:ext uri="{FF2B5EF4-FFF2-40B4-BE49-F238E27FC236}">
                <a16:creationId xmlns:a16="http://schemas.microsoft.com/office/drawing/2014/main" id="{7557E473-E0DB-4E5E-D6B5-6C45B26F136A}"/>
              </a:ext>
            </a:extLst>
          </p:cNvPr>
          <p:cNvSpPr>
            <a:spLocks noGrp="1"/>
          </p:cNvSpPr>
          <p:nvPr>
            <p:ph type="pic" sz="quarter" idx="11"/>
          </p:nvPr>
        </p:nvSpPr>
        <p:spPr>
          <a:xfrm>
            <a:off x="6443664" y="3798890"/>
            <a:ext cx="5375275" cy="2562225"/>
          </a:xfrm>
          <a:prstGeom prst="rect">
            <a:avLst/>
          </a:prstGeom>
        </p:spPr>
        <p:txBody>
          <a:bodyPr/>
          <a:lstStyle/>
          <a:p>
            <a:r>
              <a:rPr lang="en-US"/>
              <a:t>Click icon to add picture</a:t>
            </a:r>
            <a:endParaRPr lang="en-GB" dirty="0"/>
          </a:p>
        </p:txBody>
      </p:sp>
      <p:sp>
        <p:nvSpPr>
          <p:cNvPr id="8" name="Text Placeholder 8">
            <a:extLst>
              <a:ext uri="{FF2B5EF4-FFF2-40B4-BE49-F238E27FC236}">
                <a16:creationId xmlns:a16="http://schemas.microsoft.com/office/drawing/2014/main" id="{0667356A-91E5-36F0-E108-DFE131EE9003}"/>
              </a:ext>
            </a:extLst>
          </p:cNvPr>
          <p:cNvSpPr>
            <a:spLocks noGrp="1"/>
          </p:cNvSpPr>
          <p:nvPr>
            <p:ph type="body" sz="quarter" idx="12" hasCustomPrompt="1"/>
          </p:nvPr>
        </p:nvSpPr>
        <p:spPr>
          <a:xfrm>
            <a:off x="382772" y="271048"/>
            <a:ext cx="5337544" cy="1297428"/>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dirty="0"/>
              <a:t>Slide title</a:t>
            </a:r>
          </a:p>
        </p:txBody>
      </p:sp>
      <p:sp>
        <p:nvSpPr>
          <p:cNvPr id="9" name="Text Placeholder 8">
            <a:extLst>
              <a:ext uri="{FF2B5EF4-FFF2-40B4-BE49-F238E27FC236}">
                <a16:creationId xmlns:a16="http://schemas.microsoft.com/office/drawing/2014/main" id="{07130905-3B76-AE3F-80EE-A98BADBE0AA8}"/>
              </a:ext>
            </a:extLst>
          </p:cNvPr>
          <p:cNvSpPr>
            <a:spLocks noGrp="1"/>
          </p:cNvSpPr>
          <p:nvPr>
            <p:ph type="body" sz="quarter" idx="13" hasCustomPrompt="1"/>
          </p:nvPr>
        </p:nvSpPr>
        <p:spPr>
          <a:xfrm>
            <a:off x="382772" y="1903326"/>
            <a:ext cx="5337544"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dirty="0"/>
              <a:t>Sub heading</a:t>
            </a:r>
          </a:p>
        </p:txBody>
      </p:sp>
      <p:sp>
        <p:nvSpPr>
          <p:cNvPr id="10" name="Text Placeholder 8">
            <a:extLst>
              <a:ext uri="{FF2B5EF4-FFF2-40B4-BE49-F238E27FC236}">
                <a16:creationId xmlns:a16="http://schemas.microsoft.com/office/drawing/2014/main" id="{85003E70-9A6C-5618-6B9A-E649194AF335}"/>
              </a:ext>
            </a:extLst>
          </p:cNvPr>
          <p:cNvSpPr>
            <a:spLocks noGrp="1"/>
          </p:cNvSpPr>
          <p:nvPr>
            <p:ph type="body" sz="quarter" idx="14" hasCustomPrompt="1"/>
          </p:nvPr>
        </p:nvSpPr>
        <p:spPr>
          <a:xfrm>
            <a:off x="382772" y="2658136"/>
            <a:ext cx="5337544" cy="3285466"/>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dirty="0"/>
              <a:t>Body copy</a:t>
            </a:r>
          </a:p>
        </p:txBody>
      </p:sp>
    </p:spTree>
    <p:extLst>
      <p:ext uri="{BB962C8B-B14F-4D97-AF65-F5344CB8AC3E}">
        <p14:creationId xmlns:p14="http://schemas.microsoft.com/office/powerpoint/2010/main" val="322210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0.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8.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82778"/>
          <a:stretch/>
        </p:blipFill>
        <p:spPr>
          <a:xfrm>
            <a:off x="895002"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 id="2147483693" r:id="rId2"/>
    <p:sldLayoutId id="2147483659" r:id="rId3"/>
    <p:sldLayoutId id="2147483689" r:id="rId4"/>
    <p:sldLayoutId id="2147483675" r:id="rId5"/>
    <p:sldLayoutId id="2147483691" r:id="rId6"/>
    <p:sldLayoutId id="2147483690" r:id="rId7"/>
    <p:sldLayoutId id="2147483665" r:id="rId8"/>
    <p:sldLayoutId id="2147483673" r:id="rId9"/>
    <p:sldLayoutId id="2147483669" r:id="rId10"/>
    <p:sldLayoutId id="214748369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BC5330-F193-8FA6-3F0A-09E10E3F05B1}"/>
              </a:ext>
            </a:extLst>
          </p:cNvPr>
          <p:cNvSpPr/>
          <p:nvPr userDrawn="1"/>
        </p:nvSpPr>
        <p:spPr>
          <a:xfrm>
            <a:off x="10682653" y="2"/>
            <a:ext cx="1509347" cy="6857999"/>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Graphic 4">
            <a:extLst>
              <a:ext uri="{FF2B5EF4-FFF2-40B4-BE49-F238E27FC236}">
                <a16:creationId xmlns:a16="http://schemas.microsoft.com/office/drawing/2014/main" id="{7185D162-7D08-CBE0-C444-87018AF55A6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1294098">
            <a:off x="9357420" y="-878893"/>
            <a:ext cx="5513686" cy="4898658"/>
          </a:xfrm>
          <a:prstGeom prst="rect">
            <a:avLst/>
          </a:prstGeom>
        </p:spPr>
      </p:pic>
    </p:spTree>
    <p:extLst>
      <p:ext uri="{BB962C8B-B14F-4D97-AF65-F5344CB8AC3E}">
        <p14:creationId xmlns:p14="http://schemas.microsoft.com/office/powerpoint/2010/main" val="2269705269"/>
      </p:ext>
    </p:extLst>
  </p:cSld>
  <p:clrMap bg1="dk1" tx1="lt1" bg2="dk2" tx2="lt2" accent1="accent1" accent2="accent2" accent3="accent3" accent4="accent4" accent5="accent5" accent6="accent6" hlink="hlink" folHlink="folHlink"/>
  <p:sldLayoutIdLst>
    <p:sldLayoutId id="2147483683" r:id="rId1"/>
    <p:sldLayoutId id="2147483681" r:id="rId2"/>
    <p:sldLayoutId id="2147483679" r:id="rId3"/>
    <p:sldLayoutId id="2147483677"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6F5848-C2C0-2024-0C1E-428B6CDE61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74AEDC-5C75-32FB-B940-2E69C9EC4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73DBF2-0517-0959-F65D-3606129E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DD486-3DDF-44A3-9E0B-A1B7DB6737C0}" type="datetimeFigureOut">
              <a:rPr lang="en-GB" smtClean="0"/>
              <a:t>22/07/2024</a:t>
            </a:fld>
            <a:endParaRPr lang="en-GB"/>
          </a:p>
        </p:txBody>
      </p:sp>
      <p:sp>
        <p:nvSpPr>
          <p:cNvPr id="5" name="Footer Placeholder 4">
            <a:extLst>
              <a:ext uri="{FF2B5EF4-FFF2-40B4-BE49-F238E27FC236}">
                <a16:creationId xmlns:a16="http://schemas.microsoft.com/office/drawing/2014/main" id="{7A51EF9A-695A-69AC-9459-510634996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8F250-C6E4-BEEA-7D8F-B804C374D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DF4B3-924F-4BD4-8C6B-4B5D95EB985E}" type="slidenum">
              <a:rPr lang="en-GB" smtClean="0"/>
              <a:t>‹#›</a:t>
            </a:fld>
            <a:endParaRPr lang="en-GB"/>
          </a:p>
        </p:txBody>
      </p:sp>
    </p:spTree>
    <p:extLst>
      <p:ext uri="{BB962C8B-B14F-4D97-AF65-F5344CB8AC3E}">
        <p14:creationId xmlns:p14="http://schemas.microsoft.com/office/powerpoint/2010/main" val="3162716681"/>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video" Target="https://www.youtube.com/embed/_k9HXWwYASM?feature=oembed" TargetMode="External"/><Relationship Id="rId5" Type="http://schemas.openxmlformats.org/officeDocument/2006/relationships/image" Target="../media/image31.jpeg"/><Relationship Id="rId4" Type="http://schemas.openxmlformats.org/officeDocument/2006/relationships/hyperlink" Target="https://youtu.be/_k9HXWwYAS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hyperlink" Target="https://youtu.be/T1wl8zYG1pY?feature=shared" TargetMode="External"/><Relationship Id="rId4" Type="http://schemas.openxmlformats.org/officeDocument/2006/relationships/hyperlink" Target="https://www.cqc.org.uk/guidance-providers/adult-social-care/digital-record-systems-adult-social-care-service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96B370-DAFD-9842-9E14-DB9B0F1B5AFC}"/>
              </a:ext>
            </a:extLst>
          </p:cNvPr>
          <p:cNvSpPr>
            <a:spLocks noGrp="1"/>
          </p:cNvSpPr>
          <p:nvPr>
            <p:ph type="body" sz="quarter" idx="10"/>
          </p:nvPr>
        </p:nvSpPr>
        <p:spPr>
          <a:xfrm>
            <a:off x="738311" y="1851820"/>
            <a:ext cx="9182585" cy="2391832"/>
          </a:xfrm>
        </p:spPr>
        <p:txBody>
          <a:bodyPr/>
          <a:lstStyle/>
          <a:p>
            <a:r>
              <a:rPr lang="en-GB" sz="6000" dirty="0"/>
              <a:t>Digitalisation of Social Care Programme</a:t>
            </a:r>
          </a:p>
          <a:p>
            <a:r>
              <a:rPr lang="en-GB" sz="2800" dirty="0"/>
              <a:t>LEM July 2024 </a:t>
            </a:r>
          </a:p>
        </p:txBody>
      </p:sp>
    </p:spTree>
    <p:extLst>
      <p:ext uri="{BB962C8B-B14F-4D97-AF65-F5344CB8AC3E}">
        <p14:creationId xmlns:p14="http://schemas.microsoft.com/office/powerpoint/2010/main" val="2286187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B0CA-9CBA-87DF-107F-80B8B93ADB07}"/>
              </a:ext>
            </a:extLst>
          </p:cNvPr>
          <p:cNvSpPr>
            <a:spLocks noGrp="1"/>
          </p:cNvSpPr>
          <p:nvPr>
            <p:ph type="title"/>
          </p:nvPr>
        </p:nvSpPr>
        <p:spPr>
          <a:xfrm>
            <a:off x="1034107" y="5105400"/>
            <a:ext cx="10123785" cy="1325563"/>
          </a:xfrm>
        </p:spPr>
        <p:txBody>
          <a:bodyPr>
            <a:normAutofit/>
          </a:bodyPr>
          <a:lstStyle/>
          <a:p>
            <a:pPr algn="ctr"/>
            <a:r>
              <a:rPr lang="en-GB" sz="2800" i="0">
                <a:effectLst/>
                <a:latin typeface="Arial" panose="020B0604020202020204" pitchFamily="34" charset="0"/>
                <a:cs typeface="Arial" panose="020B0604020202020204" pitchFamily="34" charset="0"/>
                <a:hlinkClick r:id="rId4"/>
              </a:rPr>
              <a:t>A Somerset DSCR Story</a:t>
            </a:r>
            <a:r>
              <a:rPr lang="en-GB" sz="2800" i="0">
                <a:effectLst/>
                <a:latin typeface="Arial" panose="020B0604020202020204" pitchFamily="34" charset="0"/>
                <a:cs typeface="Arial" panose="020B0604020202020204" pitchFamily="34" charset="0"/>
              </a:rPr>
              <a:t> </a:t>
            </a:r>
          </a:p>
        </p:txBody>
      </p:sp>
      <p:pic>
        <p:nvPicPr>
          <p:cNvPr id="4" name="Online Media 3" title="A Somerset DSCR Story - Abbeyfield">
            <a:hlinkClick r:id="" action="ppaction://media"/>
            <a:extLst>
              <a:ext uri="{FF2B5EF4-FFF2-40B4-BE49-F238E27FC236}">
                <a16:creationId xmlns:a16="http://schemas.microsoft.com/office/drawing/2014/main" id="{FDF32F4C-37E5-D81F-9E83-429187EE84EE}"/>
              </a:ext>
            </a:extLst>
          </p:cNvPr>
          <p:cNvPicPr>
            <a:picLocks noRot="1" noChangeAspect="1"/>
          </p:cNvPicPr>
          <p:nvPr>
            <a:videoFile r:link="rId1"/>
          </p:nvPr>
        </p:nvPicPr>
        <p:blipFill>
          <a:blip r:embed="rId5"/>
          <a:stretch>
            <a:fillRect/>
          </a:stretch>
        </p:blipFill>
        <p:spPr>
          <a:xfrm>
            <a:off x="1034107" y="780741"/>
            <a:ext cx="10123785" cy="4617720"/>
          </a:xfrm>
          <a:prstGeom prst="rect">
            <a:avLst/>
          </a:prstGeom>
        </p:spPr>
      </p:pic>
    </p:spTree>
    <p:extLst>
      <p:ext uri="{BB962C8B-B14F-4D97-AF65-F5344CB8AC3E}">
        <p14:creationId xmlns:p14="http://schemas.microsoft.com/office/powerpoint/2010/main" val="1107689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3DB2-DA61-7B89-F24A-1FC254BF910C}"/>
              </a:ext>
            </a:extLst>
          </p:cNvPr>
          <p:cNvSpPr>
            <a:spLocks noGrp="1"/>
          </p:cNvSpPr>
          <p:nvPr>
            <p:ph type="title"/>
          </p:nvPr>
        </p:nvSpPr>
        <p:spPr/>
        <p:txBody>
          <a:bodyPr/>
          <a:lstStyle/>
          <a:p>
            <a:r>
              <a:rPr lang="en-GB" b="1"/>
              <a:t>Manager Case Study</a:t>
            </a:r>
          </a:p>
        </p:txBody>
      </p:sp>
      <p:pic>
        <p:nvPicPr>
          <p:cNvPr id="4" name="Graphic 3" descr="Woman with hands on hip">
            <a:extLst>
              <a:ext uri="{FF2B5EF4-FFF2-40B4-BE49-F238E27FC236}">
                <a16:creationId xmlns:a16="http://schemas.microsoft.com/office/drawing/2014/main" id="{61AE5256-45CC-323C-5E47-619F4F510EC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9316"/>
          <a:stretch/>
        </p:blipFill>
        <p:spPr>
          <a:xfrm flipH="1">
            <a:off x="9691816" y="3753389"/>
            <a:ext cx="2500184" cy="3104611"/>
          </a:xfrm>
          <a:prstGeom prst="rect">
            <a:avLst/>
          </a:prstGeom>
        </p:spPr>
      </p:pic>
      <p:sp>
        <p:nvSpPr>
          <p:cNvPr id="5" name="TextBox 4">
            <a:extLst>
              <a:ext uri="{FF2B5EF4-FFF2-40B4-BE49-F238E27FC236}">
                <a16:creationId xmlns:a16="http://schemas.microsoft.com/office/drawing/2014/main" id="{E0FA964A-38FD-32CF-B4CB-2D669EDFD41E}"/>
              </a:ext>
            </a:extLst>
          </p:cNvPr>
          <p:cNvSpPr txBox="1"/>
          <p:nvPr/>
        </p:nvSpPr>
        <p:spPr>
          <a:xfrm>
            <a:off x="838200" y="2110372"/>
            <a:ext cx="9593179"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There are quality benefits too – when the care plans were less accessible the staff complained they did not have time to read them – now they are easily and securely available at the point of care delivery. The system prompts for ‘interactions’ throughout the day.  Reminders can be set for weights, care plan reviews, night checks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 I think that staff always appreciate investment when it is of benefit to them.  It was clear that whilst we were using paper-based records, we were going to lose staff such was their dislike of the process of updating notes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Chris – Manager at a Care Home</a:t>
            </a:r>
          </a:p>
        </p:txBody>
      </p:sp>
      <p:sp>
        <p:nvSpPr>
          <p:cNvPr id="7" name="TextBox 6">
            <a:extLst>
              <a:ext uri="{FF2B5EF4-FFF2-40B4-BE49-F238E27FC236}">
                <a16:creationId xmlns:a16="http://schemas.microsoft.com/office/drawing/2014/main" id="{F53C9A6A-6C4C-6F18-065C-8F06BE61C5CC}"/>
              </a:ext>
            </a:extLst>
          </p:cNvPr>
          <p:cNvSpPr txBox="1"/>
          <p:nvPr/>
        </p:nvSpPr>
        <p:spPr>
          <a:xfrm>
            <a:off x="838200" y="1608307"/>
            <a:ext cx="10868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It speeds up every part of the process from pre-admission to daily notes, nutrition monitoring and discharge. There are clear timelines and interactions through the day which, importantly, still allow care to be person centred.</a:t>
            </a:r>
          </a:p>
        </p:txBody>
      </p:sp>
    </p:spTree>
    <p:extLst>
      <p:ext uri="{BB962C8B-B14F-4D97-AF65-F5344CB8AC3E}">
        <p14:creationId xmlns:p14="http://schemas.microsoft.com/office/powerpoint/2010/main" val="22190926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BF51-BC0E-3310-41C0-4391C922C669}"/>
              </a:ext>
            </a:extLst>
          </p:cNvPr>
          <p:cNvSpPr>
            <a:spLocks noGrp="1"/>
          </p:cNvSpPr>
          <p:nvPr>
            <p:ph type="title"/>
          </p:nvPr>
        </p:nvSpPr>
        <p:spPr/>
        <p:txBody>
          <a:bodyPr/>
          <a:lstStyle/>
          <a:p>
            <a:r>
              <a:rPr lang="en-GB" b="1"/>
              <a:t>Staff Case Studies</a:t>
            </a:r>
          </a:p>
        </p:txBody>
      </p:sp>
      <p:pic>
        <p:nvPicPr>
          <p:cNvPr id="4" name="Graphic 3" descr="Man holding cup">
            <a:extLst>
              <a:ext uri="{FF2B5EF4-FFF2-40B4-BE49-F238E27FC236}">
                <a16:creationId xmlns:a16="http://schemas.microsoft.com/office/drawing/2014/main" id="{647FC479-224A-6C53-011B-AC06F88E148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1301"/>
          <a:stretch/>
        </p:blipFill>
        <p:spPr>
          <a:xfrm flipH="1">
            <a:off x="9346079" y="3892379"/>
            <a:ext cx="2694550" cy="2965621"/>
          </a:xfrm>
          <a:prstGeom prst="rect">
            <a:avLst/>
          </a:prstGeom>
        </p:spPr>
      </p:pic>
      <p:sp>
        <p:nvSpPr>
          <p:cNvPr id="7" name="TextBox 6">
            <a:extLst>
              <a:ext uri="{FF2B5EF4-FFF2-40B4-BE49-F238E27FC236}">
                <a16:creationId xmlns:a16="http://schemas.microsoft.com/office/drawing/2014/main" id="{E53280AD-24E4-FDBC-C9CE-B105DFAF305E}"/>
              </a:ext>
            </a:extLst>
          </p:cNvPr>
          <p:cNvSpPr txBox="1"/>
          <p:nvPr/>
        </p:nvSpPr>
        <p:spPr>
          <a:xfrm>
            <a:off x="838200" y="1424358"/>
            <a:ext cx="9670597" cy="502701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The digital care record is very helpful and saves a lot of time.  It allows easy access to the services, user care plan and hand over. I have saved a lot of time and can carry out care while recording notes during chatting to the services user. The DSCR has easier access than using paper; by clicking an icon I can add any extra notes recorded and just click change to record and save these changes.</a:t>
            </a: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Stanley - Care Assistant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Activity notes are easily put onto DSCR, and I can access care notes easily to familiarise myself about the resident. Residents and family are happy, this makes up as activity organisers proud. </a:t>
            </a: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Sharon – Activities Organiser</a:t>
            </a:r>
          </a:p>
        </p:txBody>
      </p:sp>
    </p:spTree>
    <p:extLst>
      <p:ext uri="{BB962C8B-B14F-4D97-AF65-F5344CB8AC3E}">
        <p14:creationId xmlns:p14="http://schemas.microsoft.com/office/powerpoint/2010/main" val="215209471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697E-3DD2-5CE6-316C-083E502C000B}"/>
              </a:ext>
            </a:extLst>
          </p:cNvPr>
          <p:cNvSpPr>
            <a:spLocks noGrp="1"/>
          </p:cNvSpPr>
          <p:nvPr>
            <p:ph type="title"/>
          </p:nvPr>
        </p:nvSpPr>
        <p:spPr>
          <a:xfrm>
            <a:off x="609599" y="366153"/>
            <a:ext cx="10515600" cy="1325563"/>
          </a:xfrm>
        </p:spPr>
        <p:txBody>
          <a:bodyPr/>
          <a:lstStyle/>
          <a:p>
            <a:r>
              <a:rPr lang="en-GB" b="1"/>
              <a:t>Family Member of Case Study</a:t>
            </a:r>
          </a:p>
        </p:txBody>
      </p:sp>
      <p:pic>
        <p:nvPicPr>
          <p:cNvPr id="8" name="Graphic 7" descr="Woman using cane">
            <a:extLst>
              <a:ext uri="{FF2B5EF4-FFF2-40B4-BE49-F238E27FC236}">
                <a16:creationId xmlns:a16="http://schemas.microsoft.com/office/drawing/2014/main" id="{BFBA0881-4B5E-7127-3CAF-98AFEA34882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1963" t="-1" b="46058"/>
          <a:stretch/>
        </p:blipFill>
        <p:spPr>
          <a:xfrm flipH="1">
            <a:off x="10678068" y="3337259"/>
            <a:ext cx="1513931" cy="3520741"/>
          </a:xfrm>
          <a:prstGeom prst="rect">
            <a:avLst/>
          </a:prstGeom>
        </p:spPr>
      </p:pic>
      <p:sp>
        <p:nvSpPr>
          <p:cNvPr id="5" name="TextBox 4">
            <a:extLst>
              <a:ext uri="{FF2B5EF4-FFF2-40B4-BE49-F238E27FC236}">
                <a16:creationId xmlns:a16="http://schemas.microsoft.com/office/drawing/2014/main" id="{81AFDF6C-1C3A-BA08-2163-86401B157065}"/>
              </a:ext>
            </a:extLst>
          </p:cNvPr>
          <p:cNvSpPr txBox="1"/>
          <p:nvPr/>
        </p:nvSpPr>
        <p:spPr>
          <a:xfrm>
            <a:off x="609599" y="1582934"/>
            <a:ext cx="1142198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My son has been in care for 3 years, his previous provider used a paper system.  As a parent who knows my son well and can support them with advice on helpful/ unhelpful strategies, I remained unaware of what was happening only via a muddled picture given by my son and a continued decline in his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Our new care provider is using a digital system, my son and I now have instant access to his daily records and all of his team and ourselves can communicate to enable us to support each other and him consistently as a team.</a:t>
            </a:r>
          </a:p>
        </p:txBody>
      </p:sp>
      <p:sp>
        <p:nvSpPr>
          <p:cNvPr id="10" name="TextBox 9">
            <a:extLst>
              <a:ext uri="{FF2B5EF4-FFF2-40B4-BE49-F238E27FC236}">
                <a16:creationId xmlns:a16="http://schemas.microsoft.com/office/drawing/2014/main" id="{E323BCBE-C5B8-90E3-9D22-5936F1183BB2}"/>
              </a:ext>
            </a:extLst>
          </p:cNvPr>
          <p:cNvSpPr txBox="1"/>
          <p:nvPr/>
        </p:nvSpPr>
        <p:spPr>
          <a:xfrm>
            <a:off x="609599" y="3520741"/>
            <a:ext cx="1026672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The care he now receives is very person-centred. We can all see where he likes to go, what he likes to do, how he likes to do it as well as what makes him anxious and what responses to these anxieties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He is enjoying sharing accounts and photos of his days and will actively request photos to be uploaded. It is beginning to encourage us all to encourage his participation in sharing the things that have gone well and anything that he would have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Lynn – Mother of an individual receiving care</a:t>
            </a:r>
          </a:p>
        </p:txBody>
      </p:sp>
    </p:spTree>
    <p:extLst>
      <p:ext uri="{BB962C8B-B14F-4D97-AF65-F5344CB8AC3E}">
        <p14:creationId xmlns:p14="http://schemas.microsoft.com/office/powerpoint/2010/main" val="179172870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225DC8-19AD-6872-FA9D-3DB36039AB5F}"/>
              </a:ext>
            </a:extLst>
          </p:cNvPr>
          <p:cNvSpPr>
            <a:spLocks noGrp="1"/>
          </p:cNvSpPr>
          <p:nvPr>
            <p:ph type="body" sz="quarter" idx="10"/>
          </p:nvPr>
        </p:nvSpPr>
        <p:spPr/>
        <p:txBody>
          <a:bodyPr/>
          <a:lstStyle/>
          <a:p>
            <a:r>
              <a:rPr lang="en-GB" dirty="0"/>
              <a:t>DiSC Programme</a:t>
            </a:r>
          </a:p>
        </p:txBody>
      </p:sp>
      <p:sp>
        <p:nvSpPr>
          <p:cNvPr id="7" name="Text Placeholder 6">
            <a:extLst>
              <a:ext uri="{FF2B5EF4-FFF2-40B4-BE49-F238E27FC236}">
                <a16:creationId xmlns:a16="http://schemas.microsoft.com/office/drawing/2014/main" id="{7B7F1767-AFA7-B79C-EA54-2C5289215760}"/>
              </a:ext>
            </a:extLst>
          </p:cNvPr>
          <p:cNvSpPr>
            <a:spLocks noGrp="1"/>
          </p:cNvSpPr>
          <p:nvPr>
            <p:ph type="body" sz="quarter" idx="12"/>
          </p:nvPr>
        </p:nvSpPr>
        <p:spPr>
          <a:xfrm>
            <a:off x="286519" y="1295772"/>
            <a:ext cx="9835116" cy="4032700"/>
          </a:xfrm>
        </p:spPr>
        <p:txBody>
          <a:bodyPr/>
          <a:lstStyle/>
          <a:p>
            <a:r>
              <a:rPr lang="en-GB" dirty="0"/>
              <a:t>The funding is to pilot digital social care technology with integrated care systems (ICSs) to include:</a:t>
            </a:r>
          </a:p>
          <a:p>
            <a:endParaRPr lang="en-GB" dirty="0"/>
          </a:p>
          <a:p>
            <a:pPr marL="342900" indent="-342900">
              <a:buFont typeface="Arial" panose="020B0604020202020204" pitchFamily="34" charset="0"/>
              <a:buChar char="•"/>
            </a:pPr>
            <a:r>
              <a:rPr lang="en-GB" dirty="0"/>
              <a:t>Infrastructure to improve access to high-speed connectivity and devices for care providers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Fall prevention technologies that can reduce the frequency and severity of hospital admissions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Digital social care records (DSCR) to ensure data is captured at the point of care and can be shared between care settings</a:t>
            </a:r>
          </a:p>
        </p:txBody>
      </p:sp>
    </p:spTree>
    <p:extLst>
      <p:ext uri="{BB962C8B-B14F-4D97-AF65-F5344CB8AC3E}">
        <p14:creationId xmlns:p14="http://schemas.microsoft.com/office/powerpoint/2010/main" val="37365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Open laptop device">
            <a:extLst>
              <a:ext uri="{FF2B5EF4-FFF2-40B4-BE49-F238E27FC236}">
                <a16:creationId xmlns:a16="http://schemas.microsoft.com/office/drawing/2014/main" id="{D6279A81-72EC-9364-6BAA-2AA91500A4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 b="16601"/>
          <a:stretch/>
        </p:blipFill>
        <p:spPr>
          <a:xfrm>
            <a:off x="162182" y="-196547"/>
            <a:ext cx="11867635" cy="7054547"/>
          </a:xfrm>
          <a:prstGeom prst="rect">
            <a:avLst/>
          </a:prstGeom>
        </p:spPr>
      </p:pic>
      <p:sp>
        <p:nvSpPr>
          <p:cNvPr id="2" name="Title 1">
            <a:extLst>
              <a:ext uri="{FF2B5EF4-FFF2-40B4-BE49-F238E27FC236}">
                <a16:creationId xmlns:a16="http://schemas.microsoft.com/office/drawing/2014/main" id="{90255CE9-83CB-FDE9-8043-E56C1EE6A0F4}"/>
              </a:ext>
            </a:extLst>
          </p:cNvPr>
          <p:cNvSpPr>
            <a:spLocks noGrp="1"/>
          </p:cNvSpPr>
          <p:nvPr>
            <p:ph type="title"/>
          </p:nvPr>
        </p:nvSpPr>
        <p:spPr>
          <a:xfrm>
            <a:off x="2606646" y="908822"/>
            <a:ext cx="7303472" cy="1325563"/>
          </a:xfrm>
        </p:spPr>
        <p:txBody>
          <a:bodyPr>
            <a:normAutofit/>
          </a:bodyPr>
          <a:lstStyle/>
          <a:p>
            <a:r>
              <a:rPr lang="en-GB" sz="3200">
                <a:solidFill>
                  <a:schemeClr val="bg2"/>
                </a:solidFill>
                <a:latin typeface="Arial" panose="020B0604020202020204" pitchFamily="34" charset="0"/>
                <a:cs typeface="Arial" panose="020B0604020202020204" pitchFamily="34" charset="0"/>
              </a:rPr>
              <a:t>What is a Digital Social Care Record ?</a:t>
            </a:r>
          </a:p>
        </p:txBody>
      </p:sp>
      <p:sp>
        <p:nvSpPr>
          <p:cNvPr id="9" name="TextBox 8">
            <a:extLst>
              <a:ext uri="{FF2B5EF4-FFF2-40B4-BE49-F238E27FC236}">
                <a16:creationId xmlns:a16="http://schemas.microsoft.com/office/drawing/2014/main" id="{C93E9D9A-5715-4965-6B7A-BA512B2CB0E9}"/>
              </a:ext>
            </a:extLst>
          </p:cNvPr>
          <p:cNvSpPr txBox="1"/>
          <p:nvPr/>
        </p:nvSpPr>
        <p:spPr>
          <a:xfrm>
            <a:off x="2916080" y="1951553"/>
            <a:ext cx="6684603" cy="277640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rPr>
              <a:t>A Digital Social Care Record (DSCR) is the digital recording of care information and care received by an individual, within a social care setting, replacing traditional paper records. This is sometimes called an electronic care plan, electronic care record or electronic care management. </a:t>
            </a:r>
          </a:p>
        </p:txBody>
      </p:sp>
    </p:spTree>
    <p:extLst>
      <p:ext uri="{BB962C8B-B14F-4D97-AF65-F5344CB8AC3E}">
        <p14:creationId xmlns:p14="http://schemas.microsoft.com/office/powerpoint/2010/main" val="24628674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225DC8-19AD-6872-FA9D-3DB36039AB5F}"/>
              </a:ext>
            </a:extLst>
          </p:cNvPr>
          <p:cNvSpPr>
            <a:spLocks noGrp="1"/>
          </p:cNvSpPr>
          <p:nvPr>
            <p:ph type="body" sz="quarter" idx="10"/>
          </p:nvPr>
        </p:nvSpPr>
        <p:spPr/>
        <p:txBody>
          <a:bodyPr/>
          <a:lstStyle/>
          <a:p>
            <a:r>
              <a:rPr lang="en-GB" dirty="0"/>
              <a:t>Digital Social Care Record (DSCR)</a:t>
            </a:r>
          </a:p>
        </p:txBody>
      </p:sp>
      <p:sp>
        <p:nvSpPr>
          <p:cNvPr id="7" name="Text Placeholder 6">
            <a:extLst>
              <a:ext uri="{FF2B5EF4-FFF2-40B4-BE49-F238E27FC236}">
                <a16:creationId xmlns:a16="http://schemas.microsoft.com/office/drawing/2014/main" id="{7B7F1767-AFA7-B79C-EA54-2C5289215760}"/>
              </a:ext>
            </a:extLst>
          </p:cNvPr>
          <p:cNvSpPr>
            <a:spLocks noGrp="1"/>
          </p:cNvSpPr>
          <p:nvPr>
            <p:ph type="body" sz="quarter" idx="12"/>
          </p:nvPr>
        </p:nvSpPr>
        <p:spPr>
          <a:xfrm>
            <a:off x="230588" y="1160890"/>
            <a:ext cx="10344647" cy="5697110"/>
          </a:xfrm>
        </p:spPr>
        <p:txBody>
          <a:bodyPr/>
          <a:lstStyle/>
          <a:p>
            <a:pPr>
              <a:lnSpc>
                <a:spcPct val="150000"/>
              </a:lnSpc>
            </a:pPr>
            <a:r>
              <a:rPr lang="en-GB" sz="1800" dirty="0">
                <a:latin typeface="+mn-lt"/>
              </a:rPr>
              <a:t>Up to </a:t>
            </a:r>
            <a:r>
              <a:rPr lang="en-GB" sz="1800" dirty="0">
                <a:effectLst/>
                <a:latin typeface="+mn-lt"/>
              </a:rPr>
              <a:t>cover </a:t>
            </a:r>
            <a:r>
              <a:rPr lang="en-GB" sz="1800" b="1" dirty="0">
                <a:effectLst/>
                <a:latin typeface="+mn-lt"/>
              </a:rPr>
              <a:t>up to 50% </a:t>
            </a:r>
            <a:r>
              <a:rPr lang="en-GB" sz="1800" dirty="0">
                <a:effectLst/>
                <a:latin typeface="+mn-lt"/>
              </a:rPr>
              <a:t>of your first year of licenses and implementation costs and is currently capped at </a:t>
            </a:r>
            <a:r>
              <a:rPr lang="en-GB" sz="1800" b="1" dirty="0">
                <a:effectLst/>
                <a:latin typeface="+mn-lt"/>
              </a:rPr>
              <a:t>£4711.623 </a:t>
            </a:r>
            <a:r>
              <a:rPr lang="en-GB" sz="1800" dirty="0">
                <a:effectLst/>
                <a:latin typeface="+mn-lt"/>
              </a:rPr>
              <a:t>per </a:t>
            </a:r>
            <a:r>
              <a:rPr lang="en-GB" sz="1800" b="1" dirty="0">
                <a:effectLst/>
                <a:latin typeface="+mn-lt"/>
              </a:rPr>
              <a:t>CQC registered ASC provider</a:t>
            </a:r>
            <a:r>
              <a:rPr lang="en-GB" sz="1800" dirty="0">
                <a:effectLst/>
                <a:latin typeface="+mn-lt"/>
              </a:rPr>
              <a:t>. Eligibility for funding as follows:</a:t>
            </a:r>
          </a:p>
          <a:p>
            <a:pPr>
              <a:lnSpc>
                <a:spcPct val="150000"/>
              </a:lnSpc>
            </a:pPr>
            <a:endParaRPr lang="en-GB" sz="400" dirty="0">
              <a:effectLst/>
              <a:latin typeface="+mn-lt"/>
            </a:endParaRPr>
          </a:p>
          <a:p>
            <a:pPr marL="742939" lvl="1" indent="-285750">
              <a:lnSpc>
                <a:spcPct val="150000"/>
              </a:lnSpc>
              <a:buFont typeface="Wingdings" panose="05000000000000000000" pitchFamily="2" charset="2"/>
              <a:buChar char="ü"/>
            </a:pPr>
            <a:r>
              <a:rPr lang="en-GB" sz="1900" b="1" dirty="0">
                <a:solidFill>
                  <a:schemeClr val="bg2"/>
                </a:solidFill>
              </a:rPr>
              <a:t>Transfer from paper </a:t>
            </a:r>
            <a:r>
              <a:rPr lang="en-GB" sz="1900" dirty="0">
                <a:solidFill>
                  <a:schemeClr val="bg2"/>
                </a:solidFill>
              </a:rPr>
              <a:t>to an NHS assured supplier. This can be back dated to April 2022.</a:t>
            </a:r>
          </a:p>
          <a:p>
            <a:pPr marL="742939" lvl="1" indent="-285750">
              <a:lnSpc>
                <a:spcPct val="150000"/>
              </a:lnSpc>
              <a:buFont typeface="Wingdings" panose="05000000000000000000" pitchFamily="2" charset="2"/>
              <a:buChar char="ü"/>
            </a:pPr>
            <a:r>
              <a:rPr lang="en-GB" sz="1900" dirty="0">
                <a:solidFill>
                  <a:schemeClr val="bg2"/>
                </a:solidFill>
              </a:rPr>
              <a:t>Be </a:t>
            </a:r>
            <a:r>
              <a:rPr lang="en-GB" sz="1900" b="1" dirty="0">
                <a:solidFill>
                  <a:schemeClr val="bg2"/>
                </a:solidFill>
              </a:rPr>
              <a:t>CQC registered</a:t>
            </a:r>
            <a:r>
              <a:rPr lang="en-GB" sz="1900" dirty="0">
                <a:solidFill>
                  <a:schemeClr val="bg2"/>
                </a:solidFill>
              </a:rPr>
              <a:t>.</a:t>
            </a:r>
          </a:p>
          <a:p>
            <a:pPr marL="742939" lvl="1" indent="-285750">
              <a:lnSpc>
                <a:spcPct val="150000"/>
              </a:lnSpc>
              <a:buFont typeface="Wingdings" panose="05000000000000000000" pitchFamily="2" charset="2"/>
              <a:buChar char="ü"/>
            </a:pPr>
            <a:r>
              <a:rPr lang="en-GB" sz="1900" dirty="0">
                <a:solidFill>
                  <a:schemeClr val="bg2"/>
                </a:solidFill>
              </a:rPr>
              <a:t>Have </a:t>
            </a:r>
            <a:r>
              <a:rPr lang="en-GB" sz="1900" b="1" dirty="0">
                <a:solidFill>
                  <a:schemeClr val="bg2"/>
                </a:solidFill>
              </a:rPr>
              <a:t>NHS Mail </a:t>
            </a:r>
            <a:r>
              <a:rPr lang="en-GB" sz="1900" dirty="0">
                <a:solidFill>
                  <a:schemeClr val="bg2"/>
                </a:solidFill>
              </a:rPr>
              <a:t>being used amongst your team.</a:t>
            </a:r>
          </a:p>
          <a:p>
            <a:pPr marL="742939" lvl="1" indent="-285750">
              <a:lnSpc>
                <a:spcPct val="150000"/>
              </a:lnSpc>
              <a:buFont typeface="Wingdings" panose="05000000000000000000" pitchFamily="2" charset="2"/>
              <a:buChar char="ü"/>
            </a:pPr>
            <a:r>
              <a:rPr lang="en-GB" sz="1900" dirty="0">
                <a:solidFill>
                  <a:schemeClr val="bg2"/>
                </a:solidFill>
              </a:rPr>
              <a:t>Have a </a:t>
            </a:r>
            <a:r>
              <a:rPr lang="en-GB" sz="1900" b="1" dirty="0">
                <a:solidFill>
                  <a:schemeClr val="bg2"/>
                </a:solidFill>
              </a:rPr>
              <a:t>DSPT</a:t>
            </a:r>
            <a:r>
              <a:rPr lang="en-GB" sz="1900" dirty="0">
                <a:solidFill>
                  <a:schemeClr val="bg2"/>
                </a:solidFill>
              </a:rPr>
              <a:t> registered, and standards met.</a:t>
            </a:r>
          </a:p>
          <a:p>
            <a:pPr marL="742939" lvl="1" indent="-285750">
              <a:lnSpc>
                <a:spcPct val="150000"/>
              </a:lnSpc>
              <a:buFont typeface="Wingdings" panose="05000000000000000000" pitchFamily="2" charset="2"/>
              <a:buChar char="ü"/>
            </a:pPr>
            <a:r>
              <a:rPr lang="en-GB" sz="1900" dirty="0">
                <a:solidFill>
                  <a:schemeClr val="bg2"/>
                </a:solidFill>
              </a:rPr>
              <a:t>Agree to be an </a:t>
            </a:r>
            <a:r>
              <a:rPr lang="en-GB" sz="1900" b="1" dirty="0">
                <a:solidFill>
                  <a:schemeClr val="bg2"/>
                </a:solidFill>
              </a:rPr>
              <a:t>active and consistent partner</a:t>
            </a:r>
            <a:r>
              <a:rPr lang="en-GB" sz="1900" dirty="0">
                <a:solidFill>
                  <a:schemeClr val="bg2"/>
                </a:solidFill>
              </a:rPr>
              <a:t>; provide regular updates on progress of purchasing and use of DSCR to the DISC Programme Team using tools provided.</a:t>
            </a:r>
          </a:p>
          <a:p>
            <a:pPr marL="742939" lvl="1" indent="-285750">
              <a:lnSpc>
                <a:spcPct val="150000"/>
              </a:lnSpc>
              <a:buFont typeface="Wingdings" panose="05000000000000000000" pitchFamily="2" charset="2"/>
              <a:buChar char="ü"/>
            </a:pPr>
            <a:r>
              <a:rPr lang="en-GB" sz="1900" dirty="0">
                <a:solidFill>
                  <a:schemeClr val="bg2"/>
                </a:solidFill>
              </a:rPr>
              <a:t>Provide </a:t>
            </a:r>
            <a:r>
              <a:rPr lang="en-GB" sz="1900" b="1" dirty="0">
                <a:solidFill>
                  <a:schemeClr val="bg2"/>
                </a:solidFill>
              </a:rPr>
              <a:t>evidence of benefits </a:t>
            </a:r>
            <a:r>
              <a:rPr lang="en-GB" sz="1900" dirty="0">
                <a:solidFill>
                  <a:schemeClr val="bg2"/>
                </a:solidFill>
              </a:rPr>
              <a:t>of use of DSCR in your business up to March 2025. </a:t>
            </a:r>
          </a:p>
          <a:p>
            <a:pPr marL="742939" lvl="1" indent="-285750">
              <a:lnSpc>
                <a:spcPct val="150000"/>
              </a:lnSpc>
              <a:buFont typeface="Wingdings" panose="05000000000000000000" pitchFamily="2" charset="2"/>
              <a:buChar char="ü"/>
            </a:pPr>
            <a:r>
              <a:rPr lang="en-GB" sz="1900" dirty="0">
                <a:solidFill>
                  <a:schemeClr val="bg2"/>
                </a:solidFill>
              </a:rPr>
              <a:t>Name a </a:t>
            </a:r>
            <a:r>
              <a:rPr lang="en-GB" sz="1900" b="1" dirty="0">
                <a:solidFill>
                  <a:schemeClr val="bg2"/>
                </a:solidFill>
              </a:rPr>
              <a:t>digital champion</a:t>
            </a:r>
            <a:r>
              <a:rPr lang="en-GB" sz="1900" dirty="0">
                <a:solidFill>
                  <a:schemeClr val="bg2"/>
                </a:solidFill>
              </a:rPr>
              <a:t> in your business who will support colleagues in using the DSCR effectively. </a:t>
            </a:r>
          </a:p>
          <a:p>
            <a:endParaRPr lang="en-GB" dirty="0"/>
          </a:p>
        </p:txBody>
      </p:sp>
    </p:spTree>
    <p:extLst>
      <p:ext uri="{BB962C8B-B14F-4D97-AF65-F5344CB8AC3E}">
        <p14:creationId xmlns:p14="http://schemas.microsoft.com/office/powerpoint/2010/main" val="7354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225DC8-19AD-6872-FA9D-3DB36039AB5F}"/>
              </a:ext>
            </a:extLst>
          </p:cNvPr>
          <p:cNvSpPr>
            <a:spLocks noGrp="1"/>
          </p:cNvSpPr>
          <p:nvPr>
            <p:ph type="body" sz="quarter" idx="10"/>
          </p:nvPr>
        </p:nvSpPr>
        <p:spPr>
          <a:xfrm>
            <a:off x="382588" y="207963"/>
            <a:ext cx="11426825" cy="701675"/>
          </a:xfrm>
        </p:spPr>
        <p:txBody>
          <a:bodyPr/>
          <a:lstStyle/>
          <a:p>
            <a:r>
              <a:rPr lang="en-GB" dirty="0"/>
              <a:t>Digital Social Care Records (DSCR)</a:t>
            </a:r>
          </a:p>
        </p:txBody>
      </p:sp>
      <p:grpSp>
        <p:nvGrpSpPr>
          <p:cNvPr id="10" name="Group 9">
            <a:extLst>
              <a:ext uri="{FF2B5EF4-FFF2-40B4-BE49-F238E27FC236}">
                <a16:creationId xmlns:a16="http://schemas.microsoft.com/office/drawing/2014/main" id="{957A3A61-6CF7-02DE-9D95-422F22F2896E}"/>
              </a:ext>
            </a:extLst>
          </p:cNvPr>
          <p:cNvGrpSpPr/>
          <p:nvPr/>
        </p:nvGrpSpPr>
        <p:grpSpPr>
          <a:xfrm>
            <a:off x="382588" y="2172237"/>
            <a:ext cx="11377782" cy="906906"/>
            <a:chOff x="463034" y="2522094"/>
            <a:chExt cx="9490243" cy="906906"/>
          </a:xfrm>
        </p:grpSpPr>
        <p:graphicFrame>
          <p:nvGraphicFramePr>
            <p:cNvPr id="2" name="Diagram 1">
              <a:extLst>
                <a:ext uri="{FF2B5EF4-FFF2-40B4-BE49-F238E27FC236}">
                  <a16:creationId xmlns:a16="http://schemas.microsoft.com/office/drawing/2014/main" id="{DA0C7678-132C-A5CE-45FD-FBD1772452B3}"/>
                </a:ext>
              </a:extLst>
            </p:cNvPr>
            <p:cNvGraphicFramePr/>
            <p:nvPr>
              <p:extLst>
                <p:ext uri="{D42A27DB-BD31-4B8C-83A1-F6EECF244321}">
                  <p14:modId xmlns:p14="http://schemas.microsoft.com/office/powerpoint/2010/main" val="3380811569"/>
                </p:ext>
              </p:extLst>
            </p:nvPr>
          </p:nvGraphicFramePr>
          <p:xfrm>
            <a:off x="463034" y="2838808"/>
            <a:ext cx="9490243" cy="59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6C22DEB-F8E0-6417-BE2E-29E5740E4A44}"/>
                </a:ext>
              </a:extLst>
            </p:cNvPr>
            <p:cNvSpPr/>
            <p:nvPr/>
          </p:nvSpPr>
          <p:spPr>
            <a:xfrm>
              <a:off x="479205" y="2522095"/>
              <a:ext cx="6712626" cy="316713"/>
            </a:xfrm>
            <a:prstGeom prst="rect">
              <a:avLst/>
            </a:prstGeom>
            <a:ln w="28575">
              <a:solidFill>
                <a:schemeClr val="accent3"/>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2024</a:t>
              </a:r>
            </a:p>
          </p:txBody>
        </p:sp>
        <p:sp>
          <p:nvSpPr>
            <p:cNvPr id="4" name="Rectangle 3">
              <a:extLst>
                <a:ext uri="{FF2B5EF4-FFF2-40B4-BE49-F238E27FC236}">
                  <a16:creationId xmlns:a16="http://schemas.microsoft.com/office/drawing/2014/main" id="{34515A5E-54F1-F1BE-D228-0C679DFBF321}"/>
                </a:ext>
              </a:extLst>
            </p:cNvPr>
            <p:cNvSpPr/>
            <p:nvPr/>
          </p:nvSpPr>
          <p:spPr>
            <a:xfrm>
              <a:off x="7177424" y="2522094"/>
              <a:ext cx="2474576" cy="316713"/>
            </a:xfrm>
            <a:prstGeom prst="rect">
              <a:avLst/>
            </a:prstGeom>
            <a:ln w="28575">
              <a:solidFill>
                <a:schemeClr val="accent3"/>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2025</a:t>
              </a:r>
              <a:endParaRPr lang="en-GB" dirty="0"/>
            </a:p>
          </p:txBody>
        </p:sp>
      </p:grpSp>
      <p:sp>
        <p:nvSpPr>
          <p:cNvPr id="12" name="Rectangle 11">
            <a:extLst>
              <a:ext uri="{FF2B5EF4-FFF2-40B4-BE49-F238E27FC236}">
                <a16:creationId xmlns:a16="http://schemas.microsoft.com/office/drawing/2014/main" id="{2A99A25F-CEED-5093-CBF4-1E08AC507B2D}"/>
              </a:ext>
            </a:extLst>
          </p:cNvPr>
          <p:cNvSpPr/>
          <p:nvPr/>
        </p:nvSpPr>
        <p:spPr>
          <a:xfrm>
            <a:off x="9515101" y="3480338"/>
            <a:ext cx="2441052" cy="91440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By March 2025, 80% of CQC locations will have a DSCR</a:t>
            </a:r>
          </a:p>
        </p:txBody>
      </p:sp>
      <p:sp>
        <p:nvSpPr>
          <p:cNvPr id="13" name="Rectangle 12">
            <a:extLst>
              <a:ext uri="{FF2B5EF4-FFF2-40B4-BE49-F238E27FC236}">
                <a16:creationId xmlns:a16="http://schemas.microsoft.com/office/drawing/2014/main" id="{3744E382-D8CC-79B0-32D7-6FCDFE693EFF}"/>
              </a:ext>
            </a:extLst>
          </p:cNvPr>
          <p:cNvSpPr/>
          <p:nvPr/>
        </p:nvSpPr>
        <p:spPr>
          <a:xfrm>
            <a:off x="1766903" y="3513152"/>
            <a:ext cx="2441052" cy="914400"/>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Currently at 74% </a:t>
            </a:r>
          </a:p>
          <a:p>
            <a:pPr algn="ctr"/>
            <a:r>
              <a:rPr lang="en-GB" dirty="0"/>
              <a:t>(207 Providers)</a:t>
            </a:r>
          </a:p>
        </p:txBody>
      </p:sp>
      <p:sp>
        <p:nvSpPr>
          <p:cNvPr id="16" name="TextBox 15">
            <a:extLst>
              <a:ext uri="{FF2B5EF4-FFF2-40B4-BE49-F238E27FC236}">
                <a16:creationId xmlns:a16="http://schemas.microsoft.com/office/drawing/2014/main" id="{28BDECBA-437F-B4A6-56C3-247790CB82CE}"/>
              </a:ext>
            </a:extLst>
          </p:cNvPr>
          <p:cNvSpPr txBox="1"/>
          <p:nvPr/>
        </p:nvSpPr>
        <p:spPr>
          <a:xfrm>
            <a:off x="650952" y="4951646"/>
            <a:ext cx="9383593" cy="1569660"/>
          </a:xfrm>
          <a:prstGeom prst="rect">
            <a:avLst/>
          </a:prstGeom>
          <a:noFill/>
        </p:spPr>
        <p:txBody>
          <a:bodyPr wrap="square">
            <a:spAutoFit/>
          </a:bodyPr>
          <a:lstStyle/>
          <a:p>
            <a:r>
              <a:rPr lang="en-GB" sz="2400" dirty="0"/>
              <a:t>The programme has:</a:t>
            </a:r>
          </a:p>
          <a:p>
            <a:pPr marL="285750" indent="-285750">
              <a:buFont typeface="Arial" panose="020B0604020202020204" pitchFamily="34" charset="0"/>
              <a:buChar char="•"/>
            </a:pPr>
            <a:r>
              <a:rPr lang="en-GB" sz="2400" dirty="0"/>
              <a:t>Supported 57 providers with their funding applications</a:t>
            </a:r>
          </a:p>
          <a:p>
            <a:pPr marL="285750" indent="-285750">
              <a:buFont typeface="Arial" panose="020B0604020202020204" pitchFamily="34" charset="0"/>
              <a:buChar char="•"/>
            </a:pPr>
            <a:r>
              <a:rPr lang="en-GB" sz="2400" dirty="0"/>
              <a:t>13 providers in various stages of the process </a:t>
            </a:r>
          </a:p>
          <a:p>
            <a:pPr marL="285750" indent="-285750">
              <a:buFont typeface="Arial" panose="020B0604020202020204" pitchFamily="34" charset="0"/>
              <a:buChar char="•"/>
            </a:pPr>
            <a:r>
              <a:rPr lang="en-GB" sz="2400" dirty="0"/>
              <a:t>7 providers withdrawn</a:t>
            </a:r>
          </a:p>
        </p:txBody>
      </p:sp>
    </p:spTree>
    <p:extLst>
      <p:ext uri="{BB962C8B-B14F-4D97-AF65-F5344CB8AC3E}">
        <p14:creationId xmlns:p14="http://schemas.microsoft.com/office/powerpoint/2010/main" val="5715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48E7-3CF8-64F9-ABF4-E3522D62E3B7}"/>
              </a:ext>
            </a:extLst>
          </p:cNvPr>
          <p:cNvSpPr>
            <a:spLocks noGrp="1"/>
          </p:cNvSpPr>
          <p:nvPr>
            <p:ph type="title"/>
          </p:nvPr>
        </p:nvSpPr>
        <p:spPr/>
        <p:txBody>
          <a:bodyPr/>
          <a:lstStyle/>
          <a:p>
            <a:pPr algn="ctr"/>
            <a:r>
              <a:rPr lang="en-GB" b="1"/>
              <a:t>Why get a DSCR? </a:t>
            </a:r>
          </a:p>
        </p:txBody>
      </p:sp>
      <p:graphicFrame>
        <p:nvGraphicFramePr>
          <p:cNvPr id="5" name="Chart 4">
            <a:extLst>
              <a:ext uri="{FF2B5EF4-FFF2-40B4-BE49-F238E27FC236}">
                <a16:creationId xmlns:a16="http://schemas.microsoft.com/office/drawing/2014/main" id="{3779D65C-CFAF-EF94-165A-5E1FC8BD1B3E}"/>
              </a:ext>
            </a:extLst>
          </p:cNvPr>
          <p:cNvGraphicFramePr/>
          <p:nvPr>
            <p:extLst>
              <p:ext uri="{D42A27DB-BD31-4B8C-83A1-F6EECF244321}">
                <p14:modId xmlns:p14="http://schemas.microsoft.com/office/powerpoint/2010/main" val="2244488719"/>
              </p:ext>
            </p:extLst>
          </p:nvPr>
        </p:nvGraphicFramePr>
        <p:xfrm>
          <a:off x="505616" y="1700714"/>
          <a:ext cx="3957468" cy="44319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39FC8B5-24B6-E79C-91CE-0824BA19099F}"/>
              </a:ext>
            </a:extLst>
          </p:cNvPr>
          <p:cNvSpPr txBox="1"/>
          <p:nvPr/>
        </p:nvSpPr>
        <p:spPr>
          <a:xfrm>
            <a:off x="4753394" y="1690688"/>
            <a:ext cx="6930821"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“Digital records will increasingly replace paper records. This means digital systems will be vital to capture and share information. This is essential for truly integrated services that work for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A quote from the Care Quality Commission (CQC)</a:t>
            </a: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“It is likely to become increasingly difficult to maintain the levels of quality that other providers are achieving with Digital Social Care Records and therefore it would become increasingly difficult to maintain a good or outstanding rating if you have not made that move.”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 quote from Mark Sutton – Chief Digital and Data Officer CQC</a:t>
            </a: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123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3DB2-DA61-7B89-F24A-1FC254BF910C}"/>
              </a:ext>
            </a:extLst>
          </p:cNvPr>
          <p:cNvSpPr>
            <a:spLocks noGrp="1"/>
          </p:cNvSpPr>
          <p:nvPr>
            <p:ph type="title"/>
          </p:nvPr>
        </p:nvSpPr>
        <p:spPr/>
        <p:txBody>
          <a:bodyPr/>
          <a:lstStyle/>
          <a:p>
            <a:r>
              <a:rPr lang="en-GB" b="1"/>
              <a:t>Benefits</a:t>
            </a:r>
          </a:p>
        </p:txBody>
      </p:sp>
      <p:sp>
        <p:nvSpPr>
          <p:cNvPr id="3" name="TextBox 2">
            <a:extLst>
              <a:ext uri="{FF2B5EF4-FFF2-40B4-BE49-F238E27FC236}">
                <a16:creationId xmlns:a16="http://schemas.microsoft.com/office/drawing/2014/main" id="{1F4AB35F-7287-38F2-117F-A8B6D4625FA9}"/>
              </a:ext>
            </a:extLst>
          </p:cNvPr>
          <p:cNvSpPr txBox="1"/>
          <p:nvPr/>
        </p:nvSpPr>
        <p:spPr>
          <a:xfrm>
            <a:off x="1909164" y="1408749"/>
            <a:ext cx="9444636" cy="44670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n-ea"/>
                <a:cs typeface="+mn-cs"/>
              </a:rPr>
              <a:t>The amount of paper being ordered has decreased from an average of 10 boxes per month down to 1 box.</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n-ea"/>
                <a:cs typeface="+mn-cs"/>
              </a:rPr>
              <a:t>Time taken to do Care Plan Reviews have decreased on average from 4 hours with paper to 30-45 minutes with a DSCR.</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n-ea"/>
                <a:cs typeface="+mn-cs"/>
              </a:rPr>
              <a:t>Up to 2 hours have been saved on handling external queries (Local Authority, CHC, social workers etc)</a:t>
            </a:r>
          </a:p>
        </p:txBody>
      </p:sp>
      <p:pic>
        <p:nvPicPr>
          <p:cNvPr id="6" name="Graphic 5" descr="Book with dialogue design">
            <a:extLst>
              <a:ext uri="{FF2B5EF4-FFF2-40B4-BE49-F238E27FC236}">
                <a16:creationId xmlns:a16="http://schemas.microsoft.com/office/drawing/2014/main" id="{9D37FF30-87A0-DFB8-8213-9544051837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109" y="1469824"/>
            <a:ext cx="740450" cy="1088462"/>
          </a:xfrm>
          <a:prstGeom prst="rect">
            <a:avLst/>
          </a:prstGeom>
        </p:spPr>
      </p:pic>
      <p:pic>
        <p:nvPicPr>
          <p:cNvPr id="8" name="Graphic 7" descr="A phone facing sideways">
            <a:extLst>
              <a:ext uri="{FF2B5EF4-FFF2-40B4-BE49-F238E27FC236}">
                <a16:creationId xmlns:a16="http://schemas.microsoft.com/office/drawing/2014/main" id="{E8143C21-5DF2-6CBB-A204-71E8A822D0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2400" y="3039744"/>
            <a:ext cx="503869" cy="1325563"/>
          </a:xfrm>
          <a:prstGeom prst="rect">
            <a:avLst/>
          </a:prstGeom>
        </p:spPr>
      </p:pic>
      <p:pic>
        <p:nvPicPr>
          <p:cNvPr id="5" name="Graphic 4" descr="Ringing alarm clock">
            <a:extLst>
              <a:ext uri="{FF2B5EF4-FFF2-40B4-BE49-F238E27FC236}">
                <a16:creationId xmlns:a16="http://schemas.microsoft.com/office/drawing/2014/main" id="{8EAFC4E0-E5E1-A85B-B419-7B036FEA1C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4148" y="4658590"/>
            <a:ext cx="940372" cy="1088462"/>
          </a:xfrm>
          <a:prstGeom prst="rect">
            <a:avLst/>
          </a:prstGeom>
        </p:spPr>
      </p:pic>
    </p:spTree>
    <p:extLst>
      <p:ext uri="{BB962C8B-B14F-4D97-AF65-F5344CB8AC3E}">
        <p14:creationId xmlns:p14="http://schemas.microsoft.com/office/powerpoint/2010/main" val="302148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BF51-BC0E-3310-41C0-4391C922C669}"/>
              </a:ext>
            </a:extLst>
          </p:cNvPr>
          <p:cNvSpPr>
            <a:spLocks noGrp="1"/>
          </p:cNvSpPr>
          <p:nvPr>
            <p:ph type="title"/>
          </p:nvPr>
        </p:nvSpPr>
        <p:spPr/>
        <p:txBody>
          <a:bodyPr/>
          <a:lstStyle/>
          <a:p>
            <a:r>
              <a:rPr lang="en-GB" b="1"/>
              <a:t>Staff Case Studies</a:t>
            </a:r>
          </a:p>
        </p:txBody>
      </p:sp>
      <p:pic>
        <p:nvPicPr>
          <p:cNvPr id="4" name="Graphic 3" descr="Man holding cup">
            <a:extLst>
              <a:ext uri="{FF2B5EF4-FFF2-40B4-BE49-F238E27FC236}">
                <a16:creationId xmlns:a16="http://schemas.microsoft.com/office/drawing/2014/main" id="{647FC479-224A-6C53-011B-AC06F88E148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1301"/>
          <a:stretch/>
        </p:blipFill>
        <p:spPr>
          <a:xfrm flipH="1">
            <a:off x="9346079" y="3892379"/>
            <a:ext cx="2694550" cy="2965621"/>
          </a:xfrm>
          <a:prstGeom prst="rect">
            <a:avLst/>
          </a:prstGeom>
        </p:spPr>
      </p:pic>
      <p:sp>
        <p:nvSpPr>
          <p:cNvPr id="7" name="TextBox 6">
            <a:extLst>
              <a:ext uri="{FF2B5EF4-FFF2-40B4-BE49-F238E27FC236}">
                <a16:creationId xmlns:a16="http://schemas.microsoft.com/office/drawing/2014/main" id="{E53280AD-24E4-FDBC-C9CE-B105DFAF305E}"/>
              </a:ext>
            </a:extLst>
          </p:cNvPr>
          <p:cNvSpPr txBox="1"/>
          <p:nvPr/>
        </p:nvSpPr>
        <p:spPr>
          <a:xfrm>
            <a:off x="838200" y="1424358"/>
            <a:ext cx="9670597" cy="502701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The digital care record is very helpful and saves a lot of time.  It allows easy access to the services, user care plan and hand over. I have saved a lot of time and can carry out care while recording notes during chatting to the services user. The DSCR has easier access than using paper; by clicking an icon I can add any extra notes recorded and just click change to record and save these changes.</a:t>
            </a: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Stanley - Care Assistant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Activity notes are easily put onto DSCR, and I can access care notes easily to familiarise myself about the resident. Residents and family are happy, this makes up as activity organisers proud. </a:t>
            </a: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Sharon – Activities Organiser</a:t>
            </a:r>
          </a:p>
        </p:txBody>
      </p:sp>
    </p:spTree>
    <p:extLst>
      <p:ext uri="{BB962C8B-B14F-4D97-AF65-F5344CB8AC3E}">
        <p14:creationId xmlns:p14="http://schemas.microsoft.com/office/powerpoint/2010/main" val="10424464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AE48-500D-2A9C-2120-CD881AA8ACE1}"/>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Contact us </a:t>
            </a:r>
          </a:p>
        </p:txBody>
      </p:sp>
      <p:sp>
        <p:nvSpPr>
          <p:cNvPr id="4" name="TextBox 3">
            <a:extLst>
              <a:ext uri="{FF2B5EF4-FFF2-40B4-BE49-F238E27FC236}">
                <a16:creationId xmlns:a16="http://schemas.microsoft.com/office/drawing/2014/main" id="{C12AADF4-0886-E5D0-2B76-9B6573BF170C}"/>
              </a:ext>
            </a:extLst>
          </p:cNvPr>
          <p:cNvSpPr txBox="1"/>
          <p:nvPr/>
        </p:nvSpPr>
        <p:spPr>
          <a:xfrm>
            <a:off x="1097690" y="1589964"/>
            <a:ext cx="9996615"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We have funding available to you if you purchase one the assured solutions. This could cover up to 50% of your first year of licenses and implementation costs and is currently capped at £4711.623 per CQC registered ASC provider.</a:t>
            </a:r>
          </a:p>
        </p:txBody>
      </p:sp>
      <p:grpSp>
        <p:nvGrpSpPr>
          <p:cNvPr id="12" name="Group 11">
            <a:extLst>
              <a:ext uri="{FF2B5EF4-FFF2-40B4-BE49-F238E27FC236}">
                <a16:creationId xmlns:a16="http://schemas.microsoft.com/office/drawing/2014/main" id="{05006D65-0B01-5F35-BD81-EC1B1CE544F7}"/>
              </a:ext>
            </a:extLst>
          </p:cNvPr>
          <p:cNvGrpSpPr/>
          <p:nvPr/>
        </p:nvGrpSpPr>
        <p:grpSpPr>
          <a:xfrm>
            <a:off x="1097691" y="2976702"/>
            <a:ext cx="9996615" cy="2901123"/>
            <a:chOff x="1097687" y="2623284"/>
            <a:chExt cx="9996615" cy="2901123"/>
          </a:xfrm>
        </p:grpSpPr>
        <p:sp>
          <p:nvSpPr>
            <p:cNvPr id="7" name="TextBox 6">
              <a:extLst>
                <a:ext uri="{FF2B5EF4-FFF2-40B4-BE49-F238E27FC236}">
                  <a16:creationId xmlns:a16="http://schemas.microsoft.com/office/drawing/2014/main" id="{26187613-EFCA-482C-FE1A-6C48387EE6F3}"/>
                </a:ext>
              </a:extLst>
            </p:cNvPr>
            <p:cNvSpPr txBox="1"/>
            <p:nvPr/>
          </p:nvSpPr>
          <p:spPr>
            <a:xfrm>
              <a:off x="1097687" y="3730231"/>
              <a:ext cx="99966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Expressions of Interest </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digitisationinsocialcare@somerset.gov.uk</a:t>
              </a:r>
            </a:p>
          </p:txBody>
        </p:sp>
        <p:sp>
          <p:nvSpPr>
            <p:cNvPr id="3" name="TextBox 2">
              <a:extLst>
                <a:ext uri="{FF2B5EF4-FFF2-40B4-BE49-F238E27FC236}">
                  <a16:creationId xmlns:a16="http://schemas.microsoft.com/office/drawing/2014/main" id="{071476AF-5268-FCDA-1EF6-4457CEF63DD8}"/>
                </a:ext>
              </a:extLst>
            </p:cNvPr>
            <p:cNvSpPr txBox="1"/>
            <p:nvPr/>
          </p:nvSpPr>
          <p:spPr>
            <a:xfrm>
              <a:off x="1097687" y="4427264"/>
              <a:ext cx="99966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Data Security &amp; Protection Toolkit (DSPT) </a:t>
              </a: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daniel.plummer@rcpa.org.uk</a:t>
              </a:r>
            </a:p>
          </p:txBody>
        </p:sp>
        <p:sp>
          <p:nvSpPr>
            <p:cNvPr id="9" name="TextBox 8">
              <a:extLst>
                <a:ext uri="{FF2B5EF4-FFF2-40B4-BE49-F238E27FC236}">
                  <a16:creationId xmlns:a16="http://schemas.microsoft.com/office/drawing/2014/main" id="{5C73708B-27A2-A2D7-A2AA-A45B4800F669}"/>
                </a:ext>
              </a:extLst>
            </p:cNvPr>
            <p:cNvSpPr txBox="1"/>
            <p:nvPr/>
          </p:nvSpPr>
          <p:spPr>
            <a:xfrm>
              <a:off x="2788063" y="5124297"/>
              <a:ext cx="661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NHS Mail </a:t>
              </a: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somicb.digitalcarehomes@nhs.net</a:t>
              </a:r>
            </a:p>
          </p:txBody>
        </p:sp>
        <p:pic>
          <p:nvPicPr>
            <p:cNvPr id="11" name="Graphic 10" descr="Email outline">
              <a:extLst>
                <a:ext uri="{FF2B5EF4-FFF2-40B4-BE49-F238E27FC236}">
                  <a16:creationId xmlns:a16="http://schemas.microsoft.com/office/drawing/2014/main" id="{6098F520-5E7B-0436-A132-462368401C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4" y="2623284"/>
              <a:ext cx="914400" cy="914400"/>
            </a:xfrm>
            <a:prstGeom prst="rect">
              <a:avLst/>
            </a:prstGeom>
          </p:spPr>
        </p:pic>
      </p:grpSp>
    </p:spTree>
    <p:extLst>
      <p:ext uri="{BB962C8B-B14F-4D97-AF65-F5344CB8AC3E}">
        <p14:creationId xmlns:p14="http://schemas.microsoft.com/office/powerpoint/2010/main" val="3341076419"/>
      </p:ext>
    </p:extLst>
  </p:cSld>
  <p:clrMapOvr>
    <a:masterClrMapping/>
  </p:clrMapOvr>
  <p:transition spd="slow">
    <p:push dir="u"/>
  </p:transition>
</p:sld>
</file>

<file path=ppt/theme/theme1.xml><?xml version="1.0" encoding="utf-8"?>
<a:theme xmlns:a="http://schemas.openxmlformats.org/drawingml/2006/main" name="Somerset Council">
  <a:themeElements>
    <a:clrScheme name="Somerset Council Branding">
      <a:dk1>
        <a:srgbClr val="000000"/>
      </a:dk1>
      <a:lt1>
        <a:sysClr val="window" lastClr="FFFFFF"/>
      </a:lt1>
      <a:dk2>
        <a:srgbClr val="006072"/>
      </a:dk2>
      <a:lt2>
        <a:srgbClr val="011E41"/>
      </a:lt2>
      <a:accent1>
        <a:srgbClr val="72BF44"/>
      </a:accent1>
      <a:accent2>
        <a:srgbClr val="43C0B9"/>
      </a:accent2>
      <a:accent3>
        <a:srgbClr val="007149"/>
      </a:accent3>
      <a:accent4>
        <a:srgbClr val="722B8D"/>
      </a:accent4>
      <a:accent5>
        <a:srgbClr val="D03C43"/>
      </a:accent5>
      <a:accent6>
        <a:srgbClr val="F3742E"/>
      </a:accent6>
      <a:hlink>
        <a:srgbClr val="0563C1"/>
      </a:hlink>
      <a:folHlink>
        <a:srgbClr val="795CB2"/>
      </a:folHlink>
    </a:clrScheme>
    <a:fontScheme name="Somerset Counci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id="{EEBB3035-CFF1-455D-9117-6B80C4BEC5C9}" vid="{70AE2A65-43E7-4E16-B65D-A77868D947B8}"/>
    </a:ext>
  </a:extLst>
</a:theme>
</file>

<file path=ppt/theme/theme2.xml><?xml version="1.0" encoding="utf-8"?>
<a:theme xmlns:a="http://schemas.openxmlformats.org/drawingml/2006/main" name="Somerset Council Values">
  <a:themeElements>
    <a:clrScheme name="Somerset Council Branding">
      <a:dk1>
        <a:srgbClr val="FFFFFF"/>
      </a:dk1>
      <a:lt1>
        <a:srgbClr val="006072"/>
      </a:lt1>
      <a:dk2>
        <a:srgbClr val="011E41"/>
      </a:dk2>
      <a:lt2>
        <a:srgbClr val="43C0B9"/>
      </a:lt2>
      <a:accent1>
        <a:srgbClr val="72BF44"/>
      </a:accent1>
      <a:accent2>
        <a:srgbClr val="007149"/>
      </a:accent2>
      <a:accent3>
        <a:srgbClr val="722B8D"/>
      </a:accent3>
      <a:accent4>
        <a:srgbClr val="D03C43"/>
      </a:accent4>
      <a:accent5>
        <a:srgbClr val="F3742E"/>
      </a:accent5>
      <a:accent6>
        <a:srgbClr val="F3CB49"/>
      </a:accent6>
      <a:hlink>
        <a:srgbClr val="0563C1"/>
      </a:hlink>
      <a:folHlink>
        <a:srgbClr val="795CB2"/>
      </a:folHlink>
    </a:clrScheme>
    <a:fontScheme name="Somerset Counci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id="{EEBB3035-CFF1-455D-9117-6B80C4BEC5C9}" vid="{15866D0A-69DE-47B1-BF74-1613F17D1A35}"/>
    </a:ext>
  </a:extLst>
</a:theme>
</file>

<file path=ppt/theme/theme3.xml><?xml version="1.0" encoding="utf-8"?>
<a:theme xmlns:a="http://schemas.openxmlformats.org/drawingml/2006/main" name="Office Theme">
  <a:themeElements>
    <a:clrScheme name="Somerset Council">
      <a:dk1>
        <a:srgbClr val="011E41"/>
      </a:dk1>
      <a:lt1>
        <a:sysClr val="window" lastClr="FFFFFF"/>
      </a:lt1>
      <a:dk2>
        <a:srgbClr val="006072"/>
      </a:dk2>
      <a:lt2>
        <a:srgbClr val="FFFFFF"/>
      </a:lt2>
      <a:accent1>
        <a:srgbClr val="19D3C5"/>
      </a:accent1>
      <a:accent2>
        <a:srgbClr val="76BC21"/>
      </a:accent2>
      <a:accent3>
        <a:srgbClr val="FF6C0E"/>
      </a:accent3>
      <a:accent4>
        <a:srgbClr val="CF3339"/>
      </a:accent4>
      <a:accent5>
        <a:srgbClr val="722282"/>
      </a:accent5>
      <a:accent6>
        <a:srgbClr val="006E43"/>
      </a:accent6>
      <a:hlink>
        <a:srgbClr val="011E41"/>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340E1253235C4D8E4F1019038AFBB1" ma:contentTypeVersion="17" ma:contentTypeDescription="Create a new document." ma:contentTypeScope="" ma:versionID="ff2c38b49689dc489a3b74edf7192f23">
  <xsd:schema xmlns:xsd="http://www.w3.org/2001/XMLSchema" xmlns:xs="http://www.w3.org/2001/XMLSchema" xmlns:p="http://schemas.microsoft.com/office/2006/metadata/properties" xmlns:ns2="3773ccf5-1a66-421c-9cfd-a1f8b93b8553" xmlns:ns3="5b780130-41df-4d17-8a46-6183b1f9f329" targetNamespace="http://schemas.microsoft.com/office/2006/metadata/properties" ma:root="true" ma:fieldsID="02f590802b47863b8294f7580c699c39" ns2:_="" ns3:_="">
    <xsd:import namespace="3773ccf5-1a66-421c-9cfd-a1f8b93b8553"/>
    <xsd:import namespace="5b780130-41df-4d17-8a46-6183b1f9f3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3ccf5-1a66-421c-9cfd-a1f8b93b8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80130-41df-4d17-8a46-6183b1f9f3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b903fbc-00a4-4a3c-a261-376de62d11ad}" ma:internalName="TaxCatchAll" ma:showField="CatchAllData" ma:web="5b780130-41df-4d17-8a46-6183b1f9f3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b780130-41df-4d17-8a46-6183b1f9f329"/>
    <lcf76f155ced4ddcb4097134ff3c332f xmlns="3773ccf5-1a66-421c-9cfd-a1f8b93b855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5BD74-43B0-429D-B691-462345DBD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73ccf5-1a66-421c-9cfd-a1f8b93b8553"/>
    <ds:schemaRef ds:uri="5b780130-41df-4d17-8a46-6183b1f9f3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C4B55E-B218-453D-97F1-71C13E8BF539}">
  <ds:schemaRefs>
    <ds:schemaRef ds:uri="http://www.w3.org/XML/1998/namespace"/>
    <ds:schemaRef ds:uri="http://schemas.microsoft.com/office/infopath/2007/PartnerControls"/>
    <ds:schemaRef ds:uri="3773ccf5-1a66-421c-9cfd-a1f8b93b8553"/>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5b780130-41df-4d17-8a46-6183b1f9f329"/>
    <ds:schemaRef ds:uri="http://purl.org/dc/elements/1.1/"/>
  </ds:schemaRefs>
</ds:datastoreItem>
</file>

<file path=customXml/itemProps3.xml><?xml version="1.0" encoding="utf-8"?>
<ds:datastoreItem xmlns:ds="http://schemas.openxmlformats.org/officeDocument/2006/customXml" ds:itemID="{169CD234-8DB7-41CF-89C0-6E03EDB5BA13}">
  <ds:schemaRefs>
    <ds:schemaRef ds:uri="http://schemas.microsoft.com/sharepoint/v3/contenttype/forms"/>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Somerset Council Template</Template>
  <TotalTime>262</TotalTime>
  <Words>1348</Words>
  <Application>Microsoft Office PowerPoint</Application>
  <PresentationFormat>Widescreen</PresentationFormat>
  <Paragraphs>131</Paragraphs>
  <Slides>13</Slides>
  <Notes>9</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Aptos</vt:lpstr>
      <vt:lpstr>Arial</vt:lpstr>
      <vt:lpstr>Calibri</vt:lpstr>
      <vt:lpstr>Wingdings</vt:lpstr>
      <vt:lpstr>Somerset Council</vt:lpstr>
      <vt:lpstr>Somerset Council Values</vt:lpstr>
      <vt:lpstr>Office Theme</vt:lpstr>
      <vt:lpstr>PowerPoint Presentation</vt:lpstr>
      <vt:lpstr>PowerPoint Presentation</vt:lpstr>
      <vt:lpstr>What is a Digital Social Care Record ?</vt:lpstr>
      <vt:lpstr>PowerPoint Presentation</vt:lpstr>
      <vt:lpstr>PowerPoint Presentation</vt:lpstr>
      <vt:lpstr>Why get a DSCR? </vt:lpstr>
      <vt:lpstr>Benefits</vt:lpstr>
      <vt:lpstr>Staff Case Studies</vt:lpstr>
      <vt:lpstr>Contact us </vt:lpstr>
      <vt:lpstr>A Somerset DSCR Story </vt:lpstr>
      <vt:lpstr>Manager Case Study</vt:lpstr>
      <vt:lpstr>Staff Case Studies</vt:lpstr>
      <vt:lpstr>Family Member of 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Pow</dc:creator>
  <cp:lastModifiedBy>Rachel Caunce</cp:lastModifiedBy>
  <cp:revision>3</cp:revision>
  <dcterms:created xsi:type="dcterms:W3CDTF">2024-06-24T19:31:20Z</dcterms:created>
  <dcterms:modified xsi:type="dcterms:W3CDTF">2024-07-22T14:37:12Z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0x01010003340E1253235C4D8E4F1019038AFBB1</vt:lpwstr>
  </property>
</Properties>
</file>