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82" r:id="rId4"/>
  </p:sldMasterIdLst>
  <p:notesMasterIdLst>
    <p:notesMasterId r:id="rId20"/>
  </p:notesMasterIdLst>
  <p:sldIdLst>
    <p:sldId id="256" r:id="rId5"/>
    <p:sldId id="257" r:id="rId6"/>
    <p:sldId id="258" r:id="rId7"/>
    <p:sldId id="260" r:id="rId8"/>
    <p:sldId id="261" r:id="rId9"/>
    <p:sldId id="262" r:id="rId10"/>
    <p:sldId id="271" r:id="rId11"/>
    <p:sldId id="265" r:id="rId12"/>
    <p:sldId id="263" r:id="rId13"/>
    <p:sldId id="264" r:id="rId14"/>
    <p:sldId id="269" r:id="rId15"/>
    <p:sldId id="266" r:id="rId16"/>
    <p:sldId id="267" r:id="rId17"/>
    <p:sldId id="268" r:id="rId18"/>
    <p:sldId id="270" r:id="rId1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77777"/>
    <a:srgbClr val="54381C"/>
    <a:srgbClr val="996633"/>
    <a:srgbClr val="FEFFF7"/>
    <a:srgbClr val="FFFFCC"/>
    <a:srgbClr val="CCCCFF"/>
    <a:srgbClr val="669900"/>
    <a:srgbClr val="66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991" autoAdjust="0"/>
    <p:restoredTop sz="80775" autoAdjust="0"/>
  </p:normalViewPr>
  <p:slideViewPr>
    <p:cSldViewPr snapToGrid="0">
      <p:cViewPr varScale="1">
        <p:scale>
          <a:sx n="66" d="100"/>
          <a:sy n="66" d="100"/>
        </p:scale>
        <p:origin x="597" y="5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E3A1E9-6D9D-4509-9802-6298F9BA5F76}" type="datetimeFigureOut">
              <a:rPr lang="en-GB" smtClean="0"/>
              <a:t>08/05/2024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BC01F29-3A66-4ACB-B508-E0C4AE048477}" type="slidenum">
              <a:rPr lang="en-GB" smtClean="0"/>
              <a:t>‹#›</a:t>
            </a:fld>
            <a:endParaRPr lang="en-GB"/>
          </a:p>
        </p:txBody>
      </p:sp>
    </p:spTree>
    <p:extLst>
      <p:ext uri="{BB962C8B-B14F-4D97-AF65-F5344CB8AC3E}">
        <p14:creationId xmlns:p14="http://schemas.microsoft.com/office/powerpoint/2010/main" val="40210597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Withholding or giving of nutrition, medication, fluids or attempts to resuscitate. </a:t>
            </a:r>
          </a:p>
          <a:p>
            <a:r>
              <a:rPr lang="en-GB" dirty="0"/>
              <a:t>Treatments that carry risk of injury of death (Anaesthetic) </a:t>
            </a:r>
          </a:p>
          <a:p>
            <a:r>
              <a:rPr lang="en-GB" dirty="0"/>
              <a:t>Treatments that present protracted recovery, poor or limited outcome, is intrusive or long-lasting impairment. </a:t>
            </a:r>
          </a:p>
          <a:p>
            <a:r>
              <a:rPr lang="en-GB" dirty="0"/>
              <a:t>MCA says: </a:t>
            </a:r>
          </a:p>
          <a:p>
            <a:r>
              <a:rPr lang="en-GB" dirty="0"/>
              <a:t>chemotherapy</a:t>
            </a:r>
          </a:p>
          <a:p>
            <a:r>
              <a:rPr lang="en-GB" dirty="0"/>
              <a:t>electro-convulsive therapy</a:t>
            </a:r>
          </a:p>
          <a:p>
            <a:r>
              <a:rPr lang="en-GB" dirty="0"/>
              <a:t>therapeutic sterilisation</a:t>
            </a:r>
          </a:p>
          <a:p>
            <a:r>
              <a:rPr lang="en-GB" dirty="0"/>
              <a:t>major surgery (such as open-heart surgery or brain/neurosurgery)</a:t>
            </a:r>
          </a:p>
          <a:p>
            <a:r>
              <a:rPr lang="en-GB" dirty="0"/>
              <a:t>major amputations (for example, loss of an arm or leg)</a:t>
            </a:r>
          </a:p>
          <a:p>
            <a:r>
              <a:rPr lang="en-GB" dirty="0"/>
              <a:t>treatments that will result in permanent loss of hearing or sight</a:t>
            </a:r>
          </a:p>
          <a:p>
            <a:r>
              <a:rPr lang="en-GB" dirty="0"/>
              <a:t>withholding or stopping artificial nutrition and hydration</a:t>
            </a:r>
          </a:p>
          <a:p>
            <a:r>
              <a:rPr lang="en-GB" dirty="0"/>
              <a:t>termination of pregnancy.</a:t>
            </a:r>
          </a:p>
        </p:txBody>
      </p:sp>
      <p:sp>
        <p:nvSpPr>
          <p:cNvPr id="4" name="Slide Number Placeholder 3"/>
          <p:cNvSpPr>
            <a:spLocks noGrp="1"/>
          </p:cNvSpPr>
          <p:nvPr>
            <p:ph type="sldNum" sz="quarter" idx="5"/>
          </p:nvPr>
        </p:nvSpPr>
        <p:spPr/>
        <p:txBody>
          <a:bodyPr/>
          <a:lstStyle/>
          <a:p>
            <a:fld id="{8BC01F29-3A66-4ACB-B508-E0C4AE048477}" type="slidenum">
              <a:rPr lang="en-GB" smtClean="0"/>
              <a:t>6</a:t>
            </a:fld>
            <a:endParaRPr lang="en-GB"/>
          </a:p>
        </p:txBody>
      </p:sp>
    </p:spTree>
    <p:extLst>
      <p:ext uri="{BB962C8B-B14F-4D97-AF65-F5344CB8AC3E}">
        <p14:creationId xmlns:p14="http://schemas.microsoft.com/office/powerpoint/2010/main" val="39525540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BC01F29-3A66-4ACB-B508-E0C4AE048477}" type="slidenum">
              <a:rPr lang="en-GB" smtClean="0"/>
              <a:t>7</a:t>
            </a:fld>
            <a:endParaRPr lang="en-GB"/>
          </a:p>
        </p:txBody>
      </p:sp>
    </p:spTree>
    <p:extLst>
      <p:ext uri="{BB962C8B-B14F-4D97-AF65-F5344CB8AC3E}">
        <p14:creationId xmlns:p14="http://schemas.microsoft.com/office/powerpoint/2010/main" val="4901351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TEPS is a </a:t>
            </a:r>
            <a:r>
              <a:rPr lang="en-GB" b="1" dirty="0"/>
              <a:t>serious medical treatment decision </a:t>
            </a:r>
            <a:r>
              <a:rPr lang="en-GB" dirty="0"/>
              <a:t>as it will likely involve DNACPR  - withdrawing or withholding treatment  but also any considerations about whether Joan would or would not be re-admitted in the event of further infection / receive any treatment for the infection knowing that the treatment would likely be unsuccessful. The potential outcome of withholding treatment would likely be Joan’s death. </a:t>
            </a:r>
          </a:p>
          <a:p>
            <a:r>
              <a:rPr lang="en-GB" dirty="0" err="1"/>
              <a:t>Jaon</a:t>
            </a:r>
            <a:r>
              <a:rPr lang="en-GB" dirty="0"/>
              <a:t> has no representatives to speak for her  and she lacks capacity to make the decision herself. Therefore an IMCA must be instructed. </a:t>
            </a:r>
          </a:p>
        </p:txBody>
      </p:sp>
      <p:sp>
        <p:nvSpPr>
          <p:cNvPr id="4" name="Slide Number Placeholder 3"/>
          <p:cNvSpPr>
            <a:spLocks noGrp="1"/>
          </p:cNvSpPr>
          <p:nvPr>
            <p:ph type="sldNum" sz="quarter" idx="5"/>
          </p:nvPr>
        </p:nvSpPr>
        <p:spPr/>
        <p:txBody>
          <a:bodyPr/>
          <a:lstStyle/>
          <a:p>
            <a:fld id="{8BC01F29-3A66-4ACB-B508-E0C4AE048477}" type="slidenum">
              <a:rPr lang="en-GB" smtClean="0"/>
              <a:t>8</a:t>
            </a:fld>
            <a:endParaRPr lang="en-GB"/>
          </a:p>
        </p:txBody>
      </p:sp>
    </p:spTree>
    <p:extLst>
      <p:ext uri="{BB962C8B-B14F-4D97-AF65-F5344CB8AC3E}">
        <p14:creationId xmlns:p14="http://schemas.microsoft.com/office/powerpoint/2010/main" val="2318817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BC01F29-3A66-4ACB-B508-E0C4AE048477}" type="slidenum">
              <a:rPr lang="en-GB" smtClean="0"/>
              <a:t>9</a:t>
            </a:fld>
            <a:endParaRPr lang="en-GB"/>
          </a:p>
        </p:txBody>
      </p:sp>
    </p:spTree>
    <p:extLst>
      <p:ext uri="{BB962C8B-B14F-4D97-AF65-F5344CB8AC3E}">
        <p14:creationId xmlns:p14="http://schemas.microsoft.com/office/powerpoint/2010/main" val="31821604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BC01F29-3A66-4ACB-B508-E0C4AE048477}" type="slidenum">
              <a:rPr lang="en-GB" smtClean="0"/>
              <a:t>10</a:t>
            </a:fld>
            <a:endParaRPr lang="en-GB"/>
          </a:p>
        </p:txBody>
      </p:sp>
    </p:spTree>
    <p:extLst>
      <p:ext uri="{BB962C8B-B14F-4D97-AF65-F5344CB8AC3E}">
        <p14:creationId xmlns:p14="http://schemas.microsoft.com/office/powerpoint/2010/main" val="26364942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Also, Paid Representative outside of the IMCA role. </a:t>
            </a:r>
          </a:p>
        </p:txBody>
      </p:sp>
      <p:sp>
        <p:nvSpPr>
          <p:cNvPr id="4" name="Slide Number Placeholder 3"/>
          <p:cNvSpPr>
            <a:spLocks noGrp="1"/>
          </p:cNvSpPr>
          <p:nvPr>
            <p:ph type="sldNum" sz="quarter" idx="5"/>
          </p:nvPr>
        </p:nvSpPr>
        <p:spPr/>
        <p:txBody>
          <a:bodyPr/>
          <a:lstStyle/>
          <a:p>
            <a:fld id="{8BC01F29-3A66-4ACB-B508-E0C4AE048477}" type="slidenum">
              <a:rPr lang="en-GB" smtClean="0"/>
              <a:t>12</a:t>
            </a:fld>
            <a:endParaRPr lang="en-GB"/>
          </a:p>
        </p:txBody>
      </p:sp>
    </p:spTree>
    <p:extLst>
      <p:ext uri="{BB962C8B-B14F-4D97-AF65-F5344CB8AC3E}">
        <p14:creationId xmlns:p14="http://schemas.microsoft.com/office/powerpoint/2010/main" val="31415696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39A – support at urgent assessments </a:t>
            </a:r>
          </a:p>
          <a:p>
            <a:r>
              <a:rPr lang="en-GB" dirty="0"/>
              <a:t>39C – Bridging the gap until the RPR can arrive </a:t>
            </a:r>
          </a:p>
          <a:p>
            <a:endParaRPr lang="en-GB" dirty="0"/>
          </a:p>
          <a:p>
            <a:r>
              <a:rPr lang="en-GB" dirty="0"/>
              <a:t>All similar roles in raising the client's views and wishes / making challenges / explaining rights etc. </a:t>
            </a:r>
          </a:p>
          <a:p>
            <a:endParaRPr lang="en-GB" dirty="0"/>
          </a:p>
        </p:txBody>
      </p:sp>
      <p:sp>
        <p:nvSpPr>
          <p:cNvPr id="4" name="Slide Number Placeholder 3"/>
          <p:cNvSpPr>
            <a:spLocks noGrp="1"/>
          </p:cNvSpPr>
          <p:nvPr>
            <p:ph type="sldNum" sz="quarter" idx="5"/>
          </p:nvPr>
        </p:nvSpPr>
        <p:spPr/>
        <p:txBody>
          <a:bodyPr/>
          <a:lstStyle/>
          <a:p>
            <a:fld id="{8BC01F29-3A66-4ACB-B508-E0C4AE048477}" type="slidenum">
              <a:rPr lang="en-GB" smtClean="0"/>
              <a:t>13</a:t>
            </a:fld>
            <a:endParaRPr lang="en-GB"/>
          </a:p>
        </p:txBody>
      </p:sp>
    </p:spTree>
    <p:extLst>
      <p:ext uri="{BB962C8B-B14F-4D97-AF65-F5344CB8AC3E}">
        <p14:creationId xmlns:p14="http://schemas.microsoft.com/office/powerpoint/2010/main" val="9451210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SMT IMCA and the DoLS IMCA can be the same person for continuity. </a:t>
            </a:r>
          </a:p>
        </p:txBody>
      </p:sp>
      <p:sp>
        <p:nvSpPr>
          <p:cNvPr id="4" name="Slide Number Placeholder 3"/>
          <p:cNvSpPr>
            <a:spLocks noGrp="1"/>
          </p:cNvSpPr>
          <p:nvPr>
            <p:ph type="sldNum" sz="quarter" idx="5"/>
          </p:nvPr>
        </p:nvSpPr>
        <p:spPr/>
        <p:txBody>
          <a:bodyPr/>
          <a:lstStyle/>
          <a:p>
            <a:fld id="{8BC01F29-3A66-4ACB-B508-E0C4AE048477}" type="slidenum">
              <a:rPr lang="en-GB" smtClean="0"/>
              <a:t>14</a:t>
            </a:fld>
            <a:endParaRPr lang="en-GB"/>
          </a:p>
        </p:txBody>
      </p:sp>
    </p:spTree>
    <p:extLst>
      <p:ext uri="{BB962C8B-B14F-4D97-AF65-F5344CB8AC3E}">
        <p14:creationId xmlns:p14="http://schemas.microsoft.com/office/powerpoint/2010/main" val="7615558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BC01F29-3A66-4ACB-B508-E0C4AE048477}" type="slidenum">
              <a:rPr lang="en-GB" smtClean="0"/>
              <a:t>15</a:t>
            </a:fld>
            <a:endParaRPr lang="en-GB"/>
          </a:p>
        </p:txBody>
      </p:sp>
    </p:spTree>
    <p:extLst>
      <p:ext uri="{BB962C8B-B14F-4D97-AF65-F5344CB8AC3E}">
        <p14:creationId xmlns:p14="http://schemas.microsoft.com/office/powerpoint/2010/main" val="8894024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69848" y="1298448"/>
            <a:ext cx="7315200" cy="3255264"/>
          </a:xfrm>
        </p:spPr>
        <p:txBody>
          <a:bodyPr anchor="b">
            <a:normAutofit/>
          </a:bodyPr>
          <a:lstStyle>
            <a:lvl1pPr algn="l">
              <a:defRPr sz="5900" spc="-100" baseline="0">
                <a:solidFill>
                  <a:srgbClr val="FFFFFF"/>
                </a:solidFill>
              </a:defRPr>
            </a:lvl1pPr>
          </a:lstStyle>
          <a:p>
            <a:r>
              <a:rPr lang="en-GB" dirty="0"/>
              <a:t>Click to edit Master title style</a:t>
            </a:r>
            <a:endParaRPr lang="en-US" dirty="0"/>
          </a:p>
        </p:txBody>
      </p:sp>
      <p:sp>
        <p:nvSpPr>
          <p:cNvPr id="3" name="Subtitle 2"/>
          <p:cNvSpPr>
            <a:spLocks noGrp="1"/>
          </p:cNvSpPr>
          <p:nvPr>
            <p:ph type="subTitle" idx="1"/>
          </p:nvPr>
        </p:nvSpPr>
        <p:spPr>
          <a:xfrm>
            <a:off x="1100015" y="4670246"/>
            <a:ext cx="7315200" cy="914400"/>
          </a:xfrm>
        </p:spPr>
        <p:txBody>
          <a:bodyPr anchor="t">
            <a:normAutofit/>
          </a:bodyPr>
          <a:lstStyle>
            <a:lvl1pPr marL="0" indent="0" algn="l">
              <a:buNone/>
              <a:defRPr sz="2200" cap="none" spc="0" baseline="0">
                <a:solidFill>
                  <a:schemeClr val="accent1">
                    <a:lumMod val="20000"/>
                    <a:lumOff val="80000"/>
                  </a:schemeClr>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GB" dirty="0"/>
              <a:t>Click to edit Master subtitle style</a:t>
            </a:r>
            <a:endParaRPr lang="en-US" dirty="0"/>
          </a:p>
        </p:txBody>
      </p:sp>
      <p:sp>
        <p:nvSpPr>
          <p:cNvPr id="4" name="Date Placeholder 3"/>
          <p:cNvSpPr>
            <a:spLocks noGrp="1"/>
          </p:cNvSpPr>
          <p:nvPr>
            <p:ph type="dt" sz="half" idx="10"/>
          </p:nvPr>
        </p:nvSpPr>
        <p:spPr/>
        <p:txBody>
          <a:bodyPr/>
          <a:lstStyle/>
          <a:p>
            <a:fld id="{08B9EBBA-996F-894A-B54A-D6246ED52CEA}" type="datetimeFigureOut">
              <a:rPr lang="en-US" dirty="0"/>
              <a:pPr/>
              <a:t>5/8/2024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7584078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7" name="Date Placeholder 6"/>
          <p:cNvSpPr>
            <a:spLocks noGrp="1"/>
          </p:cNvSpPr>
          <p:nvPr>
            <p:ph type="dt" sz="half" idx="10"/>
          </p:nvPr>
        </p:nvSpPr>
        <p:spPr/>
        <p:txBody>
          <a:bodyPr/>
          <a:lstStyle/>
          <a:p>
            <a:fld id="{C6C52C72-DE31-F449-A4ED-4C594FD91407}" type="datetimeFigureOut">
              <a:rPr lang="en-US" dirty="0"/>
              <a:pPr/>
              <a:t>5/8/2024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0964381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81000" y="990600"/>
            <a:ext cx="2819400" cy="4953000"/>
          </a:xfrm>
        </p:spPr>
        <p:txBody>
          <a:bodyPr vert="eaVert"/>
          <a:lstStyle/>
          <a:p>
            <a:r>
              <a:rPr lang="en-GB" dirty="0"/>
              <a:t>Click to edit Master title style</a:t>
            </a:r>
            <a:endParaRPr lang="en-US" dirty="0"/>
          </a:p>
        </p:txBody>
      </p:sp>
      <p:sp>
        <p:nvSpPr>
          <p:cNvPr id="3" name="Vertical Text Placeholder 2"/>
          <p:cNvSpPr>
            <a:spLocks noGrp="1"/>
          </p:cNvSpPr>
          <p:nvPr>
            <p:ph type="body" orient="vert" idx="1"/>
          </p:nvPr>
        </p:nvSpPr>
        <p:spPr>
          <a:xfrm>
            <a:off x="3867912" y="868680"/>
            <a:ext cx="7315200" cy="5120640"/>
          </a:xfrm>
        </p:spPr>
        <p:txBody>
          <a:bodyPr vert="eaVert" anchor="t"/>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7" name="Date Placeholder 6"/>
          <p:cNvSpPr>
            <a:spLocks noGrp="1"/>
          </p:cNvSpPr>
          <p:nvPr>
            <p:ph type="dt" sz="half" idx="10"/>
          </p:nvPr>
        </p:nvSpPr>
        <p:spPr/>
        <p:txBody>
          <a:bodyPr/>
          <a:lstStyle/>
          <a:p>
            <a:fld id="{ED62726E-379B-B349-9EED-81ED093FA806}" type="datetimeFigureOut">
              <a:rPr lang="en-US" dirty="0"/>
              <a:pPr/>
              <a:t>5/8/2024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3927539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Click to edit Master title style</a:t>
            </a:r>
            <a:endParaRPr lang="en-US" dirty="0"/>
          </a:p>
        </p:txBody>
      </p:sp>
      <p:sp>
        <p:nvSpPr>
          <p:cNvPr id="3" name="Content Placeholder 2"/>
          <p:cNvSpPr>
            <a:spLocks noGrp="1"/>
          </p:cNvSpPr>
          <p:nvPr>
            <p:ph idx="1"/>
          </p:nvPr>
        </p:nvSpPr>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Date Placeholder 3"/>
          <p:cNvSpPr>
            <a:spLocks noGrp="1"/>
          </p:cNvSpPr>
          <p:nvPr>
            <p:ph type="dt" sz="half" idx="10"/>
          </p:nvPr>
        </p:nvSpPr>
        <p:spPr/>
        <p:txBody>
          <a:bodyPr/>
          <a:lstStyle/>
          <a:p>
            <a:fld id="{9B3A1323-8D79-1946-B0D7-40001CF92E9D}" type="datetimeFigureOut">
              <a:rPr lang="en-US" dirty="0"/>
              <a:pPr/>
              <a:t>5/8/2024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2200305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867912" y="1298448"/>
            <a:ext cx="7315200" cy="3255264"/>
          </a:xfrm>
        </p:spPr>
        <p:txBody>
          <a:bodyPr anchor="b">
            <a:normAutofit/>
          </a:bodyPr>
          <a:lstStyle>
            <a:lvl1pPr>
              <a:defRPr sz="5900" b="0" spc="-100" baseline="0">
                <a:solidFill>
                  <a:schemeClr val="tx1">
                    <a:lumMod val="65000"/>
                    <a:lumOff val="35000"/>
                  </a:schemeClr>
                </a:solidFill>
              </a:defRPr>
            </a:lvl1pPr>
          </a:lstStyle>
          <a:p>
            <a:r>
              <a:rPr lang="en-GB" dirty="0"/>
              <a:t>Click to edit Master title style</a:t>
            </a:r>
            <a:endParaRPr lang="en-US" dirty="0"/>
          </a:p>
        </p:txBody>
      </p:sp>
      <p:sp>
        <p:nvSpPr>
          <p:cNvPr id="3" name="Text Placeholder 2"/>
          <p:cNvSpPr>
            <a:spLocks noGrp="1"/>
          </p:cNvSpPr>
          <p:nvPr>
            <p:ph type="body" idx="1"/>
          </p:nvPr>
        </p:nvSpPr>
        <p:spPr>
          <a:xfrm>
            <a:off x="3886200" y="4672584"/>
            <a:ext cx="7315200" cy="914400"/>
          </a:xfrm>
        </p:spPr>
        <p:txBody>
          <a:bodyPr anchor="t">
            <a:normAutofit/>
          </a:bodyPr>
          <a:lstStyle>
            <a:lvl1pPr marL="0" indent="0">
              <a:buNone/>
              <a:defRPr sz="2200" cap="none" spc="0" baseline="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dirty="0"/>
              <a:t>Click to edit Master text styles</a:t>
            </a:r>
          </a:p>
        </p:txBody>
      </p:sp>
      <p:sp>
        <p:nvSpPr>
          <p:cNvPr id="4" name="Date Placeholder 3"/>
          <p:cNvSpPr>
            <a:spLocks noGrp="1"/>
          </p:cNvSpPr>
          <p:nvPr>
            <p:ph type="dt" sz="half" idx="10"/>
          </p:nvPr>
        </p:nvSpPr>
        <p:spPr/>
        <p:txBody>
          <a:bodyPr/>
          <a:lstStyle/>
          <a:p>
            <a:fld id="{8DFA1846-DA80-1C48-A609-854EA85C59AD}" type="datetimeFigureOut">
              <a:rPr lang="en-US" dirty="0"/>
              <a:pPr/>
              <a:t>5/8/2024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6390081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Click to edit Master title style</a:t>
            </a:r>
            <a:endParaRPr lang="en-US" dirty="0"/>
          </a:p>
        </p:txBody>
      </p:sp>
      <p:sp>
        <p:nvSpPr>
          <p:cNvPr id="3" name="Content Placeholder 2"/>
          <p:cNvSpPr>
            <a:spLocks noGrp="1"/>
          </p:cNvSpPr>
          <p:nvPr>
            <p:ph sz="half" idx="1"/>
          </p:nvPr>
        </p:nvSpPr>
        <p:spPr>
          <a:xfrm>
            <a:off x="3867912"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Content Placeholder 3"/>
          <p:cNvSpPr>
            <a:spLocks noGrp="1"/>
          </p:cNvSpPr>
          <p:nvPr>
            <p:ph sz="half" idx="2"/>
          </p:nvPr>
        </p:nvSpPr>
        <p:spPr>
          <a:xfrm>
            <a:off x="7818120"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8" name="Date Placeholder 7"/>
          <p:cNvSpPr>
            <a:spLocks noGrp="1"/>
          </p:cNvSpPr>
          <p:nvPr>
            <p:ph type="dt" sz="half" idx="10"/>
          </p:nvPr>
        </p:nvSpPr>
        <p:spPr/>
        <p:txBody>
          <a:bodyPr/>
          <a:lstStyle/>
          <a:p>
            <a:fld id="{57302355-E14B-8545-A8F8-0FE83CC9D524}" type="datetimeFigureOut">
              <a:rPr lang="en-US" dirty="0"/>
              <a:pPr/>
              <a:t>5/8/2024</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7539591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GB" dirty="0"/>
              <a:t>Click to edit Master title style</a:t>
            </a:r>
            <a:endParaRPr lang="en-US" dirty="0"/>
          </a:p>
        </p:txBody>
      </p:sp>
      <p:sp>
        <p:nvSpPr>
          <p:cNvPr id="3" name="Text Placeholder 2"/>
          <p:cNvSpPr>
            <a:spLocks noGrp="1"/>
          </p:cNvSpPr>
          <p:nvPr>
            <p:ph type="body" idx="1"/>
          </p:nvPr>
        </p:nvSpPr>
        <p:spPr>
          <a:xfrm>
            <a:off x="3867912" y="1023586"/>
            <a:ext cx="3474720" cy="807720"/>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4" name="Content Placeholder 3"/>
          <p:cNvSpPr>
            <a:spLocks noGrp="1"/>
          </p:cNvSpPr>
          <p:nvPr>
            <p:ph sz="half" idx="2"/>
          </p:nvPr>
        </p:nvSpPr>
        <p:spPr>
          <a:xfrm>
            <a:off x="3867912"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Text Placeholder 4"/>
          <p:cNvSpPr>
            <a:spLocks noGrp="1"/>
          </p:cNvSpPr>
          <p:nvPr>
            <p:ph type="body" sz="quarter" idx="3"/>
          </p:nvPr>
        </p:nvSpPr>
        <p:spPr>
          <a:xfrm>
            <a:off x="7818463" y="1023586"/>
            <a:ext cx="3474720" cy="813171"/>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6" name="Content Placeholder 5"/>
          <p:cNvSpPr>
            <a:spLocks noGrp="1"/>
          </p:cNvSpPr>
          <p:nvPr>
            <p:ph sz="quarter" idx="4"/>
          </p:nvPr>
        </p:nvSpPr>
        <p:spPr>
          <a:xfrm>
            <a:off x="7818463"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2" name="Date Placeholder 1"/>
          <p:cNvSpPr>
            <a:spLocks noGrp="1"/>
          </p:cNvSpPr>
          <p:nvPr>
            <p:ph type="dt" sz="half" idx="10"/>
          </p:nvPr>
        </p:nvSpPr>
        <p:spPr/>
        <p:txBody>
          <a:bodyPr/>
          <a:lstStyle/>
          <a:p>
            <a:fld id="{02640F58-564D-2B4F-AE67-E407BA4FCF45}" type="datetimeFigureOut">
              <a:rPr lang="en-US" dirty="0"/>
              <a:pPr/>
              <a:t>5/8/2024</a:t>
            </a:fld>
            <a:endParaRPr lang="en-US" dirty="0"/>
          </a:p>
        </p:txBody>
      </p:sp>
      <p:sp>
        <p:nvSpPr>
          <p:cNvPr id="11" name="Footer Placeholder 10"/>
          <p:cNvSpPr>
            <a:spLocks noGrp="1"/>
          </p:cNvSpPr>
          <p:nvPr>
            <p:ph type="ftr" sz="quarter" idx="11"/>
          </p:nvPr>
        </p:nvSpPr>
        <p:spPr/>
        <p:txBody>
          <a:bodyPr/>
          <a:lstStyle/>
          <a:p>
            <a:endParaRPr lang="en-US" dirty="0"/>
          </a:p>
        </p:txBody>
      </p:sp>
      <p:sp>
        <p:nvSpPr>
          <p:cNvPr id="12" name="Slide Number Placeholder 11"/>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5034053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GB" dirty="0"/>
              <a:t>Click to edit Master title style</a:t>
            </a:r>
            <a:endParaRPr lang="en-US" dirty="0"/>
          </a:p>
        </p:txBody>
      </p:sp>
      <p:sp>
        <p:nvSpPr>
          <p:cNvPr id="2" name="Date Placeholder 1"/>
          <p:cNvSpPr>
            <a:spLocks noGrp="1"/>
          </p:cNvSpPr>
          <p:nvPr>
            <p:ph type="dt" sz="half" idx="10"/>
          </p:nvPr>
        </p:nvSpPr>
        <p:spPr/>
        <p:txBody>
          <a:bodyPr/>
          <a:lstStyle/>
          <a:p>
            <a:fld id="{F13A34C8-038E-2045-AF43-DF7DBB8E0E9E}" type="datetimeFigureOut">
              <a:rPr lang="en-US" dirty="0"/>
              <a:pPr/>
              <a:t>5/8/2024</a:t>
            </a:fld>
            <a:endParaRPr lang="en-US" dirty="0"/>
          </a:p>
        </p:txBody>
      </p:sp>
      <p:sp>
        <p:nvSpPr>
          <p:cNvPr id="7" name="Footer Placeholder 6"/>
          <p:cNvSpPr>
            <a:spLocks noGrp="1"/>
          </p:cNvSpPr>
          <p:nvPr>
            <p:ph type="ftr" sz="quarter" idx="11"/>
          </p:nvPr>
        </p:nvSpPr>
        <p:spPr/>
        <p:txBody>
          <a:bodyPr/>
          <a:lstStyle/>
          <a:p>
            <a:endParaRPr lang="en-US" dirty="0"/>
          </a:p>
        </p:txBody>
      </p:sp>
      <p:sp>
        <p:nvSpPr>
          <p:cNvPr id="8" name="Slide Number Placeholder 7"/>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40179457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8818C68F-D26B-8F47-958C-23B49CF8A634}" type="datetimeFigureOut">
              <a:rPr lang="en-US" dirty="0"/>
              <a:pPr/>
              <a:t>5/8/2024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8558380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baseline="0"/>
            </a:lvl1pPr>
          </a:lstStyle>
          <a:p>
            <a:r>
              <a:rPr lang="en-GB" dirty="0"/>
              <a:t>Click to edit Master title style</a:t>
            </a:r>
            <a:endParaRPr lang="en-US" dirty="0"/>
          </a:p>
        </p:txBody>
      </p:sp>
      <p:sp>
        <p:nvSpPr>
          <p:cNvPr id="3" name="Content Placeholder 2"/>
          <p:cNvSpPr>
            <a:spLocks noGrp="1"/>
          </p:cNvSpPr>
          <p:nvPr>
            <p:ph idx="1"/>
          </p:nvPr>
        </p:nvSpPr>
        <p:spPr>
          <a:xfrm>
            <a:off x="3867912" y="868680"/>
            <a:ext cx="731520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Text Placeholder 3"/>
          <p:cNvSpPr>
            <a:spLocks noGrp="1"/>
          </p:cNvSpPr>
          <p:nvPr>
            <p:ph type="body" sz="half" idx="2"/>
          </p:nvPr>
        </p:nvSpPr>
        <p:spPr>
          <a:xfrm>
            <a:off x="256032" y="3494176"/>
            <a:ext cx="2834640" cy="2321990"/>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dirty="0"/>
              <a:t>Click to edit Master text styles</a:t>
            </a:r>
          </a:p>
        </p:txBody>
      </p:sp>
      <p:sp>
        <p:nvSpPr>
          <p:cNvPr id="8" name="Date Placeholder 7"/>
          <p:cNvSpPr>
            <a:spLocks noGrp="1"/>
          </p:cNvSpPr>
          <p:nvPr>
            <p:ph type="dt" sz="half" idx="10"/>
          </p:nvPr>
        </p:nvSpPr>
        <p:spPr/>
        <p:txBody>
          <a:bodyPr/>
          <a:lstStyle/>
          <a:p>
            <a:fld id="{D0DF5E60-9974-AC48-9591-99C2BB44B7CF}" type="datetimeFigureOut">
              <a:rPr lang="en-US" dirty="0"/>
              <a:pPr/>
              <a:t>5/8/2024</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8374679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a:lvl1pPr>
          </a:lstStyle>
          <a:p>
            <a:r>
              <a:rPr lang="en-GB" dirty="0"/>
              <a:t>Click to edit Master title style</a:t>
            </a:r>
            <a:endParaRPr lang="en-US" dirty="0"/>
          </a:p>
        </p:txBody>
      </p:sp>
      <p:sp>
        <p:nvSpPr>
          <p:cNvPr id="3" name="Picture Placeholder 2"/>
          <p:cNvSpPr>
            <a:spLocks noGrp="1" noChangeAspect="1"/>
          </p:cNvSpPr>
          <p:nvPr>
            <p:ph type="pic" idx="1"/>
          </p:nvPr>
        </p:nvSpPr>
        <p:spPr>
          <a:xfrm>
            <a:off x="3570644" y="767419"/>
            <a:ext cx="8115230" cy="5330952"/>
          </a:xfrm>
          <a:solidFill>
            <a:schemeClr val="bg1">
              <a:lumMod val="75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dirty="0"/>
              <a:t>Click icon to add picture</a:t>
            </a:r>
            <a:endParaRPr lang="en-US" dirty="0"/>
          </a:p>
        </p:txBody>
      </p:sp>
      <p:sp>
        <p:nvSpPr>
          <p:cNvPr id="4" name="Text Placeholder 3"/>
          <p:cNvSpPr>
            <a:spLocks noGrp="1"/>
          </p:cNvSpPr>
          <p:nvPr>
            <p:ph type="body" sz="half" idx="2"/>
          </p:nvPr>
        </p:nvSpPr>
        <p:spPr>
          <a:xfrm>
            <a:off x="256032" y="3493008"/>
            <a:ext cx="2834640" cy="2322576"/>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dirty="0"/>
              <a:t>Click to edit Master text styles</a:t>
            </a:r>
          </a:p>
        </p:txBody>
      </p:sp>
      <p:sp>
        <p:nvSpPr>
          <p:cNvPr id="8" name="Date Placeholder 7"/>
          <p:cNvSpPr>
            <a:spLocks noGrp="1"/>
          </p:cNvSpPr>
          <p:nvPr>
            <p:ph type="dt" sz="half" idx="10"/>
          </p:nvPr>
        </p:nvSpPr>
        <p:spPr/>
        <p:txBody>
          <a:bodyPr/>
          <a:lstStyle/>
          <a:p>
            <a:fld id="{09B482E8-6E0E-1B4F-B1FD-C69DB9E858D9}" type="datetimeFigureOut">
              <a:rPr lang="en-US" dirty="0"/>
              <a:pPr/>
              <a:t>5/8/2024</a:t>
            </a:fld>
            <a:endParaRPr lang="en-US" dirty="0"/>
          </a:p>
        </p:txBody>
      </p:sp>
      <p:sp>
        <p:nvSpPr>
          <p:cNvPr id="9" name="Footer Placeholder 8"/>
          <p:cNvSpPr>
            <a:spLocks noGrp="1"/>
          </p:cNvSpPr>
          <p:nvPr>
            <p:ph type="ftr" sz="quarter" idx="11"/>
          </p:nvPr>
        </p:nvSpPr>
        <p:spPr>
          <a:xfrm>
            <a:off x="3499101" y="6356350"/>
            <a:ext cx="5911517" cy="365125"/>
          </a:xfrm>
        </p:spPr>
        <p:txBody>
          <a:bodyPr/>
          <a:lstStyle/>
          <a:p>
            <a:endParaRPr lang="en-US" dirty="0"/>
          </a:p>
        </p:txBody>
      </p:sp>
      <p:sp>
        <p:nvSpPr>
          <p:cNvPr id="10" name="Slide Number Placeholder 9"/>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724238495"/>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758952"/>
            <a:ext cx="3443590"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252919" y="1123837"/>
            <a:ext cx="2947482" cy="4601183"/>
          </a:xfrm>
          <a:prstGeom prst="rect">
            <a:avLst/>
          </a:prstGeom>
        </p:spPr>
        <p:txBody>
          <a:bodyPr vert="horz" lIns="91440" tIns="45720" rIns="91440" bIns="45720" rtlCol="0" anchor="ctr">
            <a:normAutofit/>
          </a:bodyPr>
          <a:lstStyle/>
          <a:p>
            <a:r>
              <a:rPr lang="en-GB" dirty="0"/>
              <a:t>Click to edit Master title style</a:t>
            </a:r>
            <a:endParaRPr lang="en-US" dirty="0"/>
          </a:p>
        </p:txBody>
      </p:sp>
      <p:sp>
        <p:nvSpPr>
          <p:cNvPr id="38" name="Rectangle 37"/>
          <p:cNvSpPr/>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 Placeholder 2"/>
          <p:cNvSpPr>
            <a:spLocks noGrp="1"/>
          </p:cNvSpPr>
          <p:nvPr>
            <p:ph type="body" idx="1"/>
          </p:nvPr>
        </p:nvSpPr>
        <p:spPr>
          <a:xfrm>
            <a:off x="3869268" y="864108"/>
            <a:ext cx="7315200" cy="5120640"/>
          </a:xfrm>
          <a:prstGeom prst="rect">
            <a:avLst/>
          </a:prstGeom>
        </p:spPr>
        <p:txBody>
          <a:bodyPr vert="horz" lIns="91440" tIns="45720" rIns="91440" bIns="45720" rtlCol="0" anchor="ctr">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Date Placeholder 3"/>
          <p:cNvSpPr>
            <a:spLocks noGrp="1"/>
          </p:cNvSpPr>
          <p:nvPr>
            <p:ph type="dt" sz="half" idx="2"/>
          </p:nvPr>
        </p:nvSpPr>
        <p:spPr>
          <a:xfrm>
            <a:off x="262465" y="6356350"/>
            <a:ext cx="2743200"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fld id="{09B482E8-6E0E-1B4F-B1FD-C69DB9E858D9}" type="datetimeFigureOut">
              <a:rPr lang="en-US" dirty="0"/>
              <a:pPr/>
              <a:t>5/8/2024</a:t>
            </a:fld>
            <a:endParaRPr lang="en-US" dirty="0"/>
          </a:p>
        </p:txBody>
      </p:sp>
      <p:sp>
        <p:nvSpPr>
          <p:cNvPr id="5" name="Footer Placeholder 4"/>
          <p:cNvSpPr>
            <a:spLocks noGrp="1"/>
          </p:cNvSpPr>
          <p:nvPr>
            <p:ph type="ftr" sz="quarter" idx="3"/>
          </p:nvPr>
        </p:nvSpPr>
        <p:spPr>
          <a:xfrm>
            <a:off x="3869268" y="6356350"/>
            <a:ext cx="5911517"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endParaRPr lang="en-US" dirty="0"/>
          </a:p>
        </p:txBody>
      </p:sp>
      <p:sp>
        <p:nvSpPr>
          <p:cNvPr id="6" name="Slide Number Placeholder 5"/>
          <p:cNvSpPr>
            <a:spLocks noGrp="1"/>
          </p:cNvSpPr>
          <p:nvPr>
            <p:ph type="sldNum" sz="quarter" idx="4"/>
          </p:nvPr>
        </p:nvSpPr>
        <p:spPr>
          <a:xfrm>
            <a:off x="10634135" y="6356350"/>
            <a:ext cx="1530927" cy="365125"/>
          </a:xfrm>
          <a:prstGeom prst="rect">
            <a:avLst/>
          </a:prstGeom>
        </p:spPr>
        <p:txBody>
          <a:bodyPr vert="horz" lIns="91440" tIns="45720" rIns="91440" bIns="45720" rtlCol="0" anchor="ctr"/>
          <a:lstStyle>
            <a:lvl1pPr algn="r">
              <a:defRPr sz="1200" b="1">
                <a:solidFill>
                  <a:schemeClr val="accent1"/>
                </a:solidFill>
              </a:defRPr>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3838290001"/>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Lst>
  <p:hf sldNum="0" hdr="0" ftr="0" dt="0"/>
  <p:txStyles>
    <p:title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jpg"/><Relationship Id="rId7" Type="http://schemas.openxmlformats.org/officeDocument/2006/relationships/image" Target="../media/image6.pn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jpg"/><Relationship Id="rId9" Type="http://schemas.openxmlformats.org/officeDocument/2006/relationships/image" Target="../media/image8.jpeg"/></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8.xml"/><Relationship Id="rId4" Type="http://schemas.openxmlformats.org/officeDocument/2006/relationships/image" Target="../media/image10.jpg"/></Relationships>
</file>

<file path=ppt/slides/_rels/slide11.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8.xml"/><Relationship Id="rId4" Type="http://schemas.openxmlformats.org/officeDocument/2006/relationships/image" Target="../media/image10.jpg"/></Relationships>
</file>

<file path=ppt/slides/_rels/slide1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8.xml"/><Relationship Id="rId4" Type="http://schemas.openxmlformats.org/officeDocument/2006/relationships/image" Target="../media/image12.jp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8.xml"/><Relationship Id="rId4" Type="http://schemas.openxmlformats.org/officeDocument/2006/relationships/image" Target="../media/image10.jp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8">
            <a:extLst>
              <a:ext uri="{FF2B5EF4-FFF2-40B4-BE49-F238E27FC236}">
                <a16:creationId xmlns:a16="http://schemas.microsoft.com/office/drawing/2014/main" id="{130E94B5-6B03-4C6D-A886-D92083B3E5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0">
            <a:extLst>
              <a:ext uri="{FF2B5EF4-FFF2-40B4-BE49-F238E27FC236}">
                <a16:creationId xmlns:a16="http://schemas.microsoft.com/office/drawing/2014/main" id="{597B8231-6339-4326-9EE6-D2F78558E2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557974"/>
            <a:ext cx="11707367" cy="253802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sp>
        <p:nvSpPr>
          <p:cNvPr id="2" name="Title 1"/>
          <p:cNvSpPr>
            <a:spLocks noGrp="1"/>
          </p:cNvSpPr>
          <p:nvPr>
            <p:ph type="ctrTitle"/>
          </p:nvPr>
        </p:nvSpPr>
        <p:spPr>
          <a:xfrm>
            <a:off x="990568" y="3726533"/>
            <a:ext cx="10210862" cy="851358"/>
          </a:xfrm>
        </p:spPr>
        <p:txBody>
          <a:bodyPr>
            <a:noAutofit/>
          </a:bodyPr>
          <a:lstStyle/>
          <a:p>
            <a:pPr algn="ctr"/>
            <a:r>
              <a:rPr lang="en-US" sz="4000" b="1" dirty="0">
                <a:latin typeface="Arial" panose="020B0604020202020204" pitchFamily="34" charset="0"/>
                <a:cs typeface="Arial" panose="020B0604020202020204" pitchFamily="34" charset="0"/>
              </a:rPr>
              <a:t> </a:t>
            </a:r>
            <a:endParaRPr lang="en-US" sz="40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3" name="Subtitle 2"/>
          <p:cNvSpPr>
            <a:spLocks noGrp="1"/>
          </p:cNvSpPr>
          <p:nvPr>
            <p:ph type="subTitle" idx="1"/>
          </p:nvPr>
        </p:nvSpPr>
        <p:spPr>
          <a:xfrm>
            <a:off x="858522" y="4493280"/>
            <a:ext cx="10180696" cy="667414"/>
          </a:xfrm>
        </p:spPr>
        <p:txBody>
          <a:bodyPr>
            <a:normAutofit fontScale="70000" lnSpcReduction="20000"/>
          </a:bodyPr>
          <a:lstStyle/>
          <a:p>
            <a:pPr algn="ctr"/>
            <a:r>
              <a:rPr lang="en-US" sz="4400" b="1" dirty="0">
                <a:solidFill>
                  <a:schemeClr val="bg1"/>
                </a:solidFill>
                <a:effectLst>
                  <a:outerShdw blurRad="38100" dist="38100" dir="2700000" algn="tl">
                    <a:srgbClr val="000000">
                      <a:alpha val="43137"/>
                    </a:srgbClr>
                  </a:outerShdw>
                </a:effectLst>
              </a:rPr>
              <a:t>The IMCA role in Serious Medical Treatment Decisions</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27219" y="300788"/>
            <a:ext cx="4737560" cy="315611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51151" y="6231520"/>
            <a:ext cx="360117" cy="590072"/>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11268" y="6165420"/>
            <a:ext cx="676275" cy="676275"/>
          </a:xfrm>
          <a:prstGeom prst="rect">
            <a:avLst/>
          </a:prstGeom>
        </p:spPr>
      </p:pic>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729" y="6151371"/>
            <a:ext cx="553020" cy="6253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a:extLst>
              <a:ext uri="{FF2B5EF4-FFF2-40B4-BE49-F238E27FC236}">
                <a16:creationId xmlns:a16="http://schemas.microsoft.com/office/drawing/2014/main" id="{22795D93-4E66-6614-6140-AA3F2C792B2C}"/>
              </a:ext>
            </a:extLst>
          </p:cNvPr>
          <p:cNvPicPr>
            <a:picLocks noChangeAspect="1"/>
          </p:cNvPicPr>
          <p:nvPr/>
        </p:nvPicPr>
        <p:blipFill>
          <a:blip r:embed="rId6"/>
          <a:stretch>
            <a:fillRect/>
          </a:stretch>
        </p:blipFill>
        <p:spPr>
          <a:xfrm>
            <a:off x="11420379" y="6151371"/>
            <a:ext cx="717892" cy="676275"/>
          </a:xfrm>
          <a:prstGeom prst="rect">
            <a:avLst/>
          </a:prstGeom>
        </p:spPr>
      </p:pic>
      <p:pic>
        <p:nvPicPr>
          <p:cNvPr id="8" name="Picture 7">
            <a:extLst>
              <a:ext uri="{FF2B5EF4-FFF2-40B4-BE49-F238E27FC236}">
                <a16:creationId xmlns:a16="http://schemas.microsoft.com/office/drawing/2014/main" id="{6210A612-41E7-50A0-666E-AF43A3711810}"/>
              </a:ext>
            </a:extLst>
          </p:cNvPr>
          <p:cNvPicPr>
            <a:picLocks noChangeAspect="1"/>
          </p:cNvPicPr>
          <p:nvPr/>
        </p:nvPicPr>
        <p:blipFill>
          <a:blip r:embed="rId7"/>
          <a:stretch>
            <a:fillRect/>
          </a:stretch>
        </p:blipFill>
        <p:spPr>
          <a:xfrm>
            <a:off x="9372346" y="6123801"/>
            <a:ext cx="717893" cy="717893"/>
          </a:xfrm>
          <a:prstGeom prst="rect">
            <a:avLst/>
          </a:prstGeom>
        </p:spPr>
      </p:pic>
      <p:pic>
        <p:nvPicPr>
          <p:cNvPr id="1028" name="Picture 4" descr="Portsmouth City Council - Venturefest South">
            <a:extLst>
              <a:ext uri="{FF2B5EF4-FFF2-40B4-BE49-F238E27FC236}">
                <a16:creationId xmlns:a16="http://schemas.microsoft.com/office/drawing/2014/main" id="{2D0110AA-2709-CFFE-BE47-688412A0A2A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560966" y="6203489"/>
            <a:ext cx="811380" cy="61810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Green light to the UK's first CMI | Abundance Blog">
            <a:extLst>
              <a:ext uri="{FF2B5EF4-FFF2-40B4-BE49-F238E27FC236}">
                <a16:creationId xmlns:a16="http://schemas.microsoft.com/office/drawing/2014/main" id="{3ECE6417-3AAE-D740-CD08-DEC30B759A2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819783" y="6217382"/>
            <a:ext cx="608347" cy="5723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90025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8CD9086A-647D-4577-B873-1AD4B0BE661C}"/>
              </a:ext>
            </a:extLst>
          </p:cNvPr>
          <p:cNvSpPr>
            <a:spLocks noGrp="1"/>
          </p:cNvSpPr>
          <p:nvPr>
            <p:ph type="body" sz="half" idx="2"/>
          </p:nvPr>
        </p:nvSpPr>
        <p:spPr>
          <a:xfrm>
            <a:off x="158496" y="2037000"/>
            <a:ext cx="2834640" cy="2321990"/>
          </a:xfrm>
        </p:spPr>
        <p:txBody>
          <a:bodyPr>
            <a:normAutofit/>
          </a:bodyPr>
          <a:lstStyle/>
          <a:p>
            <a:pPr algn="ctr"/>
            <a:r>
              <a:rPr lang="en-GB" sz="2800" b="1" dirty="0">
                <a:effectLst>
                  <a:outerShdw blurRad="38100" dist="38100" dir="2700000" algn="tl">
                    <a:srgbClr val="000000">
                      <a:alpha val="43137"/>
                    </a:srgbClr>
                  </a:outerShdw>
                </a:effectLst>
              </a:rPr>
              <a:t>IMCA responsibilities </a:t>
            </a:r>
          </a:p>
        </p:txBody>
      </p:sp>
      <p:sp>
        <p:nvSpPr>
          <p:cNvPr id="3" name="Content Placeholder 2">
            <a:extLst>
              <a:ext uri="{FF2B5EF4-FFF2-40B4-BE49-F238E27FC236}">
                <a16:creationId xmlns:a16="http://schemas.microsoft.com/office/drawing/2014/main" id="{61412B8B-BC17-3D9F-7C97-63B0C9D7CCA7}"/>
              </a:ext>
            </a:extLst>
          </p:cNvPr>
          <p:cNvSpPr>
            <a:spLocks noGrp="1"/>
          </p:cNvSpPr>
          <p:nvPr>
            <p:ph idx="1"/>
          </p:nvPr>
        </p:nvSpPr>
        <p:spPr>
          <a:solidFill>
            <a:schemeClr val="bg1">
              <a:lumMod val="95000"/>
            </a:schemeClr>
          </a:solidFill>
        </p:spPr>
        <p:txBody>
          <a:bodyPr/>
          <a:lstStyle/>
          <a:p>
            <a:r>
              <a:rPr lang="en-GB" dirty="0">
                <a:solidFill>
                  <a:schemeClr val="tx2"/>
                </a:solidFill>
              </a:rPr>
              <a:t>The IMCA is required to write a report about Joan which should be considered by the doctor before making their decision.</a:t>
            </a:r>
          </a:p>
          <a:p>
            <a:r>
              <a:rPr lang="en-GB" dirty="0">
                <a:solidFill>
                  <a:schemeClr val="tx2"/>
                </a:solidFill>
              </a:rPr>
              <a:t>The IMCA must ensure that Joan’s wishes and feelings have been considered and that the MCA is being followed. It’s important for the IMCA to ‘tell the person’s story” to ensure that person centred approaches are followed.</a:t>
            </a:r>
          </a:p>
          <a:p>
            <a:r>
              <a:rPr lang="en-GB" dirty="0">
                <a:solidFill>
                  <a:schemeClr val="tx2"/>
                </a:solidFill>
              </a:rPr>
              <a:t>The IMCA must take the Joan’s  circumstances into consideration by balancing her rights under the MCA and other relevant legislation; for example, reflecting on the less restrictive option, the proportionality of the proposal, and taking in account what might be in Joan’s best interests overall. </a:t>
            </a:r>
          </a:p>
          <a:p>
            <a:r>
              <a:rPr lang="en-GB" dirty="0">
                <a:solidFill>
                  <a:schemeClr val="tx2"/>
                </a:solidFill>
              </a:rPr>
              <a:t>These considerations are then given to the decision maker to inform the best interests decision being made.   </a:t>
            </a:r>
          </a:p>
        </p:txBody>
      </p:sp>
      <p:pic>
        <p:nvPicPr>
          <p:cNvPr id="5" name="Picture 3">
            <a:extLst>
              <a:ext uri="{FF2B5EF4-FFF2-40B4-BE49-F238E27FC236}">
                <a16:creationId xmlns:a16="http://schemas.microsoft.com/office/drawing/2014/main" id="{F24F5C88-AEE3-83DB-1C79-4665EAB5EEC6}"/>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1442604" y="6351104"/>
            <a:ext cx="617447" cy="4121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descr="Elderly at the office">
            <a:extLst>
              <a:ext uri="{FF2B5EF4-FFF2-40B4-BE49-F238E27FC236}">
                <a16:creationId xmlns:a16="http://schemas.microsoft.com/office/drawing/2014/main" id="{C36771D3-B43C-A8B3-1EAF-84B4CE1435FA}"/>
              </a:ext>
            </a:extLst>
          </p:cNvPr>
          <p:cNvPicPr>
            <a:picLocks noChangeAspect="1"/>
          </p:cNvPicPr>
          <p:nvPr/>
        </p:nvPicPr>
        <p:blipFill>
          <a:blip r:embed="rId4"/>
          <a:stretch>
            <a:fillRect/>
          </a:stretch>
        </p:blipFill>
        <p:spPr>
          <a:xfrm>
            <a:off x="444584" y="3973664"/>
            <a:ext cx="3227130" cy="237744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8593138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White door in white room">
            <a:extLst>
              <a:ext uri="{FF2B5EF4-FFF2-40B4-BE49-F238E27FC236}">
                <a16:creationId xmlns:a16="http://schemas.microsoft.com/office/drawing/2014/main" id="{DB5B7C44-6016-C220-D9C5-F372C065F18E}"/>
              </a:ext>
            </a:extLst>
          </p:cNvPr>
          <p:cNvPicPr>
            <a:picLocks noChangeAspect="1"/>
          </p:cNvPicPr>
          <p:nvPr/>
        </p:nvPicPr>
        <p:blipFill rotWithShape="1">
          <a:blip r:embed="rId2"/>
          <a:srcRect t="15638" b="93"/>
          <a:stretch/>
        </p:blipFill>
        <p:spPr>
          <a:xfrm>
            <a:off x="20" y="10"/>
            <a:ext cx="12191980" cy="6857990"/>
          </a:xfrm>
          <a:prstGeom prst="rect">
            <a:avLst/>
          </a:prstGeom>
        </p:spPr>
      </p:pic>
      <p:sp>
        <p:nvSpPr>
          <p:cNvPr id="5" name="TextBox 4">
            <a:extLst>
              <a:ext uri="{FF2B5EF4-FFF2-40B4-BE49-F238E27FC236}">
                <a16:creationId xmlns:a16="http://schemas.microsoft.com/office/drawing/2014/main" id="{4ED7BB12-702F-1EEE-9E85-829E46C47416}"/>
              </a:ext>
            </a:extLst>
          </p:cNvPr>
          <p:cNvSpPr txBox="1"/>
          <p:nvPr/>
        </p:nvSpPr>
        <p:spPr>
          <a:xfrm>
            <a:off x="536714" y="2160968"/>
            <a:ext cx="6188764" cy="2308324"/>
          </a:xfrm>
          <a:prstGeom prst="rect">
            <a:avLst/>
          </a:prstGeom>
          <a:noFill/>
        </p:spPr>
        <p:txBody>
          <a:bodyPr wrap="square">
            <a:spAutoFit/>
          </a:bodyPr>
          <a:lstStyle/>
          <a:p>
            <a:pPr algn="ctr"/>
            <a:r>
              <a:rPr lang="en-GB" sz="4800" b="1" dirty="0">
                <a:solidFill>
                  <a:srgbClr val="54381C"/>
                </a:solidFill>
                <a:effectLst>
                  <a:outerShdw blurRad="38100" dist="38100" dir="2700000" algn="tl">
                    <a:srgbClr val="000000">
                      <a:alpha val="43137"/>
                    </a:srgbClr>
                  </a:outerShdw>
                </a:effectLst>
              </a:rPr>
              <a:t>Deprivation of Liberty Safeguards </a:t>
            </a:r>
          </a:p>
          <a:p>
            <a:pPr algn="ctr"/>
            <a:r>
              <a:rPr lang="en-GB" sz="4800" b="1" dirty="0">
                <a:solidFill>
                  <a:srgbClr val="54381C"/>
                </a:solidFill>
                <a:effectLst>
                  <a:outerShdw blurRad="38100" dist="38100" dir="2700000" algn="tl">
                    <a:srgbClr val="000000">
                      <a:alpha val="43137"/>
                    </a:srgbClr>
                  </a:outerShdw>
                </a:effectLst>
              </a:rPr>
              <a:t>and IMCA </a:t>
            </a:r>
          </a:p>
        </p:txBody>
      </p:sp>
    </p:spTree>
    <p:extLst>
      <p:ext uri="{BB962C8B-B14F-4D97-AF65-F5344CB8AC3E}">
        <p14:creationId xmlns:p14="http://schemas.microsoft.com/office/powerpoint/2010/main" val="42700102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01EB92-CACC-4BD5-B7C8-3468BED38F51}"/>
              </a:ext>
            </a:extLst>
          </p:cNvPr>
          <p:cNvSpPr>
            <a:spLocks noGrp="1"/>
          </p:cNvSpPr>
          <p:nvPr>
            <p:ph type="title"/>
          </p:nvPr>
        </p:nvSpPr>
        <p:spPr/>
        <p:txBody>
          <a:bodyPr/>
          <a:lstStyle/>
          <a:p>
            <a:br>
              <a:rPr lang="en-GB" dirty="0"/>
            </a:br>
            <a:endParaRPr lang="en-GB" dirty="0"/>
          </a:p>
        </p:txBody>
      </p:sp>
      <p:sp>
        <p:nvSpPr>
          <p:cNvPr id="6" name="Text Placeholder 5">
            <a:extLst>
              <a:ext uri="{FF2B5EF4-FFF2-40B4-BE49-F238E27FC236}">
                <a16:creationId xmlns:a16="http://schemas.microsoft.com/office/drawing/2014/main" id="{8CD9086A-647D-4577-B873-1AD4B0BE661C}"/>
              </a:ext>
            </a:extLst>
          </p:cNvPr>
          <p:cNvSpPr>
            <a:spLocks noGrp="1"/>
          </p:cNvSpPr>
          <p:nvPr>
            <p:ph type="body" sz="half" idx="2"/>
          </p:nvPr>
        </p:nvSpPr>
        <p:spPr>
          <a:xfrm>
            <a:off x="134112" y="1933600"/>
            <a:ext cx="2834640" cy="2321990"/>
          </a:xfrm>
        </p:spPr>
        <p:txBody>
          <a:bodyPr>
            <a:normAutofit fontScale="92500" lnSpcReduction="20000"/>
          </a:bodyPr>
          <a:lstStyle/>
          <a:p>
            <a:pPr algn="ctr"/>
            <a:r>
              <a:rPr lang="en-GB" sz="3200" b="1" dirty="0">
                <a:effectLst>
                  <a:outerShdw blurRad="38100" dist="38100" dir="2700000" algn="tl">
                    <a:srgbClr val="000000">
                      <a:alpha val="43137"/>
                    </a:srgbClr>
                  </a:outerShdw>
                </a:effectLst>
              </a:rPr>
              <a:t>Deprivation of Liberty Safeguards</a:t>
            </a:r>
          </a:p>
          <a:p>
            <a:pPr algn="ctr"/>
            <a:endParaRPr lang="en-GB" sz="3200" b="1" dirty="0">
              <a:effectLst>
                <a:outerShdw blurRad="38100" dist="38100" dir="2700000" algn="tl">
                  <a:srgbClr val="000000">
                    <a:alpha val="43137"/>
                  </a:srgbClr>
                </a:outerShdw>
              </a:effectLst>
            </a:endParaRPr>
          </a:p>
          <a:p>
            <a:pPr algn="ctr"/>
            <a:r>
              <a:rPr lang="en-GB" sz="3200" b="1" dirty="0">
                <a:effectLst>
                  <a:outerShdw blurRad="38100" dist="38100" dir="2700000" algn="tl">
                    <a:srgbClr val="000000">
                      <a:alpha val="43137"/>
                    </a:srgbClr>
                  </a:outerShdw>
                </a:effectLst>
              </a:rPr>
              <a:t>  IMCA ROLES  </a:t>
            </a:r>
          </a:p>
        </p:txBody>
      </p:sp>
      <p:pic>
        <p:nvPicPr>
          <p:cNvPr id="3" name="Picture 3">
            <a:extLst>
              <a:ext uri="{FF2B5EF4-FFF2-40B4-BE49-F238E27FC236}">
                <a16:creationId xmlns:a16="http://schemas.microsoft.com/office/drawing/2014/main" id="{08B4AE54-933B-A2CE-7F02-35B7A02A7E3D}"/>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1442604" y="6351104"/>
            <a:ext cx="617447" cy="4121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ontent Placeholder 3">
            <a:extLst>
              <a:ext uri="{FF2B5EF4-FFF2-40B4-BE49-F238E27FC236}">
                <a16:creationId xmlns:a16="http://schemas.microsoft.com/office/drawing/2014/main" id="{C73B81B9-DD5E-8BA0-748A-D7B3AFFC9E79}"/>
              </a:ext>
            </a:extLst>
          </p:cNvPr>
          <p:cNvSpPr>
            <a:spLocks noGrp="1"/>
          </p:cNvSpPr>
          <p:nvPr>
            <p:ph idx="1"/>
          </p:nvPr>
        </p:nvSpPr>
        <p:spPr>
          <a:xfrm>
            <a:off x="3636264" y="708660"/>
            <a:ext cx="7958328" cy="5623560"/>
          </a:xfrm>
          <a:custGeom>
            <a:avLst/>
            <a:gdLst>
              <a:gd name="connsiteX0" fmla="*/ 0 w 7958328"/>
              <a:gd name="connsiteY0" fmla="*/ 0 h 5623560"/>
              <a:gd name="connsiteX1" fmla="*/ 424444 w 7958328"/>
              <a:gd name="connsiteY1" fmla="*/ 0 h 5623560"/>
              <a:gd name="connsiteX2" fmla="*/ 928472 w 7958328"/>
              <a:gd name="connsiteY2" fmla="*/ 0 h 5623560"/>
              <a:gd name="connsiteX3" fmla="*/ 1671249 w 7958328"/>
              <a:gd name="connsiteY3" fmla="*/ 0 h 5623560"/>
              <a:gd name="connsiteX4" fmla="*/ 2414026 w 7958328"/>
              <a:gd name="connsiteY4" fmla="*/ 0 h 5623560"/>
              <a:gd name="connsiteX5" fmla="*/ 2918054 w 7958328"/>
              <a:gd name="connsiteY5" fmla="*/ 0 h 5623560"/>
              <a:gd name="connsiteX6" fmla="*/ 3342498 w 7958328"/>
              <a:gd name="connsiteY6" fmla="*/ 0 h 5623560"/>
              <a:gd name="connsiteX7" fmla="*/ 3766942 w 7958328"/>
              <a:gd name="connsiteY7" fmla="*/ 0 h 5623560"/>
              <a:gd name="connsiteX8" fmla="*/ 4350553 w 7958328"/>
              <a:gd name="connsiteY8" fmla="*/ 0 h 5623560"/>
              <a:gd name="connsiteX9" fmla="*/ 4774997 w 7958328"/>
              <a:gd name="connsiteY9" fmla="*/ 0 h 5623560"/>
              <a:gd name="connsiteX10" fmla="*/ 5517774 w 7958328"/>
              <a:gd name="connsiteY10" fmla="*/ 0 h 5623560"/>
              <a:gd name="connsiteX11" fmla="*/ 6340135 w 7958328"/>
              <a:gd name="connsiteY11" fmla="*/ 0 h 5623560"/>
              <a:gd name="connsiteX12" fmla="*/ 7162495 w 7958328"/>
              <a:gd name="connsiteY12" fmla="*/ 0 h 5623560"/>
              <a:gd name="connsiteX13" fmla="*/ 7958328 w 7958328"/>
              <a:gd name="connsiteY13" fmla="*/ 0 h 5623560"/>
              <a:gd name="connsiteX14" fmla="*/ 7958328 w 7958328"/>
              <a:gd name="connsiteY14" fmla="*/ 624840 h 5623560"/>
              <a:gd name="connsiteX15" fmla="*/ 7958328 w 7958328"/>
              <a:gd name="connsiteY15" fmla="*/ 1080973 h 5623560"/>
              <a:gd name="connsiteX16" fmla="*/ 7958328 w 7958328"/>
              <a:gd name="connsiteY16" fmla="*/ 1593342 h 5623560"/>
              <a:gd name="connsiteX17" fmla="*/ 7958328 w 7958328"/>
              <a:gd name="connsiteY17" fmla="*/ 2274418 h 5623560"/>
              <a:gd name="connsiteX18" fmla="*/ 7958328 w 7958328"/>
              <a:gd name="connsiteY18" fmla="*/ 3011729 h 5623560"/>
              <a:gd name="connsiteX19" fmla="*/ 7958328 w 7958328"/>
              <a:gd name="connsiteY19" fmla="*/ 3692804 h 5623560"/>
              <a:gd name="connsiteX20" fmla="*/ 7958328 w 7958328"/>
              <a:gd name="connsiteY20" fmla="*/ 4317644 h 5623560"/>
              <a:gd name="connsiteX21" fmla="*/ 7958328 w 7958328"/>
              <a:gd name="connsiteY21" fmla="*/ 4830013 h 5623560"/>
              <a:gd name="connsiteX22" fmla="*/ 7958328 w 7958328"/>
              <a:gd name="connsiteY22" fmla="*/ 5623560 h 5623560"/>
              <a:gd name="connsiteX23" fmla="*/ 7374717 w 7958328"/>
              <a:gd name="connsiteY23" fmla="*/ 5623560 h 5623560"/>
              <a:gd name="connsiteX24" fmla="*/ 6631940 w 7958328"/>
              <a:gd name="connsiteY24" fmla="*/ 5623560 h 5623560"/>
              <a:gd name="connsiteX25" fmla="*/ 6127913 w 7958328"/>
              <a:gd name="connsiteY25" fmla="*/ 5623560 h 5623560"/>
              <a:gd name="connsiteX26" fmla="*/ 5464719 w 7958328"/>
              <a:gd name="connsiteY26" fmla="*/ 5623560 h 5623560"/>
              <a:gd name="connsiteX27" fmla="*/ 4642358 w 7958328"/>
              <a:gd name="connsiteY27" fmla="*/ 5623560 h 5623560"/>
              <a:gd name="connsiteX28" fmla="*/ 4058747 w 7958328"/>
              <a:gd name="connsiteY28" fmla="*/ 5623560 h 5623560"/>
              <a:gd name="connsiteX29" fmla="*/ 3395553 w 7958328"/>
              <a:gd name="connsiteY29" fmla="*/ 5623560 h 5623560"/>
              <a:gd name="connsiteX30" fmla="*/ 2573193 w 7958328"/>
              <a:gd name="connsiteY30" fmla="*/ 5623560 h 5623560"/>
              <a:gd name="connsiteX31" fmla="*/ 1750832 w 7958328"/>
              <a:gd name="connsiteY31" fmla="*/ 5623560 h 5623560"/>
              <a:gd name="connsiteX32" fmla="*/ 1167221 w 7958328"/>
              <a:gd name="connsiteY32" fmla="*/ 5623560 h 5623560"/>
              <a:gd name="connsiteX33" fmla="*/ 663194 w 7958328"/>
              <a:gd name="connsiteY33" fmla="*/ 5623560 h 5623560"/>
              <a:gd name="connsiteX34" fmla="*/ 0 w 7958328"/>
              <a:gd name="connsiteY34" fmla="*/ 5623560 h 5623560"/>
              <a:gd name="connsiteX35" fmla="*/ 0 w 7958328"/>
              <a:gd name="connsiteY35" fmla="*/ 5167427 h 5623560"/>
              <a:gd name="connsiteX36" fmla="*/ 0 w 7958328"/>
              <a:gd name="connsiteY36" fmla="*/ 4598822 h 5623560"/>
              <a:gd name="connsiteX37" fmla="*/ 0 w 7958328"/>
              <a:gd name="connsiteY37" fmla="*/ 3861511 h 5623560"/>
              <a:gd name="connsiteX38" fmla="*/ 0 w 7958328"/>
              <a:gd name="connsiteY38" fmla="*/ 3405378 h 5623560"/>
              <a:gd name="connsiteX39" fmla="*/ 0 w 7958328"/>
              <a:gd name="connsiteY39" fmla="*/ 2836774 h 5623560"/>
              <a:gd name="connsiteX40" fmla="*/ 0 w 7958328"/>
              <a:gd name="connsiteY40" fmla="*/ 2155698 h 5623560"/>
              <a:gd name="connsiteX41" fmla="*/ 0 w 7958328"/>
              <a:gd name="connsiteY41" fmla="*/ 1699565 h 5623560"/>
              <a:gd name="connsiteX42" fmla="*/ 0 w 7958328"/>
              <a:gd name="connsiteY42" fmla="*/ 1018489 h 5623560"/>
              <a:gd name="connsiteX43" fmla="*/ 0 w 7958328"/>
              <a:gd name="connsiteY43" fmla="*/ 562356 h 5623560"/>
              <a:gd name="connsiteX44" fmla="*/ 0 w 7958328"/>
              <a:gd name="connsiteY44" fmla="*/ 0 h 5623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7958328" h="5623560" fill="none" extrusionOk="0">
                <a:moveTo>
                  <a:pt x="0" y="0"/>
                </a:moveTo>
                <a:cubicBezTo>
                  <a:pt x="152916" y="9229"/>
                  <a:pt x="320036" y="21093"/>
                  <a:pt x="424444" y="0"/>
                </a:cubicBezTo>
                <a:cubicBezTo>
                  <a:pt x="528852" y="-21093"/>
                  <a:pt x="781025" y="4561"/>
                  <a:pt x="928472" y="0"/>
                </a:cubicBezTo>
                <a:cubicBezTo>
                  <a:pt x="1075919" y="-4561"/>
                  <a:pt x="1401502" y="6769"/>
                  <a:pt x="1671249" y="0"/>
                </a:cubicBezTo>
                <a:cubicBezTo>
                  <a:pt x="1940996" y="-6769"/>
                  <a:pt x="2148742" y="22398"/>
                  <a:pt x="2414026" y="0"/>
                </a:cubicBezTo>
                <a:cubicBezTo>
                  <a:pt x="2679310" y="-22398"/>
                  <a:pt x="2706626" y="11652"/>
                  <a:pt x="2918054" y="0"/>
                </a:cubicBezTo>
                <a:cubicBezTo>
                  <a:pt x="3129482" y="-11652"/>
                  <a:pt x="3256093" y="7387"/>
                  <a:pt x="3342498" y="0"/>
                </a:cubicBezTo>
                <a:cubicBezTo>
                  <a:pt x="3428903" y="-7387"/>
                  <a:pt x="3642791" y="14362"/>
                  <a:pt x="3766942" y="0"/>
                </a:cubicBezTo>
                <a:cubicBezTo>
                  <a:pt x="3891093" y="-14362"/>
                  <a:pt x="4121971" y="12245"/>
                  <a:pt x="4350553" y="0"/>
                </a:cubicBezTo>
                <a:cubicBezTo>
                  <a:pt x="4579135" y="-12245"/>
                  <a:pt x="4651817" y="-13013"/>
                  <a:pt x="4774997" y="0"/>
                </a:cubicBezTo>
                <a:cubicBezTo>
                  <a:pt x="4898177" y="13013"/>
                  <a:pt x="5242694" y="-5973"/>
                  <a:pt x="5517774" y="0"/>
                </a:cubicBezTo>
                <a:cubicBezTo>
                  <a:pt x="5792854" y="5973"/>
                  <a:pt x="6091107" y="-26153"/>
                  <a:pt x="6340135" y="0"/>
                </a:cubicBezTo>
                <a:cubicBezTo>
                  <a:pt x="6589163" y="26153"/>
                  <a:pt x="6883808" y="-12121"/>
                  <a:pt x="7162495" y="0"/>
                </a:cubicBezTo>
                <a:cubicBezTo>
                  <a:pt x="7441182" y="12121"/>
                  <a:pt x="7646569" y="21790"/>
                  <a:pt x="7958328" y="0"/>
                </a:cubicBezTo>
                <a:cubicBezTo>
                  <a:pt x="7956296" y="152024"/>
                  <a:pt x="7939414" y="409618"/>
                  <a:pt x="7958328" y="624840"/>
                </a:cubicBezTo>
                <a:cubicBezTo>
                  <a:pt x="7977242" y="840062"/>
                  <a:pt x="7965613" y="856879"/>
                  <a:pt x="7958328" y="1080973"/>
                </a:cubicBezTo>
                <a:cubicBezTo>
                  <a:pt x="7951043" y="1305067"/>
                  <a:pt x="7951607" y="1349298"/>
                  <a:pt x="7958328" y="1593342"/>
                </a:cubicBezTo>
                <a:cubicBezTo>
                  <a:pt x="7965049" y="1837386"/>
                  <a:pt x="7990061" y="1950647"/>
                  <a:pt x="7958328" y="2274418"/>
                </a:cubicBezTo>
                <a:cubicBezTo>
                  <a:pt x="7926595" y="2598189"/>
                  <a:pt x="7931103" y="2840010"/>
                  <a:pt x="7958328" y="3011729"/>
                </a:cubicBezTo>
                <a:cubicBezTo>
                  <a:pt x="7985553" y="3183448"/>
                  <a:pt x="7985983" y="3453997"/>
                  <a:pt x="7958328" y="3692804"/>
                </a:cubicBezTo>
                <a:cubicBezTo>
                  <a:pt x="7930673" y="3931612"/>
                  <a:pt x="7943014" y="4110664"/>
                  <a:pt x="7958328" y="4317644"/>
                </a:cubicBezTo>
                <a:cubicBezTo>
                  <a:pt x="7973642" y="4524624"/>
                  <a:pt x="7938611" y="4582802"/>
                  <a:pt x="7958328" y="4830013"/>
                </a:cubicBezTo>
                <a:cubicBezTo>
                  <a:pt x="7978045" y="5077224"/>
                  <a:pt x="7970163" y="5335928"/>
                  <a:pt x="7958328" y="5623560"/>
                </a:cubicBezTo>
                <a:cubicBezTo>
                  <a:pt x="7772539" y="5598939"/>
                  <a:pt x="7565131" y="5623197"/>
                  <a:pt x="7374717" y="5623560"/>
                </a:cubicBezTo>
                <a:cubicBezTo>
                  <a:pt x="7184303" y="5623923"/>
                  <a:pt x="6932738" y="5637710"/>
                  <a:pt x="6631940" y="5623560"/>
                </a:cubicBezTo>
                <a:cubicBezTo>
                  <a:pt x="6331142" y="5609410"/>
                  <a:pt x="6313906" y="5619408"/>
                  <a:pt x="6127913" y="5623560"/>
                </a:cubicBezTo>
                <a:cubicBezTo>
                  <a:pt x="5941920" y="5627712"/>
                  <a:pt x="5741693" y="5648666"/>
                  <a:pt x="5464719" y="5623560"/>
                </a:cubicBezTo>
                <a:cubicBezTo>
                  <a:pt x="5187745" y="5598454"/>
                  <a:pt x="4931788" y="5599809"/>
                  <a:pt x="4642358" y="5623560"/>
                </a:cubicBezTo>
                <a:cubicBezTo>
                  <a:pt x="4352928" y="5647311"/>
                  <a:pt x="4242547" y="5645888"/>
                  <a:pt x="4058747" y="5623560"/>
                </a:cubicBezTo>
                <a:cubicBezTo>
                  <a:pt x="3874947" y="5601232"/>
                  <a:pt x="3602659" y="5650813"/>
                  <a:pt x="3395553" y="5623560"/>
                </a:cubicBezTo>
                <a:cubicBezTo>
                  <a:pt x="3188447" y="5596307"/>
                  <a:pt x="2862201" y="5625006"/>
                  <a:pt x="2573193" y="5623560"/>
                </a:cubicBezTo>
                <a:cubicBezTo>
                  <a:pt x="2284185" y="5622114"/>
                  <a:pt x="2021491" y="5650392"/>
                  <a:pt x="1750832" y="5623560"/>
                </a:cubicBezTo>
                <a:cubicBezTo>
                  <a:pt x="1480173" y="5596728"/>
                  <a:pt x="1309651" y="5615883"/>
                  <a:pt x="1167221" y="5623560"/>
                </a:cubicBezTo>
                <a:cubicBezTo>
                  <a:pt x="1024791" y="5631237"/>
                  <a:pt x="874182" y="5620508"/>
                  <a:pt x="663194" y="5623560"/>
                </a:cubicBezTo>
                <a:cubicBezTo>
                  <a:pt x="452206" y="5626612"/>
                  <a:pt x="159429" y="5647904"/>
                  <a:pt x="0" y="5623560"/>
                </a:cubicBezTo>
                <a:cubicBezTo>
                  <a:pt x="-22185" y="5454997"/>
                  <a:pt x="-854" y="5266243"/>
                  <a:pt x="0" y="5167427"/>
                </a:cubicBezTo>
                <a:cubicBezTo>
                  <a:pt x="854" y="5068611"/>
                  <a:pt x="-7442" y="4754645"/>
                  <a:pt x="0" y="4598822"/>
                </a:cubicBezTo>
                <a:cubicBezTo>
                  <a:pt x="7442" y="4442999"/>
                  <a:pt x="12782" y="4010456"/>
                  <a:pt x="0" y="3861511"/>
                </a:cubicBezTo>
                <a:cubicBezTo>
                  <a:pt x="-12782" y="3712566"/>
                  <a:pt x="-21039" y="3593329"/>
                  <a:pt x="0" y="3405378"/>
                </a:cubicBezTo>
                <a:cubicBezTo>
                  <a:pt x="21039" y="3217427"/>
                  <a:pt x="23885" y="3039995"/>
                  <a:pt x="0" y="2836774"/>
                </a:cubicBezTo>
                <a:cubicBezTo>
                  <a:pt x="-23885" y="2633553"/>
                  <a:pt x="27342" y="2303924"/>
                  <a:pt x="0" y="2155698"/>
                </a:cubicBezTo>
                <a:cubicBezTo>
                  <a:pt x="-27342" y="2007472"/>
                  <a:pt x="-11971" y="1884808"/>
                  <a:pt x="0" y="1699565"/>
                </a:cubicBezTo>
                <a:cubicBezTo>
                  <a:pt x="11971" y="1514322"/>
                  <a:pt x="-26224" y="1322151"/>
                  <a:pt x="0" y="1018489"/>
                </a:cubicBezTo>
                <a:cubicBezTo>
                  <a:pt x="26224" y="714827"/>
                  <a:pt x="-15796" y="681895"/>
                  <a:pt x="0" y="562356"/>
                </a:cubicBezTo>
                <a:cubicBezTo>
                  <a:pt x="15796" y="442817"/>
                  <a:pt x="-27955" y="114642"/>
                  <a:pt x="0" y="0"/>
                </a:cubicBezTo>
                <a:close/>
              </a:path>
              <a:path w="7958328" h="5623560" stroke="0" extrusionOk="0">
                <a:moveTo>
                  <a:pt x="0" y="0"/>
                </a:moveTo>
                <a:cubicBezTo>
                  <a:pt x="115344" y="14202"/>
                  <a:pt x="359856" y="-3681"/>
                  <a:pt x="504027" y="0"/>
                </a:cubicBezTo>
                <a:cubicBezTo>
                  <a:pt x="648198" y="3681"/>
                  <a:pt x="954682" y="11932"/>
                  <a:pt x="1087638" y="0"/>
                </a:cubicBezTo>
                <a:cubicBezTo>
                  <a:pt x="1220594" y="-11932"/>
                  <a:pt x="1414216" y="-7485"/>
                  <a:pt x="1591666" y="0"/>
                </a:cubicBezTo>
                <a:cubicBezTo>
                  <a:pt x="1769116" y="7485"/>
                  <a:pt x="1889245" y="19080"/>
                  <a:pt x="2095693" y="0"/>
                </a:cubicBezTo>
                <a:cubicBezTo>
                  <a:pt x="2302141" y="-19080"/>
                  <a:pt x="2324041" y="-17222"/>
                  <a:pt x="2520137" y="0"/>
                </a:cubicBezTo>
                <a:cubicBezTo>
                  <a:pt x="2716233" y="17222"/>
                  <a:pt x="3146624" y="36728"/>
                  <a:pt x="3342498" y="0"/>
                </a:cubicBezTo>
                <a:cubicBezTo>
                  <a:pt x="3538372" y="-36728"/>
                  <a:pt x="3766105" y="20868"/>
                  <a:pt x="4005692" y="0"/>
                </a:cubicBezTo>
                <a:cubicBezTo>
                  <a:pt x="4245279" y="-20868"/>
                  <a:pt x="4609887" y="13656"/>
                  <a:pt x="4828052" y="0"/>
                </a:cubicBezTo>
                <a:cubicBezTo>
                  <a:pt x="5046217" y="-13656"/>
                  <a:pt x="5212661" y="-27813"/>
                  <a:pt x="5570830" y="0"/>
                </a:cubicBezTo>
                <a:cubicBezTo>
                  <a:pt x="5928999" y="27813"/>
                  <a:pt x="5942184" y="10356"/>
                  <a:pt x="6234024" y="0"/>
                </a:cubicBezTo>
                <a:cubicBezTo>
                  <a:pt x="6525864" y="-10356"/>
                  <a:pt x="6822462" y="33025"/>
                  <a:pt x="7056384" y="0"/>
                </a:cubicBezTo>
                <a:cubicBezTo>
                  <a:pt x="7290306" y="-33025"/>
                  <a:pt x="7565498" y="24160"/>
                  <a:pt x="7958328" y="0"/>
                </a:cubicBezTo>
                <a:cubicBezTo>
                  <a:pt x="7958986" y="269216"/>
                  <a:pt x="7945909" y="548403"/>
                  <a:pt x="7958328" y="737311"/>
                </a:cubicBezTo>
                <a:cubicBezTo>
                  <a:pt x="7970747" y="926219"/>
                  <a:pt x="7966821" y="1146620"/>
                  <a:pt x="7958328" y="1249680"/>
                </a:cubicBezTo>
                <a:cubicBezTo>
                  <a:pt x="7949835" y="1352740"/>
                  <a:pt x="7974621" y="1551221"/>
                  <a:pt x="7958328" y="1762049"/>
                </a:cubicBezTo>
                <a:cubicBezTo>
                  <a:pt x="7942035" y="1972877"/>
                  <a:pt x="7956558" y="2202000"/>
                  <a:pt x="7958328" y="2443124"/>
                </a:cubicBezTo>
                <a:cubicBezTo>
                  <a:pt x="7960098" y="2684249"/>
                  <a:pt x="7953511" y="2821374"/>
                  <a:pt x="7958328" y="3124200"/>
                </a:cubicBezTo>
                <a:cubicBezTo>
                  <a:pt x="7963145" y="3427026"/>
                  <a:pt x="7954731" y="3618813"/>
                  <a:pt x="7958328" y="3749040"/>
                </a:cubicBezTo>
                <a:cubicBezTo>
                  <a:pt x="7961925" y="3879267"/>
                  <a:pt x="7953703" y="4006075"/>
                  <a:pt x="7958328" y="4261409"/>
                </a:cubicBezTo>
                <a:cubicBezTo>
                  <a:pt x="7962953" y="4516743"/>
                  <a:pt x="7965926" y="4614152"/>
                  <a:pt x="7958328" y="4773778"/>
                </a:cubicBezTo>
                <a:cubicBezTo>
                  <a:pt x="7950730" y="4933404"/>
                  <a:pt x="7950568" y="5210826"/>
                  <a:pt x="7958328" y="5623560"/>
                </a:cubicBezTo>
                <a:cubicBezTo>
                  <a:pt x="7843079" y="5646779"/>
                  <a:pt x="7630725" y="5623333"/>
                  <a:pt x="7454301" y="5623560"/>
                </a:cubicBezTo>
                <a:cubicBezTo>
                  <a:pt x="7277877" y="5623787"/>
                  <a:pt x="7168294" y="5626084"/>
                  <a:pt x="6950273" y="5623560"/>
                </a:cubicBezTo>
                <a:cubicBezTo>
                  <a:pt x="6732252" y="5621036"/>
                  <a:pt x="6524579" y="5630659"/>
                  <a:pt x="6207496" y="5623560"/>
                </a:cubicBezTo>
                <a:cubicBezTo>
                  <a:pt x="5890413" y="5616461"/>
                  <a:pt x="5633090" y="5658012"/>
                  <a:pt x="5385135" y="5623560"/>
                </a:cubicBezTo>
                <a:cubicBezTo>
                  <a:pt x="5137180" y="5589108"/>
                  <a:pt x="4986796" y="5632547"/>
                  <a:pt x="4721941" y="5623560"/>
                </a:cubicBezTo>
                <a:cubicBezTo>
                  <a:pt x="4457086" y="5614573"/>
                  <a:pt x="4353693" y="5630112"/>
                  <a:pt x="4138331" y="5623560"/>
                </a:cubicBezTo>
                <a:cubicBezTo>
                  <a:pt x="3922969" y="5617009"/>
                  <a:pt x="3623065" y="5600559"/>
                  <a:pt x="3475137" y="5623560"/>
                </a:cubicBezTo>
                <a:cubicBezTo>
                  <a:pt x="3327209" y="5646561"/>
                  <a:pt x="3090679" y="5598778"/>
                  <a:pt x="2971109" y="5623560"/>
                </a:cubicBezTo>
                <a:cubicBezTo>
                  <a:pt x="2851539" y="5648342"/>
                  <a:pt x="2607571" y="5603815"/>
                  <a:pt x="2467082" y="5623560"/>
                </a:cubicBezTo>
                <a:cubicBezTo>
                  <a:pt x="2326593" y="5643305"/>
                  <a:pt x="2084169" y="5601200"/>
                  <a:pt x="1724304" y="5623560"/>
                </a:cubicBezTo>
                <a:cubicBezTo>
                  <a:pt x="1364439" y="5645920"/>
                  <a:pt x="1413263" y="5622783"/>
                  <a:pt x="1220277" y="5623560"/>
                </a:cubicBezTo>
                <a:cubicBezTo>
                  <a:pt x="1027291" y="5624337"/>
                  <a:pt x="248348" y="5636565"/>
                  <a:pt x="0" y="5623560"/>
                </a:cubicBezTo>
                <a:cubicBezTo>
                  <a:pt x="-1329" y="5457814"/>
                  <a:pt x="-13430" y="5360375"/>
                  <a:pt x="0" y="5167427"/>
                </a:cubicBezTo>
                <a:cubicBezTo>
                  <a:pt x="13430" y="4974479"/>
                  <a:pt x="12255" y="4796877"/>
                  <a:pt x="0" y="4655058"/>
                </a:cubicBezTo>
                <a:cubicBezTo>
                  <a:pt x="-12255" y="4513239"/>
                  <a:pt x="11404" y="4276293"/>
                  <a:pt x="0" y="3917747"/>
                </a:cubicBezTo>
                <a:cubicBezTo>
                  <a:pt x="-11404" y="3559201"/>
                  <a:pt x="-31969" y="3427518"/>
                  <a:pt x="0" y="3180436"/>
                </a:cubicBezTo>
                <a:cubicBezTo>
                  <a:pt x="31969" y="2933354"/>
                  <a:pt x="18250" y="2864863"/>
                  <a:pt x="0" y="2668067"/>
                </a:cubicBezTo>
                <a:cubicBezTo>
                  <a:pt x="-18250" y="2471271"/>
                  <a:pt x="23085" y="2288078"/>
                  <a:pt x="0" y="2043227"/>
                </a:cubicBezTo>
                <a:cubicBezTo>
                  <a:pt x="-23085" y="1798376"/>
                  <a:pt x="13817" y="1735085"/>
                  <a:pt x="0" y="1587094"/>
                </a:cubicBezTo>
                <a:cubicBezTo>
                  <a:pt x="-13817" y="1439103"/>
                  <a:pt x="6287" y="1245223"/>
                  <a:pt x="0" y="962254"/>
                </a:cubicBezTo>
                <a:cubicBezTo>
                  <a:pt x="-6287" y="679285"/>
                  <a:pt x="28234" y="459493"/>
                  <a:pt x="0" y="0"/>
                </a:cubicBezTo>
                <a:close/>
              </a:path>
            </a:pathLst>
          </a:custGeom>
          <a:solidFill>
            <a:schemeClr val="bg1">
              <a:lumMod val="95000"/>
            </a:schemeClr>
          </a:solidFill>
          <a:ln>
            <a:solidFill>
              <a:schemeClr val="tx2"/>
            </a:solidFill>
            <a:extLst>
              <a:ext uri="{C807C97D-BFC1-408E-A445-0C87EB9F89A2}">
                <ask:lineSketchStyleProps xmlns:ask="http://schemas.microsoft.com/office/drawing/2018/sketchyshapes" sd="945370538">
                  <ask:type>
                    <ask:lineSketchFreehand/>
                  </ask:type>
                </ask:lineSketchStyleProps>
              </a:ext>
            </a:extLst>
          </a:ln>
        </p:spPr>
        <p:txBody>
          <a:bodyPr>
            <a:normAutofit/>
          </a:bodyPr>
          <a:lstStyle/>
          <a:p>
            <a:pPr marL="0" indent="0">
              <a:buNone/>
            </a:pPr>
            <a:r>
              <a:rPr lang="en-GB" dirty="0">
                <a:solidFill>
                  <a:schemeClr val="tx2"/>
                </a:solidFill>
              </a:rPr>
              <a:t>“There are a number of different IMCA roles involved in supporting and representing people who may be subject to the Deprivation of Liberty Safeguards. </a:t>
            </a:r>
          </a:p>
          <a:p>
            <a:pPr marL="0" indent="0">
              <a:buNone/>
            </a:pPr>
            <a:r>
              <a:rPr lang="en-GB" dirty="0">
                <a:solidFill>
                  <a:schemeClr val="tx2"/>
                </a:solidFill>
              </a:rPr>
              <a:t>These are set out in Section 39 of the amended Mental Capacity Act 2005 (MCA). It is important to be clear which role an IMCA is taking, as they are instructed for different reasons and have different rights and responsibilities.</a:t>
            </a:r>
          </a:p>
          <a:p>
            <a:pPr marL="0" indent="0">
              <a:buNone/>
            </a:pPr>
            <a:r>
              <a:rPr lang="en-GB" dirty="0">
                <a:solidFill>
                  <a:schemeClr val="tx2"/>
                </a:solidFill>
              </a:rPr>
              <a:t>Briefly the roles are:</a:t>
            </a:r>
          </a:p>
          <a:p>
            <a:pPr marL="0" indent="0">
              <a:buNone/>
            </a:pPr>
            <a:r>
              <a:rPr lang="en-GB" b="1" dirty="0">
                <a:solidFill>
                  <a:schemeClr val="tx2"/>
                </a:solidFill>
              </a:rPr>
              <a:t>Section 39A IMCAs </a:t>
            </a:r>
            <a:r>
              <a:rPr lang="en-GB" dirty="0">
                <a:solidFill>
                  <a:schemeClr val="tx2"/>
                </a:solidFill>
              </a:rPr>
              <a:t>are instructed when there is an assessment in response to a request for a standard authorisation, or a concern about a potentially unauthorised deprivation of liberty.</a:t>
            </a:r>
          </a:p>
          <a:p>
            <a:pPr marL="0" indent="0">
              <a:buNone/>
            </a:pPr>
            <a:r>
              <a:rPr lang="en-GB" b="1" dirty="0">
                <a:solidFill>
                  <a:schemeClr val="tx2"/>
                </a:solidFill>
              </a:rPr>
              <a:t>Section 39C IMCAs </a:t>
            </a:r>
            <a:r>
              <a:rPr lang="en-GB" dirty="0">
                <a:solidFill>
                  <a:schemeClr val="tx2"/>
                </a:solidFill>
              </a:rPr>
              <a:t>cover the role of the relevant person’s representative when there is a gap between appointments.</a:t>
            </a:r>
          </a:p>
          <a:p>
            <a:pPr marL="0" indent="0">
              <a:buNone/>
            </a:pPr>
            <a:r>
              <a:rPr lang="en-GB" b="1" dirty="0">
                <a:solidFill>
                  <a:schemeClr val="tx2"/>
                </a:solidFill>
              </a:rPr>
              <a:t>Section 39D IMCAs </a:t>
            </a:r>
            <a:r>
              <a:rPr lang="en-GB" dirty="0">
                <a:solidFill>
                  <a:schemeClr val="tx2"/>
                </a:solidFill>
              </a:rPr>
              <a:t>support the person, or their relevant person’s representative [RPR], when a standard authorisation is in place.”</a:t>
            </a:r>
          </a:p>
          <a:p>
            <a:pPr marL="0" indent="0">
              <a:buNone/>
            </a:pPr>
            <a:r>
              <a:rPr lang="en-GB" sz="1600" b="1" i="1" dirty="0">
                <a:solidFill>
                  <a:schemeClr val="tx1"/>
                </a:solidFill>
              </a:rPr>
              <a:t>(SCIE: www.scie.org.uk/mca/imca/roles/dols/)</a:t>
            </a:r>
          </a:p>
        </p:txBody>
      </p:sp>
    </p:spTree>
    <p:extLst>
      <p:ext uri="{BB962C8B-B14F-4D97-AF65-F5344CB8AC3E}">
        <p14:creationId xmlns:p14="http://schemas.microsoft.com/office/powerpoint/2010/main" val="28188565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5272B-3844-AAB2-1848-89D6A1F7CC5B}"/>
              </a:ext>
            </a:extLst>
          </p:cNvPr>
          <p:cNvSpPr>
            <a:spLocks noGrp="1"/>
          </p:cNvSpPr>
          <p:nvPr>
            <p:ph type="title"/>
          </p:nvPr>
        </p:nvSpPr>
        <p:spPr>
          <a:xfrm>
            <a:off x="110259" y="1633331"/>
            <a:ext cx="2834640" cy="2377440"/>
          </a:xfrm>
        </p:spPr>
        <p:txBody>
          <a:bodyPr/>
          <a:lstStyle/>
          <a:p>
            <a:pPr algn="ctr"/>
            <a:r>
              <a:rPr lang="en-GB" b="1" dirty="0">
                <a:effectLst>
                  <a:outerShdw blurRad="38100" dist="38100" dir="2700000" algn="tl">
                    <a:srgbClr val="000000">
                      <a:alpha val="43137"/>
                    </a:srgbClr>
                  </a:outerShdw>
                </a:effectLst>
              </a:rPr>
              <a:t>Key Functions of the IMCA </a:t>
            </a:r>
          </a:p>
        </p:txBody>
      </p:sp>
      <p:sp>
        <p:nvSpPr>
          <p:cNvPr id="3" name="Content Placeholder 2">
            <a:extLst>
              <a:ext uri="{FF2B5EF4-FFF2-40B4-BE49-F238E27FC236}">
                <a16:creationId xmlns:a16="http://schemas.microsoft.com/office/drawing/2014/main" id="{F04E62C0-6DCA-E9D3-2264-684DB1F38983}"/>
              </a:ext>
            </a:extLst>
          </p:cNvPr>
          <p:cNvSpPr>
            <a:spLocks noGrp="1"/>
          </p:cNvSpPr>
          <p:nvPr>
            <p:ph idx="1"/>
          </p:nvPr>
        </p:nvSpPr>
        <p:spPr>
          <a:xfrm>
            <a:off x="3867912" y="868680"/>
            <a:ext cx="7315200" cy="5120640"/>
          </a:xfrm>
          <a:custGeom>
            <a:avLst/>
            <a:gdLst>
              <a:gd name="connsiteX0" fmla="*/ 0 w 7315200"/>
              <a:gd name="connsiteY0" fmla="*/ 0 h 5120640"/>
              <a:gd name="connsiteX1" fmla="*/ 518714 w 7315200"/>
              <a:gd name="connsiteY1" fmla="*/ 0 h 5120640"/>
              <a:gd name="connsiteX2" fmla="*/ 1256884 w 7315200"/>
              <a:gd name="connsiteY2" fmla="*/ 0 h 5120640"/>
              <a:gd name="connsiteX3" fmla="*/ 2068207 w 7315200"/>
              <a:gd name="connsiteY3" fmla="*/ 0 h 5120640"/>
              <a:gd name="connsiteX4" fmla="*/ 2586921 w 7315200"/>
              <a:gd name="connsiteY4" fmla="*/ 0 h 5120640"/>
              <a:gd name="connsiteX5" fmla="*/ 3105635 w 7315200"/>
              <a:gd name="connsiteY5" fmla="*/ 0 h 5120640"/>
              <a:gd name="connsiteX6" fmla="*/ 3916957 w 7315200"/>
              <a:gd name="connsiteY6" fmla="*/ 0 h 5120640"/>
              <a:gd name="connsiteX7" fmla="*/ 4362519 w 7315200"/>
              <a:gd name="connsiteY7" fmla="*/ 0 h 5120640"/>
              <a:gd name="connsiteX8" fmla="*/ 5027537 w 7315200"/>
              <a:gd name="connsiteY8" fmla="*/ 0 h 5120640"/>
              <a:gd name="connsiteX9" fmla="*/ 5473100 w 7315200"/>
              <a:gd name="connsiteY9" fmla="*/ 0 h 5120640"/>
              <a:gd name="connsiteX10" fmla="*/ 5918662 w 7315200"/>
              <a:gd name="connsiteY10" fmla="*/ 0 h 5120640"/>
              <a:gd name="connsiteX11" fmla="*/ 6729984 w 7315200"/>
              <a:gd name="connsiteY11" fmla="*/ 0 h 5120640"/>
              <a:gd name="connsiteX12" fmla="*/ 7315200 w 7315200"/>
              <a:gd name="connsiteY12" fmla="*/ 0 h 5120640"/>
              <a:gd name="connsiteX13" fmla="*/ 7315200 w 7315200"/>
              <a:gd name="connsiteY13" fmla="*/ 742493 h 5120640"/>
              <a:gd name="connsiteX14" fmla="*/ 7315200 w 7315200"/>
              <a:gd name="connsiteY14" fmla="*/ 1228954 h 5120640"/>
              <a:gd name="connsiteX15" fmla="*/ 7315200 w 7315200"/>
              <a:gd name="connsiteY15" fmla="*/ 1920240 h 5120640"/>
              <a:gd name="connsiteX16" fmla="*/ 7315200 w 7315200"/>
              <a:gd name="connsiteY16" fmla="*/ 2457907 h 5120640"/>
              <a:gd name="connsiteX17" fmla="*/ 7315200 w 7315200"/>
              <a:gd name="connsiteY17" fmla="*/ 3097987 h 5120640"/>
              <a:gd name="connsiteX18" fmla="*/ 7315200 w 7315200"/>
              <a:gd name="connsiteY18" fmla="*/ 3738067 h 5120640"/>
              <a:gd name="connsiteX19" fmla="*/ 7315200 w 7315200"/>
              <a:gd name="connsiteY19" fmla="*/ 4326941 h 5120640"/>
              <a:gd name="connsiteX20" fmla="*/ 7315200 w 7315200"/>
              <a:gd name="connsiteY20" fmla="*/ 5120640 h 5120640"/>
              <a:gd name="connsiteX21" fmla="*/ 6796486 w 7315200"/>
              <a:gd name="connsiteY21" fmla="*/ 5120640 h 5120640"/>
              <a:gd name="connsiteX22" fmla="*/ 6277772 w 7315200"/>
              <a:gd name="connsiteY22" fmla="*/ 5120640 h 5120640"/>
              <a:gd name="connsiteX23" fmla="*/ 5466449 w 7315200"/>
              <a:gd name="connsiteY23" fmla="*/ 5120640 h 5120640"/>
              <a:gd name="connsiteX24" fmla="*/ 4728279 w 7315200"/>
              <a:gd name="connsiteY24" fmla="*/ 5120640 h 5120640"/>
              <a:gd name="connsiteX25" fmla="*/ 3990109 w 7315200"/>
              <a:gd name="connsiteY25" fmla="*/ 5120640 h 5120640"/>
              <a:gd name="connsiteX26" fmla="*/ 3398243 w 7315200"/>
              <a:gd name="connsiteY26" fmla="*/ 5120640 h 5120640"/>
              <a:gd name="connsiteX27" fmla="*/ 2586921 w 7315200"/>
              <a:gd name="connsiteY27" fmla="*/ 5120640 h 5120640"/>
              <a:gd name="connsiteX28" fmla="*/ 1775599 w 7315200"/>
              <a:gd name="connsiteY28" fmla="*/ 5120640 h 5120640"/>
              <a:gd name="connsiteX29" fmla="*/ 1256884 w 7315200"/>
              <a:gd name="connsiteY29" fmla="*/ 5120640 h 5120640"/>
              <a:gd name="connsiteX30" fmla="*/ 0 w 7315200"/>
              <a:gd name="connsiteY30" fmla="*/ 5120640 h 5120640"/>
              <a:gd name="connsiteX31" fmla="*/ 0 w 7315200"/>
              <a:gd name="connsiteY31" fmla="*/ 4531766 h 5120640"/>
              <a:gd name="connsiteX32" fmla="*/ 0 w 7315200"/>
              <a:gd name="connsiteY32" fmla="*/ 4045306 h 5120640"/>
              <a:gd name="connsiteX33" fmla="*/ 0 w 7315200"/>
              <a:gd name="connsiteY33" fmla="*/ 3507638 h 5120640"/>
              <a:gd name="connsiteX34" fmla="*/ 0 w 7315200"/>
              <a:gd name="connsiteY34" fmla="*/ 2816352 h 5120640"/>
              <a:gd name="connsiteX35" fmla="*/ 0 w 7315200"/>
              <a:gd name="connsiteY35" fmla="*/ 2278685 h 5120640"/>
              <a:gd name="connsiteX36" fmla="*/ 0 w 7315200"/>
              <a:gd name="connsiteY36" fmla="*/ 1689811 h 5120640"/>
              <a:gd name="connsiteX37" fmla="*/ 0 w 7315200"/>
              <a:gd name="connsiteY37" fmla="*/ 1100938 h 5120640"/>
              <a:gd name="connsiteX38" fmla="*/ 0 w 7315200"/>
              <a:gd name="connsiteY38" fmla="*/ 0 h 5120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15200" h="5120640" extrusionOk="0">
                <a:moveTo>
                  <a:pt x="0" y="0"/>
                </a:moveTo>
                <a:cubicBezTo>
                  <a:pt x="136953" y="-19150"/>
                  <a:pt x="323848" y="8051"/>
                  <a:pt x="518714" y="0"/>
                </a:cubicBezTo>
                <a:cubicBezTo>
                  <a:pt x="713580" y="-8051"/>
                  <a:pt x="1019086" y="-7303"/>
                  <a:pt x="1256884" y="0"/>
                </a:cubicBezTo>
                <a:cubicBezTo>
                  <a:pt x="1494682" y="7303"/>
                  <a:pt x="1665575" y="3465"/>
                  <a:pt x="2068207" y="0"/>
                </a:cubicBezTo>
                <a:cubicBezTo>
                  <a:pt x="2470839" y="-3465"/>
                  <a:pt x="2474755" y="-18089"/>
                  <a:pt x="2586921" y="0"/>
                </a:cubicBezTo>
                <a:cubicBezTo>
                  <a:pt x="2699087" y="18089"/>
                  <a:pt x="2949225" y="15895"/>
                  <a:pt x="3105635" y="0"/>
                </a:cubicBezTo>
                <a:cubicBezTo>
                  <a:pt x="3262045" y="-15895"/>
                  <a:pt x="3622094" y="18780"/>
                  <a:pt x="3916957" y="0"/>
                </a:cubicBezTo>
                <a:cubicBezTo>
                  <a:pt x="4211820" y="-18780"/>
                  <a:pt x="4174492" y="12952"/>
                  <a:pt x="4362519" y="0"/>
                </a:cubicBezTo>
                <a:cubicBezTo>
                  <a:pt x="4550546" y="-12952"/>
                  <a:pt x="4826715" y="32113"/>
                  <a:pt x="5027537" y="0"/>
                </a:cubicBezTo>
                <a:cubicBezTo>
                  <a:pt x="5228359" y="-32113"/>
                  <a:pt x="5271026" y="1785"/>
                  <a:pt x="5473100" y="0"/>
                </a:cubicBezTo>
                <a:cubicBezTo>
                  <a:pt x="5675174" y="-1785"/>
                  <a:pt x="5733244" y="-13174"/>
                  <a:pt x="5918662" y="0"/>
                </a:cubicBezTo>
                <a:cubicBezTo>
                  <a:pt x="6104080" y="13174"/>
                  <a:pt x="6474880" y="26555"/>
                  <a:pt x="6729984" y="0"/>
                </a:cubicBezTo>
                <a:cubicBezTo>
                  <a:pt x="6985088" y="-26555"/>
                  <a:pt x="7138664" y="-28488"/>
                  <a:pt x="7315200" y="0"/>
                </a:cubicBezTo>
                <a:cubicBezTo>
                  <a:pt x="7295846" y="179575"/>
                  <a:pt x="7331936" y="577417"/>
                  <a:pt x="7315200" y="742493"/>
                </a:cubicBezTo>
                <a:cubicBezTo>
                  <a:pt x="7298464" y="907569"/>
                  <a:pt x="7332136" y="1128343"/>
                  <a:pt x="7315200" y="1228954"/>
                </a:cubicBezTo>
                <a:cubicBezTo>
                  <a:pt x="7298264" y="1329565"/>
                  <a:pt x="7308147" y="1770750"/>
                  <a:pt x="7315200" y="1920240"/>
                </a:cubicBezTo>
                <a:cubicBezTo>
                  <a:pt x="7322253" y="2069730"/>
                  <a:pt x="7329921" y="2311306"/>
                  <a:pt x="7315200" y="2457907"/>
                </a:cubicBezTo>
                <a:cubicBezTo>
                  <a:pt x="7300479" y="2604508"/>
                  <a:pt x="7307906" y="2954093"/>
                  <a:pt x="7315200" y="3097987"/>
                </a:cubicBezTo>
                <a:cubicBezTo>
                  <a:pt x="7322494" y="3241881"/>
                  <a:pt x="7286413" y="3433890"/>
                  <a:pt x="7315200" y="3738067"/>
                </a:cubicBezTo>
                <a:cubicBezTo>
                  <a:pt x="7343987" y="4042244"/>
                  <a:pt x="7330138" y="4205334"/>
                  <a:pt x="7315200" y="4326941"/>
                </a:cubicBezTo>
                <a:cubicBezTo>
                  <a:pt x="7300262" y="4448548"/>
                  <a:pt x="7329539" y="4886410"/>
                  <a:pt x="7315200" y="5120640"/>
                </a:cubicBezTo>
                <a:cubicBezTo>
                  <a:pt x="7098129" y="5107238"/>
                  <a:pt x="7011144" y="5116848"/>
                  <a:pt x="6796486" y="5120640"/>
                </a:cubicBezTo>
                <a:cubicBezTo>
                  <a:pt x="6581828" y="5124432"/>
                  <a:pt x="6431532" y="5142012"/>
                  <a:pt x="6277772" y="5120640"/>
                </a:cubicBezTo>
                <a:cubicBezTo>
                  <a:pt x="6124012" y="5099268"/>
                  <a:pt x="5784524" y="5142659"/>
                  <a:pt x="5466449" y="5120640"/>
                </a:cubicBezTo>
                <a:cubicBezTo>
                  <a:pt x="5148374" y="5098621"/>
                  <a:pt x="5093317" y="5088032"/>
                  <a:pt x="4728279" y="5120640"/>
                </a:cubicBezTo>
                <a:cubicBezTo>
                  <a:pt x="4363241" y="5153249"/>
                  <a:pt x="4220767" y="5152372"/>
                  <a:pt x="3990109" y="5120640"/>
                </a:cubicBezTo>
                <a:cubicBezTo>
                  <a:pt x="3759451" y="5088909"/>
                  <a:pt x="3655285" y="5139617"/>
                  <a:pt x="3398243" y="5120640"/>
                </a:cubicBezTo>
                <a:cubicBezTo>
                  <a:pt x="3141201" y="5101663"/>
                  <a:pt x="2961137" y="5123607"/>
                  <a:pt x="2586921" y="5120640"/>
                </a:cubicBezTo>
                <a:cubicBezTo>
                  <a:pt x="2212705" y="5117673"/>
                  <a:pt x="2074262" y="5117840"/>
                  <a:pt x="1775599" y="5120640"/>
                </a:cubicBezTo>
                <a:cubicBezTo>
                  <a:pt x="1476936" y="5123440"/>
                  <a:pt x="1399856" y="5106228"/>
                  <a:pt x="1256884" y="5120640"/>
                </a:cubicBezTo>
                <a:cubicBezTo>
                  <a:pt x="1113913" y="5135052"/>
                  <a:pt x="389516" y="5084886"/>
                  <a:pt x="0" y="5120640"/>
                </a:cubicBezTo>
                <a:cubicBezTo>
                  <a:pt x="-29182" y="4972933"/>
                  <a:pt x="-10704" y="4716074"/>
                  <a:pt x="0" y="4531766"/>
                </a:cubicBezTo>
                <a:cubicBezTo>
                  <a:pt x="10704" y="4347458"/>
                  <a:pt x="7307" y="4272975"/>
                  <a:pt x="0" y="4045306"/>
                </a:cubicBezTo>
                <a:cubicBezTo>
                  <a:pt x="-7307" y="3817637"/>
                  <a:pt x="-6763" y="3776315"/>
                  <a:pt x="0" y="3507638"/>
                </a:cubicBezTo>
                <a:cubicBezTo>
                  <a:pt x="6763" y="3238961"/>
                  <a:pt x="14482" y="3137817"/>
                  <a:pt x="0" y="2816352"/>
                </a:cubicBezTo>
                <a:cubicBezTo>
                  <a:pt x="-14482" y="2494887"/>
                  <a:pt x="7272" y="2463744"/>
                  <a:pt x="0" y="2278685"/>
                </a:cubicBezTo>
                <a:cubicBezTo>
                  <a:pt x="-7272" y="2093626"/>
                  <a:pt x="14491" y="1828343"/>
                  <a:pt x="0" y="1689811"/>
                </a:cubicBezTo>
                <a:cubicBezTo>
                  <a:pt x="-14491" y="1551279"/>
                  <a:pt x="-26868" y="1301965"/>
                  <a:pt x="0" y="1100938"/>
                </a:cubicBezTo>
                <a:cubicBezTo>
                  <a:pt x="26868" y="899911"/>
                  <a:pt x="-51296" y="425067"/>
                  <a:pt x="0" y="0"/>
                </a:cubicBezTo>
                <a:close/>
              </a:path>
            </a:pathLst>
          </a:custGeom>
          <a:noFill/>
          <a:ln>
            <a:solidFill>
              <a:schemeClr val="tx2"/>
            </a:solidFill>
            <a:extLst>
              <a:ext uri="{C807C97D-BFC1-408E-A445-0C87EB9F89A2}">
                <ask:lineSketchStyleProps xmlns:ask="http://schemas.microsoft.com/office/drawing/2018/sketchyshapes" sd="958460029">
                  <ask:type>
                    <ask:lineSketchFreehand/>
                  </ask:type>
                </ask:lineSketchStyleProps>
              </a:ext>
            </a:extLst>
          </a:ln>
        </p:spPr>
        <p:txBody>
          <a:bodyPr/>
          <a:lstStyle/>
          <a:p>
            <a:pPr marL="0" indent="0">
              <a:buNone/>
            </a:pPr>
            <a:r>
              <a:rPr lang="en-GB" sz="2400" b="0" i="0" dirty="0">
                <a:solidFill>
                  <a:schemeClr val="tx2"/>
                </a:solidFill>
                <a:effectLst/>
                <a:highlight>
                  <a:srgbClr val="FFFFFF"/>
                </a:highlight>
              </a:rPr>
              <a:t>“A key function of a 39d IMCA is to support the person being deprived of their liberty and the RPR to understand their RPR role and the person’s rights. The RPR must be confident in exercising their rights. </a:t>
            </a:r>
          </a:p>
          <a:p>
            <a:pPr marL="0" indent="0">
              <a:buNone/>
            </a:pPr>
            <a:r>
              <a:rPr lang="en-GB" sz="2400" b="0" i="0" dirty="0">
                <a:solidFill>
                  <a:schemeClr val="tx2"/>
                </a:solidFill>
                <a:effectLst/>
                <a:highlight>
                  <a:srgbClr val="FFFFFF"/>
                </a:highlight>
              </a:rPr>
              <a:t>A 39d IMCA is expected to take reasonable steps to help the relevant person and the relevant person’s representative. This can include helping them to: understand the legal terms of the deprivation of liberty, the assessments which are required, and how to exercise the person’s rights if they object to the deprivation of liberty, or elements of it (these are referred to as restrictions). ”</a:t>
            </a:r>
          </a:p>
          <a:p>
            <a:pPr marL="0" indent="0">
              <a:buNone/>
            </a:pPr>
            <a:r>
              <a:rPr lang="en-GB" sz="1600" b="1" i="1" dirty="0">
                <a:solidFill>
                  <a:schemeClr val="tx2"/>
                </a:solidFill>
                <a:highlight>
                  <a:srgbClr val="FFFFFF"/>
                </a:highlight>
              </a:rPr>
              <a:t>(Leanne Barber, Advocacy Focus https://advocacyfocus.org.uk/news/demystifying-the-39d-imca-by-leanne-barber/ )</a:t>
            </a:r>
            <a:endParaRPr lang="en-GB" sz="1600" b="1" i="1" dirty="0">
              <a:solidFill>
                <a:schemeClr val="tx2"/>
              </a:solidFill>
            </a:endParaRPr>
          </a:p>
        </p:txBody>
      </p:sp>
    </p:spTree>
    <p:extLst>
      <p:ext uri="{BB962C8B-B14F-4D97-AF65-F5344CB8AC3E}">
        <p14:creationId xmlns:p14="http://schemas.microsoft.com/office/powerpoint/2010/main" val="33059859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8CD9086A-647D-4577-B873-1AD4B0BE661C}"/>
              </a:ext>
            </a:extLst>
          </p:cNvPr>
          <p:cNvSpPr>
            <a:spLocks noGrp="1"/>
          </p:cNvSpPr>
          <p:nvPr>
            <p:ph type="body" sz="half" idx="2"/>
          </p:nvPr>
        </p:nvSpPr>
        <p:spPr>
          <a:xfrm>
            <a:off x="158496" y="2037000"/>
            <a:ext cx="2834640" cy="2321990"/>
          </a:xfrm>
        </p:spPr>
        <p:txBody>
          <a:bodyPr>
            <a:normAutofit/>
          </a:bodyPr>
          <a:lstStyle/>
          <a:p>
            <a:pPr algn="ctr"/>
            <a:r>
              <a:rPr lang="en-GB" sz="2800" b="1" dirty="0">
                <a:effectLst>
                  <a:outerShdw blurRad="38100" dist="38100" dir="2700000" algn="tl">
                    <a:srgbClr val="000000">
                      <a:alpha val="43137"/>
                    </a:srgbClr>
                  </a:outerShdw>
                </a:effectLst>
              </a:rPr>
              <a:t>IMCA responsibilities</a:t>
            </a:r>
          </a:p>
          <a:p>
            <a:pPr algn="ctr"/>
            <a:r>
              <a:rPr lang="en-GB" sz="2800" b="1" dirty="0">
                <a:effectLst>
                  <a:outerShdw blurRad="38100" dist="38100" dir="2700000" algn="tl">
                    <a:srgbClr val="000000">
                      <a:alpha val="43137"/>
                    </a:srgbClr>
                  </a:outerShdw>
                </a:effectLst>
              </a:rPr>
              <a:t>‘JOAN’  </a:t>
            </a:r>
          </a:p>
        </p:txBody>
      </p:sp>
      <p:sp>
        <p:nvSpPr>
          <p:cNvPr id="3" name="Content Placeholder 2">
            <a:extLst>
              <a:ext uri="{FF2B5EF4-FFF2-40B4-BE49-F238E27FC236}">
                <a16:creationId xmlns:a16="http://schemas.microsoft.com/office/drawing/2014/main" id="{61412B8B-BC17-3D9F-7C97-63B0C9D7CCA7}"/>
              </a:ext>
            </a:extLst>
          </p:cNvPr>
          <p:cNvSpPr>
            <a:spLocks noGrp="1"/>
          </p:cNvSpPr>
          <p:nvPr>
            <p:ph idx="1"/>
          </p:nvPr>
        </p:nvSpPr>
        <p:spPr>
          <a:xfrm>
            <a:off x="3899559" y="868680"/>
            <a:ext cx="7847857" cy="5120640"/>
          </a:xfrm>
          <a:solidFill>
            <a:schemeClr val="bg1">
              <a:lumMod val="95000"/>
            </a:schemeClr>
          </a:solidFill>
        </p:spPr>
        <p:txBody>
          <a:bodyPr>
            <a:normAutofit fontScale="92500" lnSpcReduction="10000"/>
          </a:bodyPr>
          <a:lstStyle/>
          <a:p>
            <a:r>
              <a:rPr lang="en-GB" sz="2400" dirty="0">
                <a:solidFill>
                  <a:schemeClr val="tx2"/>
                </a:solidFill>
              </a:rPr>
              <a:t>The IMCA is required to keep the Supervisory Body informed about their visits to Joan and any proposed actions they make take.  </a:t>
            </a:r>
          </a:p>
          <a:p>
            <a:r>
              <a:rPr lang="en-GB" sz="2400" dirty="0">
                <a:solidFill>
                  <a:schemeClr val="tx2"/>
                </a:solidFill>
              </a:rPr>
              <a:t>The IMCA must ensure that Joan’s wishes and feelings about her accommodation have been considered and that the MCA/DoLS principles are being followed. The IMCA will be sure to check if Joan objecting to the authorisation. </a:t>
            </a:r>
          </a:p>
          <a:p>
            <a:r>
              <a:rPr lang="en-GB" sz="2400" dirty="0">
                <a:solidFill>
                  <a:schemeClr val="tx2"/>
                </a:solidFill>
              </a:rPr>
              <a:t>The IMCA must consider Joan’s Article 5 (and others) rights with consideration to her deprivation and any restrictions that are applied in her current circumstance. </a:t>
            </a:r>
          </a:p>
          <a:p>
            <a:r>
              <a:rPr lang="en-GB" sz="2400" dirty="0">
                <a:solidFill>
                  <a:schemeClr val="tx2"/>
                </a:solidFill>
              </a:rPr>
              <a:t>The IMCA must try to explain to Joan her rights under DoLS in respect of challenging the authorisation or restrictions.</a:t>
            </a:r>
          </a:p>
          <a:p>
            <a:r>
              <a:rPr lang="en-GB" sz="2400" dirty="0">
                <a:solidFill>
                  <a:schemeClr val="tx2"/>
                </a:solidFill>
              </a:rPr>
              <a:t>The IMCA can arrange for legal representation and an application to the Court of Protection in the event of objection.</a:t>
            </a:r>
          </a:p>
          <a:p>
            <a:r>
              <a:rPr lang="en-GB" sz="2400" dirty="0">
                <a:solidFill>
                  <a:schemeClr val="tx2"/>
                </a:solidFill>
              </a:rPr>
              <a:t>The IMCA must visit Joan regularly.   </a:t>
            </a:r>
          </a:p>
        </p:txBody>
      </p:sp>
      <p:pic>
        <p:nvPicPr>
          <p:cNvPr id="5" name="Picture 3">
            <a:extLst>
              <a:ext uri="{FF2B5EF4-FFF2-40B4-BE49-F238E27FC236}">
                <a16:creationId xmlns:a16="http://schemas.microsoft.com/office/drawing/2014/main" id="{F24F5C88-AEE3-83DB-1C79-4665EAB5EEC6}"/>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1442604" y="6351104"/>
            <a:ext cx="617447" cy="4121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descr="Elderly at the office">
            <a:extLst>
              <a:ext uri="{FF2B5EF4-FFF2-40B4-BE49-F238E27FC236}">
                <a16:creationId xmlns:a16="http://schemas.microsoft.com/office/drawing/2014/main" id="{C36771D3-B43C-A8B3-1EAF-84B4CE1435FA}"/>
              </a:ext>
            </a:extLst>
          </p:cNvPr>
          <p:cNvPicPr>
            <a:picLocks noChangeAspect="1"/>
          </p:cNvPicPr>
          <p:nvPr/>
        </p:nvPicPr>
        <p:blipFill>
          <a:blip r:embed="rId4"/>
          <a:stretch>
            <a:fillRect/>
          </a:stretch>
        </p:blipFill>
        <p:spPr>
          <a:xfrm>
            <a:off x="444584" y="3973664"/>
            <a:ext cx="3227130" cy="237744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13509295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Content Placeholder 5" descr="Close-up of question mark on a hardwood floor against a wall">
            <a:extLst>
              <a:ext uri="{FF2B5EF4-FFF2-40B4-BE49-F238E27FC236}">
                <a16:creationId xmlns:a16="http://schemas.microsoft.com/office/drawing/2014/main" id="{6E996CA7-2818-1796-3D76-DD9EEABD7A5F}"/>
              </a:ext>
            </a:extLst>
          </p:cNvPr>
          <p:cNvPicPr>
            <a:picLocks noGrp="1" noChangeAspect="1"/>
          </p:cNvPicPr>
          <p:nvPr>
            <p:ph idx="4294967295"/>
          </p:nvPr>
        </p:nvPicPr>
        <p:blipFill rotWithShape="1">
          <a:blip r:embed="rId3"/>
          <a:srcRect r="12444"/>
          <a:stretch/>
        </p:blipFill>
        <p:spPr>
          <a:xfrm>
            <a:off x="20" y="10"/>
            <a:ext cx="12191980" cy="6857990"/>
          </a:xfrm>
          <a:prstGeom prst="rect">
            <a:avLst/>
          </a:prstGeom>
        </p:spPr>
      </p:pic>
      <p:sp>
        <p:nvSpPr>
          <p:cNvPr id="7" name="TextBox 6">
            <a:extLst>
              <a:ext uri="{FF2B5EF4-FFF2-40B4-BE49-F238E27FC236}">
                <a16:creationId xmlns:a16="http://schemas.microsoft.com/office/drawing/2014/main" id="{925A5735-BB96-E830-B8BF-4BC6F4EB7CC9}"/>
              </a:ext>
            </a:extLst>
          </p:cNvPr>
          <p:cNvSpPr txBox="1"/>
          <p:nvPr/>
        </p:nvSpPr>
        <p:spPr>
          <a:xfrm>
            <a:off x="4916557" y="1987826"/>
            <a:ext cx="5420139" cy="1569660"/>
          </a:xfrm>
          <a:prstGeom prst="rect">
            <a:avLst/>
          </a:prstGeom>
          <a:noFill/>
        </p:spPr>
        <p:txBody>
          <a:bodyPr wrap="square" rtlCol="0">
            <a:spAutoFit/>
          </a:bodyPr>
          <a:lstStyle/>
          <a:p>
            <a:r>
              <a:rPr lang="en-GB" sz="4800" dirty="0">
                <a:solidFill>
                  <a:srgbClr val="777777"/>
                </a:solidFill>
              </a:rPr>
              <a:t>Thank you. </a:t>
            </a:r>
          </a:p>
          <a:p>
            <a:r>
              <a:rPr lang="en-GB" sz="4800" dirty="0">
                <a:solidFill>
                  <a:srgbClr val="777777"/>
                </a:solidFill>
              </a:rPr>
              <a:t>Any questions?</a:t>
            </a:r>
          </a:p>
        </p:txBody>
      </p:sp>
    </p:spTree>
    <p:extLst>
      <p:ext uri="{BB962C8B-B14F-4D97-AF65-F5344CB8AC3E}">
        <p14:creationId xmlns:p14="http://schemas.microsoft.com/office/powerpoint/2010/main" val="12382948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01EB92-CACC-4BD5-B7C8-3468BED38F51}"/>
              </a:ext>
            </a:extLst>
          </p:cNvPr>
          <p:cNvSpPr>
            <a:spLocks noGrp="1"/>
          </p:cNvSpPr>
          <p:nvPr>
            <p:ph type="title"/>
          </p:nvPr>
        </p:nvSpPr>
        <p:spPr/>
        <p:txBody>
          <a:bodyPr/>
          <a:lstStyle/>
          <a:p>
            <a:r>
              <a:rPr lang="en-GB" sz="3200" dirty="0">
                <a:effectLst>
                  <a:outerShdw blurRad="38100" dist="38100" dir="2700000" algn="tl">
                    <a:srgbClr val="000000">
                      <a:alpha val="43137"/>
                    </a:srgbClr>
                  </a:outerShdw>
                </a:effectLst>
              </a:rPr>
              <a:t> </a:t>
            </a:r>
            <a:br>
              <a:rPr lang="en-GB" dirty="0"/>
            </a:br>
            <a:endParaRPr lang="en-GB" dirty="0"/>
          </a:p>
        </p:txBody>
      </p:sp>
      <p:pic>
        <p:nvPicPr>
          <p:cNvPr id="5" name="Picture 3"/>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442604" y="6351104"/>
            <a:ext cx="617447" cy="4121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a:extLst>
              <a:ext uri="{FF2B5EF4-FFF2-40B4-BE49-F238E27FC236}">
                <a16:creationId xmlns:a16="http://schemas.microsoft.com/office/drawing/2014/main" id="{5FD5AC40-2BC5-D1C4-EBB9-2EA314846B71}"/>
              </a:ext>
            </a:extLst>
          </p:cNvPr>
          <p:cNvSpPr txBox="1"/>
          <p:nvPr/>
        </p:nvSpPr>
        <p:spPr>
          <a:xfrm>
            <a:off x="0" y="1685490"/>
            <a:ext cx="3285459" cy="3477875"/>
          </a:xfrm>
          <a:prstGeom prst="rect">
            <a:avLst/>
          </a:prstGeom>
          <a:noFill/>
        </p:spPr>
        <p:txBody>
          <a:bodyPr wrap="square" rtlCol="0">
            <a:spAutoFit/>
          </a:bodyPr>
          <a:lstStyle/>
          <a:p>
            <a:pPr algn="ctr"/>
            <a:r>
              <a:rPr lang="en-GB" sz="3200" b="1" dirty="0">
                <a:solidFill>
                  <a:schemeClr val="bg1"/>
                </a:solidFill>
              </a:rPr>
              <a:t>The Independent Mental Capacity Act Advocate </a:t>
            </a:r>
          </a:p>
          <a:p>
            <a:pPr algn="ctr"/>
            <a:endParaRPr lang="en-GB" sz="3200" b="1" dirty="0">
              <a:solidFill>
                <a:schemeClr val="bg1"/>
              </a:solidFill>
            </a:endParaRPr>
          </a:p>
          <a:p>
            <a:pPr algn="ctr"/>
            <a:r>
              <a:rPr lang="en-GB" sz="6000" b="1" dirty="0">
                <a:solidFill>
                  <a:schemeClr val="bg1"/>
                </a:solidFill>
              </a:rPr>
              <a:t>IMCA </a:t>
            </a:r>
          </a:p>
        </p:txBody>
      </p:sp>
      <p:pic>
        <p:nvPicPr>
          <p:cNvPr id="7" name="Picture 6" descr="Elderly at the office">
            <a:extLst>
              <a:ext uri="{FF2B5EF4-FFF2-40B4-BE49-F238E27FC236}">
                <a16:creationId xmlns:a16="http://schemas.microsoft.com/office/drawing/2014/main" id="{EFDA0F71-E057-871C-9F89-A5EB50592A11}"/>
              </a:ext>
            </a:extLst>
          </p:cNvPr>
          <p:cNvPicPr>
            <a:picLocks noChangeAspect="1"/>
          </p:cNvPicPr>
          <p:nvPr/>
        </p:nvPicPr>
        <p:blipFill>
          <a:blip r:embed="rId3"/>
          <a:stretch>
            <a:fillRect/>
          </a:stretch>
        </p:blipFill>
        <p:spPr>
          <a:xfrm>
            <a:off x="4699591" y="365285"/>
            <a:ext cx="5082363" cy="374419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4" name="TextBox 3">
            <a:extLst>
              <a:ext uri="{FF2B5EF4-FFF2-40B4-BE49-F238E27FC236}">
                <a16:creationId xmlns:a16="http://schemas.microsoft.com/office/drawing/2014/main" id="{A7B7F243-1E17-6680-1234-CE4B25A8435A}"/>
              </a:ext>
            </a:extLst>
          </p:cNvPr>
          <p:cNvSpPr txBox="1"/>
          <p:nvPr/>
        </p:nvSpPr>
        <p:spPr>
          <a:xfrm>
            <a:off x="3453320" y="4268971"/>
            <a:ext cx="8400703" cy="1938992"/>
          </a:xfrm>
          <a:custGeom>
            <a:avLst/>
            <a:gdLst>
              <a:gd name="connsiteX0" fmla="*/ 0 w 8400703"/>
              <a:gd name="connsiteY0" fmla="*/ 0 h 1938992"/>
              <a:gd name="connsiteX1" fmla="*/ 730215 w 8400703"/>
              <a:gd name="connsiteY1" fmla="*/ 0 h 1938992"/>
              <a:gd name="connsiteX2" fmla="*/ 1208409 w 8400703"/>
              <a:gd name="connsiteY2" fmla="*/ 0 h 1938992"/>
              <a:gd name="connsiteX3" fmla="*/ 1770610 w 8400703"/>
              <a:gd name="connsiteY3" fmla="*/ 0 h 1938992"/>
              <a:gd name="connsiteX4" fmla="*/ 2500825 w 8400703"/>
              <a:gd name="connsiteY4" fmla="*/ 0 h 1938992"/>
              <a:gd name="connsiteX5" fmla="*/ 3315047 w 8400703"/>
              <a:gd name="connsiteY5" fmla="*/ 0 h 1938992"/>
              <a:gd name="connsiteX6" fmla="*/ 3709233 w 8400703"/>
              <a:gd name="connsiteY6" fmla="*/ 0 h 1938992"/>
              <a:gd name="connsiteX7" fmla="*/ 4523455 w 8400703"/>
              <a:gd name="connsiteY7" fmla="*/ 0 h 1938992"/>
              <a:gd name="connsiteX8" fmla="*/ 4917642 w 8400703"/>
              <a:gd name="connsiteY8" fmla="*/ 0 h 1938992"/>
              <a:gd name="connsiteX9" fmla="*/ 5647857 w 8400703"/>
              <a:gd name="connsiteY9" fmla="*/ 0 h 1938992"/>
              <a:gd name="connsiteX10" fmla="*/ 6378072 w 8400703"/>
              <a:gd name="connsiteY10" fmla="*/ 0 h 1938992"/>
              <a:gd name="connsiteX11" fmla="*/ 7108287 w 8400703"/>
              <a:gd name="connsiteY11" fmla="*/ 0 h 1938992"/>
              <a:gd name="connsiteX12" fmla="*/ 7502474 w 8400703"/>
              <a:gd name="connsiteY12" fmla="*/ 0 h 1938992"/>
              <a:gd name="connsiteX13" fmla="*/ 8400703 w 8400703"/>
              <a:gd name="connsiteY13" fmla="*/ 0 h 1938992"/>
              <a:gd name="connsiteX14" fmla="*/ 8400703 w 8400703"/>
              <a:gd name="connsiteY14" fmla="*/ 588161 h 1938992"/>
              <a:gd name="connsiteX15" fmla="*/ 8400703 w 8400703"/>
              <a:gd name="connsiteY15" fmla="*/ 1273271 h 1938992"/>
              <a:gd name="connsiteX16" fmla="*/ 8400703 w 8400703"/>
              <a:gd name="connsiteY16" fmla="*/ 1938992 h 1938992"/>
              <a:gd name="connsiteX17" fmla="*/ 8006516 w 8400703"/>
              <a:gd name="connsiteY17" fmla="*/ 1938992 h 1938992"/>
              <a:gd name="connsiteX18" fmla="*/ 7360308 w 8400703"/>
              <a:gd name="connsiteY18" fmla="*/ 1938992 h 1938992"/>
              <a:gd name="connsiteX19" fmla="*/ 6546086 w 8400703"/>
              <a:gd name="connsiteY19" fmla="*/ 1938992 h 1938992"/>
              <a:gd name="connsiteX20" fmla="*/ 5731864 w 8400703"/>
              <a:gd name="connsiteY20" fmla="*/ 1938992 h 1938992"/>
              <a:gd name="connsiteX21" fmla="*/ 4917642 w 8400703"/>
              <a:gd name="connsiteY21" fmla="*/ 1938992 h 1938992"/>
              <a:gd name="connsiteX22" fmla="*/ 4523455 w 8400703"/>
              <a:gd name="connsiteY22" fmla="*/ 1938992 h 1938992"/>
              <a:gd name="connsiteX23" fmla="*/ 3709233 w 8400703"/>
              <a:gd name="connsiteY23" fmla="*/ 1938992 h 1938992"/>
              <a:gd name="connsiteX24" fmla="*/ 2979019 w 8400703"/>
              <a:gd name="connsiteY24" fmla="*/ 1938992 h 1938992"/>
              <a:gd name="connsiteX25" fmla="*/ 2248804 w 8400703"/>
              <a:gd name="connsiteY25" fmla="*/ 1938992 h 1938992"/>
              <a:gd name="connsiteX26" fmla="*/ 1518589 w 8400703"/>
              <a:gd name="connsiteY26" fmla="*/ 1938992 h 1938992"/>
              <a:gd name="connsiteX27" fmla="*/ 1040395 w 8400703"/>
              <a:gd name="connsiteY27" fmla="*/ 1938992 h 1938992"/>
              <a:gd name="connsiteX28" fmla="*/ 0 w 8400703"/>
              <a:gd name="connsiteY28" fmla="*/ 1938992 h 1938992"/>
              <a:gd name="connsiteX29" fmla="*/ 0 w 8400703"/>
              <a:gd name="connsiteY29" fmla="*/ 1273271 h 1938992"/>
              <a:gd name="connsiteX30" fmla="*/ 0 w 8400703"/>
              <a:gd name="connsiteY30" fmla="*/ 607551 h 1938992"/>
              <a:gd name="connsiteX31" fmla="*/ 0 w 8400703"/>
              <a:gd name="connsiteY31" fmla="*/ 0 h 193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8400703" h="1938992" fill="none" extrusionOk="0">
                <a:moveTo>
                  <a:pt x="0" y="0"/>
                </a:moveTo>
                <a:cubicBezTo>
                  <a:pt x="273866" y="-23261"/>
                  <a:pt x="440644" y="-14834"/>
                  <a:pt x="730215" y="0"/>
                </a:cubicBezTo>
                <a:cubicBezTo>
                  <a:pt x="1019786" y="14834"/>
                  <a:pt x="1077619" y="11091"/>
                  <a:pt x="1208409" y="0"/>
                </a:cubicBezTo>
                <a:cubicBezTo>
                  <a:pt x="1339199" y="-11091"/>
                  <a:pt x="1633551" y="11956"/>
                  <a:pt x="1770610" y="0"/>
                </a:cubicBezTo>
                <a:cubicBezTo>
                  <a:pt x="1907669" y="-11956"/>
                  <a:pt x="2309838" y="-26068"/>
                  <a:pt x="2500825" y="0"/>
                </a:cubicBezTo>
                <a:cubicBezTo>
                  <a:pt x="2691812" y="26068"/>
                  <a:pt x="3022929" y="21248"/>
                  <a:pt x="3315047" y="0"/>
                </a:cubicBezTo>
                <a:cubicBezTo>
                  <a:pt x="3607165" y="-21248"/>
                  <a:pt x="3595428" y="-5239"/>
                  <a:pt x="3709233" y="0"/>
                </a:cubicBezTo>
                <a:cubicBezTo>
                  <a:pt x="3823038" y="5239"/>
                  <a:pt x="4157481" y="39001"/>
                  <a:pt x="4523455" y="0"/>
                </a:cubicBezTo>
                <a:cubicBezTo>
                  <a:pt x="4889429" y="-39001"/>
                  <a:pt x="4727168" y="-10368"/>
                  <a:pt x="4917642" y="0"/>
                </a:cubicBezTo>
                <a:cubicBezTo>
                  <a:pt x="5108116" y="10368"/>
                  <a:pt x="5495110" y="-12842"/>
                  <a:pt x="5647857" y="0"/>
                </a:cubicBezTo>
                <a:cubicBezTo>
                  <a:pt x="5800604" y="12842"/>
                  <a:pt x="6068485" y="-27499"/>
                  <a:pt x="6378072" y="0"/>
                </a:cubicBezTo>
                <a:cubicBezTo>
                  <a:pt x="6687659" y="27499"/>
                  <a:pt x="6836885" y="33041"/>
                  <a:pt x="7108287" y="0"/>
                </a:cubicBezTo>
                <a:cubicBezTo>
                  <a:pt x="7379689" y="-33041"/>
                  <a:pt x="7356262" y="6366"/>
                  <a:pt x="7502474" y="0"/>
                </a:cubicBezTo>
                <a:cubicBezTo>
                  <a:pt x="7648686" y="-6366"/>
                  <a:pt x="8066707" y="-33673"/>
                  <a:pt x="8400703" y="0"/>
                </a:cubicBezTo>
                <a:cubicBezTo>
                  <a:pt x="8392270" y="251238"/>
                  <a:pt x="8425024" y="331093"/>
                  <a:pt x="8400703" y="588161"/>
                </a:cubicBezTo>
                <a:cubicBezTo>
                  <a:pt x="8376382" y="845229"/>
                  <a:pt x="8404534" y="1110481"/>
                  <a:pt x="8400703" y="1273271"/>
                </a:cubicBezTo>
                <a:cubicBezTo>
                  <a:pt x="8396873" y="1436061"/>
                  <a:pt x="8408290" y="1621993"/>
                  <a:pt x="8400703" y="1938992"/>
                </a:cubicBezTo>
                <a:cubicBezTo>
                  <a:pt x="8243128" y="1923893"/>
                  <a:pt x="8136981" y="1936748"/>
                  <a:pt x="8006516" y="1938992"/>
                </a:cubicBezTo>
                <a:cubicBezTo>
                  <a:pt x="7876051" y="1941236"/>
                  <a:pt x="7669055" y="1949573"/>
                  <a:pt x="7360308" y="1938992"/>
                </a:cubicBezTo>
                <a:cubicBezTo>
                  <a:pt x="7051561" y="1928411"/>
                  <a:pt x="6796787" y="1930117"/>
                  <a:pt x="6546086" y="1938992"/>
                </a:cubicBezTo>
                <a:cubicBezTo>
                  <a:pt x="6295385" y="1947867"/>
                  <a:pt x="6004293" y="1978285"/>
                  <a:pt x="5731864" y="1938992"/>
                </a:cubicBezTo>
                <a:cubicBezTo>
                  <a:pt x="5459435" y="1899699"/>
                  <a:pt x="5218006" y="1909501"/>
                  <a:pt x="4917642" y="1938992"/>
                </a:cubicBezTo>
                <a:cubicBezTo>
                  <a:pt x="4617278" y="1968483"/>
                  <a:pt x="4616608" y="1936025"/>
                  <a:pt x="4523455" y="1938992"/>
                </a:cubicBezTo>
                <a:cubicBezTo>
                  <a:pt x="4430302" y="1941959"/>
                  <a:pt x="4080256" y="1914947"/>
                  <a:pt x="3709233" y="1938992"/>
                </a:cubicBezTo>
                <a:cubicBezTo>
                  <a:pt x="3338210" y="1963037"/>
                  <a:pt x="3317454" y="1945981"/>
                  <a:pt x="2979019" y="1938992"/>
                </a:cubicBezTo>
                <a:cubicBezTo>
                  <a:pt x="2640584" y="1932003"/>
                  <a:pt x="2570251" y="1941157"/>
                  <a:pt x="2248804" y="1938992"/>
                </a:cubicBezTo>
                <a:cubicBezTo>
                  <a:pt x="1927358" y="1936827"/>
                  <a:pt x="1857730" y="1950306"/>
                  <a:pt x="1518589" y="1938992"/>
                </a:cubicBezTo>
                <a:cubicBezTo>
                  <a:pt x="1179449" y="1927678"/>
                  <a:pt x="1175040" y="1961051"/>
                  <a:pt x="1040395" y="1938992"/>
                </a:cubicBezTo>
                <a:cubicBezTo>
                  <a:pt x="905750" y="1916933"/>
                  <a:pt x="388054" y="1932838"/>
                  <a:pt x="0" y="1938992"/>
                </a:cubicBezTo>
                <a:cubicBezTo>
                  <a:pt x="22151" y="1757552"/>
                  <a:pt x="22459" y="1538859"/>
                  <a:pt x="0" y="1273271"/>
                </a:cubicBezTo>
                <a:cubicBezTo>
                  <a:pt x="-22459" y="1007683"/>
                  <a:pt x="-24829" y="754531"/>
                  <a:pt x="0" y="607551"/>
                </a:cubicBezTo>
                <a:cubicBezTo>
                  <a:pt x="24829" y="460571"/>
                  <a:pt x="30356" y="302032"/>
                  <a:pt x="0" y="0"/>
                </a:cubicBezTo>
                <a:close/>
              </a:path>
              <a:path w="8400703" h="1938992" stroke="0" extrusionOk="0">
                <a:moveTo>
                  <a:pt x="0" y="0"/>
                </a:moveTo>
                <a:cubicBezTo>
                  <a:pt x="348568" y="38294"/>
                  <a:pt x="480997" y="17353"/>
                  <a:pt x="814222" y="0"/>
                </a:cubicBezTo>
                <a:cubicBezTo>
                  <a:pt x="1147447" y="-17353"/>
                  <a:pt x="1079256" y="12340"/>
                  <a:pt x="1292416" y="0"/>
                </a:cubicBezTo>
                <a:cubicBezTo>
                  <a:pt x="1505576" y="-12340"/>
                  <a:pt x="1722448" y="2406"/>
                  <a:pt x="2022631" y="0"/>
                </a:cubicBezTo>
                <a:cubicBezTo>
                  <a:pt x="2322815" y="-2406"/>
                  <a:pt x="2660283" y="13644"/>
                  <a:pt x="2836853" y="0"/>
                </a:cubicBezTo>
                <a:cubicBezTo>
                  <a:pt x="3013423" y="-13644"/>
                  <a:pt x="3178286" y="8729"/>
                  <a:pt x="3315047" y="0"/>
                </a:cubicBezTo>
                <a:cubicBezTo>
                  <a:pt x="3451808" y="-8729"/>
                  <a:pt x="3818162" y="11335"/>
                  <a:pt x="4045262" y="0"/>
                </a:cubicBezTo>
                <a:cubicBezTo>
                  <a:pt x="4272363" y="-11335"/>
                  <a:pt x="4438676" y="29001"/>
                  <a:pt x="4775477" y="0"/>
                </a:cubicBezTo>
                <a:cubicBezTo>
                  <a:pt x="5112279" y="-29001"/>
                  <a:pt x="5047836" y="8045"/>
                  <a:pt x="5169663" y="0"/>
                </a:cubicBezTo>
                <a:cubicBezTo>
                  <a:pt x="5291490" y="-8045"/>
                  <a:pt x="5522271" y="-4571"/>
                  <a:pt x="5731864" y="0"/>
                </a:cubicBezTo>
                <a:cubicBezTo>
                  <a:pt x="5941457" y="4571"/>
                  <a:pt x="5966660" y="-613"/>
                  <a:pt x="6126051" y="0"/>
                </a:cubicBezTo>
                <a:cubicBezTo>
                  <a:pt x="6285442" y="613"/>
                  <a:pt x="6529410" y="-21189"/>
                  <a:pt x="6688252" y="0"/>
                </a:cubicBezTo>
                <a:cubicBezTo>
                  <a:pt x="6847094" y="21189"/>
                  <a:pt x="7305458" y="2397"/>
                  <a:pt x="7502474" y="0"/>
                </a:cubicBezTo>
                <a:cubicBezTo>
                  <a:pt x="7699490" y="-2397"/>
                  <a:pt x="8137524" y="-10993"/>
                  <a:pt x="8400703" y="0"/>
                </a:cubicBezTo>
                <a:cubicBezTo>
                  <a:pt x="8406611" y="300753"/>
                  <a:pt x="8383031" y="400282"/>
                  <a:pt x="8400703" y="626941"/>
                </a:cubicBezTo>
                <a:cubicBezTo>
                  <a:pt x="8418375" y="853600"/>
                  <a:pt x="8409589" y="955800"/>
                  <a:pt x="8400703" y="1215102"/>
                </a:cubicBezTo>
                <a:cubicBezTo>
                  <a:pt x="8391817" y="1474404"/>
                  <a:pt x="8367880" y="1737077"/>
                  <a:pt x="8400703" y="1938992"/>
                </a:cubicBezTo>
                <a:cubicBezTo>
                  <a:pt x="8236584" y="1959338"/>
                  <a:pt x="8036965" y="1962133"/>
                  <a:pt x="7922509" y="1938992"/>
                </a:cubicBezTo>
                <a:cubicBezTo>
                  <a:pt x="7808053" y="1915851"/>
                  <a:pt x="7572302" y="1960174"/>
                  <a:pt x="7444315" y="1938992"/>
                </a:cubicBezTo>
                <a:cubicBezTo>
                  <a:pt x="7316328" y="1917810"/>
                  <a:pt x="6912321" y="1949499"/>
                  <a:pt x="6714100" y="1938992"/>
                </a:cubicBezTo>
                <a:cubicBezTo>
                  <a:pt x="6515880" y="1928485"/>
                  <a:pt x="6264246" y="1959199"/>
                  <a:pt x="5983885" y="1938992"/>
                </a:cubicBezTo>
                <a:cubicBezTo>
                  <a:pt x="5703525" y="1918785"/>
                  <a:pt x="5536501" y="1908844"/>
                  <a:pt x="5337677" y="1938992"/>
                </a:cubicBezTo>
                <a:cubicBezTo>
                  <a:pt x="5138853" y="1969140"/>
                  <a:pt x="4989142" y="1921552"/>
                  <a:pt x="4775477" y="1938992"/>
                </a:cubicBezTo>
                <a:cubicBezTo>
                  <a:pt x="4561812" y="1956432"/>
                  <a:pt x="4512734" y="1922533"/>
                  <a:pt x="4381290" y="1938992"/>
                </a:cubicBezTo>
                <a:cubicBezTo>
                  <a:pt x="4249846" y="1955451"/>
                  <a:pt x="3970736" y="1928117"/>
                  <a:pt x="3819089" y="1938992"/>
                </a:cubicBezTo>
                <a:cubicBezTo>
                  <a:pt x="3667442" y="1949867"/>
                  <a:pt x="3576990" y="1924349"/>
                  <a:pt x="3424902" y="1938992"/>
                </a:cubicBezTo>
                <a:cubicBezTo>
                  <a:pt x="3272814" y="1953635"/>
                  <a:pt x="2900967" y="1962593"/>
                  <a:pt x="2694687" y="1938992"/>
                </a:cubicBezTo>
                <a:cubicBezTo>
                  <a:pt x="2488407" y="1915391"/>
                  <a:pt x="2301684" y="1903376"/>
                  <a:pt x="1964472" y="1938992"/>
                </a:cubicBezTo>
                <a:cubicBezTo>
                  <a:pt x="1627260" y="1974608"/>
                  <a:pt x="1432814" y="1909189"/>
                  <a:pt x="1234257" y="1938992"/>
                </a:cubicBezTo>
                <a:cubicBezTo>
                  <a:pt x="1035701" y="1968795"/>
                  <a:pt x="908586" y="1960472"/>
                  <a:pt x="672056" y="1938992"/>
                </a:cubicBezTo>
                <a:cubicBezTo>
                  <a:pt x="435526" y="1917512"/>
                  <a:pt x="153659" y="1948826"/>
                  <a:pt x="0" y="1938992"/>
                </a:cubicBezTo>
                <a:cubicBezTo>
                  <a:pt x="9098" y="1746265"/>
                  <a:pt x="7561" y="1605986"/>
                  <a:pt x="0" y="1312051"/>
                </a:cubicBezTo>
                <a:cubicBezTo>
                  <a:pt x="-7561" y="1018116"/>
                  <a:pt x="-22211" y="982856"/>
                  <a:pt x="0" y="723890"/>
                </a:cubicBezTo>
                <a:cubicBezTo>
                  <a:pt x="22211" y="464924"/>
                  <a:pt x="5560" y="152252"/>
                  <a:pt x="0" y="0"/>
                </a:cubicBezTo>
                <a:close/>
              </a:path>
            </a:pathLst>
          </a:custGeom>
          <a:solidFill>
            <a:schemeClr val="bg1">
              <a:lumMod val="95000"/>
            </a:schemeClr>
          </a:solidFill>
          <a:ln>
            <a:solidFill>
              <a:schemeClr val="tx1"/>
            </a:solidFill>
            <a:extLst>
              <a:ext uri="{C807C97D-BFC1-408E-A445-0C87EB9F89A2}">
                <ask:lineSketchStyleProps xmlns:ask="http://schemas.microsoft.com/office/drawing/2018/sketchyshapes" sd="2778665052">
                  <a:prstGeom prst="rect">
                    <a:avLst/>
                  </a:prstGeom>
                  <ask:type>
                    <ask:lineSketchFreehand/>
                  </ask:type>
                </ask:lineSketchStyleProps>
              </a:ext>
            </a:extLst>
          </a:ln>
          <a:effectLst>
            <a:outerShdw blurRad="50800" dist="38100" dir="5400000" algn="t" rotWithShape="0">
              <a:prstClr val="black">
                <a:alpha val="40000"/>
              </a:prstClr>
            </a:outerShdw>
          </a:effectLst>
        </p:spPr>
        <p:txBody>
          <a:bodyPr wrap="square" rtlCol="0">
            <a:spAutoFit/>
          </a:bodyPr>
          <a:lstStyle/>
          <a:p>
            <a:pPr marL="285750" indent="-285750">
              <a:buFont typeface="Arial" panose="020B0604020202020204" pitchFamily="34" charset="0"/>
              <a:buChar char="•"/>
            </a:pPr>
            <a:r>
              <a:rPr lang="en-GB" sz="2000" dirty="0">
                <a:solidFill>
                  <a:schemeClr val="tx2"/>
                </a:solidFill>
              </a:rPr>
              <a:t>Professionally independent from all other services, authority bodies and organisations.</a:t>
            </a:r>
          </a:p>
          <a:p>
            <a:pPr marL="285750" indent="-285750">
              <a:buFont typeface="Arial" panose="020B0604020202020204" pitchFamily="34" charset="0"/>
              <a:buChar char="•"/>
            </a:pPr>
            <a:r>
              <a:rPr lang="en-GB" sz="2000" dirty="0">
                <a:solidFill>
                  <a:schemeClr val="tx2"/>
                </a:solidFill>
              </a:rPr>
              <a:t>Statutory role within the Mental Capacity Act 2005.</a:t>
            </a:r>
          </a:p>
          <a:p>
            <a:pPr marL="285750" indent="-285750">
              <a:buFont typeface="Arial" panose="020B0604020202020204" pitchFamily="34" charset="0"/>
              <a:buChar char="•"/>
            </a:pPr>
            <a:r>
              <a:rPr lang="en-GB" sz="2000" dirty="0">
                <a:solidFill>
                  <a:schemeClr val="tx2"/>
                </a:solidFill>
              </a:rPr>
              <a:t>Role &amp; responsibilities are set out by Mental Capacity Act 2005 / DoLS 2009, the Advocacy Charter and the Advocacy Code of Practice. </a:t>
            </a:r>
          </a:p>
          <a:p>
            <a:pPr marL="285750" indent="-285750">
              <a:buFont typeface="Arial" panose="020B0604020202020204" pitchFamily="34" charset="0"/>
              <a:buChar char="•"/>
            </a:pPr>
            <a:r>
              <a:rPr lang="en-GB" sz="2000" dirty="0">
                <a:solidFill>
                  <a:schemeClr val="tx2"/>
                </a:solidFill>
              </a:rPr>
              <a:t>National Independent Advocacy Qualification required for practice.</a:t>
            </a:r>
          </a:p>
        </p:txBody>
      </p:sp>
    </p:spTree>
    <p:extLst>
      <p:ext uri="{BB962C8B-B14F-4D97-AF65-F5344CB8AC3E}">
        <p14:creationId xmlns:p14="http://schemas.microsoft.com/office/powerpoint/2010/main" val="8139189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01EB92-CACC-4BD5-B7C8-3468BED38F51}"/>
              </a:ext>
            </a:extLst>
          </p:cNvPr>
          <p:cNvSpPr>
            <a:spLocks noGrp="1"/>
          </p:cNvSpPr>
          <p:nvPr>
            <p:ph type="title"/>
          </p:nvPr>
        </p:nvSpPr>
        <p:spPr>
          <a:xfrm>
            <a:off x="279479" y="2291862"/>
            <a:ext cx="2834640" cy="2377440"/>
          </a:xfrm>
        </p:spPr>
        <p:txBody>
          <a:bodyPr/>
          <a:lstStyle/>
          <a:p>
            <a:br>
              <a:rPr lang="en-GB" dirty="0"/>
            </a:br>
            <a:endParaRPr lang="en-GB" dirty="0"/>
          </a:p>
        </p:txBody>
      </p:sp>
      <p:pic>
        <p:nvPicPr>
          <p:cNvPr id="3" name="Picture 3">
            <a:extLst>
              <a:ext uri="{FF2B5EF4-FFF2-40B4-BE49-F238E27FC236}">
                <a16:creationId xmlns:a16="http://schemas.microsoft.com/office/drawing/2014/main" id="{CFFC65A0-6226-D878-018A-DAF458E90CF7}"/>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442604" y="6351104"/>
            <a:ext cx="617447" cy="4121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ontent Placeholder 3">
            <a:extLst>
              <a:ext uri="{FF2B5EF4-FFF2-40B4-BE49-F238E27FC236}">
                <a16:creationId xmlns:a16="http://schemas.microsoft.com/office/drawing/2014/main" id="{C2809D0D-4C23-7E40-3C57-092EEC229AA4}"/>
              </a:ext>
            </a:extLst>
          </p:cNvPr>
          <p:cNvSpPr>
            <a:spLocks noGrp="1"/>
          </p:cNvSpPr>
          <p:nvPr>
            <p:ph idx="1"/>
          </p:nvPr>
        </p:nvSpPr>
        <p:spPr>
          <a:xfrm>
            <a:off x="3498112" y="868680"/>
            <a:ext cx="8292835" cy="5120640"/>
          </a:xfrm>
        </p:spPr>
        <p:txBody>
          <a:bodyPr>
            <a:normAutofit/>
          </a:bodyPr>
          <a:lstStyle/>
          <a:p>
            <a:pPr marL="457200" indent="-457200">
              <a:buFont typeface="+mj-lt"/>
              <a:buAutoNum type="arabicPeriod"/>
            </a:pPr>
            <a:r>
              <a:rPr lang="en-GB" sz="2400" b="1" dirty="0">
                <a:solidFill>
                  <a:schemeClr val="tx2"/>
                </a:solidFill>
              </a:rPr>
              <a:t>Long term move decision to hospital, care, or nursing home for over 28 days. </a:t>
            </a:r>
          </a:p>
          <a:p>
            <a:pPr marL="457200" indent="-457200">
              <a:buFont typeface="+mj-lt"/>
              <a:buAutoNum type="arabicPeriod"/>
            </a:pPr>
            <a:r>
              <a:rPr lang="en-GB" sz="2400" b="1" dirty="0">
                <a:solidFill>
                  <a:schemeClr val="tx2"/>
                </a:solidFill>
              </a:rPr>
              <a:t>Care and accommodation review </a:t>
            </a:r>
          </a:p>
          <a:p>
            <a:pPr marL="457200" indent="-457200">
              <a:buFont typeface="+mj-lt"/>
              <a:buAutoNum type="arabicPeriod"/>
            </a:pPr>
            <a:r>
              <a:rPr lang="en-GB" sz="2400" b="1" dirty="0">
                <a:solidFill>
                  <a:schemeClr val="tx2"/>
                </a:solidFill>
              </a:rPr>
              <a:t>Safeguarding adults process  </a:t>
            </a:r>
          </a:p>
          <a:p>
            <a:pPr marL="457200" indent="-457200">
              <a:buFont typeface="+mj-lt"/>
              <a:buAutoNum type="arabicPeriod"/>
            </a:pPr>
            <a:r>
              <a:rPr lang="en-GB" sz="3600" b="1" dirty="0">
                <a:solidFill>
                  <a:schemeClr val="tx2"/>
                </a:solidFill>
                <a:effectLst>
                  <a:outerShdw blurRad="38100" dist="38100" dir="2700000" algn="tl">
                    <a:srgbClr val="000000">
                      <a:alpha val="43137"/>
                    </a:srgbClr>
                  </a:outerShdw>
                </a:effectLst>
              </a:rPr>
              <a:t>Serious medical treatment decision</a:t>
            </a:r>
          </a:p>
          <a:p>
            <a:pPr marL="457200" indent="-457200">
              <a:buFont typeface="+mj-lt"/>
              <a:buAutoNum type="arabicPeriod"/>
            </a:pPr>
            <a:r>
              <a:rPr lang="en-GB" sz="2400" b="1" dirty="0">
                <a:solidFill>
                  <a:schemeClr val="tx2"/>
                </a:solidFill>
              </a:rPr>
              <a:t>Deprivation of Liberty Safeguards process</a:t>
            </a:r>
          </a:p>
        </p:txBody>
      </p:sp>
      <p:sp>
        <p:nvSpPr>
          <p:cNvPr id="5" name="TextBox 4">
            <a:extLst>
              <a:ext uri="{FF2B5EF4-FFF2-40B4-BE49-F238E27FC236}">
                <a16:creationId xmlns:a16="http://schemas.microsoft.com/office/drawing/2014/main" id="{91ED1B80-AA6E-5E9B-DE5C-EDBD9768B2B8}"/>
              </a:ext>
            </a:extLst>
          </p:cNvPr>
          <p:cNvSpPr txBox="1"/>
          <p:nvPr/>
        </p:nvSpPr>
        <p:spPr>
          <a:xfrm>
            <a:off x="43436" y="2159528"/>
            <a:ext cx="3306725" cy="2123658"/>
          </a:xfrm>
          <a:prstGeom prst="rect">
            <a:avLst/>
          </a:prstGeom>
          <a:noFill/>
        </p:spPr>
        <p:txBody>
          <a:bodyPr wrap="square" rtlCol="0">
            <a:spAutoFit/>
          </a:bodyPr>
          <a:lstStyle/>
          <a:p>
            <a:r>
              <a:rPr lang="en-GB" sz="4400" b="1" dirty="0">
                <a:solidFill>
                  <a:schemeClr val="bg1"/>
                </a:solidFill>
              </a:rPr>
              <a:t>The MCA Instructions for IMCA </a:t>
            </a:r>
          </a:p>
        </p:txBody>
      </p:sp>
    </p:spTree>
    <p:extLst>
      <p:ext uri="{BB962C8B-B14F-4D97-AF65-F5344CB8AC3E}">
        <p14:creationId xmlns:p14="http://schemas.microsoft.com/office/powerpoint/2010/main" val="23589330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01EB92-CACC-4BD5-B7C8-3468BED38F51}"/>
              </a:ext>
            </a:extLst>
          </p:cNvPr>
          <p:cNvSpPr>
            <a:spLocks noGrp="1"/>
          </p:cNvSpPr>
          <p:nvPr>
            <p:ph type="title"/>
          </p:nvPr>
        </p:nvSpPr>
        <p:spPr/>
        <p:txBody>
          <a:bodyPr/>
          <a:lstStyle/>
          <a:p>
            <a:r>
              <a:rPr lang="en-GB" dirty="0">
                <a:effectLst>
                  <a:outerShdw blurRad="38100" dist="38100" dir="2700000" algn="tl">
                    <a:srgbClr val="000000">
                      <a:alpha val="43137"/>
                    </a:srgbClr>
                  </a:outerShdw>
                </a:effectLst>
              </a:rPr>
              <a:t> </a:t>
            </a:r>
            <a:br>
              <a:rPr lang="en-GB" dirty="0"/>
            </a:br>
            <a:endParaRPr lang="en-GB" dirty="0"/>
          </a:p>
        </p:txBody>
      </p:sp>
      <p:pic>
        <p:nvPicPr>
          <p:cNvPr id="3" name="Picture 3">
            <a:extLst>
              <a:ext uri="{FF2B5EF4-FFF2-40B4-BE49-F238E27FC236}">
                <a16:creationId xmlns:a16="http://schemas.microsoft.com/office/drawing/2014/main" id="{FFB1D48E-9185-A30C-B86B-8A4096CA488E}"/>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442604" y="6351104"/>
            <a:ext cx="617447" cy="4121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ontent Placeholder 3">
            <a:extLst>
              <a:ext uri="{FF2B5EF4-FFF2-40B4-BE49-F238E27FC236}">
                <a16:creationId xmlns:a16="http://schemas.microsoft.com/office/drawing/2014/main" id="{6A2EBE17-73B6-01D7-45A5-963FB6E88D67}"/>
              </a:ext>
            </a:extLst>
          </p:cNvPr>
          <p:cNvSpPr>
            <a:spLocks noGrp="1"/>
          </p:cNvSpPr>
          <p:nvPr>
            <p:ph idx="1"/>
          </p:nvPr>
        </p:nvSpPr>
        <p:spPr>
          <a:xfrm>
            <a:off x="3890185" y="605313"/>
            <a:ext cx="7667405" cy="2520659"/>
          </a:xfrm>
          <a:custGeom>
            <a:avLst/>
            <a:gdLst>
              <a:gd name="connsiteX0" fmla="*/ 0 w 7667405"/>
              <a:gd name="connsiteY0" fmla="*/ 0 h 2520659"/>
              <a:gd name="connsiteX1" fmla="*/ 467015 w 7667405"/>
              <a:gd name="connsiteY1" fmla="*/ 0 h 2520659"/>
              <a:gd name="connsiteX2" fmla="*/ 1317400 w 7667405"/>
              <a:gd name="connsiteY2" fmla="*/ 0 h 2520659"/>
              <a:gd name="connsiteX3" fmla="*/ 1937762 w 7667405"/>
              <a:gd name="connsiteY3" fmla="*/ 0 h 2520659"/>
              <a:gd name="connsiteX4" fmla="*/ 2634799 w 7667405"/>
              <a:gd name="connsiteY4" fmla="*/ 0 h 2520659"/>
              <a:gd name="connsiteX5" fmla="*/ 3408510 w 7667405"/>
              <a:gd name="connsiteY5" fmla="*/ 0 h 2520659"/>
              <a:gd name="connsiteX6" fmla="*/ 4105547 w 7667405"/>
              <a:gd name="connsiteY6" fmla="*/ 0 h 2520659"/>
              <a:gd name="connsiteX7" fmla="*/ 4649236 w 7667405"/>
              <a:gd name="connsiteY7" fmla="*/ 0 h 2520659"/>
              <a:gd name="connsiteX8" fmla="*/ 5422946 w 7667405"/>
              <a:gd name="connsiteY8" fmla="*/ 0 h 2520659"/>
              <a:gd name="connsiteX9" fmla="*/ 6196657 w 7667405"/>
              <a:gd name="connsiteY9" fmla="*/ 0 h 2520659"/>
              <a:gd name="connsiteX10" fmla="*/ 7047042 w 7667405"/>
              <a:gd name="connsiteY10" fmla="*/ 0 h 2520659"/>
              <a:gd name="connsiteX11" fmla="*/ 7667405 w 7667405"/>
              <a:gd name="connsiteY11" fmla="*/ 0 h 2520659"/>
              <a:gd name="connsiteX12" fmla="*/ 7667405 w 7667405"/>
              <a:gd name="connsiteY12" fmla="*/ 554545 h 2520659"/>
              <a:gd name="connsiteX13" fmla="*/ 7667405 w 7667405"/>
              <a:gd name="connsiteY13" fmla="*/ 1134297 h 2520659"/>
              <a:gd name="connsiteX14" fmla="*/ 7667405 w 7667405"/>
              <a:gd name="connsiteY14" fmla="*/ 1688842 h 2520659"/>
              <a:gd name="connsiteX15" fmla="*/ 7667405 w 7667405"/>
              <a:gd name="connsiteY15" fmla="*/ 2520659 h 2520659"/>
              <a:gd name="connsiteX16" fmla="*/ 6893694 w 7667405"/>
              <a:gd name="connsiteY16" fmla="*/ 2520659 h 2520659"/>
              <a:gd name="connsiteX17" fmla="*/ 6350005 w 7667405"/>
              <a:gd name="connsiteY17" fmla="*/ 2520659 h 2520659"/>
              <a:gd name="connsiteX18" fmla="*/ 5499620 w 7667405"/>
              <a:gd name="connsiteY18" fmla="*/ 2520659 h 2520659"/>
              <a:gd name="connsiteX19" fmla="*/ 4879258 w 7667405"/>
              <a:gd name="connsiteY19" fmla="*/ 2520659 h 2520659"/>
              <a:gd name="connsiteX20" fmla="*/ 4335569 w 7667405"/>
              <a:gd name="connsiteY20" fmla="*/ 2520659 h 2520659"/>
              <a:gd name="connsiteX21" fmla="*/ 3485184 w 7667405"/>
              <a:gd name="connsiteY21" fmla="*/ 2520659 h 2520659"/>
              <a:gd name="connsiteX22" fmla="*/ 2941495 w 7667405"/>
              <a:gd name="connsiteY22" fmla="*/ 2520659 h 2520659"/>
              <a:gd name="connsiteX23" fmla="*/ 2167785 w 7667405"/>
              <a:gd name="connsiteY23" fmla="*/ 2520659 h 2520659"/>
              <a:gd name="connsiteX24" fmla="*/ 1700770 w 7667405"/>
              <a:gd name="connsiteY24" fmla="*/ 2520659 h 2520659"/>
              <a:gd name="connsiteX25" fmla="*/ 1233755 w 7667405"/>
              <a:gd name="connsiteY25" fmla="*/ 2520659 h 2520659"/>
              <a:gd name="connsiteX26" fmla="*/ 690066 w 7667405"/>
              <a:gd name="connsiteY26" fmla="*/ 2520659 h 2520659"/>
              <a:gd name="connsiteX27" fmla="*/ 0 w 7667405"/>
              <a:gd name="connsiteY27" fmla="*/ 2520659 h 2520659"/>
              <a:gd name="connsiteX28" fmla="*/ 0 w 7667405"/>
              <a:gd name="connsiteY28" fmla="*/ 1840081 h 2520659"/>
              <a:gd name="connsiteX29" fmla="*/ 0 w 7667405"/>
              <a:gd name="connsiteY29" fmla="*/ 1260330 h 2520659"/>
              <a:gd name="connsiteX30" fmla="*/ 0 w 7667405"/>
              <a:gd name="connsiteY30" fmla="*/ 579752 h 2520659"/>
              <a:gd name="connsiteX31" fmla="*/ 0 w 7667405"/>
              <a:gd name="connsiteY31" fmla="*/ 0 h 2520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667405" h="2520659" fill="none" extrusionOk="0">
                <a:moveTo>
                  <a:pt x="0" y="0"/>
                </a:moveTo>
                <a:cubicBezTo>
                  <a:pt x="179048" y="-12577"/>
                  <a:pt x="249612" y="-8185"/>
                  <a:pt x="467015" y="0"/>
                </a:cubicBezTo>
                <a:cubicBezTo>
                  <a:pt x="684419" y="8185"/>
                  <a:pt x="1112127" y="4812"/>
                  <a:pt x="1317400" y="0"/>
                </a:cubicBezTo>
                <a:cubicBezTo>
                  <a:pt x="1522673" y="-4812"/>
                  <a:pt x="1793422" y="13447"/>
                  <a:pt x="1937762" y="0"/>
                </a:cubicBezTo>
                <a:cubicBezTo>
                  <a:pt x="2082102" y="-13447"/>
                  <a:pt x="2444711" y="-30764"/>
                  <a:pt x="2634799" y="0"/>
                </a:cubicBezTo>
                <a:cubicBezTo>
                  <a:pt x="2824887" y="30764"/>
                  <a:pt x="3204122" y="1155"/>
                  <a:pt x="3408510" y="0"/>
                </a:cubicBezTo>
                <a:cubicBezTo>
                  <a:pt x="3612898" y="-1155"/>
                  <a:pt x="3882954" y="-31847"/>
                  <a:pt x="4105547" y="0"/>
                </a:cubicBezTo>
                <a:cubicBezTo>
                  <a:pt x="4328140" y="31847"/>
                  <a:pt x="4498975" y="5731"/>
                  <a:pt x="4649236" y="0"/>
                </a:cubicBezTo>
                <a:cubicBezTo>
                  <a:pt x="4799497" y="-5731"/>
                  <a:pt x="5157629" y="16432"/>
                  <a:pt x="5422946" y="0"/>
                </a:cubicBezTo>
                <a:cubicBezTo>
                  <a:pt x="5688263" y="-16432"/>
                  <a:pt x="5942029" y="24652"/>
                  <a:pt x="6196657" y="0"/>
                </a:cubicBezTo>
                <a:cubicBezTo>
                  <a:pt x="6451285" y="-24652"/>
                  <a:pt x="6801936" y="-3020"/>
                  <a:pt x="7047042" y="0"/>
                </a:cubicBezTo>
                <a:cubicBezTo>
                  <a:pt x="7292148" y="3020"/>
                  <a:pt x="7486352" y="19561"/>
                  <a:pt x="7667405" y="0"/>
                </a:cubicBezTo>
                <a:cubicBezTo>
                  <a:pt x="7670445" y="117704"/>
                  <a:pt x="7692377" y="419095"/>
                  <a:pt x="7667405" y="554545"/>
                </a:cubicBezTo>
                <a:cubicBezTo>
                  <a:pt x="7642433" y="689995"/>
                  <a:pt x="7654180" y="883616"/>
                  <a:pt x="7667405" y="1134297"/>
                </a:cubicBezTo>
                <a:cubicBezTo>
                  <a:pt x="7680630" y="1384978"/>
                  <a:pt x="7670311" y="1489847"/>
                  <a:pt x="7667405" y="1688842"/>
                </a:cubicBezTo>
                <a:cubicBezTo>
                  <a:pt x="7664499" y="1887837"/>
                  <a:pt x="7694931" y="2190690"/>
                  <a:pt x="7667405" y="2520659"/>
                </a:cubicBezTo>
                <a:cubicBezTo>
                  <a:pt x="7407083" y="2540530"/>
                  <a:pt x="7200794" y="2543490"/>
                  <a:pt x="6893694" y="2520659"/>
                </a:cubicBezTo>
                <a:cubicBezTo>
                  <a:pt x="6586594" y="2497828"/>
                  <a:pt x="6549049" y="2513142"/>
                  <a:pt x="6350005" y="2520659"/>
                </a:cubicBezTo>
                <a:cubicBezTo>
                  <a:pt x="6150961" y="2528176"/>
                  <a:pt x="5670318" y="2529877"/>
                  <a:pt x="5499620" y="2520659"/>
                </a:cubicBezTo>
                <a:cubicBezTo>
                  <a:pt x="5328922" y="2511441"/>
                  <a:pt x="5189088" y="2519685"/>
                  <a:pt x="4879258" y="2520659"/>
                </a:cubicBezTo>
                <a:cubicBezTo>
                  <a:pt x="4569428" y="2521633"/>
                  <a:pt x="4547812" y="2535160"/>
                  <a:pt x="4335569" y="2520659"/>
                </a:cubicBezTo>
                <a:cubicBezTo>
                  <a:pt x="4123326" y="2506158"/>
                  <a:pt x="3719930" y="2525926"/>
                  <a:pt x="3485184" y="2520659"/>
                </a:cubicBezTo>
                <a:cubicBezTo>
                  <a:pt x="3250438" y="2515392"/>
                  <a:pt x="3141308" y="2516017"/>
                  <a:pt x="2941495" y="2520659"/>
                </a:cubicBezTo>
                <a:cubicBezTo>
                  <a:pt x="2741682" y="2525301"/>
                  <a:pt x="2385759" y="2549654"/>
                  <a:pt x="2167785" y="2520659"/>
                </a:cubicBezTo>
                <a:cubicBezTo>
                  <a:pt x="1949811" y="2491665"/>
                  <a:pt x="1875226" y="2530671"/>
                  <a:pt x="1700770" y="2520659"/>
                </a:cubicBezTo>
                <a:cubicBezTo>
                  <a:pt x="1526314" y="2510647"/>
                  <a:pt x="1363662" y="2511383"/>
                  <a:pt x="1233755" y="2520659"/>
                </a:cubicBezTo>
                <a:cubicBezTo>
                  <a:pt x="1103848" y="2529935"/>
                  <a:pt x="801129" y="2502253"/>
                  <a:pt x="690066" y="2520659"/>
                </a:cubicBezTo>
                <a:cubicBezTo>
                  <a:pt x="579003" y="2539065"/>
                  <a:pt x="308810" y="2520228"/>
                  <a:pt x="0" y="2520659"/>
                </a:cubicBezTo>
                <a:cubicBezTo>
                  <a:pt x="-15897" y="2272933"/>
                  <a:pt x="-1591" y="2129994"/>
                  <a:pt x="0" y="1840081"/>
                </a:cubicBezTo>
                <a:cubicBezTo>
                  <a:pt x="1591" y="1550168"/>
                  <a:pt x="14902" y="1431827"/>
                  <a:pt x="0" y="1260330"/>
                </a:cubicBezTo>
                <a:cubicBezTo>
                  <a:pt x="-14902" y="1088833"/>
                  <a:pt x="-22776" y="876034"/>
                  <a:pt x="0" y="579752"/>
                </a:cubicBezTo>
                <a:cubicBezTo>
                  <a:pt x="22776" y="283470"/>
                  <a:pt x="25840" y="199150"/>
                  <a:pt x="0" y="0"/>
                </a:cubicBezTo>
                <a:close/>
              </a:path>
              <a:path w="7667405" h="2520659" stroke="0" extrusionOk="0">
                <a:moveTo>
                  <a:pt x="0" y="0"/>
                </a:moveTo>
                <a:cubicBezTo>
                  <a:pt x="287699" y="-14785"/>
                  <a:pt x="401602" y="3577"/>
                  <a:pt x="620363" y="0"/>
                </a:cubicBezTo>
                <a:cubicBezTo>
                  <a:pt x="839124" y="-3577"/>
                  <a:pt x="1211733" y="21026"/>
                  <a:pt x="1394074" y="0"/>
                </a:cubicBezTo>
                <a:cubicBezTo>
                  <a:pt x="1576415" y="-21026"/>
                  <a:pt x="1652320" y="12307"/>
                  <a:pt x="1861088" y="0"/>
                </a:cubicBezTo>
                <a:cubicBezTo>
                  <a:pt x="2069856" y="-12307"/>
                  <a:pt x="2352365" y="22611"/>
                  <a:pt x="2634799" y="0"/>
                </a:cubicBezTo>
                <a:cubicBezTo>
                  <a:pt x="2917233" y="-22611"/>
                  <a:pt x="3111086" y="-22056"/>
                  <a:pt x="3408510" y="0"/>
                </a:cubicBezTo>
                <a:cubicBezTo>
                  <a:pt x="3705934" y="22056"/>
                  <a:pt x="3824727" y="27633"/>
                  <a:pt x="4182221" y="0"/>
                </a:cubicBezTo>
                <a:cubicBezTo>
                  <a:pt x="4539715" y="-27633"/>
                  <a:pt x="4629030" y="16109"/>
                  <a:pt x="4955932" y="0"/>
                </a:cubicBezTo>
                <a:cubicBezTo>
                  <a:pt x="5282834" y="-16109"/>
                  <a:pt x="5390566" y="18716"/>
                  <a:pt x="5499620" y="0"/>
                </a:cubicBezTo>
                <a:cubicBezTo>
                  <a:pt x="5608674" y="-18716"/>
                  <a:pt x="5870801" y="28901"/>
                  <a:pt x="6119983" y="0"/>
                </a:cubicBezTo>
                <a:cubicBezTo>
                  <a:pt x="6369165" y="-28901"/>
                  <a:pt x="6392030" y="-4951"/>
                  <a:pt x="6586998" y="0"/>
                </a:cubicBezTo>
                <a:cubicBezTo>
                  <a:pt x="6781967" y="4951"/>
                  <a:pt x="7376129" y="38151"/>
                  <a:pt x="7667405" y="0"/>
                </a:cubicBezTo>
                <a:cubicBezTo>
                  <a:pt x="7647032" y="321114"/>
                  <a:pt x="7691792" y="444327"/>
                  <a:pt x="7667405" y="655371"/>
                </a:cubicBezTo>
                <a:cubicBezTo>
                  <a:pt x="7643018" y="866415"/>
                  <a:pt x="7676584" y="1031085"/>
                  <a:pt x="7667405" y="1335949"/>
                </a:cubicBezTo>
                <a:cubicBezTo>
                  <a:pt x="7658226" y="1640813"/>
                  <a:pt x="7667648" y="1785660"/>
                  <a:pt x="7667405" y="1940907"/>
                </a:cubicBezTo>
                <a:cubicBezTo>
                  <a:pt x="7667162" y="2096154"/>
                  <a:pt x="7653313" y="2273975"/>
                  <a:pt x="7667405" y="2520659"/>
                </a:cubicBezTo>
                <a:cubicBezTo>
                  <a:pt x="7543672" y="2508087"/>
                  <a:pt x="7362688" y="2505447"/>
                  <a:pt x="7200390" y="2520659"/>
                </a:cubicBezTo>
                <a:cubicBezTo>
                  <a:pt x="7038093" y="2535871"/>
                  <a:pt x="6646096" y="2544346"/>
                  <a:pt x="6426679" y="2520659"/>
                </a:cubicBezTo>
                <a:cubicBezTo>
                  <a:pt x="6207262" y="2496972"/>
                  <a:pt x="6174692" y="2524989"/>
                  <a:pt x="5959665" y="2520659"/>
                </a:cubicBezTo>
                <a:cubicBezTo>
                  <a:pt x="5744638" y="2516329"/>
                  <a:pt x="5433616" y="2534130"/>
                  <a:pt x="5185954" y="2520659"/>
                </a:cubicBezTo>
                <a:cubicBezTo>
                  <a:pt x="4938292" y="2507188"/>
                  <a:pt x="4848251" y="2530914"/>
                  <a:pt x="4642265" y="2520659"/>
                </a:cubicBezTo>
                <a:cubicBezTo>
                  <a:pt x="4436279" y="2510404"/>
                  <a:pt x="4345460" y="2520091"/>
                  <a:pt x="4175251" y="2520659"/>
                </a:cubicBezTo>
                <a:cubicBezTo>
                  <a:pt x="4005042" y="2521227"/>
                  <a:pt x="3790685" y="2517989"/>
                  <a:pt x="3554888" y="2520659"/>
                </a:cubicBezTo>
                <a:cubicBezTo>
                  <a:pt x="3319091" y="2523329"/>
                  <a:pt x="2970394" y="2542991"/>
                  <a:pt x="2781177" y="2520659"/>
                </a:cubicBezTo>
                <a:cubicBezTo>
                  <a:pt x="2591960" y="2498327"/>
                  <a:pt x="2339880" y="2528300"/>
                  <a:pt x="2084140" y="2520659"/>
                </a:cubicBezTo>
                <a:cubicBezTo>
                  <a:pt x="1828400" y="2513018"/>
                  <a:pt x="1751659" y="2497472"/>
                  <a:pt x="1617125" y="2520659"/>
                </a:cubicBezTo>
                <a:cubicBezTo>
                  <a:pt x="1482592" y="2543846"/>
                  <a:pt x="1341797" y="2503721"/>
                  <a:pt x="1150111" y="2520659"/>
                </a:cubicBezTo>
                <a:cubicBezTo>
                  <a:pt x="958425" y="2537597"/>
                  <a:pt x="740333" y="2544909"/>
                  <a:pt x="606422" y="2520659"/>
                </a:cubicBezTo>
                <a:cubicBezTo>
                  <a:pt x="472511" y="2496409"/>
                  <a:pt x="128042" y="2533385"/>
                  <a:pt x="0" y="2520659"/>
                </a:cubicBezTo>
                <a:cubicBezTo>
                  <a:pt x="-723" y="2376231"/>
                  <a:pt x="27120" y="2175333"/>
                  <a:pt x="0" y="1966114"/>
                </a:cubicBezTo>
                <a:cubicBezTo>
                  <a:pt x="-27120" y="1756896"/>
                  <a:pt x="14653" y="1503276"/>
                  <a:pt x="0" y="1361156"/>
                </a:cubicBezTo>
                <a:cubicBezTo>
                  <a:pt x="-14653" y="1219036"/>
                  <a:pt x="-17990" y="1037323"/>
                  <a:pt x="0" y="806611"/>
                </a:cubicBezTo>
                <a:cubicBezTo>
                  <a:pt x="17990" y="575899"/>
                  <a:pt x="10598" y="344091"/>
                  <a:pt x="0" y="0"/>
                </a:cubicBezTo>
                <a:close/>
              </a:path>
            </a:pathLst>
          </a:custGeom>
          <a:solidFill>
            <a:schemeClr val="bg1">
              <a:lumMod val="95000"/>
            </a:schemeClr>
          </a:solidFill>
          <a:ln w="9525">
            <a:solidFill>
              <a:schemeClr val="accent1"/>
            </a:solidFill>
            <a:extLst>
              <a:ext uri="{C807C97D-BFC1-408E-A445-0C87EB9F89A2}">
                <ask:lineSketchStyleProps xmlns:ask="http://schemas.microsoft.com/office/drawing/2018/sketchyshapes" sd="839679361">
                  <ask:type>
                    <ask:lineSketchFreehand/>
                  </ask:type>
                </ask:lineSketchStyleProps>
              </a:ext>
            </a:extLst>
          </a:ln>
          <a:effectLst>
            <a:outerShdw blurRad="50800" dist="38100" dir="5400000" algn="t" rotWithShape="0">
              <a:prstClr val="black">
                <a:alpha val="40000"/>
              </a:prstClr>
            </a:outerShdw>
          </a:effectLst>
        </p:spPr>
        <p:txBody>
          <a:bodyPr>
            <a:normAutofit/>
          </a:bodyPr>
          <a:lstStyle/>
          <a:p>
            <a:pPr marL="0" indent="0">
              <a:buNone/>
            </a:pPr>
            <a:r>
              <a:rPr lang="en-GB" dirty="0">
                <a:solidFill>
                  <a:schemeClr val="tx2"/>
                </a:solidFill>
              </a:rPr>
              <a:t>“Serious medical treatment means treatment which involves providing, withdrawing or withholding treatment in circumstances where: (a) in a case where a single treatment is being proposed, there is a fine balance between its benefits to P and the burdens and risks it is likely to entail for him; (b) in a case where there is a choice of treatments, a decision as to which one to use is finely balanced; or (c) the treatment, procedure or investigation proposed would be likely to involve serious consequences for P.” </a:t>
            </a:r>
          </a:p>
        </p:txBody>
      </p:sp>
      <p:sp>
        <p:nvSpPr>
          <p:cNvPr id="6" name="TextBox 5">
            <a:extLst>
              <a:ext uri="{FF2B5EF4-FFF2-40B4-BE49-F238E27FC236}">
                <a16:creationId xmlns:a16="http://schemas.microsoft.com/office/drawing/2014/main" id="{7536FD18-F270-11D3-CB64-FB2BF8662395}"/>
              </a:ext>
            </a:extLst>
          </p:cNvPr>
          <p:cNvSpPr txBox="1"/>
          <p:nvPr/>
        </p:nvSpPr>
        <p:spPr>
          <a:xfrm>
            <a:off x="3890185" y="3430063"/>
            <a:ext cx="7667404" cy="2246769"/>
          </a:xfrm>
          <a:custGeom>
            <a:avLst/>
            <a:gdLst>
              <a:gd name="connsiteX0" fmla="*/ 0 w 7667404"/>
              <a:gd name="connsiteY0" fmla="*/ 0 h 2246769"/>
              <a:gd name="connsiteX1" fmla="*/ 620363 w 7667404"/>
              <a:gd name="connsiteY1" fmla="*/ 0 h 2246769"/>
              <a:gd name="connsiteX2" fmla="*/ 1164051 w 7667404"/>
              <a:gd name="connsiteY2" fmla="*/ 0 h 2246769"/>
              <a:gd name="connsiteX3" fmla="*/ 1784414 w 7667404"/>
              <a:gd name="connsiteY3" fmla="*/ 0 h 2246769"/>
              <a:gd name="connsiteX4" fmla="*/ 2481451 w 7667404"/>
              <a:gd name="connsiteY4" fmla="*/ 0 h 2246769"/>
              <a:gd name="connsiteX5" fmla="*/ 2948465 w 7667404"/>
              <a:gd name="connsiteY5" fmla="*/ 0 h 2246769"/>
              <a:gd name="connsiteX6" fmla="*/ 3568828 w 7667404"/>
              <a:gd name="connsiteY6" fmla="*/ 0 h 2246769"/>
              <a:gd name="connsiteX7" fmla="*/ 4189191 w 7667404"/>
              <a:gd name="connsiteY7" fmla="*/ 0 h 2246769"/>
              <a:gd name="connsiteX8" fmla="*/ 4809553 w 7667404"/>
              <a:gd name="connsiteY8" fmla="*/ 0 h 2246769"/>
              <a:gd name="connsiteX9" fmla="*/ 5429916 w 7667404"/>
              <a:gd name="connsiteY9" fmla="*/ 0 h 2246769"/>
              <a:gd name="connsiteX10" fmla="*/ 6050279 w 7667404"/>
              <a:gd name="connsiteY10" fmla="*/ 0 h 2246769"/>
              <a:gd name="connsiteX11" fmla="*/ 6517293 w 7667404"/>
              <a:gd name="connsiteY11" fmla="*/ 0 h 2246769"/>
              <a:gd name="connsiteX12" fmla="*/ 7667404 w 7667404"/>
              <a:gd name="connsiteY12" fmla="*/ 0 h 2246769"/>
              <a:gd name="connsiteX13" fmla="*/ 7667404 w 7667404"/>
              <a:gd name="connsiteY13" fmla="*/ 584160 h 2246769"/>
              <a:gd name="connsiteX14" fmla="*/ 7667404 w 7667404"/>
              <a:gd name="connsiteY14" fmla="*/ 1100917 h 2246769"/>
              <a:gd name="connsiteX15" fmla="*/ 7667404 w 7667404"/>
              <a:gd name="connsiteY15" fmla="*/ 1617674 h 2246769"/>
              <a:gd name="connsiteX16" fmla="*/ 7667404 w 7667404"/>
              <a:gd name="connsiteY16" fmla="*/ 2246769 h 2246769"/>
              <a:gd name="connsiteX17" fmla="*/ 6893693 w 7667404"/>
              <a:gd name="connsiteY17" fmla="*/ 2246769 h 2246769"/>
              <a:gd name="connsiteX18" fmla="*/ 6196657 w 7667404"/>
              <a:gd name="connsiteY18" fmla="*/ 2246769 h 2246769"/>
              <a:gd name="connsiteX19" fmla="*/ 5499620 w 7667404"/>
              <a:gd name="connsiteY19" fmla="*/ 2246769 h 2246769"/>
              <a:gd name="connsiteX20" fmla="*/ 4879257 w 7667404"/>
              <a:gd name="connsiteY20" fmla="*/ 2246769 h 2246769"/>
              <a:gd name="connsiteX21" fmla="*/ 4412242 w 7667404"/>
              <a:gd name="connsiteY21" fmla="*/ 2246769 h 2246769"/>
              <a:gd name="connsiteX22" fmla="*/ 3638532 w 7667404"/>
              <a:gd name="connsiteY22" fmla="*/ 2246769 h 2246769"/>
              <a:gd name="connsiteX23" fmla="*/ 2941495 w 7667404"/>
              <a:gd name="connsiteY23" fmla="*/ 2246769 h 2246769"/>
              <a:gd name="connsiteX24" fmla="*/ 2244458 w 7667404"/>
              <a:gd name="connsiteY24" fmla="*/ 2246769 h 2246769"/>
              <a:gd name="connsiteX25" fmla="*/ 1700770 w 7667404"/>
              <a:gd name="connsiteY25" fmla="*/ 2246769 h 2246769"/>
              <a:gd name="connsiteX26" fmla="*/ 1233755 w 7667404"/>
              <a:gd name="connsiteY26" fmla="*/ 2246769 h 2246769"/>
              <a:gd name="connsiteX27" fmla="*/ 0 w 7667404"/>
              <a:gd name="connsiteY27" fmla="*/ 2246769 h 2246769"/>
              <a:gd name="connsiteX28" fmla="*/ 0 w 7667404"/>
              <a:gd name="connsiteY28" fmla="*/ 1662609 h 2246769"/>
              <a:gd name="connsiteX29" fmla="*/ 0 w 7667404"/>
              <a:gd name="connsiteY29" fmla="*/ 1100917 h 2246769"/>
              <a:gd name="connsiteX30" fmla="*/ 0 w 7667404"/>
              <a:gd name="connsiteY30" fmla="*/ 494289 h 2246769"/>
              <a:gd name="connsiteX31" fmla="*/ 0 w 7667404"/>
              <a:gd name="connsiteY31" fmla="*/ 0 h 2246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667404" h="2246769" fill="none" extrusionOk="0">
                <a:moveTo>
                  <a:pt x="0" y="0"/>
                </a:moveTo>
                <a:cubicBezTo>
                  <a:pt x="284281" y="-30893"/>
                  <a:pt x="447173" y="-7270"/>
                  <a:pt x="620363" y="0"/>
                </a:cubicBezTo>
                <a:cubicBezTo>
                  <a:pt x="793553" y="7270"/>
                  <a:pt x="1010774" y="-4398"/>
                  <a:pt x="1164051" y="0"/>
                </a:cubicBezTo>
                <a:cubicBezTo>
                  <a:pt x="1317328" y="4398"/>
                  <a:pt x="1476252" y="-22947"/>
                  <a:pt x="1784414" y="0"/>
                </a:cubicBezTo>
                <a:cubicBezTo>
                  <a:pt x="2092576" y="22947"/>
                  <a:pt x="2284172" y="25379"/>
                  <a:pt x="2481451" y="0"/>
                </a:cubicBezTo>
                <a:cubicBezTo>
                  <a:pt x="2678730" y="-25379"/>
                  <a:pt x="2763303" y="-10286"/>
                  <a:pt x="2948465" y="0"/>
                </a:cubicBezTo>
                <a:cubicBezTo>
                  <a:pt x="3133627" y="10286"/>
                  <a:pt x="3258818" y="10688"/>
                  <a:pt x="3568828" y="0"/>
                </a:cubicBezTo>
                <a:cubicBezTo>
                  <a:pt x="3878838" y="-10688"/>
                  <a:pt x="4035912" y="12339"/>
                  <a:pt x="4189191" y="0"/>
                </a:cubicBezTo>
                <a:cubicBezTo>
                  <a:pt x="4342470" y="-12339"/>
                  <a:pt x="4657112" y="26082"/>
                  <a:pt x="4809553" y="0"/>
                </a:cubicBezTo>
                <a:cubicBezTo>
                  <a:pt x="4961994" y="-26082"/>
                  <a:pt x="5293051" y="10674"/>
                  <a:pt x="5429916" y="0"/>
                </a:cubicBezTo>
                <a:cubicBezTo>
                  <a:pt x="5566781" y="-10674"/>
                  <a:pt x="5761927" y="28873"/>
                  <a:pt x="6050279" y="0"/>
                </a:cubicBezTo>
                <a:cubicBezTo>
                  <a:pt x="6338631" y="-28873"/>
                  <a:pt x="6296406" y="8268"/>
                  <a:pt x="6517293" y="0"/>
                </a:cubicBezTo>
                <a:cubicBezTo>
                  <a:pt x="6738180" y="-8268"/>
                  <a:pt x="7167722" y="-8572"/>
                  <a:pt x="7667404" y="0"/>
                </a:cubicBezTo>
                <a:cubicBezTo>
                  <a:pt x="7658106" y="279703"/>
                  <a:pt x="7694633" y="354711"/>
                  <a:pt x="7667404" y="584160"/>
                </a:cubicBezTo>
                <a:cubicBezTo>
                  <a:pt x="7640175" y="813609"/>
                  <a:pt x="7685237" y="990347"/>
                  <a:pt x="7667404" y="1100917"/>
                </a:cubicBezTo>
                <a:cubicBezTo>
                  <a:pt x="7649571" y="1211487"/>
                  <a:pt x="7644652" y="1485983"/>
                  <a:pt x="7667404" y="1617674"/>
                </a:cubicBezTo>
                <a:cubicBezTo>
                  <a:pt x="7690156" y="1749365"/>
                  <a:pt x="7636570" y="1966283"/>
                  <a:pt x="7667404" y="2246769"/>
                </a:cubicBezTo>
                <a:cubicBezTo>
                  <a:pt x="7499093" y="2228155"/>
                  <a:pt x="7060063" y="2263413"/>
                  <a:pt x="6893693" y="2246769"/>
                </a:cubicBezTo>
                <a:cubicBezTo>
                  <a:pt x="6727323" y="2230125"/>
                  <a:pt x="6431405" y="2277487"/>
                  <a:pt x="6196657" y="2246769"/>
                </a:cubicBezTo>
                <a:cubicBezTo>
                  <a:pt x="5961909" y="2216051"/>
                  <a:pt x="5640514" y="2213917"/>
                  <a:pt x="5499620" y="2246769"/>
                </a:cubicBezTo>
                <a:cubicBezTo>
                  <a:pt x="5358726" y="2279621"/>
                  <a:pt x="5160849" y="2223645"/>
                  <a:pt x="4879257" y="2246769"/>
                </a:cubicBezTo>
                <a:cubicBezTo>
                  <a:pt x="4597665" y="2269893"/>
                  <a:pt x="4579963" y="2258096"/>
                  <a:pt x="4412242" y="2246769"/>
                </a:cubicBezTo>
                <a:cubicBezTo>
                  <a:pt x="4244521" y="2235442"/>
                  <a:pt x="3879456" y="2247903"/>
                  <a:pt x="3638532" y="2246769"/>
                </a:cubicBezTo>
                <a:cubicBezTo>
                  <a:pt x="3397608" y="2245636"/>
                  <a:pt x="3168277" y="2226530"/>
                  <a:pt x="2941495" y="2246769"/>
                </a:cubicBezTo>
                <a:cubicBezTo>
                  <a:pt x="2714713" y="2267008"/>
                  <a:pt x="2482539" y="2257346"/>
                  <a:pt x="2244458" y="2246769"/>
                </a:cubicBezTo>
                <a:cubicBezTo>
                  <a:pt x="2006377" y="2236192"/>
                  <a:pt x="1950766" y="2272875"/>
                  <a:pt x="1700770" y="2246769"/>
                </a:cubicBezTo>
                <a:cubicBezTo>
                  <a:pt x="1450774" y="2220663"/>
                  <a:pt x="1342260" y="2251435"/>
                  <a:pt x="1233755" y="2246769"/>
                </a:cubicBezTo>
                <a:cubicBezTo>
                  <a:pt x="1125251" y="2242103"/>
                  <a:pt x="579167" y="2191837"/>
                  <a:pt x="0" y="2246769"/>
                </a:cubicBezTo>
                <a:cubicBezTo>
                  <a:pt x="-17925" y="2025876"/>
                  <a:pt x="-27641" y="1940823"/>
                  <a:pt x="0" y="1662609"/>
                </a:cubicBezTo>
                <a:cubicBezTo>
                  <a:pt x="27641" y="1384395"/>
                  <a:pt x="22833" y="1274400"/>
                  <a:pt x="0" y="1100917"/>
                </a:cubicBezTo>
                <a:cubicBezTo>
                  <a:pt x="-22833" y="927434"/>
                  <a:pt x="-21974" y="791771"/>
                  <a:pt x="0" y="494289"/>
                </a:cubicBezTo>
                <a:cubicBezTo>
                  <a:pt x="21974" y="196807"/>
                  <a:pt x="-3640" y="134350"/>
                  <a:pt x="0" y="0"/>
                </a:cubicBezTo>
                <a:close/>
              </a:path>
              <a:path w="7667404" h="2246769" stroke="0" extrusionOk="0">
                <a:moveTo>
                  <a:pt x="0" y="0"/>
                </a:moveTo>
                <a:cubicBezTo>
                  <a:pt x="193026" y="7744"/>
                  <a:pt x="416658" y="-18535"/>
                  <a:pt x="620363" y="0"/>
                </a:cubicBezTo>
                <a:cubicBezTo>
                  <a:pt x="824068" y="18535"/>
                  <a:pt x="999345" y="16212"/>
                  <a:pt x="1164051" y="0"/>
                </a:cubicBezTo>
                <a:cubicBezTo>
                  <a:pt x="1328757" y="-16212"/>
                  <a:pt x="1554081" y="-23062"/>
                  <a:pt x="1861088" y="0"/>
                </a:cubicBezTo>
                <a:cubicBezTo>
                  <a:pt x="2168095" y="23062"/>
                  <a:pt x="2163288" y="-17267"/>
                  <a:pt x="2328103" y="0"/>
                </a:cubicBezTo>
                <a:cubicBezTo>
                  <a:pt x="2492919" y="17267"/>
                  <a:pt x="2744769" y="-25253"/>
                  <a:pt x="2871791" y="0"/>
                </a:cubicBezTo>
                <a:cubicBezTo>
                  <a:pt x="2998813" y="25253"/>
                  <a:pt x="3400876" y="-7118"/>
                  <a:pt x="3722176" y="0"/>
                </a:cubicBezTo>
                <a:cubicBezTo>
                  <a:pt x="4043477" y="7118"/>
                  <a:pt x="4259897" y="34043"/>
                  <a:pt x="4419213" y="0"/>
                </a:cubicBezTo>
                <a:cubicBezTo>
                  <a:pt x="4578529" y="-34043"/>
                  <a:pt x="4814635" y="-1606"/>
                  <a:pt x="4962901" y="0"/>
                </a:cubicBezTo>
                <a:cubicBezTo>
                  <a:pt x="5111167" y="1606"/>
                  <a:pt x="5268189" y="16372"/>
                  <a:pt x="5429916" y="0"/>
                </a:cubicBezTo>
                <a:cubicBezTo>
                  <a:pt x="5591644" y="-16372"/>
                  <a:pt x="5751955" y="27330"/>
                  <a:pt x="6050279" y="0"/>
                </a:cubicBezTo>
                <a:cubicBezTo>
                  <a:pt x="6348603" y="-27330"/>
                  <a:pt x="6408380" y="27360"/>
                  <a:pt x="6747316" y="0"/>
                </a:cubicBezTo>
                <a:cubicBezTo>
                  <a:pt x="7086252" y="-27360"/>
                  <a:pt x="7320078" y="-13966"/>
                  <a:pt x="7667404" y="0"/>
                </a:cubicBezTo>
                <a:cubicBezTo>
                  <a:pt x="7692058" y="273021"/>
                  <a:pt x="7659196" y="432838"/>
                  <a:pt x="7667404" y="606628"/>
                </a:cubicBezTo>
                <a:cubicBezTo>
                  <a:pt x="7675612" y="780418"/>
                  <a:pt x="7663741" y="1013828"/>
                  <a:pt x="7667404" y="1145852"/>
                </a:cubicBezTo>
                <a:cubicBezTo>
                  <a:pt x="7671067" y="1277876"/>
                  <a:pt x="7649336" y="1526135"/>
                  <a:pt x="7667404" y="1752480"/>
                </a:cubicBezTo>
                <a:cubicBezTo>
                  <a:pt x="7685472" y="1978825"/>
                  <a:pt x="7690021" y="2056744"/>
                  <a:pt x="7667404" y="2246769"/>
                </a:cubicBezTo>
                <a:cubicBezTo>
                  <a:pt x="7541150" y="2251416"/>
                  <a:pt x="7255601" y="2250598"/>
                  <a:pt x="7047041" y="2246769"/>
                </a:cubicBezTo>
                <a:cubicBezTo>
                  <a:pt x="6838481" y="2242940"/>
                  <a:pt x="6799712" y="2224601"/>
                  <a:pt x="6580027" y="2246769"/>
                </a:cubicBezTo>
                <a:cubicBezTo>
                  <a:pt x="6360342" y="2268937"/>
                  <a:pt x="6210815" y="2269706"/>
                  <a:pt x="6113012" y="2246769"/>
                </a:cubicBezTo>
                <a:cubicBezTo>
                  <a:pt x="6015210" y="2223832"/>
                  <a:pt x="5482596" y="2223902"/>
                  <a:pt x="5262627" y="2246769"/>
                </a:cubicBezTo>
                <a:cubicBezTo>
                  <a:pt x="5042659" y="2269636"/>
                  <a:pt x="4990573" y="2251293"/>
                  <a:pt x="4718939" y="2246769"/>
                </a:cubicBezTo>
                <a:cubicBezTo>
                  <a:pt x="4447305" y="2242245"/>
                  <a:pt x="4178501" y="2263270"/>
                  <a:pt x="3945228" y="2246769"/>
                </a:cubicBezTo>
                <a:cubicBezTo>
                  <a:pt x="3711955" y="2230268"/>
                  <a:pt x="3518587" y="2278743"/>
                  <a:pt x="3248191" y="2246769"/>
                </a:cubicBezTo>
                <a:cubicBezTo>
                  <a:pt x="2977795" y="2214795"/>
                  <a:pt x="2704134" y="2255077"/>
                  <a:pt x="2397806" y="2246769"/>
                </a:cubicBezTo>
                <a:cubicBezTo>
                  <a:pt x="2091478" y="2238461"/>
                  <a:pt x="2121031" y="2221192"/>
                  <a:pt x="1854118" y="2246769"/>
                </a:cubicBezTo>
                <a:cubicBezTo>
                  <a:pt x="1587205" y="2272346"/>
                  <a:pt x="1284749" y="2265424"/>
                  <a:pt x="1003733" y="2246769"/>
                </a:cubicBezTo>
                <a:cubicBezTo>
                  <a:pt x="722717" y="2228114"/>
                  <a:pt x="302936" y="2207773"/>
                  <a:pt x="0" y="2246769"/>
                </a:cubicBezTo>
                <a:cubicBezTo>
                  <a:pt x="18871" y="1965478"/>
                  <a:pt x="-29702" y="1866698"/>
                  <a:pt x="0" y="1640141"/>
                </a:cubicBezTo>
                <a:cubicBezTo>
                  <a:pt x="29702" y="1413584"/>
                  <a:pt x="4418" y="1323909"/>
                  <a:pt x="0" y="1033514"/>
                </a:cubicBezTo>
                <a:cubicBezTo>
                  <a:pt x="-4418" y="743119"/>
                  <a:pt x="22176" y="643617"/>
                  <a:pt x="0" y="539225"/>
                </a:cubicBezTo>
                <a:cubicBezTo>
                  <a:pt x="-22176" y="434833"/>
                  <a:pt x="-7394" y="157513"/>
                  <a:pt x="0" y="0"/>
                </a:cubicBezTo>
                <a:close/>
              </a:path>
            </a:pathLst>
          </a:custGeom>
          <a:solidFill>
            <a:schemeClr val="bg1">
              <a:lumMod val="95000"/>
            </a:schemeClr>
          </a:solidFill>
          <a:ln w="9525">
            <a:solidFill>
              <a:schemeClr val="accent1"/>
            </a:solidFill>
            <a:extLst>
              <a:ext uri="{C807C97D-BFC1-408E-A445-0C87EB9F89A2}">
                <ask:lineSketchStyleProps xmlns:ask="http://schemas.microsoft.com/office/drawing/2018/sketchyshapes" sd="3414524578">
                  <a:prstGeom prst="rect">
                    <a:avLst/>
                  </a:prstGeom>
                  <ask:type>
                    <ask:lineSketchFreehand/>
                  </ask:type>
                </ask:lineSketchStyleProps>
              </a:ext>
            </a:extLst>
          </a:ln>
          <a:effectLst>
            <a:outerShdw blurRad="50800" dist="38100" dir="5400000" algn="t" rotWithShape="0">
              <a:prstClr val="black">
                <a:alpha val="40000"/>
              </a:prstClr>
            </a:outerShdw>
          </a:effectLst>
        </p:spPr>
        <p:txBody>
          <a:bodyPr wrap="square">
            <a:spAutoFit/>
          </a:bodyPr>
          <a:lstStyle/>
          <a:p>
            <a:r>
              <a:rPr lang="en-GB" dirty="0">
                <a:solidFill>
                  <a:schemeClr val="tx2"/>
                </a:solidFill>
              </a:rPr>
              <a:t>“</a:t>
            </a:r>
            <a:r>
              <a:rPr lang="en-GB" sz="2000" dirty="0">
                <a:solidFill>
                  <a:schemeClr val="tx2"/>
                </a:solidFill>
              </a:rPr>
              <a:t>Serious consequences” are those which could have a serious impact on P, either from the effects of the treatment, procedure or investigation itself or its wider implications. This may include treatments, procedures or investigations which: (a) cause, or may cause, serious and prolonged pain, distress or side effects; (b) have potentially major consequences for P; or (c) have a serious impact on P’s future life choices.”</a:t>
            </a:r>
            <a:endParaRPr lang="en-GB" dirty="0">
              <a:solidFill>
                <a:schemeClr val="tx2"/>
              </a:solidFill>
            </a:endParaRPr>
          </a:p>
        </p:txBody>
      </p:sp>
      <p:sp>
        <p:nvSpPr>
          <p:cNvPr id="7" name="TextBox 6">
            <a:extLst>
              <a:ext uri="{FF2B5EF4-FFF2-40B4-BE49-F238E27FC236}">
                <a16:creationId xmlns:a16="http://schemas.microsoft.com/office/drawing/2014/main" id="{15F0487F-2642-33A3-3578-751F6DC2502F}"/>
              </a:ext>
            </a:extLst>
          </p:cNvPr>
          <p:cNvSpPr txBox="1"/>
          <p:nvPr/>
        </p:nvSpPr>
        <p:spPr>
          <a:xfrm>
            <a:off x="3964454" y="5866834"/>
            <a:ext cx="7166664" cy="461665"/>
          </a:xfrm>
          <a:prstGeom prst="rect">
            <a:avLst/>
          </a:prstGeom>
          <a:noFill/>
        </p:spPr>
        <p:txBody>
          <a:bodyPr wrap="square" rtlCol="0">
            <a:spAutoFit/>
          </a:bodyPr>
          <a:lstStyle/>
          <a:p>
            <a:r>
              <a:rPr lang="en-GB" sz="1200" b="1" i="1" dirty="0"/>
              <a:t>Courts and Tribunals Judiciary </a:t>
            </a:r>
          </a:p>
          <a:p>
            <a:r>
              <a:rPr lang="en-GB" sz="1200" b="1" i="1" dirty="0"/>
              <a:t>www.judiciary.uk/wp-content/uploads/2015/06/copd-pd-9e-serious-medical-treatment.pdf</a:t>
            </a:r>
          </a:p>
        </p:txBody>
      </p:sp>
      <p:sp>
        <p:nvSpPr>
          <p:cNvPr id="8" name="TextBox 7">
            <a:extLst>
              <a:ext uri="{FF2B5EF4-FFF2-40B4-BE49-F238E27FC236}">
                <a16:creationId xmlns:a16="http://schemas.microsoft.com/office/drawing/2014/main" id="{F9EF1778-83FE-312E-1383-034D0159F24B}"/>
              </a:ext>
            </a:extLst>
          </p:cNvPr>
          <p:cNvSpPr txBox="1"/>
          <p:nvPr/>
        </p:nvSpPr>
        <p:spPr>
          <a:xfrm>
            <a:off x="95693" y="1945758"/>
            <a:ext cx="3200399" cy="2862322"/>
          </a:xfrm>
          <a:prstGeom prst="rect">
            <a:avLst/>
          </a:prstGeom>
          <a:noFill/>
        </p:spPr>
        <p:txBody>
          <a:bodyPr wrap="square" rtlCol="0">
            <a:spAutoFit/>
          </a:bodyPr>
          <a:lstStyle/>
          <a:p>
            <a:r>
              <a:rPr lang="en-GB" sz="3600" b="1" dirty="0">
                <a:solidFill>
                  <a:schemeClr val="bg1"/>
                </a:solidFill>
                <a:effectLst>
                  <a:outerShdw blurRad="38100" dist="38100" dir="2700000" algn="tl">
                    <a:srgbClr val="000000">
                      <a:alpha val="43137"/>
                    </a:srgbClr>
                  </a:outerShdw>
                </a:effectLst>
              </a:rPr>
              <a:t>Serious Medical Treatment </a:t>
            </a:r>
          </a:p>
          <a:p>
            <a:endParaRPr lang="en-GB" sz="3600" b="1" dirty="0">
              <a:solidFill>
                <a:schemeClr val="bg1"/>
              </a:solidFill>
              <a:effectLst>
                <a:outerShdw blurRad="38100" dist="38100" dir="2700000" algn="tl">
                  <a:srgbClr val="000000">
                    <a:alpha val="43137"/>
                  </a:srgbClr>
                </a:outerShdw>
              </a:effectLst>
            </a:endParaRPr>
          </a:p>
          <a:p>
            <a:r>
              <a:rPr lang="en-GB" sz="3600" b="1" dirty="0">
                <a:solidFill>
                  <a:schemeClr val="bg1"/>
                </a:solidFill>
                <a:effectLst>
                  <a:outerShdw blurRad="38100" dist="38100" dir="2700000" algn="tl">
                    <a:srgbClr val="000000">
                      <a:alpha val="43137"/>
                    </a:srgbClr>
                  </a:outerShdw>
                </a:effectLst>
              </a:rPr>
              <a:t>A definition </a:t>
            </a:r>
          </a:p>
        </p:txBody>
      </p:sp>
    </p:spTree>
    <p:extLst>
      <p:ext uri="{BB962C8B-B14F-4D97-AF65-F5344CB8AC3E}">
        <p14:creationId xmlns:p14="http://schemas.microsoft.com/office/powerpoint/2010/main" val="2734666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Analyzing medical x-ray results">
            <a:extLst>
              <a:ext uri="{FF2B5EF4-FFF2-40B4-BE49-F238E27FC236}">
                <a16:creationId xmlns:a16="http://schemas.microsoft.com/office/drawing/2014/main" id="{38A11BB1-2680-196F-0323-07C283A8153B}"/>
              </a:ext>
            </a:extLst>
          </p:cNvPr>
          <p:cNvPicPr>
            <a:picLocks noChangeAspect="1"/>
          </p:cNvPicPr>
          <p:nvPr/>
        </p:nvPicPr>
        <p:blipFill rotWithShape="1">
          <a:blip r:embed="rId2"/>
          <a:srcRect t="15730"/>
          <a:stretch/>
        </p:blipFill>
        <p:spPr>
          <a:xfrm>
            <a:off x="20" y="0"/>
            <a:ext cx="12191980" cy="6857990"/>
          </a:xfrm>
          <a:prstGeom prst="rect">
            <a:avLst/>
          </a:prstGeom>
        </p:spPr>
      </p:pic>
      <p:pic>
        <p:nvPicPr>
          <p:cNvPr id="4" name="Picture 3" descr="A logo for a company&#10;&#10;Description automatically generated">
            <a:extLst>
              <a:ext uri="{FF2B5EF4-FFF2-40B4-BE49-F238E27FC236}">
                <a16:creationId xmlns:a16="http://schemas.microsoft.com/office/drawing/2014/main" id="{4F454D70-ABE2-4219-0A8C-B8F2783F67E4}"/>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1442604" y="6351104"/>
            <a:ext cx="617447" cy="4121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a:extLst>
              <a:ext uri="{FF2B5EF4-FFF2-40B4-BE49-F238E27FC236}">
                <a16:creationId xmlns:a16="http://schemas.microsoft.com/office/drawing/2014/main" id="{FE01EB92-CACC-4BD5-B7C8-3468BED38F51}"/>
              </a:ext>
            </a:extLst>
          </p:cNvPr>
          <p:cNvSpPr>
            <a:spLocks noGrp="1"/>
          </p:cNvSpPr>
          <p:nvPr>
            <p:ph type="title" idx="4294967295"/>
          </p:nvPr>
        </p:nvSpPr>
        <p:spPr>
          <a:xfrm>
            <a:off x="0" y="1143000"/>
            <a:ext cx="2835275" cy="2378075"/>
          </a:xfrm>
        </p:spPr>
        <p:txBody>
          <a:bodyPr/>
          <a:lstStyle/>
          <a:p>
            <a:br>
              <a:rPr lang="en-GB" dirty="0"/>
            </a:br>
            <a:endParaRPr lang="en-GB" dirty="0"/>
          </a:p>
        </p:txBody>
      </p:sp>
      <p:sp>
        <p:nvSpPr>
          <p:cNvPr id="3" name="Content Placeholder 2">
            <a:extLst>
              <a:ext uri="{FF2B5EF4-FFF2-40B4-BE49-F238E27FC236}">
                <a16:creationId xmlns:a16="http://schemas.microsoft.com/office/drawing/2014/main" id="{0562F935-6A45-5485-97F5-A8A521232339}"/>
              </a:ext>
            </a:extLst>
          </p:cNvPr>
          <p:cNvSpPr>
            <a:spLocks noGrp="1"/>
          </p:cNvSpPr>
          <p:nvPr>
            <p:ph idx="4294967295"/>
          </p:nvPr>
        </p:nvSpPr>
        <p:spPr>
          <a:xfrm>
            <a:off x="1485759" y="398759"/>
            <a:ext cx="9220481" cy="2274994"/>
          </a:xfrm>
          <a:custGeom>
            <a:avLst/>
            <a:gdLst>
              <a:gd name="connsiteX0" fmla="*/ 0 w 9220481"/>
              <a:gd name="connsiteY0" fmla="*/ 0 h 2274994"/>
              <a:gd name="connsiteX1" fmla="*/ 843015 w 9220481"/>
              <a:gd name="connsiteY1" fmla="*/ 0 h 2274994"/>
              <a:gd name="connsiteX2" fmla="*/ 1501621 w 9220481"/>
              <a:gd name="connsiteY2" fmla="*/ 0 h 2274994"/>
              <a:gd name="connsiteX3" fmla="*/ 2344637 w 9220481"/>
              <a:gd name="connsiteY3" fmla="*/ 0 h 2274994"/>
              <a:gd name="connsiteX4" fmla="*/ 3187652 w 9220481"/>
              <a:gd name="connsiteY4" fmla="*/ 0 h 2274994"/>
              <a:gd name="connsiteX5" fmla="*/ 3661848 w 9220481"/>
              <a:gd name="connsiteY5" fmla="*/ 0 h 2274994"/>
              <a:gd name="connsiteX6" fmla="*/ 4043840 w 9220481"/>
              <a:gd name="connsiteY6" fmla="*/ 0 h 2274994"/>
              <a:gd name="connsiteX7" fmla="*/ 4886855 w 9220481"/>
              <a:gd name="connsiteY7" fmla="*/ 0 h 2274994"/>
              <a:gd name="connsiteX8" fmla="*/ 5637666 w 9220481"/>
              <a:gd name="connsiteY8" fmla="*/ 0 h 2274994"/>
              <a:gd name="connsiteX9" fmla="*/ 6019657 w 9220481"/>
              <a:gd name="connsiteY9" fmla="*/ 0 h 2274994"/>
              <a:gd name="connsiteX10" fmla="*/ 6678263 w 9220481"/>
              <a:gd name="connsiteY10" fmla="*/ 0 h 2274994"/>
              <a:gd name="connsiteX11" fmla="*/ 7244664 w 9220481"/>
              <a:gd name="connsiteY11" fmla="*/ 0 h 2274994"/>
              <a:gd name="connsiteX12" fmla="*/ 7903269 w 9220481"/>
              <a:gd name="connsiteY12" fmla="*/ 0 h 2274994"/>
              <a:gd name="connsiteX13" fmla="*/ 8654080 w 9220481"/>
              <a:gd name="connsiteY13" fmla="*/ 0 h 2274994"/>
              <a:gd name="connsiteX14" fmla="*/ 9220481 w 9220481"/>
              <a:gd name="connsiteY14" fmla="*/ 0 h 2274994"/>
              <a:gd name="connsiteX15" fmla="*/ 9220481 w 9220481"/>
              <a:gd name="connsiteY15" fmla="*/ 614248 h 2274994"/>
              <a:gd name="connsiteX16" fmla="*/ 9220481 w 9220481"/>
              <a:gd name="connsiteY16" fmla="*/ 1114747 h 2274994"/>
              <a:gd name="connsiteX17" fmla="*/ 9220481 w 9220481"/>
              <a:gd name="connsiteY17" fmla="*/ 1637996 h 2274994"/>
              <a:gd name="connsiteX18" fmla="*/ 9220481 w 9220481"/>
              <a:gd name="connsiteY18" fmla="*/ 2274994 h 2274994"/>
              <a:gd name="connsiteX19" fmla="*/ 8654080 w 9220481"/>
              <a:gd name="connsiteY19" fmla="*/ 2274994 h 2274994"/>
              <a:gd name="connsiteX20" fmla="*/ 7811065 w 9220481"/>
              <a:gd name="connsiteY20" fmla="*/ 2274994 h 2274994"/>
              <a:gd name="connsiteX21" fmla="*/ 7060254 w 9220481"/>
              <a:gd name="connsiteY21" fmla="*/ 2274994 h 2274994"/>
              <a:gd name="connsiteX22" fmla="*/ 6217239 w 9220481"/>
              <a:gd name="connsiteY22" fmla="*/ 2274994 h 2274994"/>
              <a:gd name="connsiteX23" fmla="*/ 5835247 w 9220481"/>
              <a:gd name="connsiteY23" fmla="*/ 2274994 h 2274994"/>
              <a:gd name="connsiteX24" fmla="*/ 4992232 w 9220481"/>
              <a:gd name="connsiteY24" fmla="*/ 2274994 h 2274994"/>
              <a:gd name="connsiteX25" fmla="*/ 4149216 w 9220481"/>
              <a:gd name="connsiteY25" fmla="*/ 2274994 h 2274994"/>
              <a:gd name="connsiteX26" fmla="*/ 3675020 w 9220481"/>
              <a:gd name="connsiteY26" fmla="*/ 2274994 h 2274994"/>
              <a:gd name="connsiteX27" fmla="*/ 3016414 w 9220481"/>
              <a:gd name="connsiteY27" fmla="*/ 2274994 h 2274994"/>
              <a:gd name="connsiteX28" fmla="*/ 2173399 w 9220481"/>
              <a:gd name="connsiteY28" fmla="*/ 2274994 h 2274994"/>
              <a:gd name="connsiteX29" fmla="*/ 1422588 w 9220481"/>
              <a:gd name="connsiteY29" fmla="*/ 2274994 h 2274994"/>
              <a:gd name="connsiteX30" fmla="*/ 1040597 w 9220481"/>
              <a:gd name="connsiteY30" fmla="*/ 2274994 h 2274994"/>
              <a:gd name="connsiteX31" fmla="*/ 0 w 9220481"/>
              <a:gd name="connsiteY31" fmla="*/ 2274994 h 2274994"/>
              <a:gd name="connsiteX32" fmla="*/ 0 w 9220481"/>
              <a:gd name="connsiteY32" fmla="*/ 1728995 h 2274994"/>
              <a:gd name="connsiteX33" fmla="*/ 0 w 9220481"/>
              <a:gd name="connsiteY33" fmla="*/ 1182997 h 2274994"/>
              <a:gd name="connsiteX34" fmla="*/ 0 w 9220481"/>
              <a:gd name="connsiteY34" fmla="*/ 636998 h 2274994"/>
              <a:gd name="connsiteX35" fmla="*/ 0 w 9220481"/>
              <a:gd name="connsiteY35" fmla="*/ 0 h 2274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9220481" h="2274994" fill="none" extrusionOk="0">
                <a:moveTo>
                  <a:pt x="0" y="0"/>
                </a:moveTo>
                <a:cubicBezTo>
                  <a:pt x="289373" y="1671"/>
                  <a:pt x="671752" y="21271"/>
                  <a:pt x="843015" y="0"/>
                </a:cubicBezTo>
                <a:cubicBezTo>
                  <a:pt x="1014279" y="-21271"/>
                  <a:pt x="1221523" y="35"/>
                  <a:pt x="1501621" y="0"/>
                </a:cubicBezTo>
                <a:cubicBezTo>
                  <a:pt x="1781719" y="-35"/>
                  <a:pt x="1932214" y="-33948"/>
                  <a:pt x="2344637" y="0"/>
                </a:cubicBezTo>
                <a:cubicBezTo>
                  <a:pt x="2757060" y="33948"/>
                  <a:pt x="2827315" y="34590"/>
                  <a:pt x="3187652" y="0"/>
                </a:cubicBezTo>
                <a:cubicBezTo>
                  <a:pt x="3547989" y="-34590"/>
                  <a:pt x="3529125" y="-21867"/>
                  <a:pt x="3661848" y="0"/>
                </a:cubicBezTo>
                <a:cubicBezTo>
                  <a:pt x="3794571" y="21867"/>
                  <a:pt x="3882565" y="405"/>
                  <a:pt x="4043840" y="0"/>
                </a:cubicBezTo>
                <a:cubicBezTo>
                  <a:pt x="4205115" y="-405"/>
                  <a:pt x="4613180" y="-26691"/>
                  <a:pt x="4886855" y="0"/>
                </a:cubicBezTo>
                <a:cubicBezTo>
                  <a:pt x="5160530" y="26691"/>
                  <a:pt x="5352741" y="35520"/>
                  <a:pt x="5637666" y="0"/>
                </a:cubicBezTo>
                <a:cubicBezTo>
                  <a:pt x="5922591" y="-35520"/>
                  <a:pt x="5934927" y="-3265"/>
                  <a:pt x="6019657" y="0"/>
                </a:cubicBezTo>
                <a:cubicBezTo>
                  <a:pt x="6104387" y="3265"/>
                  <a:pt x="6465371" y="-19671"/>
                  <a:pt x="6678263" y="0"/>
                </a:cubicBezTo>
                <a:cubicBezTo>
                  <a:pt x="6891155" y="19671"/>
                  <a:pt x="7096721" y="-10468"/>
                  <a:pt x="7244664" y="0"/>
                </a:cubicBezTo>
                <a:cubicBezTo>
                  <a:pt x="7392607" y="10468"/>
                  <a:pt x="7735478" y="-29589"/>
                  <a:pt x="7903269" y="0"/>
                </a:cubicBezTo>
                <a:cubicBezTo>
                  <a:pt x="8071060" y="29589"/>
                  <a:pt x="8449689" y="-7315"/>
                  <a:pt x="8654080" y="0"/>
                </a:cubicBezTo>
                <a:cubicBezTo>
                  <a:pt x="8858471" y="7315"/>
                  <a:pt x="8990638" y="-8447"/>
                  <a:pt x="9220481" y="0"/>
                </a:cubicBezTo>
                <a:cubicBezTo>
                  <a:pt x="9238914" y="262515"/>
                  <a:pt x="9206735" y="452904"/>
                  <a:pt x="9220481" y="614248"/>
                </a:cubicBezTo>
                <a:cubicBezTo>
                  <a:pt x="9234227" y="775592"/>
                  <a:pt x="9210439" y="1003319"/>
                  <a:pt x="9220481" y="1114747"/>
                </a:cubicBezTo>
                <a:cubicBezTo>
                  <a:pt x="9230523" y="1226175"/>
                  <a:pt x="9219856" y="1498993"/>
                  <a:pt x="9220481" y="1637996"/>
                </a:cubicBezTo>
                <a:cubicBezTo>
                  <a:pt x="9221106" y="1776999"/>
                  <a:pt x="9210268" y="2014805"/>
                  <a:pt x="9220481" y="2274994"/>
                </a:cubicBezTo>
                <a:cubicBezTo>
                  <a:pt x="9067106" y="2275238"/>
                  <a:pt x="8876733" y="2253959"/>
                  <a:pt x="8654080" y="2274994"/>
                </a:cubicBezTo>
                <a:cubicBezTo>
                  <a:pt x="8431427" y="2296029"/>
                  <a:pt x="8043105" y="2298270"/>
                  <a:pt x="7811065" y="2274994"/>
                </a:cubicBezTo>
                <a:cubicBezTo>
                  <a:pt x="7579026" y="2251718"/>
                  <a:pt x="7374761" y="2272071"/>
                  <a:pt x="7060254" y="2274994"/>
                </a:cubicBezTo>
                <a:cubicBezTo>
                  <a:pt x="6745747" y="2277917"/>
                  <a:pt x="6427247" y="2285515"/>
                  <a:pt x="6217239" y="2274994"/>
                </a:cubicBezTo>
                <a:cubicBezTo>
                  <a:pt x="6007232" y="2264473"/>
                  <a:pt x="6005481" y="2283106"/>
                  <a:pt x="5835247" y="2274994"/>
                </a:cubicBezTo>
                <a:cubicBezTo>
                  <a:pt x="5665013" y="2266882"/>
                  <a:pt x="5279537" y="2280754"/>
                  <a:pt x="4992232" y="2274994"/>
                </a:cubicBezTo>
                <a:cubicBezTo>
                  <a:pt x="4704927" y="2269234"/>
                  <a:pt x="4399075" y="2280589"/>
                  <a:pt x="4149216" y="2274994"/>
                </a:cubicBezTo>
                <a:cubicBezTo>
                  <a:pt x="3899357" y="2269399"/>
                  <a:pt x="3866541" y="2276352"/>
                  <a:pt x="3675020" y="2274994"/>
                </a:cubicBezTo>
                <a:cubicBezTo>
                  <a:pt x="3483499" y="2273636"/>
                  <a:pt x="3189940" y="2290022"/>
                  <a:pt x="3016414" y="2274994"/>
                </a:cubicBezTo>
                <a:cubicBezTo>
                  <a:pt x="2842888" y="2259966"/>
                  <a:pt x="2508946" y="2280857"/>
                  <a:pt x="2173399" y="2274994"/>
                </a:cubicBezTo>
                <a:cubicBezTo>
                  <a:pt x="1837853" y="2269131"/>
                  <a:pt x="1655650" y="2285328"/>
                  <a:pt x="1422588" y="2274994"/>
                </a:cubicBezTo>
                <a:cubicBezTo>
                  <a:pt x="1189526" y="2264660"/>
                  <a:pt x="1230191" y="2263606"/>
                  <a:pt x="1040597" y="2274994"/>
                </a:cubicBezTo>
                <a:cubicBezTo>
                  <a:pt x="851003" y="2286382"/>
                  <a:pt x="447082" y="2224344"/>
                  <a:pt x="0" y="2274994"/>
                </a:cubicBezTo>
                <a:cubicBezTo>
                  <a:pt x="20950" y="2154081"/>
                  <a:pt x="-19567" y="1841872"/>
                  <a:pt x="0" y="1728995"/>
                </a:cubicBezTo>
                <a:cubicBezTo>
                  <a:pt x="19567" y="1616118"/>
                  <a:pt x="472" y="1342889"/>
                  <a:pt x="0" y="1182997"/>
                </a:cubicBezTo>
                <a:cubicBezTo>
                  <a:pt x="-472" y="1023105"/>
                  <a:pt x="-21004" y="762012"/>
                  <a:pt x="0" y="636998"/>
                </a:cubicBezTo>
                <a:cubicBezTo>
                  <a:pt x="21004" y="511984"/>
                  <a:pt x="-16227" y="185298"/>
                  <a:pt x="0" y="0"/>
                </a:cubicBezTo>
                <a:close/>
              </a:path>
              <a:path w="9220481" h="2274994" stroke="0" extrusionOk="0">
                <a:moveTo>
                  <a:pt x="0" y="0"/>
                </a:moveTo>
                <a:cubicBezTo>
                  <a:pt x="180312" y="8923"/>
                  <a:pt x="291591" y="388"/>
                  <a:pt x="474196" y="0"/>
                </a:cubicBezTo>
                <a:cubicBezTo>
                  <a:pt x="656801" y="-388"/>
                  <a:pt x="1008639" y="-28715"/>
                  <a:pt x="1225007" y="0"/>
                </a:cubicBezTo>
                <a:cubicBezTo>
                  <a:pt x="1441375" y="28715"/>
                  <a:pt x="1897076" y="1804"/>
                  <a:pt x="2068022" y="0"/>
                </a:cubicBezTo>
                <a:cubicBezTo>
                  <a:pt x="2238968" y="-1804"/>
                  <a:pt x="2456486" y="1509"/>
                  <a:pt x="2818833" y="0"/>
                </a:cubicBezTo>
                <a:cubicBezTo>
                  <a:pt x="3181180" y="-1509"/>
                  <a:pt x="3110039" y="22085"/>
                  <a:pt x="3293029" y="0"/>
                </a:cubicBezTo>
                <a:cubicBezTo>
                  <a:pt x="3476019" y="-22085"/>
                  <a:pt x="3652858" y="4813"/>
                  <a:pt x="3767225" y="0"/>
                </a:cubicBezTo>
                <a:cubicBezTo>
                  <a:pt x="3881592" y="-4813"/>
                  <a:pt x="4082616" y="-17447"/>
                  <a:pt x="4241421" y="0"/>
                </a:cubicBezTo>
                <a:cubicBezTo>
                  <a:pt x="4400226" y="17447"/>
                  <a:pt x="4457253" y="-18666"/>
                  <a:pt x="4623413" y="0"/>
                </a:cubicBezTo>
                <a:cubicBezTo>
                  <a:pt x="4789573" y="18666"/>
                  <a:pt x="5032154" y="-33337"/>
                  <a:pt x="5374223" y="0"/>
                </a:cubicBezTo>
                <a:cubicBezTo>
                  <a:pt x="5716292" y="33337"/>
                  <a:pt x="5722596" y="1134"/>
                  <a:pt x="5848419" y="0"/>
                </a:cubicBezTo>
                <a:cubicBezTo>
                  <a:pt x="5974242" y="-1134"/>
                  <a:pt x="6423761" y="16382"/>
                  <a:pt x="6599230" y="0"/>
                </a:cubicBezTo>
                <a:cubicBezTo>
                  <a:pt x="6774699" y="-16382"/>
                  <a:pt x="7015090" y="21748"/>
                  <a:pt x="7165631" y="0"/>
                </a:cubicBezTo>
                <a:cubicBezTo>
                  <a:pt x="7316172" y="-21748"/>
                  <a:pt x="7638725" y="-6813"/>
                  <a:pt x="8008646" y="0"/>
                </a:cubicBezTo>
                <a:cubicBezTo>
                  <a:pt x="8378567" y="6813"/>
                  <a:pt x="8664973" y="22775"/>
                  <a:pt x="9220481" y="0"/>
                </a:cubicBezTo>
                <a:cubicBezTo>
                  <a:pt x="9214676" y="234609"/>
                  <a:pt x="9196433" y="347117"/>
                  <a:pt x="9220481" y="500499"/>
                </a:cubicBezTo>
                <a:cubicBezTo>
                  <a:pt x="9244529" y="653881"/>
                  <a:pt x="9222843" y="870572"/>
                  <a:pt x="9220481" y="1091997"/>
                </a:cubicBezTo>
                <a:cubicBezTo>
                  <a:pt x="9218119" y="1313422"/>
                  <a:pt x="9217826" y="1462649"/>
                  <a:pt x="9220481" y="1615246"/>
                </a:cubicBezTo>
                <a:cubicBezTo>
                  <a:pt x="9223136" y="1767843"/>
                  <a:pt x="9238368" y="2032626"/>
                  <a:pt x="9220481" y="2274994"/>
                </a:cubicBezTo>
                <a:cubicBezTo>
                  <a:pt x="9038958" y="2243411"/>
                  <a:pt x="8774950" y="2252047"/>
                  <a:pt x="8561875" y="2274994"/>
                </a:cubicBezTo>
                <a:cubicBezTo>
                  <a:pt x="8348800" y="2297941"/>
                  <a:pt x="8126872" y="2262567"/>
                  <a:pt x="7995474" y="2274994"/>
                </a:cubicBezTo>
                <a:cubicBezTo>
                  <a:pt x="7864076" y="2287421"/>
                  <a:pt x="7435578" y="2235770"/>
                  <a:pt x="7152459" y="2274994"/>
                </a:cubicBezTo>
                <a:cubicBezTo>
                  <a:pt x="6869341" y="2314218"/>
                  <a:pt x="6850021" y="2262122"/>
                  <a:pt x="6770467" y="2274994"/>
                </a:cubicBezTo>
                <a:cubicBezTo>
                  <a:pt x="6690913" y="2287866"/>
                  <a:pt x="6250069" y="2290958"/>
                  <a:pt x="6019657" y="2274994"/>
                </a:cubicBezTo>
                <a:cubicBezTo>
                  <a:pt x="5789245" y="2259031"/>
                  <a:pt x="5821362" y="2289710"/>
                  <a:pt x="5637666" y="2274994"/>
                </a:cubicBezTo>
                <a:cubicBezTo>
                  <a:pt x="5453970" y="2260278"/>
                  <a:pt x="5212751" y="2278342"/>
                  <a:pt x="5071265" y="2274994"/>
                </a:cubicBezTo>
                <a:cubicBezTo>
                  <a:pt x="4929779" y="2271646"/>
                  <a:pt x="4802583" y="2285090"/>
                  <a:pt x="4689273" y="2274994"/>
                </a:cubicBezTo>
                <a:cubicBezTo>
                  <a:pt x="4575963" y="2264898"/>
                  <a:pt x="4495807" y="2286163"/>
                  <a:pt x="4307282" y="2274994"/>
                </a:cubicBezTo>
                <a:cubicBezTo>
                  <a:pt x="4118757" y="2263825"/>
                  <a:pt x="3745945" y="2317013"/>
                  <a:pt x="3464266" y="2274994"/>
                </a:cubicBezTo>
                <a:cubicBezTo>
                  <a:pt x="3182587" y="2232975"/>
                  <a:pt x="3196695" y="2281761"/>
                  <a:pt x="2990070" y="2274994"/>
                </a:cubicBezTo>
                <a:cubicBezTo>
                  <a:pt x="2783445" y="2268227"/>
                  <a:pt x="2564134" y="2287722"/>
                  <a:pt x="2331464" y="2274994"/>
                </a:cubicBezTo>
                <a:cubicBezTo>
                  <a:pt x="2098794" y="2262266"/>
                  <a:pt x="2048843" y="2264750"/>
                  <a:pt x="1949473" y="2274994"/>
                </a:cubicBezTo>
                <a:cubicBezTo>
                  <a:pt x="1850103" y="2285238"/>
                  <a:pt x="1596056" y="2296055"/>
                  <a:pt x="1475277" y="2274994"/>
                </a:cubicBezTo>
                <a:cubicBezTo>
                  <a:pt x="1354498" y="2253933"/>
                  <a:pt x="1201069" y="2298013"/>
                  <a:pt x="1001081" y="2274994"/>
                </a:cubicBezTo>
                <a:cubicBezTo>
                  <a:pt x="801093" y="2251975"/>
                  <a:pt x="769999" y="2275711"/>
                  <a:pt x="619089" y="2274994"/>
                </a:cubicBezTo>
                <a:cubicBezTo>
                  <a:pt x="468179" y="2274277"/>
                  <a:pt x="124266" y="2260864"/>
                  <a:pt x="0" y="2274994"/>
                </a:cubicBezTo>
                <a:cubicBezTo>
                  <a:pt x="7552" y="2046979"/>
                  <a:pt x="-21156" y="1982797"/>
                  <a:pt x="0" y="1706246"/>
                </a:cubicBezTo>
                <a:cubicBezTo>
                  <a:pt x="21156" y="1429695"/>
                  <a:pt x="-16930" y="1387915"/>
                  <a:pt x="0" y="1137497"/>
                </a:cubicBezTo>
                <a:cubicBezTo>
                  <a:pt x="16930" y="887079"/>
                  <a:pt x="-2038" y="721100"/>
                  <a:pt x="0" y="568749"/>
                </a:cubicBezTo>
                <a:cubicBezTo>
                  <a:pt x="2038" y="416398"/>
                  <a:pt x="14413" y="213975"/>
                  <a:pt x="0" y="0"/>
                </a:cubicBezTo>
                <a:close/>
              </a:path>
            </a:pathLst>
          </a:custGeom>
          <a:solidFill>
            <a:schemeClr val="bg1">
              <a:lumMod val="95000"/>
            </a:schemeClr>
          </a:solidFill>
          <a:ln>
            <a:solidFill>
              <a:schemeClr val="tx1"/>
            </a:solidFill>
            <a:extLst>
              <a:ext uri="{C807C97D-BFC1-408E-A445-0C87EB9F89A2}">
                <ask:lineSketchStyleProps xmlns:ask="http://schemas.microsoft.com/office/drawing/2018/sketchyshapes" sd="937567369">
                  <ask:type>
                    <ask:lineSketchFreehand/>
                  </ask:type>
                </ask:lineSketchStyleProps>
              </a:ext>
            </a:extLst>
          </a:ln>
          <a:effectLst>
            <a:outerShdw blurRad="50800" dist="38100" dir="5400000" algn="t" rotWithShape="0">
              <a:prstClr val="black">
                <a:alpha val="40000"/>
              </a:prstClr>
            </a:outerShdw>
          </a:effectLst>
        </p:spPr>
        <p:txBody>
          <a:bodyPr>
            <a:normAutofit/>
          </a:bodyPr>
          <a:lstStyle/>
          <a:p>
            <a:pPr marL="0" indent="0">
              <a:buNone/>
            </a:pPr>
            <a:r>
              <a:rPr lang="en-GB" sz="2400" dirty="0">
                <a:solidFill>
                  <a:schemeClr val="tx2"/>
                </a:solidFill>
              </a:rPr>
              <a:t>“The Mental Capacity Act provides an extra </a:t>
            </a:r>
            <a:r>
              <a:rPr lang="en-GB" sz="2400" b="1" dirty="0">
                <a:solidFill>
                  <a:schemeClr val="tx2"/>
                </a:solidFill>
              </a:rPr>
              <a:t>safeguard for people who lack capacity </a:t>
            </a:r>
            <a:r>
              <a:rPr lang="en-GB" sz="2400" dirty="0">
                <a:solidFill>
                  <a:schemeClr val="tx2"/>
                </a:solidFill>
              </a:rPr>
              <a:t>to make serious medical treatment decisions and </a:t>
            </a:r>
            <a:r>
              <a:rPr lang="en-GB" sz="2400" b="1" dirty="0">
                <a:solidFill>
                  <a:schemeClr val="tx2"/>
                </a:solidFill>
              </a:rPr>
              <a:t>who don’t have family or friends who can represent them.</a:t>
            </a:r>
            <a:r>
              <a:rPr lang="en-GB" sz="2400" dirty="0">
                <a:solidFill>
                  <a:schemeClr val="tx2"/>
                </a:solidFill>
              </a:rPr>
              <a:t>               In such cases, an IMCA </a:t>
            </a:r>
            <a:r>
              <a:rPr lang="en-GB" sz="2800" b="1" dirty="0">
                <a:solidFill>
                  <a:schemeClr val="tx2"/>
                </a:solidFill>
              </a:rPr>
              <a:t>must</a:t>
            </a:r>
            <a:r>
              <a:rPr lang="en-GB" sz="2400" dirty="0">
                <a:solidFill>
                  <a:schemeClr val="tx2"/>
                </a:solidFill>
              </a:rPr>
              <a:t> be instructed to support the person.</a:t>
            </a:r>
          </a:p>
          <a:p>
            <a:pPr marL="0" indent="0">
              <a:buNone/>
            </a:pPr>
            <a:r>
              <a:rPr lang="en-GB" sz="1600" b="1" dirty="0"/>
              <a:t>(</a:t>
            </a:r>
            <a:r>
              <a:rPr lang="en-GB" sz="1400" b="1" dirty="0"/>
              <a:t>SCIE. www.scie.org.uk/mca/imca/do/role)</a:t>
            </a:r>
            <a:endParaRPr lang="en-GB" b="1" dirty="0"/>
          </a:p>
        </p:txBody>
      </p:sp>
      <p:sp>
        <p:nvSpPr>
          <p:cNvPr id="9" name="TextBox 8">
            <a:extLst>
              <a:ext uri="{FF2B5EF4-FFF2-40B4-BE49-F238E27FC236}">
                <a16:creationId xmlns:a16="http://schemas.microsoft.com/office/drawing/2014/main" id="{C678C8C7-1147-4D63-7F24-14E4CA2724A0}"/>
              </a:ext>
            </a:extLst>
          </p:cNvPr>
          <p:cNvSpPr txBox="1"/>
          <p:nvPr/>
        </p:nvSpPr>
        <p:spPr>
          <a:xfrm>
            <a:off x="5292653" y="3199363"/>
            <a:ext cx="6458674" cy="1969770"/>
          </a:xfrm>
          <a:custGeom>
            <a:avLst/>
            <a:gdLst>
              <a:gd name="connsiteX0" fmla="*/ 0 w 6458674"/>
              <a:gd name="connsiteY0" fmla="*/ 0 h 1969770"/>
              <a:gd name="connsiteX1" fmla="*/ 516694 w 6458674"/>
              <a:gd name="connsiteY1" fmla="*/ 0 h 1969770"/>
              <a:gd name="connsiteX2" fmla="*/ 1227148 w 6458674"/>
              <a:gd name="connsiteY2" fmla="*/ 0 h 1969770"/>
              <a:gd name="connsiteX3" fmla="*/ 1873015 w 6458674"/>
              <a:gd name="connsiteY3" fmla="*/ 0 h 1969770"/>
              <a:gd name="connsiteX4" fmla="*/ 2648056 w 6458674"/>
              <a:gd name="connsiteY4" fmla="*/ 0 h 1969770"/>
              <a:gd name="connsiteX5" fmla="*/ 3100164 w 6458674"/>
              <a:gd name="connsiteY5" fmla="*/ 0 h 1969770"/>
              <a:gd name="connsiteX6" fmla="*/ 3552271 w 6458674"/>
              <a:gd name="connsiteY6" fmla="*/ 0 h 1969770"/>
              <a:gd name="connsiteX7" fmla="*/ 4068965 w 6458674"/>
              <a:gd name="connsiteY7" fmla="*/ 0 h 1969770"/>
              <a:gd name="connsiteX8" fmla="*/ 4585659 w 6458674"/>
              <a:gd name="connsiteY8" fmla="*/ 0 h 1969770"/>
              <a:gd name="connsiteX9" fmla="*/ 5166939 w 6458674"/>
              <a:gd name="connsiteY9" fmla="*/ 0 h 1969770"/>
              <a:gd name="connsiteX10" fmla="*/ 5748220 w 6458674"/>
              <a:gd name="connsiteY10" fmla="*/ 0 h 1969770"/>
              <a:gd name="connsiteX11" fmla="*/ 6458674 w 6458674"/>
              <a:gd name="connsiteY11" fmla="*/ 0 h 1969770"/>
              <a:gd name="connsiteX12" fmla="*/ 6458674 w 6458674"/>
              <a:gd name="connsiteY12" fmla="*/ 695985 h 1969770"/>
              <a:gd name="connsiteX13" fmla="*/ 6458674 w 6458674"/>
              <a:gd name="connsiteY13" fmla="*/ 1372273 h 1969770"/>
              <a:gd name="connsiteX14" fmla="*/ 6458674 w 6458674"/>
              <a:gd name="connsiteY14" fmla="*/ 1969770 h 1969770"/>
              <a:gd name="connsiteX15" fmla="*/ 6006567 w 6458674"/>
              <a:gd name="connsiteY15" fmla="*/ 1969770 h 1969770"/>
              <a:gd name="connsiteX16" fmla="*/ 5360699 w 6458674"/>
              <a:gd name="connsiteY16" fmla="*/ 1969770 h 1969770"/>
              <a:gd name="connsiteX17" fmla="*/ 4779419 w 6458674"/>
              <a:gd name="connsiteY17" fmla="*/ 1969770 h 1969770"/>
              <a:gd name="connsiteX18" fmla="*/ 4327312 w 6458674"/>
              <a:gd name="connsiteY18" fmla="*/ 1969770 h 1969770"/>
              <a:gd name="connsiteX19" fmla="*/ 3616857 w 6458674"/>
              <a:gd name="connsiteY19" fmla="*/ 1969770 h 1969770"/>
              <a:gd name="connsiteX20" fmla="*/ 3035577 w 6458674"/>
              <a:gd name="connsiteY20" fmla="*/ 1969770 h 1969770"/>
              <a:gd name="connsiteX21" fmla="*/ 2518883 w 6458674"/>
              <a:gd name="connsiteY21" fmla="*/ 1969770 h 1969770"/>
              <a:gd name="connsiteX22" fmla="*/ 2066776 w 6458674"/>
              <a:gd name="connsiteY22" fmla="*/ 1969770 h 1969770"/>
              <a:gd name="connsiteX23" fmla="*/ 1614669 w 6458674"/>
              <a:gd name="connsiteY23" fmla="*/ 1969770 h 1969770"/>
              <a:gd name="connsiteX24" fmla="*/ 839628 w 6458674"/>
              <a:gd name="connsiteY24" fmla="*/ 1969770 h 1969770"/>
              <a:gd name="connsiteX25" fmla="*/ 0 w 6458674"/>
              <a:gd name="connsiteY25" fmla="*/ 1969770 h 1969770"/>
              <a:gd name="connsiteX26" fmla="*/ 0 w 6458674"/>
              <a:gd name="connsiteY26" fmla="*/ 1372273 h 1969770"/>
              <a:gd name="connsiteX27" fmla="*/ 0 w 6458674"/>
              <a:gd name="connsiteY27" fmla="*/ 695985 h 1969770"/>
              <a:gd name="connsiteX28" fmla="*/ 0 w 6458674"/>
              <a:gd name="connsiteY28" fmla="*/ 0 h 1969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458674" h="1969770" fill="none" extrusionOk="0">
                <a:moveTo>
                  <a:pt x="0" y="0"/>
                </a:moveTo>
                <a:cubicBezTo>
                  <a:pt x="187637" y="-8621"/>
                  <a:pt x="392110" y="-2871"/>
                  <a:pt x="516694" y="0"/>
                </a:cubicBezTo>
                <a:cubicBezTo>
                  <a:pt x="641278" y="2871"/>
                  <a:pt x="974630" y="1576"/>
                  <a:pt x="1227148" y="0"/>
                </a:cubicBezTo>
                <a:cubicBezTo>
                  <a:pt x="1479666" y="-1576"/>
                  <a:pt x="1661093" y="-22064"/>
                  <a:pt x="1873015" y="0"/>
                </a:cubicBezTo>
                <a:cubicBezTo>
                  <a:pt x="2084937" y="22064"/>
                  <a:pt x="2428332" y="5627"/>
                  <a:pt x="2648056" y="0"/>
                </a:cubicBezTo>
                <a:cubicBezTo>
                  <a:pt x="2867780" y="-5627"/>
                  <a:pt x="2918367" y="-11186"/>
                  <a:pt x="3100164" y="0"/>
                </a:cubicBezTo>
                <a:cubicBezTo>
                  <a:pt x="3281961" y="11186"/>
                  <a:pt x="3383280" y="-14621"/>
                  <a:pt x="3552271" y="0"/>
                </a:cubicBezTo>
                <a:cubicBezTo>
                  <a:pt x="3721262" y="14621"/>
                  <a:pt x="3965175" y="-7944"/>
                  <a:pt x="4068965" y="0"/>
                </a:cubicBezTo>
                <a:cubicBezTo>
                  <a:pt x="4172755" y="7944"/>
                  <a:pt x="4344706" y="22815"/>
                  <a:pt x="4585659" y="0"/>
                </a:cubicBezTo>
                <a:cubicBezTo>
                  <a:pt x="4826612" y="-22815"/>
                  <a:pt x="4903190" y="24437"/>
                  <a:pt x="5166939" y="0"/>
                </a:cubicBezTo>
                <a:cubicBezTo>
                  <a:pt x="5430688" y="-24437"/>
                  <a:pt x="5527286" y="-2945"/>
                  <a:pt x="5748220" y="0"/>
                </a:cubicBezTo>
                <a:cubicBezTo>
                  <a:pt x="5969154" y="2945"/>
                  <a:pt x="6291044" y="-23083"/>
                  <a:pt x="6458674" y="0"/>
                </a:cubicBezTo>
                <a:cubicBezTo>
                  <a:pt x="6428893" y="257981"/>
                  <a:pt x="6457944" y="362822"/>
                  <a:pt x="6458674" y="695985"/>
                </a:cubicBezTo>
                <a:cubicBezTo>
                  <a:pt x="6459404" y="1029149"/>
                  <a:pt x="6429658" y="1055427"/>
                  <a:pt x="6458674" y="1372273"/>
                </a:cubicBezTo>
                <a:cubicBezTo>
                  <a:pt x="6487690" y="1689119"/>
                  <a:pt x="6473775" y="1698951"/>
                  <a:pt x="6458674" y="1969770"/>
                </a:cubicBezTo>
                <a:cubicBezTo>
                  <a:pt x="6255600" y="1954715"/>
                  <a:pt x="6103485" y="1973190"/>
                  <a:pt x="6006567" y="1969770"/>
                </a:cubicBezTo>
                <a:cubicBezTo>
                  <a:pt x="5909649" y="1966350"/>
                  <a:pt x="5601603" y="1973150"/>
                  <a:pt x="5360699" y="1969770"/>
                </a:cubicBezTo>
                <a:cubicBezTo>
                  <a:pt x="5119795" y="1966390"/>
                  <a:pt x="5045657" y="1950596"/>
                  <a:pt x="4779419" y="1969770"/>
                </a:cubicBezTo>
                <a:cubicBezTo>
                  <a:pt x="4513181" y="1988944"/>
                  <a:pt x="4447871" y="1957369"/>
                  <a:pt x="4327312" y="1969770"/>
                </a:cubicBezTo>
                <a:cubicBezTo>
                  <a:pt x="4206753" y="1982171"/>
                  <a:pt x="3967478" y="1996544"/>
                  <a:pt x="3616857" y="1969770"/>
                </a:cubicBezTo>
                <a:cubicBezTo>
                  <a:pt x="3266236" y="1942996"/>
                  <a:pt x="3272879" y="1986117"/>
                  <a:pt x="3035577" y="1969770"/>
                </a:cubicBezTo>
                <a:cubicBezTo>
                  <a:pt x="2798275" y="1953423"/>
                  <a:pt x="2696642" y="1959701"/>
                  <a:pt x="2518883" y="1969770"/>
                </a:cubicBezTo>
                <a:cubicBezTo>
                  <a:pt x="2341124" y="1979839"/>
                  <a:pt x="2289894" y="1989169"/>
                  <a:pt x="2066776" y="1969770"/>
                </a:cubicBezTo>
                <a:cubicBezTo>
                  <a:pt x="1843658" y="1950371"/>
                  <a:pt x="1767228" y="1950618"/>
                  <a:pt x="1614669" y="1969770"/>
                </a:cubicBezTo>
                <a:cubicBezTo>
                  <a:pt x="1462110" y="1988922"/>
                  <a:pt x="1051424" y="1998658"/>
                  <a:pt x="839628" y="1969770"/>
                </a:cubicBezTo>
                <a:cubicBezTo>
                  <a:pt x="627832" y="1940882"/>
                  <a:pt x="361191" y="1971210"/>
                  <a:pt x="0" y="1969770"/>
                </a:cubicBezTo>
                <a:cubicBezTo>
                  <a:pt x="23119" y="1763945"/>
                  <a:pt x="2932" y="1510205"/>
                  <a:pt x="0" y="1372273"/>
                </a:cubicBezTo>
                <a:cubicBezTo>
                  <a:pt x="-2932" y="1234341"/>
                  <a:pt x="5583" y="911825"/>
                  <a:pt x="0" y="695985"/>
                </a:cubicBezTo>
                <a:cubicBezTo>
                  <a:pt x="-5583" y="480145"/>
                  <a:pt x="8079" y="251477"/>
                  <a:pt x="0" y="0"/>
                </a:cubicBezTo>
                <a:close/>
              </a:path>
              <a:path w="6458674" h="1969770" stroke="0" extrusionOk="0">
                <a:moveTo>
                  <a:pt x="0" y="0"/>
                </a:moveTo>
                <a:cubicBezTo>
                  <a:pt x="187948" y="25440"/>
                  <a:pt x="491101" y="-21157"/>
                  <a:pt x="775041" y="0"/>
                </a:cubicBezTo>
                <a:cubicBezTo>
                  <a:pt x="1058981" y="21157"/>
                  <a:pt x="1173688" y="38492"/>
                  <a:pt x="1550082" y="0"/>
                </a:cubicBezTo>
                <a:cubicBezTo>
                  <a:pt x="1926476" y="-38492"/>
                  <a:pt x="1975092" y="-13560"/>
                  <a:pt x="2131362" y="0"/>
                </a:cubicBezTo>
                <a:cubicBezTo>
                  <a:pt x="2287632" y="13560"/>
                  <a:pt x="2462285" y="27331"/>
                  <a:pt x="2712643" y="0"/>
                </a:cubicBezTo>
                <a:cubicBezTo>
                  <a:pt x="2963001" y="-27331"/>
                  <a:pt x="3063052" y="-12808"/>
                  <a:pt x="3229337" y="0"/>
                </a:cubicBezTo>
                <a:cubicBezTo>
                  <a:pt x="3395622" y="12808"/>
                  <a:pt x="3622949" y="5770"/>
                  <a:pt x="3746031" y="0"/>
                </a:cubicBezTo>
                <a:cubicBezTo>
                  <a:pt x="3869113" y="-5770"/>
                  <a:pt x="3975527" y="12063"/>
                  <a:pt x="4198138" y="0"/>
                </a:cubicBezTo>
                <a:cubicBezTo>
                  <a:pt x="4420749" y="-12063"/>
                  <a:pt x="4615551" y="-21364"/>
                  <a:pt x="4844005" y="0"/>
                </a:cubicBezTo>
                <a:cubicBezTo>
                  <a:pt x="5072459" y="21364"/>
                  <a:pt x="5244631" y="-19326"/>
                  <a:pt x="5554460" y="0"/>
                </a:cubicBezTo>
                <a:cubicBezTo>
                  <a:pt x="5864290" y="19326"/>
                  <a:pt x="6184781" y="-39856"/>
                  <a:pt x="6458674" y="0"/>
                </a:cubicBezTo>
                <a:cubicBezTo>
                  <a:pt x="6429682" y="186386"/>
                  <a:pt x="6443641" y="459632"/>
                  <a:pt x="6458674" y="597497"/>
                </a:cubicBezTo>
                <a:cubicBezTo>
                  <a:pt x="6473707" y="735362"/>
                  <a:pt x="6462065" y="1033568"/>
                  <a:pt x="6458674" y="1194994"/>
                </a:cubicBezTo>
                <a:cubicBezTo>
                  <a:pt x="6455283" y="1356420"/>
                  <a:pt x="6489733" y="1682209"/>
                  <a:pt x="6458674" y="1969770"/>
                </a:cubicBezTo>
                <a:cubicBezTo>
                  <a:pt x="6205125" y="1967195"/>
                  <a:pt x="5923070" y="1966587"/>
                  <a:pt x="5748220" y="1969770"/>
                </a:cubicBezTo>
                <a:cubicBezTo>
                  <a:pt x="5573370" y="1972953"/>
                  <a:pt x="5332541" y="1966761"/>
                  <a:pt x="5166939" y="1969770"/>
                </a:cubicBezTo>
                <a:cubicBezTo>
                  <a:pt x="5001337" y="1972779"/>
                  <a:pt x="4804928" y="1955099"/>
                  <a:pt x="4585659" y="1969770"/>
                </a:cubicBezTo>
                <a:cubicBezTo>
                  <a:pt x="4366390" y="1984441"/>
                  <a:pt x="4151419" y="1971066"/>
                  <a:pt x="3939791" y="1969770"/>
                </a:cubicBezTo>
                <a:cubicBezTo>
                  <a:pt x="3728163" y="1968474"/>
                  <a:pt x="3474894" y="1973232"/>
                  <a:pt x="3229337" y="1969770"/>
                </a:cubicBezTo>
                <a:cubicBezTo>
                  <a:pt x="2983780" y="1966308"/>
                  <a:pt x="2847616" y="1986467"/>
                  <a:pt x="2712643" y="1969770"/>
                </a:cubicBezTo>
                <a:cubicBezTo>
                  <a:pt x="2577670" y="1953073"/>
                  <a:pt x="2247764" y="1940663"/>
                  <a:pt x="2066776" y="1969770"/>
                </a:cubicBezTo>
                <a:cubicBezTo>
                  <a:pt x="1885788" y="1998877"/>
                  <a:pt x="1494920" y="1938477"/>
                  <a:pt x="1291735" y="1969770"/>
                </a:cubicBezTo>
                <a:cubicBezTo>
                  <a:pt x="1088550" y="2001063"/>
                  <a:pt x="758386" y="1998027"/>
                  <a:pt x="581281" y="1969770"/>
                </a:cubicBezTo>
                <a:cubicBezTo>
                  <a:pt x="404176" y="1941513"/>
                  <a:pt x="145116" y="1995721"/>
                  <a:pt x="0" y="1969770"/>
                </a:cubicBezTo>
                <a:cubicBezTo>
                  <a:pt x="-30585" y="1781027"/>
                  <a:pt x="745" y="1504868"/>
                  <a:pt x="0" y="1313180"/>
                </a:cubicBezTo>
                <a:cubicBezTo>
                  <a:pt x="-745" y="1121492"/>
                  <a:pt x="17808" y="819966"/>
                  <a:pt x="0" y="656590"/>
                </a:cubicBezTo>
                <a:cubicBezTo>
                  <a:pt x="-17808" y="493214"/>
                  <a:pt x="-5236" y="306343"/>
                  <a:pt x="0" y="0"/>
                </a:cubicBezTo>
                <a:close/>
              </a:path>
            </a:pathLst>
          </a:custGeom>
          <a:solidFill>
            <a:schemeClr val="bg1">
              <a:lumMod val="95000"/>
            </a:schemeClr>
          </a:solidFill>
          <a:ln>
            <a:solidFill>
              <a:schemeClr val="tx1"/>
            </a:solidFill>
            <a:extLst>
              <a:ext uri="{C807C97D-BFC1-408E-A445-0C87EB9F89A2}">
                <ask:lineSketchStyleProps xmlns:ask="http://schemas.microsoft.com/office/drawing/2018/sketchyshapes" sd="805568842">
                  <a:prstGeom prst="rect">
                    <a:avLst/>
                  </a:prstGeom>
                  <ask:type>
                    <ask:lineSketchFreehand/>
                  </ask:type>
                </ask:lineSketchStyleProps>
              </a:ext>
            </a:extLst>
          </a:ln>
        </p:spPr>
        <p:txBody>
          <a:bodyPr wrap="square">
            <a:spAutoFit/>
          </a:bodyPr>
          <a:lstStyle/>
          <a:p>
            <a:pPr algn="ctr"/>
            <a:r>
              <a:rPr lang="en-GB" sz="2400" b="1" dirty="0">
                <a:solidFill>
                  <a:schemeClr val="tx2"/>
                </a:solidFill>
                <a:effectLst>
                  <a:outerShdw blurRad="38100" dist="38100" dir="2700000" algn="tl">
                    <a:srgbClr val="000000">
                      <a:alpha val="43137"/>
                    </a:srgbClr>
                  </a:outerShdw>
                </a:effectLst>
              </a:rPr>
              <a:t>Medical professionals' statutory obligations: </a:t>
            </a:r>
          </a:p>
          <a:p>
            <a:pPr algn="ctr"/>
            <a:r>
              <a:rPr lang="en-GB" sz="2000" dirty="0">
                <a:solidFill>
                  <a:schemeClr val="tx2"/>
                </a:solidFill>
                <a:effectLst>
                  <a:outerShdw blurRad="38100" dist="38100" dir="2700000" algn="tl">
                    <a:srgbClr val="000000">
                      <a:alpha val="43137"/>
                    </a:srgbClr>
                  </a:outerShdw>
                </a:effectLst>
              </a:rPr>
              <a:t>To make sure an IMCA has been instructed</a:t>
            </a:r>
          </a:p>
          <a:p>
            <a:pPr algn="ctr"/>
            <a:r>
              <a:rPr lang="en-GB" sz="2000" dirty="0">
                <a:solidFill>
                  <a:schemeClr val="tx2"/>
                </a:solidFill>
                <a:effectLst>
                  <a:outerShdw blurRad="38100" dist="38100" dir="2700000" algn="tl">
                    <a:srgbClr val="000000">
                      <a:alpha val="43137"/>
                    </a:srgbClr>
                  </a:outerShdw>
                </a:effectLst>
              </a:rPr>
              <a:t>To provide access to relevant health records</a:t>
            </a:r>
          </a:p>
          <a:p>
            <a:pPr algn="ctr"/>
            <a:r>
              <a:rPr lang="en-GB" sz="2000" dirty="0">
                <a:solidFill>
                  <a:schemeClr val="tx2"/>
                </a:solidFill>
                <a:effectLst>
                  <a:outerShdw blurRad="38100" dist="38100" dir="2700000" algn="tl">
                    <a:srgbClr val="000000">
                      <a:alpha val="43137"/>
                    </a:srgbClr>
                  </a:outerShdw>
                </a:effectLst>
              </a:rPr>
              <a:t>To have regard to any issues and concerns raised by the IMCA, including those included in the IMCA’s report</a:t>
            </a:r>
            <a:r>
              <a:rPr lang="en-GB" dirty="0"/>
              <a:t>.</a:t>
            </a:r>
          </a:p>
          <a:p>
            <a:pPr algn="ctr"/>
            <a:r>
              <a:rPr lang="en-GB" sz="1600" b="1" i="1" dirty="0"/>
              <a:t>(www.scie.org.uk/mca/imca/info-for/doctors/) </a:t>
            </a:r>
          </a:p>
        </p:txBody>
      </p:sp>
    </p:spTree>
    <p:extLst>
      <p:ext uri="{BB962C8B-B14F-4D97-AF65-F5344CB8AC3E}">
        <p14:creationId xmlns:p14="http://schemas.microsoft.com/office/powerpoint/2010/main" val="8289766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01EB92-CACC-4BD5-B7C8-3468BED38F51}"/>
              </a:ext>
            </a:extLst>
          </p:cNvPr>
          <p:cNvSpPr>
            <a:spLocks noGrp="1"/>
          </p:cNvSpPr>
          <p:nvPr>
            <p:ph type="title"/>
          </p:nvPr>
        </p:nvSpPr>
        <p:spPr/>
        <p:txBody>
          <a:bodyPr/>
          <a:lstStyle/>
          <a:p>
            <a:br>
              <a:rPr lang="en-GB" dirty="0"/>
            </a:br>
            <a:endParaRPr lang="en-GB" dirty="0"/>
          </a:p>
        </p:txBody>
      </p:sp>
      <p:sp>
        <p:nvSpPr>
          <p:cNvPr id="6" name="Text Placeholder 5">
            <a:extLst>
              <a:ext uri="{FF2B5EF4-FFF2-40B4-BE49-F238E27FC236}">
                <a16:creationId xmlns:a16="http://schemas.microsoft.com/office/drawing/2014/main" id="{8CD9086A-647D-4577-B873-1AD4B0BE661C}"/>
              </a:ext>
            </a:extLst>
          </p:cNvPr>
          <p:cNvSpPr>
            <a:spLocks noGrp="1"/>
          </p:cNvSpPr>
          <p:nvPr>
            <p:ph type="body" sz="half" idx="2"/>
          </p:nvPr>
        </p:nvSpPr>
        <p:spPr>
          <a:xfrm>
            <a:off x="256032" y="2268005"/>
            <a:ext cx="2834640" cy="2321990"/>
          </a:xfrm>
        </p:spPr>
        <p:txBody>
          <a:bodyPr>
            <a:normAutofit fontScale="92500" lnSpcReduction="10000"/>
          </a:bodyPr>
          <a:lstStyle/>
          <a:p>
            <a:r>
              <a:rPr lang="en-GB" sz="3200" b="1" dirty="0">
                <a:effectLst>
                  <a:outerShdw blurRad="38100" dist="38100" dir="2700000" algn="tl">
                    <a:srgbClr val="000000">
                      <a:alpha val="43137"/>
                    </a:srgbClr>
                  </a:outerShdw>
                </a:effectLst>
              </a:rPr>
              <a:t>Common serious medical treatment in  IMCA referrals. </a:t>
            </a:r>
          </a:p>
        </p:txBody>
      </p:sp>
      <p:pic>
        <p:nvPicPr>
          <p:cNvPr id="4" name="Picture 3">
            <a:extLst>
              <a:ext uri="{FF2B5EF4-FFF2-40B4-BE49-F238E27FC236}">
                <a16:creationId xmlns:a16="http://schemas.microsoft.com/office/drawing/2014/main" id="{FDCD3104-3C24-78AD-323A-B262ABFF80DC}"/>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1442604" y="6351104"/>
            <a:ext cx="617447" cy="4121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descr="Pen placed on top of a signature line">
            <a:extLst>
              <a:ext uri="{FF2B5EF4-FFF2-40B4-BE49-F238E27FC236}">
                <a16:creationId xmlns:a16="http://schemas.microsoft.com/office/drawing/2014/main" id="{69B001EC-AA90-A8D8-FB0E-80FDB82CFE09}"/>
              </a:ext>
            </a:extLst>
          </p:cNvPr>
          <p:cNvPicPr>
            <a:picLocks noChangeAspect="1"/>
          </p:cNvPicPr>
          <p:nvPr/>
        </p:nvPicPr>
        <p:blipFill>
          <a:blip r:embed="rId4"/>
          <a:stretch>
            <a:fillRect/>
          </a:stretch>
        </p:blipFill>
        <p:spPr>
          <a:xfrm>
            <a:off x="3585220" y="765377"/>
            <a:ext cx="3815041" cy="254289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8" name="TextBox 7">
            <a:extLst>
              <a:ext uri="{FF2B5EF4-FFF2-40B4-BE49-F238E27FC236}">
                <a16:creationId xmlns:a16="http://schemas.microsoft.com/office/drawing/2014/main" id="{F0068C73-A6D6-FE24-80FB-143173479496}"/>
              </a:ext>
            </a:extLst>
          </p:cNvPr>
          <p:cNvSpPr txBox="1"/>
          <p:nvPr/>
        </p:nvSpPr>
        <p:spPr>
          <a:xfrm>
            <a:off x="3585220" y="3491112"/>
            <a:ext cx="8078696" cy="461665"/>
          </a:xfrm>
          <a:prstGeom prst="rect">
            <a:avLst/>
          </a:prstGeom>
          <a:solidFill>
            <a:schemeClr val="bg1">
              <a:lumMod val="95000"/>
            </a:schemeClr>
          </a:solidFill>
        </p:spPr>
        <p:txBody>
          <a:bodyPr wrap="square" rtlCol="0">
            <a:spAutoFit/>
          </a:bodyPr>
          <a:lstStyle/>
          <a:p>
            <a:r>
              <a:rPr lang="en-GB" sz="2400" b="1" dirty="0">
                <a:solidFill>
                  <a:schemeClr val="tx2"/>
                </a:solidFill>
              </a:rPr>
              <a:t>DNACPR / DNAR forms and processes </a:t>
            </a:r>
          </a:p>
        </p:txBody>
      </p:sp>
      <p:sp>
        <p:nvSpPr>
          <p:cNvPr id="9" name="TextBox 8">
            <a:extLst>
              <a:ext uri="{FF2B5EF4-FFF2-40B4-BE49-F238E27FC236}">
                <a16:creationId xmlns:a16="http://schemas.microsoft.com/office/drawing/2014/main" id="{DE98CDB7-5441-78CA-7FBD-E4D908E8BDAE}"/>
              </a:ext>
            </a:extLst>
          </p:cNvPr>
          <p:cNvSpPr txBox="1"/>
          <p:nvPr/>
        </p:nvSpPr>
        <p:spPr>
          <a:xfrm>
            <a:off x="3585220" y="4193322"/>
            <a:ext cx="8078696" cy="461665"/>
          </a:xfrm>
          <a:prstGeom prst="rect">
            <a:avLst/>
          </a:prstGeom>
          <a:solidFill>
            <a:schemeClr val="bg1">
              <a:lumMod val="95000"/>
            </a:schemeClr>
          </a:solidFill>
        </p:spPr>
        <p:txBody>
          <a:bodyPr wrap="square" rtlCol="0">
            <a:spAutoFit/>
          </a:bodyPr>
          <a:lstStyle/>
          <a:p>
            <a:r>
              <a:rPr lang="en-GB" sz="2400" b="1" dirty="0">
                <a:solidFill>
                  <a:schemeClr val="tx2"/>
                </a:solidFill>
              </a:rPr>
              <a:t>Treatment Escalation Plans (TEPS</a:t>
            </a:r>
            <a:r>
              <a:rPr lang="en-GB" b="1" dirty="0">
                <a:solidFill>
                  <a:schemeClr val="tx2"/>
                </a:solidFill>
              </a:rPr>
              <a:t>) </a:t>
            </a:r>
          </a:p>
        </p:txBody>
      </p:sp>
      <p:sp>
        <p:nvSpPr>
          <p:cNvPr id="11" name="TextBox 10">
            <a:extLst>
              <a:ext uri="{FF2B5EF4-FFF2-40B4-BE49-F238E27FC236}">
                <a16:creationId xmlns:a16="http://schemas.microsoft.com/office/drawing/2014/main" id="{55860836-8CB2-6D33-7216-33929E7B5D83}"/>
              </a:ext>
            </a:extLst>
          </p:cNvPr>
          <p:cNvSpPr txBox="1"/>
          <p:nvPr/>
        </p:nvSpPr>
        <p:spPr>
          <a:xfrm>
            <a:off x="3585220" y="4882297"/>
            <a:ext cx="8078696" cy="830997"/>
          </a:xfrm>
          <a:prstGeom prst="rect">
            <a:avLst/>
          </a:prstGeom>
          <a:solidFill>
            <a:schemeClr val="bg1">
              <a:lumMod val="95000"/>
            </a:schemeClr>
          </a:solidFill>
        </p:spPr>
        <p:txBody>
          <a:bodyPr wrap="square" rtlCol="0">
            <a:spAutoFit/>
          </a:bodyPr>
          <a:lstStyle/>
          <a:p>
            <a:r>
              <a:rPr lang="en-GB" sz="2400" b="1" dirty="0">
                <a:solidFill>
                  <a:schemeClr val="tx2"/>
                </a:solidFill>
              </a:rPr>
              <a:t>Treatment or investigations that require significant sedation or general anaesthetic </a:t>
            </a:r>
          </a:p>
        </p:txBody>
      </p:sp>
      <p:sp>
        <p:nvSpPr>
          <p:cNvPr id="12" name="TextBox 11">
            <a:extLst>
              <a:ext uri="{FF2B5EF4-FFF2-40B4-BE49-F238E27FC236}">
                <a16:creationId xmlns:a16="http://schemas.microsoft.com/office/drawing/2014/main" id="{D16178CB-E0AB-ED13-4073-1D55BC8412B6}"/>
              </a:ext>
            </a:extLst>
          </p:cNvPr>
          <p:cNvSpPr txBox="1"/>
          <p:nvPr/>
        </p:nvSpPr>
        <p:spPr>
          <a:xfrm>
            <a:off x="3585220" y="5889439"/>
            <a:ext cx="8078696" cy="461665"/>
          </a:xfrm>
          <a:prstGeom prst="rect">
            <a:avLst/>
          </a:prstGeom>
          <a:solidFill>
            <a:schemeClr val="bg1">
              <a:lumMod val="95000"/>
            </a:schemeClr>
          </a:solidFill>
        </p:spPr>
        <p:txBody>
          <a:bodyPr wrap="square" rtlCol="0">
            <a:spAutoFit/>
          </a:bodyPr>
          <a:lstStyle/>
          <a:p>
            <a:r>
              <a:rPr lang="en-GB" sz="2400" b="1" dirty="0">
                <a:solidFill>
                  <a:schemeClr val="tx2"/>
                </a:solidFill>
              </a:rPr>
              <a:t>Surgery, investigations or procedures</a:t>
            </a:r>
          </a:p>
        </p:txBody>
      </p:sp>
    </p:spTree>
    <p:extLst>
      <p:ext uri="{BB962C8B-B14F-4D97-AF65-F5344CB8AC3E}">
        <p14:creationId xmlns:p14="http://schemas.microsoft.com/office/powerpoint/2010/main" val="16082824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B9139C-BF9D-3553-ECE7-10B2EEDC65F5}"/>
              </a:ext>
            </a:extLst>
          </p:cNvPr>
          <p:cNvSpPr>
            <a:spLocks noGrp="1"/>
          </p:cNvSpPr>
          <p:nvPr>
            <p:ph type="title"/>
          </p:nvPr>
        </p:nvSpPr>
        <p:spPr/>
        <p:txBody>
          <a:bodyPr/>
          <a:lstStyle/>
          <a:p>
            <a:r>
              <a:rPr lang="en-GB" dirty="0"/>
              <a:t>Somerset  Referrals for IMCA (SMT) </a:t>
            </a:r>
          </a:p>
        </p:txBody>
      </p:sp>
      <p:sp>
        <p:nvSpPr>
          <p:cNvPr id="4" name="TextBox 3">
            <a:extLst>
              <a:ext uri="{FF2B5EF4-FFF2-40B4-BE49-F238E27FC236}">
                <a16:creationId xmlns:a16="http://schemas.microsoft.com/office/drawing/2014/main" id="{62A04508-7923-A312-423A-2CA11142CBF1}"/>
              </a:ext>
            </a:extLst>
          </p:cNvPr>
          <p:cNvSpPr txBox="1"/>
          <p:nvPr/>
        </p:nvSpPr>
        <p:spPr>
          <a:xfrm>
            <a:off x="3598433" y="577495"/>
            <a:ext cx="8202706" cy="5693866"/>
          </a:xfrm>
          <a:custGeom>
            <a:avLst/>
            <a:gdLst>
              <a:gd name="connsiteX0" fmla="*/ 0 w 8202706"/>
              <a:gd name="connsiteY0" fmla="*/ 0 h 5693866"/>
              <a:gd name="connsiteX1" fmla="*/ 683559 w 8202706"/>
              <a:gd name="connsiteY1" fmla="*/ 0 h 5693866"/>
              <a:gd name="connsiteX2" fmla="*/ 1367118 w 8202706"/>
              <a:gd name="connsiteY2" fmla="*/ 0 h 5693866"/>
              <a:gd name="connsiteX3" fmla="*/ 1804595 w 8202706"/>
              <a:gd name="connsiteY3" fmla="*/ 0 h 5693866"/>
              <a:gd name="connsiteX4" fmla="*/ 2488154 w 8202706"/>
              <a:gd name="connsiteY4" fmla="*/ 0 h 5693866"/>
              <a:gd name="connsiteX5" fmla="*/ 3335767 w 8202706"/>
              <a:gd name="connsiteY5" fmla="*/ 0 h 5693866"/>
              <a:gd name="connsiteX6" fmla="*/ 3937299 w 8202706"/>
              <a:gd name="connsiteY6" fmla="*/ 0 h 5693866"/>
              <a:gd name="connsiteX7" fmla="*/ 4538831 w 8202706"/>
              <a:gd name="connsiteY7" fmla="*/ 0 h 5693866"/>
              <a:gd name="connsiteX8" fmla="*/ 5222389 w 8202706"/>
              <a:gd name="connsiteY8" fmla="*/ 0 h 5693866"/>
              <a:gd name="connsiteX9" fmla="*/ 5987975 w 8202706"/>
              <a:gd name="connsiteY9" fmla="*/ 0 h 5693866"/>
              <a:gd name="connsiteX10" fmla="*/ 6753561 w 8202706"/>
              <a:gd name="connsiteY10" fmla="*/ 0 h 5693866"/>
              <a:gd name="connsiteX11" fmla="*/ 7519147 w 8202706"/>
              <a:gd name="connsiteY11" fmla="*/ 0 h 5693866"/>
              <a:gd name="connsiteX12" fmla="*/ 8202706 w 8202706"/>
              <a:gd name="connsiteY12" fmla="*/ 0 h 5693866"/>
              <a:gd name="connsiteX13" fmla="*/ 8202706 w 8202706"/>
              <a:gd name="connsiteY13" fmla="*/ 632652 h 5693866"/>
              <a:gd name="connsiteX14" fmla="*/ 8202706 w 8202706"/>
              <a:gd name="connsiteY14" fmla="*/ 1265304 h 5693866"/>
              <a:gd name="connsiteX15" fmla="*/ 8202706 w 8202706"/>
              <a:gd name="connsiteY15" fmla="*/ 1954894 h 5693866"/>
              <a:gd name="connsiteX16" fmla="*/ 8202706 w 8202706"/>
              <a:gd name="connsiteY16" fmla="*/ 2701423 h 5693866"/>
              <a:gd name="connsiteX17" fmla="*/ 8202706 w 8202706"/>
              <a:gd name="connsiteY17" fmla="*/ 3391014 h 5693866"/>
              <a:gd name="connsiteX18" fmla="*/ 8202706 w 8202706"/>
              <a:gd name="connsiteY18" fmla="*/ 4137543 h 5693866"/>
              <a:gd name="connsiteX19" fmla="*/ 8202706 w 8202706"/>
              <a:gd name="connsiteY19" fmla="*/ 4827133 h 5693866"/>
              <a:gd name="connsiteX20" fmla="*/ 8202706 w 8202706"/>
              <a:gd name="connsiteY20" fmla="*/ 5693866 h 5693866"/>
              <a:gd name="connsiteX21" fmla="*/ 7437120 w 8202706"/>
              <a:gd name="connsiteY21" fmla="*/ 5693866 h 5693866"/>
              <a:gd name="connsiteX22" fmla="*/ 6671534 w 8202706"/>
              <a:gd name="connsiteY22" fmla="*/ 5693866 h 5693866"/>
              <a:gd name="connsiteX23" fmla="*/ 5987975 w 8202706"/>
              <a:gd name="connsiteY23" fmla="*/ 5693866 h 5693866"/>
              <a:gd name="connsiteX24" fmla="*/ 5550498 w 8202706"/>
              <a:gd name="connsiteY24" fmla="*/ 5693866 h 5693866"/>
              <a:gd name="connsiteX25" fmla="*/ 4948966 w 8202706"/>
              <a:gd name="connsiteY25" fmla="*/ 5693866 h 5693866"/>
              <a:gd name="connsiteX26" fmla="*/ 4183380 w 8202706"/>
              <a:gd name="connsiteY26" fmla="*/ 5693866 h 5693866"/>
              <a:gd name="connsiteX27" fmla="*/ 3663875 w 8202706"/>
              <a:gd name="connsiteY27" fmla="*/ 5693866 h 5693866"/>
              <a:gd name="connsiteX28" fmla="*/ 2816262 w 8202706"/>
              <a:gd name="connsiteY28" fmla="*/ 5693866 h 5693866"/>
              <a:gd name="connsiteX29" fmla="*/ 1968649 w 8202706"/>
              <a:gd name="connsiteY29" fmla="*/ 5693866 h 5693866"/>
              <a:gd name="connsiteX30" fmla="*/ 1285091 w 8202706"/>
              <a:gd name="connsiteY30" fmla="*/ 5693866 h 5693866"/>
              <a:gd name="connsiteX31" fmla="*/ 0 w 8202706"/>
              <a:gd name="connsiteY31" fmla="*/ 5693866 h 5693866"/>
              <a:gd name="connsiteX32" fmla="*/ 0 w 8202706"/>
              <a:gd name="connsiteY32" fmla="*/ 5061214 h 5693866"/>
              <a:gd name="connsiteX33" fmla="*/ 0 w 8202706"/>
              <a:gd name="connsiteY33" fmla="*/ 4542440 h 5693866"/>
              <a:gd name="connsiteX34" fmla="*/ 0 w 8202706"/>
              <a:gd name="connsiteY34" fmla="*/ 4023665 h 5693866"/>
              <a:gd name="connsiteX35" fmla="*/ 0 w 8202706"/>
              <a:gd name="connsiteY35" fmla="*/ 3504891 h 5693866"/>
              <a:gd name="connsiteX36" fmla="*/ 0 w 8202706"/>
              <a:gd name="connsiteY36" fmla="*/ 2986116 h 5693866"/>
              <a:gd name="connsiteX37" fmla="*/ 0 w 8202706"/>
              <a:gd name="connsiteY37" fmla="*/ 2410403 h 5693866"/>
              <a:gd name="connsiteX38" fmla="*/ 0 w 8202706"/>
              <a:gd name="connsiteY38" fmla="*/ 1891629 h 5693866"/>
              <a:gd name="connsiteX39" fmla="*/ 0 w 8202706"/>
              <a:gd name="connsiteY39" fmla="*/ 1315916 h 5693866"/>
              <a:gd name="connsiteX40" fmla="*/ 0 w 8202706"/>
              <a:gd name="connsiteY40" fmla="*/ 626325 h 5693866"/>
              <a:gd name="connsiteX41" fmla="*/ 0 w 8202706"/>
              <a:gd name="connsiteY41" fmla="*/ 0 h 5693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8202706" h="5693866" fill="none" extrusionOk="0">
                <a:moveTo>
                  <a:pt x="0" y="0"/>
                </a:moveTo>
                <a:cubicBezTo>
                  <a:pt x="310012" y="24435"/>
                  <a:pt x="491781" y="-32655"/>
                  <a:pt x="683559" y="0"/>
                </a:cubicBezTo>
                <a:cubicBezTo>
                  <a:pt x="875337" y="32655"/>
                  <a:pt x="1191067" y="-14502"/>
                  <a:pt x="1367118" y="0"/>
                </a:cubicBezTo>
                <a:cubicBezTo>
                  <a:pt x="1543169" y="14502"/>
                  <a:pt x="1674558" y="18990"/>
                  <a:pt x="1804595" y="0"/>
                </a:cubicBezTo>
                <a:cubicBezTo>
                  <a:pt x="1934632" y="-18990"/>
                  <a:pt x="2261661" y="-31441"/>
                  <a:pt x="2488154" y="0"/>
                </a:cubicBezTo>
                <a:cubicBezTo>
                  <a:pt x="2714647" y="31441"/>
                  <a:pt x="3090029" y="16476"/>
                  <a:pt x="3335767" y="0"/>
                </a:cubicBezTo>
                <a:cubicBezTo>
                  <a:pt x="3581505" y="-16476"/>
                  <a:pt x="3760840" y="-24486"/>
                  <a:pt x="3937299" y="0"/>
                </a:cubicBezTo>
                <a:cubicBezTo>
                  <a:pt x="4113758" y="24486"/>
                  <a:pt x="4247663" y="9369"/>
                  <a:pt x="4538831" y="0"/>
                </a:cubicBezTo>
                <a:cubicBezTo>
                  <a:pt x="4829999" y="-9369"/>
                  <a:pt x="5008830" y="21518"/>
                  <a:pt x="5222389" y="0"/>
                </a:cubicBezTo>
                <a:cubicBezTo>
                  <a:pt x="5435948" y="-21518"/>
                  <a:pt x="5771320" y="888"/>
                  <a:pt x="5987975" y="0"/>
                </a:cubicBezTo>
                <a:cubicBezTo>
                  <a:pt x="6204630" y="-888"/>
                  <a:pt x="6563853" y="35100"/>
                  <a:pt x="6753561" y="0"/>
                </a:cubicBezTo>
                <a:cubicBezTo>
                  <a:pt x="6943269" y="-35100"/>
                  <a:pt x="7190583" y="17894"/>
                  <a:pt x="7519147" y="0"/>
                </a:cubicBezTo>
                <a:cubicBezTo>
                  <a:pt x="7847711" y="-17894"/>
                  <a:pt x="7951570" y="482"/>
                  <a:pt x="8202706" y="0"/>
                </a:cubicBezTo>
                <a:cubicBezTo>
                  <a:pt x="8178017" y="296659"/>
                  <a:pt x="8203147" y="365337"/>
                  <a:pt x="8202706" y="632652"/>
                </a:cubicBezTo>
                <a:cubicBezTo>
                  <a:pt x="8202265" y="899967"/>
                  <a:pt x="8204229" y="1055341"/>
                  <a:pt x="8202706" y="1265304"/>
                </a:cubicBezTo>
                <a:cubicBezTo>
                  <a:pt x="8201183" y="1475267"/>
                  <a:pt x="8191915" y="1610948"/>
                  <a:pt x="8202706" y="1954894"/>
                </a:cubicBezTo>
                <a:cubicBezTo>
                  <a:pt x="8213498" y="2298840"/>
                  <a:pt x="8201271" y="2476099"/>
                  <a:pt x="8202706" y="2701423"/>
                </a:cubicBezTo>
                <a:cubicBezTo>
                  <a:pt x="8204141" y="2926747"/>
                  <a:pt x="8178759" y="3096169"/>
                  <a:pt x="8202706" y="3391014"/>
                </a:cubicBezTo>
                <a:cubicBezTo>
                  <a:pt x="8226653" y="3685859"/>
                  <a:pt x="8169665" y="3962973"/>
                  <a:pt x="8202706" y="4137543"/>
                </a:cubicBezTo>
                <a:cubicBezTo>
                  <a:pt x="8235747" y="4312113"/>
                  <a:pt x="8217988" y="4589594"/>
                  <a:pt x="8202706" y="4827133"/>
                </a:cubicBezTo>
                <a:cubicBezTo>
                  <a:pt x="8187425" y="5064672"/>
                  <a:pt x="8207627" y="5489140"/>
                  <a:pt x="8202706" y="5693866"/>
                </a:cubicBezTo>
                <a:cubicBezTo>
                  <a:pt x="7963657" y="5677434"/>
                  <a:pt x="7603423" y="5710930"/>
                  <a:pt x="7437120" y="5693866"/>
                </a:cubicBezTo>
                <a:cubicBezTo>
                  <a:pt x="7270817" y="5676802"/>
                  <a:pt x="7053492" y="5724956"/>
                  <a:pt x="6671534" y="5693866"/>
                </a:cubicBezTo>
                <a:cubicBezTo>
                  <a:pt x="6289576" y="5662776"/>
                  <a:pt x="6135777" y="5718380"/>
                  <a:pt x="5987975" y="5693866"/>
                </a:cubicBezTo>
                <a:cubicBezTo>
                  <a:pt x="5840173" y="5669352"/>
                  <a:pt x="5709425" y="5692472"/>
                  <a:pt x="5550498" y="5693866"/>
                </a:cubicBezTo>
                <a:cubicBezTo>
                  <a:pt x="5391571" y="5695260"/>
                  <a:pt x="5239305" y="5698781"/>
                  <a:pt x="4948966" y="5693866"/>
                </a:cubicBezTo>
                <a:cubicBezTo>
                  <a:pt x="4658627" y="5688951"/>
                  <a:pt x="4520811" y="5693149"/>
                  <a:pt x="4183380" y="5693866"/>
                </a:cubicBezTo>
                <a:cubicBezTo>
                  <a:pt x="3845949" y="5694583"/>
                  <a:pt x="3781657" y="5668172"/>
                  <a:pt x="3663875" y="5693866"/>
                </a:cubicBezTo>
                <a:cubicBezTo>
                  <a:pt x="3546094" y="5719560"/>
                  <a:pt x="3173652" y="5729669"/>
                  <a:pt x="2816262" y="5693866"/>
                </a:cubicBezTo>
                <a:cubicBezTo>
                  <a:pt x="2458872" y="5658063"/>
                  <a:pt x="2369851" y="5710119"/>
                  <a:pt x="1968649" y="5693866"/>
                </a:cubicBezTo>
                <a:cubicBezTo>
                  <a:pt x="1567447" y="5677613"/>
                  <a:pt x="1590701" y="5688224"/>
                  <a:pt x="1285091" y="5693866"/>
                </a:cubicBezTo>
                <a:cubicBezTo>
                  <a:pt x="979481" y="5699508"/>
                  <a:pt x="323256" y="5648521"/>
                  <a:pt x="0" y="5693866"/>
                </a:cubicBezTo>
                <a:cubicBezTo>
                  <a:pt x="-18401" y="5543668"/>
                  <a:pt x="18216" y="5224942"/>
                  <a:pt x="0" y="5061214"/>
                </a:cubicBezTo>
                <a:cubicBezTo>
                  <a:pt x="-18216" y="4897486"/>
                  <a:pt x="18211" y="4657418"/>
                  <a:pt x="0" y="4542440"/>
                </a:cubicBezTo>
                <a:cubicBezTo>
                  <a:pt x="-18211" y="4427462"/>
                  <a:pt x="-16628" y="4220652"/>
                  <a:pt x="0" y="4023665"/>
                </a:cubicBezTo>
                <a:cubicBezTo>
                  <a:pt x="16628" y="3826679"/>
                  <a:pt x="-7079" y="3646925"/>
                  <a:pt x="0" y="3504891"/>
                </a:cubicBezTo>
                <a:cubicBezTo>
                  <a:pt x="7079" y="3362857"/>
                  <a:pt x="-25311" y="3136025"/>
                  <a:pt x="0" y="2986116"/>
                </a:cubicBezTo>
                <a:cubicBezTo>
                  <a:pt x="25311" y="2836207"/>
                  <a:pt x="-19094" y="2534509"/>
                  <a:pt x="0" y="2410403"/>
                </a:cubicBezTo>
                <a:cubicBezTo>
                  <a:pt x="19094" y="2286297"/>
                  <a:pt x="-14172" y="2028081"/>
                  <a:pt x="0" y="1891629"/>
                </a:cubicBezTo>
                <a:cubicBezTo>
                  <a:pt x="14172" y="1755177"/>
                  <a:pt x="-12707" y="1489743"/>
                  <a:pt x="0" y="1315916"/>
                </a:cubicBezTo>
                <a:cubicBezTo>
                  <a:pt x="12707" y="1142089"/>
                  <a:pt x="-9597" y="793177"/>
                  <a:pt x="0" y="626325"/>
                </a:cubicBezTo>
                <a:cubicBezTo>
                  <a:pt x="9597" y="459473"/>
                  <a:pt x="12891" y="177255"/>
                  <a:pt x="0" y="0"/>
                </a:cubicBezTo>
                <a:close/>
              </a:path>
              <a:path w="8202706" h="5693866" stroke="0" extrusionOk="0">
                <a:moveTo>
                  <a:pt x="0" y="0"/>
                </a:moveTo>
                <a:cubicBezTo>
                  <a:pt x="164363" y="-27312"/>
                  <a:pt x="456578" y="11462"/>
                  <a:pt x="601532" y="0"/>
                </a:cubicBezTo>
                <a:cubicBezTo>
                  <a:pt x="746486" y="-11462"/>
                  <a:pt x="902703" y="14707"/>
                  <a:pt x="1039009" y="0"/>
                </a:cubicBezTo>
                <a:cubicBezTo>
                  <a:pt x="1175315" y="-14707"/>
                  <a:pt x="1637402" y="-26309"/>
                  <a:pt x="1886622" y="0"/>
                </a:cubicBezTo>
                <a:cubicBezTo>
                  <a:pt x="2135842" y="26309"/>
                  <a:pt x="2306316" y="12620"/>
                  <a:pt x="2488154" y="0"/>
                </a:cubicBezTo>
                <a:cubicBezTo>
                  <a:pt x="2669992" y="-12620"/>
                  <a:pt x="2939905" y="17384"/>
                  <a:pt x="3089686" y="0"/>
                </a:cubicBezTo>
                <a:cubicBezTo>
                  <a:pt x="3239467" y="-17384"/>
                  <a:pt x="3564183" y="27031"/>
                  <a:pt x="3937299" y="0"/>
                </a:cubicBezTo>
                <a:cubicBezTo>
                  <a:pt x="4310415" y="-27031"/>
                  <a:pt x="4211470" y="-13747"/>
                  <a:pt x="4456804" y="0"/>
                </a:cubicBezTo>
                <a:cubicBezTo>
                  <a:pt x="4702138" y="13747"/>
                  <a:pt x="4996684" y="25640"/>
                  <a:pt x="5304417" y="0"/>
                </a:cubicBezTo>
                <a:cubicBezTo>
                  <a:pt x="5612150" y="-25640"/>
                  <a:pt x="5857981" y="-10675"/>
                  <a:pt x="6152030" y="0"/>
                </a:cubicBezTo>
                <a:cubicBezTo>
                  <a:pt x="6446079" y="10675"/>
                  <a:pt x="6611056" y="-269"/>
                  <a:pt x="6835588" y="0"/>
                </a:cubicBezTo>
                <a:cubicBezTo>
                  <a:pt x="7060120" y="269"/>
                  <a:pt x="7612813" y="2308"/>
                  <a:pt x="8202706" y="0"/>
                </a:cubicBezTo>
                <a:cubicBezTo>
                  <a:pt x="8231136" y="119187"/>
                  <a:pt x="8209024" y="312452"/>
                  <a:pt x="8202706" y="575713"/>
                </a:cubicBezTo>
                <a:cubicBezTo>
                  <a:pt x="8196388" y="838974"/>
                  <a:pt x="8179805" y="920570"/>
                  <a:pt x="8202706" y="1037549"/>
                </a:cubicBezTo>
                <a:cubicBezTo>
                  <a:pt x="8225607" y="1154528"/>
                  <a:pt x="8226878" y="1497264"/>
                  <a:pt x="8202706" y="1670201"/>
                </a:cubicBezTo>
                <a:cubicBezTo>
                  <a:pt x="8178534" y="1843138"/>
                  <a:pt x="8197721" y="2132747"/>
                  <a:pt x="8202706" y="2302852"/>
                </a:cubicBezTo>
                <a:cubicBezTo>
                  <a:pt x="8207691" y="2472957"/>
                  <a:pt x="8187219" y="2731109"/>
                  <a:pt x="8202706" y="2935504"/>
                </a:cubicBezTo>
                <a:cubicBezTo>
                  <a:pt x="8218193" y="3139899"/>
                  <a:pt x="8186305" y="3437348"/>
                  <a:pt x="8202706" y="3625095"/>
                </a:cubicBezTo>
                <a:cubicBezTo>
                  <a:pt x="8219107" y="3812842"/>
                  <a:pt x="8220406" y="4118034"/>
                  <a:pt x="8202706" y="4314685"/>
                </a:cubicBezTo>
                <a:cubicBezTo>
                  <a:pt x="8185007" y="4511336"/>
                  <a:pt x="8234606" y="4678261"/>
                  <a:pt x="8202706" y="5004276"/>
                </a:cubicBezTo>
                <a:cubicBezTo>
                  <a:pt x="8170806" y="5330291"/>
                  <a:pt x="8191967" y="5489692"/>
                  <a:pt x="8202706" y="5693866"/>
                </a:cubicBezTo>
                <a:cubicBezTo>
                  <a:pt x="8076282" y="5681229"/>
                  <a:pt x="7791645" y="5680793"/>
                  <a:pt x="7683201" y="5693866"/>
                </a:cubicBezTo>
                <a:cubicBezTo>
                  <a:pt x="7574757" y="5706939"/>
                  <a:pt x="7181417" y="5659955"/>
                  <a:pt x="6999642" y="5693866"/>
                </a:cubicBezTo>
                <a:cubicBezTo>
                  <a:pt x="6817867" y="5727777"/>
                  <a:pt x="6729450" y="5710640"/>
                  <a:pt x="6480138" y="5693866"/>
                </a:cubicBezTo>
                <a:cubicBezTo>
                  <a:pt x="6230826" y="5677092"/>
                  <a:pt x="5975496" y="5715502"/>
                  <a:pt x="5796579" y="5693866"/>
                </a:cubicBezTo>
                <a:cubicBezTo>
                  <a:pt x="5617662" y="5672230"/>
                  <a:pt x="5560626" y="5701839"/>
                  <a:pt x="5359101" y="5693866"/>
                </a:cubicBezTo>
                <a:cubicBezTo>
                  <a:pt x="5157576" y="5685893"/>
                  <a:pt x="5118423" y="5698345"/>
                  <a:pt x="4921624" y="5693866"/>
                </a:cubicBezTo>
                <a:cubicBezTo>
                  <a:pt x="4724825" y="5689387"/>
                  <a:pt x="4383083" y="5668227"/>
                  <a:pt x="4238065" y="5693866"/>
                </a:cubicBezTo>
                <a:cubicBezTo>
                  <a:pt x="4093047" y="5719505"/>
                  <a:pt x="3839096" y="5709772"/>
                  <a:pt x="3718560" y="5693866"/>
                </a:cubicBezTo>
                <a:cubicBezTo>
                  <a:pt x="3598024" y="5677960"/>
                  <a:pt x="3325342" y="5709456"/>
                  <a:pt x="2952974" y="5693866"/>
                </a:cubicBezTo>
                <a:cubicBezTo>
                  <a:pt x="2580606" y="5678276"/>
                  <a:pt x="2576066" y="5694694"/>
                  <a:pt x="2433469" y="5693866"/>
                </a:cubicBezTo>
                <a:cubicBezTo>
                  <a:pt x="2290873" y="5693038"/>
                  <a:pt x="1899648" y="5726367"/>
                  <a:pt x="1667884" y="5693866"/>
                </a:cubicBezTo>
                <a:cubicBezTo>
                  <a:pt x="1436120" y="5661365"/>
                  <a:pt x="1344808" y="5706952"/>
                  <a:pt x="1230406" y="5693866"/>
                </a:cubicBezTo>
                <a:cubicBezTo>
                  <a:pt x="1116004" y="5680780"/>
                  <a:pt x="473003" y="5666232"/>
                  <a:pt x="0" y="5693866"/>
                </a:cubicBezTo>
                <a:cubicBezTo>
                  <a:pt x="-4480" y="5507222"/>
                  <a:pt x="-9528" y="5360291"/>
                  <a:pt x="0" y="5175092"/>
                </a:cubicBezTo>
                <a:cubicBezTo>
                  <a:pt x="9528" y="4989893"/>
                  <a:pt x="6630" y="4788628"/>
                  <a:pt x="0" y="4428562"/>
                </a:cubicBezTo>
                <a:cubicBezTo>
                  <a:pt x="-6630" y="4068496"/>
                  <a:pt x="20039" y="4061102"/>
                  <a:pt x="0" y="3852849"/>
                </a:cubicBezTo>
                <a:cubicBezTo>
                  <a:pt x="-20039" y="3644596"/>
                  <a:pt x="-14437" y="3385750"/>
                  <a:pt x="0" y="3106320"/>
                </a:cubicBezTo>
                <a:cubicBezTo>
                  <a:pt x="14437" y="2826890"/>
                  <a:pt x="16959" y="2757875"/>
                  <a:pt x="0" y="2587546"/>
                </a:cubicBezTo>
                <a:cubicBezTo>
                  <a:pt x="-16959" y="2417217"/>
                  <a:pt x="12413" y="2326750"/>
                  <a:pt x="0" y="2125710"/>
                </a:cubicBezTo>
                <a:cubicBezTo>
                  <a:pt x="-12413" y="1924670"/>
                  <a:pt x="-2491" y="1836612"/>
                  <a:pt x="0" y="1663874"/>
                </a:cubicBezTo>
                <a:cubicBezTo>
                  <a:pt x="2491" y="1491136"/>
                  <a:pt x="-16991" y="1179120"/>
                  <a:pt x="0" y="974284"/>
                </a:cubicBezTo>
                <a:cubicBezTo>
                  <a:pt x="16991" y="769448"/>
                  <a:pt x="-38967" y="304156"/>
                  <a:pt x="0" y="0"/>
                </a:cubicBezTo>
                <a:close/>
              </a:path>
            </a:pathLst>
          </a:custGeom>
          <a:solidFill>
            <a:schemeClr val="bg1">
              <a:lumMod val="95000"/>
            </a:schemeClr>
          </a:solidFill>
          <a:ln>
            <a:solidFill>
              <a:schemeClr val="accent1"/>
            </a:solidFill>
            <a:extLst>
              <a:ext uri="{C807C97D-BFC1-408E-A445-0C87EB9F89A2}">
                <ask:lineSketchStyleProps xmlns:ask="http://schemas.microsoft.com/office/drawing/2018/sketchyshapes" sd="1219033472">
                  <a:prstGeom prst="rect">
                    <a:avLst/>
                  </a:prstGeom>
                  <ask:type>
                    <ask:lineSketchFreehand/>
                  </ask:type>
                </ask:lineSketchStyleProps>
              </a:ext>
            </a:extLst>
          </a:ln>
        </p:spPr>
        <p:txBody>
          <a:bodyPr wrap="square">
            <a:spAutoFit/>
          </a:bodyPr>
          <a:lstStyle/>
          <a:p>
            <a:r>
              <a:rPr lang="en-GB" sz="2800" dirty="0">
                <a:solidFill>
                  <a:schemeClr val="tx2"/>
                </a:solidFill>
              </a:rPr>
              <a:t>All IMCA referrals must be from the decision maker or a Social Worker who has indicated the named decision maker on the referral form.</a:t>
            </a:r>
          </a:p>
          <a:p>
            <a:r>
              <a:rPr lang="en-GB" sz="2800" dirty="0">
                <a:solidFill>
                  <a:schemeClr val="tx2"/>
                </a:solidFill>
              </a:rPr>
              <a:t>This excludes TEPs.</a:t>
            </a:r>
          </a:p>
          <a:p>
            <a:endParaRPr lang="en-GB" sz="2800" dirty="0">
              <a:solidFill>
                <a:schemeClr val="tx2"/>
              </a:solidFill>
            </a:endParaRPr>
          </a:p>
          <a:p>
            <a:r>
              <a:rPr lang="en-GB" sz="2800" dirty="0">
                <a:solidFill>
                  <a:schemeClr val="tx2"/>
                </a:solidFill>
              </a:rPr>
              <a:t>Referrals for IMCA SMT (Serious Medical Treatment) Treatment Escalation Plans (TEPs) can be accepted from care providers. </a:t>
            </a:r>
          </a:p>
          <a:p>
            <a:endParaRPr lang="en-GB" sz="2800" dirty="0">
              <a:solidFill>
                <a:schemeClr val="tx2"/>
              </a:solidFill>
            </a:endParaRPr>
          </a:p>
          <a:p>
            <a:r>
              <a:rPr lang="en-GB" sz="2800" dirty="0">
                <a:solidFill>
                  <a:schemeClr val="tx2"/>
                </a:solidFill>
              </a:rPr>
              <a:t>The TEP decision maker must be recorded on the referral form. For example, in nursing homes this will typically be a Lead Nurse and in residential homes this will always be the GP.</a:t>
            </a:r>
          </a:p>
        </p:txBody>
      </p:sp>
    </p:spTree>
    <p:extLst>
      <p:ext uri="{BB962C8B-B14F-4D97-AF65-F5344CB8AC3E}">
        <p14:creationId xmlns:p14="http://schemas.microsoft.com/office/powerpoint/2010/main" val="2705121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Person walking with cane">
            <a:extLst>
              <a:ext uri="{FF2B5EF4-FFF2-40B4-BE49-F238E27FC236}">
                <a16:creationId xmlns:a16="http://schemas.microsoft.com/office/drawing/2014/main" id="{BE5F5FFC-5D72-D2BF-6938-215FA97FEBED}"/>
              </a:ext>
            </a:extLst>
          </p:cNvPr>
          <p:cNvPicPr>
            <a:picLocks noChangeAspect="1"/>
          </p:cNvPicPr>
          <p:nvPr/>
        </p:nvPicPr>
        <p:blipFill>
          <a:blip r:embed="rId3">
            <a:alphaModFix amt="70000"/>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FE01EB92-CACC-4BD5-B7C8-3468BED38F51}"/>
              </a:ext>
            </a:extLst>
          </p:cNvPr>
          <p:cNvSpPr>
            <a:spLocks noGrp="1"/>
          </p:cNvSpPr>
          <p:nvPr>
            <p:ph type="title" idx="4294967295"/>
          </p:nvPr>
        </p:nvSpPr>
        <p:spPr>
          <a:xfrm>
            <a:off x="0" y="1143000"/>
            <a:ext cx="2835275" cy="2378075"/>
          </a:xfrm>
        </p:spPr>
        <p:txBody>
          <a:bodyPr/>
          <a:lstStyle/>
          <a:p>
            <a:br>
              <a:rPr lang="en-GB" dirty="0"/>
            </a:br>
            <a:endParaRPr lang="en-GB" dirty="0"/>
          </a:p>
        </p:txBody>
      </p:sp>
      <p:sp>
        <p:nvSpPr>
          <p:cNvPr id="6" name="Text Placeholder 5">
            <a:extLst>
              <a:ext uri="{FF2B5EF4-FFF2-40B4-BE49-F238E27FC236}">
                <a16:creationId xmlns:a16="http://schemas.microsoft.com/office/drawing/2014/main" id="{8CD9086A-647D-4577-B873-1AD4B0BE661C}"/>
              </a:ext>
            </a:extLst>
          </p:cNvPr>
          <p:cNvSpPr>
            <a:spLocks noGrp="1"/>
          </p:cNvSpPr>
          <p:nvPr>
            <p:ph type="body" sz="half" idx="4294967295"/>
          </p:nvPr>
        </p:nvSpPr>
        <p:spPr>
          <a:xfrm>
            <a:off x="0" y="2332038"/>
            <a:ext cx="3345084" cy="2320925"/>
          </a:xfrm>
          <a:solidFill>
            <a:schemeClr val="bg1">
              <a:lumMod val="95000"/>
            </a:schemeClr>
          </a:solidFill>
        </p:spPr>
        <p:txBody>
          <a:bodyPr>
            <a:normAutofit/>
          </a:bodyPr>
          <a:lstStyle/>
          <a:p>
            <a:pPr marL="0" indent="0" algn="ctr">
              <a:buNone/>
            </a:pPr>
            <a:r>
              <a:rPr lang="en-GB" sz="2800" b="1" dirty="0">
                <a:solidFill>
                  <a:schemeClr val="tx1"/>
                </a:solidFill>
                <a:effectLst>
                  <a:outerShdw blurRad="38100" dist="38100" dir="2700000" algn="tl">
                    <a:srgbClr val="000000">
                      <a:alpha val="43137"/>
                    </a:srgbClr>
                  </a:outerShdw>
                </a:effectLst>
              </a:rPr>
              <a:t>A fictional          IMCA case example </a:t>
            </a:r>
          </a:p>
          <a:p>
            <a:pPr marL="0" indent="0" algn="ctr">
              <a:buNone/>
            </a:pPr>
            <a:r>
              <a:rPr lang="en-GB" sz="2800" b="1" dirty="0">
                <a:solidFill>
                  <a:schemeClr val="tx1"/>
                </a:solidFill>
                <a:effectLst>
                  <a:outerShdw blurRad="38100" dist="38100" dir="2700000" algn="tl">
                    <a:srgbClr val="000000">
                      <a:alpha val="43137"/>
                    </a:srgbClr>
                  </a:outerShdw>
                </a:effectLst>
              </a:rPr>
              <a:t>(based on practice)</a:t>
            </a:r>
          </a:p>
        </p:txBody>
      </p:sp>
      <p:sp>
        <p:nvSpPr>
          <p:cNvPr id="4" name="Content Placeholder 3">
            <a:extLst>
              <a:ext uri="{FF2B5EF4-FFF2-40B4-BE49-F238E27FC236}">
                <a16:creationId xmlns:a16="http://schemas.microsoft.com/office/drawing/2014/main" id="{A8251D51-F3FC-8547-05DA-4092DDFD667C}"/>
              </a:ext>
            </a:extLst>
          </p:cNvPr>
          <p:cNvSpPr>
            <a:spLocks noGrp="1"/>
          </p:cNvSpPr>
          <p:nvPr>
            <p:ph idx="4294967295"/>
          </p:nvPr>
        </p:nvSpPr>
        <p:spPr>
          <a:xfrm>
            <a:off x="4340352" y="548641"/>
            <a:ext cx="7851648" cy="5707696"/>
          </a:xfrm>
          <a:custGeom>
            <a:avLst/>
            <a:gdLst>
              <a:gd name="connsiteX0" fmla="*/ 0 w 7851648"/>
              <a:gd name="connsiteY0" fmla="*/ 0 h 5707696"/>
              <a:gd name="connsiteX1" fmla="*/ 732820 w 7851648"/>
              <a:gd name="connsiteY1" fmla="*/ 0 h 5707696"/>
              <a:gd name="connsiteX2" fmla="*/ 1387124 w 7851648"/>
              <a:gd name="connsiteY2" fmla="*/ 0 h 5707696"/>
              <a:gd name="connsiteX3" fmla="*/ 1805879 w 7851648"/>
              <a:gd name="connsiteY3" fmla="*/ 0 h 5707696"/>
              <a:gd name="connsiteX4" fmla="*/ 2538700 w 7851648"/>
              <a:gd name="connsiteY4" fmla="*/ 0 h 5707696"/>
              <a:gd name="connsiteX5" fmla="*/ 3350036 w 7851648"/>
              <a:gd name="connsiteY5" fmla="*/ 0 h 5707696"/>
              <a:gd name="connsiteX6" fmla="*/ 4004340 w 7851648"/>
              <a:gd name="connsiteY6" fmla="*/ 0 h 5707696"/>
              <a:gd name="connsiteX7" fmla="*/ 4423095 w 7851648"/>
              <a:gd name="connsiteY7" fmla="*/ 0 h 5707696"/>
              <a:gd name="connsiteX8" fmla="*/ 4841850 w 7851648"/>
              <a:gd name="connsiteY8" fmla="*/ 0 h 5707696"/>
              <a:gd name="connsiteX9" fmla="*/ 5496154 w 7851648"/>
              <a:gd name="connsiteY9" fmla="*/ 0 h 5707696"/>
              <a:gd name="connsiteX10" fmla="*/ 6071941 w 7851648"/>
              <a:gd name="connsiteY10" fmla="*/ 0 h 5707696"/>
              <a:gd name="connsiteX11" fmla="*/ 6726245 w 7851648"/>
              <a:gd name="connsiteY11" fmla="*/ 0 h 5707696"/>
              <a:gd name="connsiteX12" fmla="*/ 7851648 w 7851648"/>
              <a:gd name="connsiteY12" fmla="*/ 0 h 5707696"/>
              <a:gd name="connsiteX13" fmla="*/ 7851648 w 7851648"/>
              <a:gd name="connsiteY13" fmla="*/ 462958 h 5707696"/>
              <a:gd name="connsiteX14" fmla="*/ 7851648 w 7851648"/>
              <a:gd name="connsiteY14" fmla="*/ 1211300 h 5707696"/>
              <a:gd name="connsiteX15" fmla="*/ 7851648 w 7851648"/>
              <a:gd name="connsiteY15" fmla="*/ 1902565 h 5707696"/>
              <a:gd name="connsiteX16" fmla="*/ 7851648 w 7851648"/>
              <a:gd name="connsiteY16" fmla="*/ 2536754 h 5707696"/>
              <a:gd name="connsiteX17" fmla="*/ 7851648 w 7851648"/>
              <a:gd name="connsiteY17" fmla="*/ 3285096 h 5707696"/>
              <a:gd name="connsiteX18" fmla="*/ 7851648 w 7851648"/>
              <a:gd name="connsiteY18" fmla="*/ 3976362 h 5707696"/>
              <a:gd name="connsiteX19" fmla="*/ 7851648 w 7851648"/>
              <a:gd name="connsiteY19" fmla="*/ 4553473 h 5707696"/>
              <a:gd name="connsiteX20" fmla="*/ 7851648 w 7851648"/>
              <a:gd name="connsiteY20" fmla="*/ 5073508 h 5707696"/>
              <a:gd name="connsiteX21" fmla="*/ 7851648 w 7851648"/>
              <a:gd name="connsiteY21" fmla="*/ 5707696 h 5707696"/>
              <a:gd name="connsiteX22" fmla="*/ 7432893 w 7851648"/>
              <a:gd name="connsiteY22" fmla="*/ 5707696 h 5707696"/>
              <a:gd name="connsiteX23" fmla="*/ 6857106 w 7851648"/>
              <a:gd name="connsiteY23" fmla="*/ 5707696 h 5707696"/>
              <a:gd name="connsiteX24" fmla="*/ 6438351 w 7851648"/>
              <a:gd name="connsiteY24" fmla="*/ 5707696 h 5707696"/>
              <a:gd name="connsiteX25" fmla="*/ 5705531 w 7851648"/>
              <a:gd name="connsiteY25" fmla="*/ 5707696 h 5707696"/>
              <a:gd name="connsiteX26" fmla="*/ 5286776 w 7851648"/>
              <a:gd name="connsiteY26" fmla="*/ 5707696 h 5707696"/>
              <a:gd name="connsiteX27" fmla="*/ 4789505 w 7851648"/>
              <a:gd name="connsiteY27" fmla="*/ 5707696 h 5707696"/>
              <a:gd name="connsiteX28" fmla="*/ 4292234 w 7851648"/>
              <a:gd name="connsiteY28" fmla="*/ 5707696 h 5707696"/>
              <a:gd name="connsiteX29" fmla="*/ 3716447 w 7851648"/>
              <a:gd name="connsiteY29" fmla="*/ 5707696 h 5707696"/>
              <a:gd name="connsiteX30" fmla="*/ 2983626 w 7851648"/>
              <a:gd name="connsiteY30" fmla="*/ 5707696 h 5707696"/>
              <a:gd name="connsiteX31" fmla="*/ 2407839 w 7851648"/>
              <a:gd name="connsiteY31" fmla="*/ 5707696 h 5707696"/>
              <a:gd name="connsiteX32" fmla="*/ 1753535 w 7851648"/>
              <a:gd name="connsiteY32" fmla="*/ 5707696 h 5707696"/>
              <a:gd name="connsiteX33" fmla="*/ 1099231 w 7851648"/>
              <a:gd name="connsiteY33" fmla="*/ 5707696 h 5707696"/>
              <a:gd name="connsiteX34" fmla="*/ 601960 w 7851648"/>
              <a:gd name="connsiteY34" fmla="*/ 5707696 h 5707696"/>
              <a:gd name="connsiteX35" fmla="*/ 0 w 7851648"/>
              <a:gd name="connsiteY35" fmla="*/ 5707696 h 5707696"/>
              <a:gd name="connsiteX36" fmla="*/ 0 w 7851648"/>
              <a:gd name="connsiteY36" fmla="*/ 5244738 h 5707696"/>
              <a:gd name="connsiteX37" fmla="*/ 0 w 7851648"/>
              <a:gd name="connsiteY37" fmla="*/ 4496396 h 5707696"/>
              <a:gd name="connsiteX38" fmla="*/ 0 w 7851648"/>
              <a:gd name="connsiteY38" fmla="*/ 3862208 h 5707696"/>
              <a:gd name="connsiteX39" fmla="*/ 0 w 7851648"/>
              <a:gd name="connsiteY39" fmla="*/ 3342173 h 5707696"/>
              <a:gd name="connsiteX40" fmla="*/ 0 w 7851648"/>
              <a:gd name="connsiteY40" fmla="*/ 2593831 h 5707696"/>
              <a:gd name="connsiteX41" fmla="*/ 0 w 7851648"/>
              <a:gd name="connsiteY41" fmla="*/ 2073796 h 5707696"/>
              <a:gd name="connsiteX42" fmla="*/ 0 w 7851648"/>
              <a:gd name="connsiteY42" fmla="*/ 1439608 h 5707696"/>
              <a:gd name="connsiteX43" fmla="*/ 0 w 7851648"/>
              <a:gd name="connsiteY43" fmla="*/ 862496 h 5707696"/>
              <a:gd name="connsiteX44" fmla="*/ 0 w 7851648"/>
              <a:gd name="connsiteY44" fmla="*/ 0 h 5707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7851648" h="5707696" fill="none" extrusionOk="0">
                <a:moveTo>
                  <a:pt x="0" y="0"/>
                </a:moveTo>
                <a:cubicBezTo>
                  <a:pt x="353304" y="-22469"/>
                  <a:pt x="526942" y="-17702"/>
                  <a:pt x="732820" y="0"/>
                </a:cubicBezTo>
                <a:cubicBezTo>
                  <a:pt x="938698" y="17702"/>
                  <a:pt x="1155311" y="-32510"/>
                  <a:pt x="1387124" y="0"/>
                </a:cubicBezTo>
                <a:cubicBezTo>
                  <a:pt x="1618937" y="32510"/>
                  <a:pt x="1621844" y="14214"/>
                  <a:pt x="1805879" y="0"/>
                </a:cubicBezTo>
                <a:cubicBezTo>
                  <a:pt x="1989914" y="-14214"/>
                  <a:pt x="2312035" y="17540"/>
                  <a:pt x="2538700" y="0"/>
                </a:cubicBezTo>
                <a:cubicBezTo>
                  <a:pt x="2765365" y="-17540"/>
                  <a:pt x="3133337" y="279"/>
                  <a:pt x="3350036" y="0"/>
                </a:cubicBezTo>
                <a:cubicBezTo>
                  <a:pt x="3566735" y="-279"/>
                  <a:pt x="3819060" y="-27767"/>
                  <a:pt x="4004340" y="0"/>
                </a:cubicBezTo>
                <a:cubicBezTo>
                  <a:pt x="4189620" y="27767"/>
                  <a:pt x="4318640" y="-11439"/>
                  <a:pt x="4423095" y="0"/>
                </a:cubicBezTo>
                <a:cubicBezTo>
                  <a:pt x="4527550" y="11439"/>
                  <a:pt x="4737593" y="-14039"/>
                  <a:pt x="4841850" y="0"/>
                </a:cubicBezTo>
                <a:cubicBezTo>
                  <a:pt x="4946108" y="14039"/>
                  <a:pt x="5294461" y="-32147"/>
                  <a:pt x="5496154" y="0"/>
                </a:cubicBezTo>
                <a:cubicBezTo>
                  <a:pt x="5697847" y="32147"/>
                  <a:pt x="5789163" y="-24995"/>
                  <a:pt x="6071941" y="0"/>
                </a:cubicBezTo>
                <a:cubicBezTo>
                  <a:pt x="6354719" y="24995"/>
                  <a:pt x="6564544" y="-7181"/>
                  <a:pt x="6726245" y="0"/>
                </a:cubicBezTo>
                <a:cubicBezTo>
                  <a:pt x="6887946" y="7181"/>
                  <a:pt x="7416867" y="38937"/>
                  <a:pt x="7851648" y="0"/>
                </a:cubicBezTo>
                <a:cubicBezTo>
                  <a:pt x="7872919" y="158400"/>
                  <a:pt x="7835776" y="265682"/>
                  <a:pt x="7851648" y="462958"/>
                </a:cubicBezTo>
                <a:cubicBezTo>
                  <a:pt x="7867520" y="660234"/>
                  <a:pt x="7840434" y="920109"/>
                  <a:pt x="7851648" y="1211300"/>
                </a:cubicBezTo>
                <a:cubicBezTo>
                  <a:pt x="7862862" y="1502491"/>
                  <a:pt x="7819443" y="1570000"/>
                  <a:pt x="7851648" y="1902565"/>
                </a:cubicBezTo>
                <a:cubicBezTo>
                  <a:pt x="7883853" y="2235130"/>
                  <a:pt x="7829183" y="2271117"/>
                  <a:pt x="7851648" y="2536754"/>
                </a:cubicBezTo>
                <a:cubicBezTo>
                  <a:pt x="7874113" y="2802391"/>
                  <a:pt x="7829856" y="3005183"/>
                  <a:pt x="7851648" y="3285096"/>
                </a:cubicBezTo>
                <a:cubicBezTo>
                  <a:pt x="7873440" y="3565009"/>
                  <a:pt x="7837565" y="3681058"/>
                  <a:pt x="7851648" y="3976362"/>
                </a:cubicBezTo>
                <a:cubicBezTo>
                  <a:pt x="7865731" y="4271666"/>
                  <a:pt x="7831704" y="4403589"/>
                  <a:pt x="7851648" y="4553473"/>
                </a:cubicBezTo>
                <a:cubicBezTo>
                  <a:pt x="7871592" y="4703357"/>
                  <a:pt x="7860687" y="4960481"/>
                  <a:pt x="7851648" y="5073508"/>
                </a:cubicBezTo>
                <a:cubicBezTo>
                  <a:pt x="7842609" y="5186535"/>
                  <a:pt x="7821901" y="5422733"/>
                  <a:pt x="7851648" y="5707696"/>
                </a:cubicBezTo>
                <a:cubicBezTo>
                  <a:pt x="7764154" y="5708136"/>
                  <a:pt x="7568910" y="5726125"/>
                  <a:pt x="7432893" y="5707696"/>
                </a:cubicBezTo>
                <a:cubicBezTo>
                  <a:pt x="7296876" y="5689267"/>
                  <a:pt x="6989317" y="5692439"/>
                  <a:pt x="6857106" y="5707696"/>
                </a:cubicBezTo>
                <a:cubicBezTo>
                  <a:pt x="6724895" y="5722953"/>
                  <a:pt x="6594995" y="5711954"/>
                  <a:pt x="6438351" y="5707696"/>
                </a:cubicBezTo>
                <a:cubicBezTo>
                  <a:pt x="6281707" y="5703438"/>
                  <a:pt x="5987743" y="5719150"/>
                  <a:pt x="5705531" y="5707696"/>
                </a:cubicBezTo>
                <a:cubicBezTo>
                  <a:pt x="5423319" y="5696242"/>
                  <a:pt x="5371219" y="5725911"/>
                  <a:pt x="5286776" y="5707696"/>
                </a:cubicBezTo>
                <a:cubicBezTo>
                  <a:pt x="5202334" y="5689481"/>
                  <a:pt x="4903243" y="5697953"/>
                  <a:pt x="4789505" y="5707696"/>
                </a:cubicBezTo>
                <a:cubicBezTo>
                  <a:pt x="4675767" y="5717439"/>
                  <a:pt x="4539179" y="5688569"/>
                  <a:pt x="4292234" y="5707696"/>
                </a:cubicBezTo>
                <a:cubicBezTo>
                  <a:pt x="4045289" y="5726823"/>
                  <a:pt x="3842779" y="5734878"/>
                  <a:pt x="3716447" y="5707696"/>
                </a:cubicBezTo>
                <a:cubicBezTo>
                  <a:pt x="3590115" y="5680514"/>
                  <a:pt x="3346888" y="5683065"/>
                  <a:pt x="2983626" y="5707696"/>
                </a:cubicBezTo>
                <a:cubicBezTo>
                  <a:pt x="2620364" y="5732327"/>
                  <a:pt x="2685822" y="5687431"/>
                  <a:pt x="2407839" y="5707696"/>
                </a:cubicBezTo>
                <a:cubicBezTo>
                  <a:pt x="2129856" y="5727961"/>
                  <a:pt x="2080197" y="5723848"/>
                  <a:pt x="1753535" y="5707696"/>
                </a:cubicBezTo>
                <a:cubicBezTo>
                  <a:pt x="1426873" y="5691544"/>
                  <a:pt x="1246374" y="5682024"/>
                  <a:pt x="1099231" y="5707696"/>
                </a:cubicBezTo>
                <a:cubicBezTo>
                  <a:pt x="952088" y="5733368"/>
                  <a:pt x="802343" y="5698273"/>
                  <a:pt x="601960" y="5707696"/>
                </a:cubicBezTo>
                <a:cubicBezTo>
                  <a:pt x="401577" y="5717119"/>
                  <a:pt x="265490" y="5728253"/>
                  <a:pt x="0" y="5707696"/>
                </a:cubicBezTo>
                <a:cubicBezTo>
                  <a:pt x="-11266" y="5565994"/>
                  <a:pt x="-7841" y="5407625"/>
                  <a:pt x="0" y="5244738"/>
                </a:cubicBezTo>
                <a:cubicBezTo>
                  <a:pt x="7841" y="5081851"/>
                  <a:pt x="-35029" y="4785174"/>
                  <a:pt x="0" y="4496396"/>
                </a:cubicBezTo>
                <a:cubicBezTo>
                  <a:pt x="35029" y="4207618"/>
                  <a:pt x="-9747" y="4111966"/>
                  <a:pt x="0" y="3862208"/>
                </a:cubicBezTo>
                <a:cubicBezTo>
                  <a:pt x="9747" y="3612450"/>
                  <a:pt x="24725" y="3448479"/>
                  <a:pt x="0" y="3342173"/>
                </a:cubicBezTo>
                <a:cubicBezTo>
                  <a:pt x="-24725" y="3235867"/>
                  <a:pt x="-2367" y="2829295"/>
                  <a:pt x="0" y="2593831"/>
                </a:cubicBezTo>
                <a:cubicBezTo>
                  <a:pt x="2367" y="2358367"/>
                  <a:pt x="-16731" y="2228987"/>
                  <a:pt x="0" y="2073796"/>
                </a:cubicBezTo>
                <a:cubicBezTo>
                  <a:pt x="16731" y="1918606"/>
                  <a:pt x="-26797" y="1754890"/>
                  <a:pt x="0" y="1439608"/>
                </a:cubicBezTo>
                <a:cubicBezTo>
                  <a:pt x="26797" y="1124326"/>
                  <a:pt x="10339" y="1089387"/>
                  <a:pt x="0" y="862496"/>
                </a:cubicBezTo>
                <a:cubicBezTo>
                  <a:pt x="-10339" y="635605"/>
                  <a:pt x="3264" y="210232"/>
                  <a:pt x="0" y="0"/>
                </a:cubicBezTo>
                <a:close/>
              </a:path>
              <a:path w="7851648" h="5707696" stroke="0" extrusionOk="0">
                <a:moveTo>
                  <a:pt x="0" y="0"/>
                </a:moveTo>
                <a:cubicBezTo>
                  <a:pt x="325840" y="-20899"/>
                  <a:pt x="558491" y="-12461"/>
                  <a:pt x="811337" y="0"/>
                </a:cubicBezTo>
                <a:cubicBezTo>
                  <a:pt x="1064183" y="12461"/>
                  <a:pt x="1229058" y="24145"/>
                  <a:pt x="1544157" y="0"/>
                </a:cubicBezTo>
                <a:cubicBezTo>
                  <a:pt x="1859256" y="-24145"/>
                  <a:pt x="2108374" y="-2474"/>
                  <a:pt x="2355494" y="0"/>
                </a:cubicBezTo>
                <a:cubicBezTo>
                  <a:pt x="2602614" y="2474"/>
                  <a:pt x="2754094" y="23502"/>
                  <a:pt x="2931282" y="0"/>
                </a:cubicBezTo>
                <a:cubicBezTo>
                  <a:pt x="3108470" y="-23502"/>
                  <a:pt x="3322245" y="35185"/>
                  <a:pt x="3664102" y="0"/>
                </a:cubicBezTo>
                <a:cubicBezTo>
                  <a:pt x="4005959" y="-35185"/>
                  <a:pt x="3998473" y="1778"/>
                  <a:pt x="4161373" y="0"/>
                </a:cubicBezTo>
                <a:cubicBezTo>
                  <a:pt x="4324273" y="-1778"/>
                  <a:pt x="4558023" y="-9814"/>
                  <a:pt x="4737161" y="0"/>
                </a:cubicBezTo>
                <a:cubicBezTo>
                  <a:pt x="4916299" y="9814"/>
                  <a:pt x="4956063" y="5893"/>
                  <a:pt x="5155916" y="0"/>
                </a:cubicBezTo>
                <a:cubicBezTo>
                  <a:pt x="5355770" y="-5893"/>
                  <a:pt x="5634290" y="14671"/>
                  <a:pt x="5888736" y="0"/>
                </a:cubicBezTo>
                <a:cubicBezTo>
                  <a:pt x="6143182" y="-14671"/>
                  <a:pt x="6341431" y="4042"/>
                  <a:pt x="6464524" y="0"/>
                </a:cubicBezTo>
                <a:cubicBezTo>
                  <a:pt x="6587617" y="-4042"/>
                  <a:pt x="6981062" y="6954"/>
                  <a:pt x="7118828" y="0"/>
                </a:cubicBezTo>
                <a:cubicBezTo>
                  <a:pt x="7256594" y="-6954"/>
                  <a:pt x="7621737" y="-18404"/>
                  <a:pt x="7851648" y="0"/>
                </a:cubicBezTo>
                <a:cubicBezTo>
                  <a:pt x="7853419" y="155398"/>
                  <a:pt x="7847256" y="232182"/>
                  <a:pt x="7851648" y="462958"/>
                </a:cubicBezTo>
                <a:cubicBezTo>
                  <a:pt x="7856040" y="693734"/>
                  <a:pt x="7838107" y="793706"/>
                  <a:pt x="7851648" y="1040069"/>
                </a:cubicBezTo>
                <a:cubicBezTo>
                  <a:pt x="7865189" y="1286432"/>
                  <a:pt x="7870796" y="1422624"/>
                  <a:pt x="7851648" y="1674257"/>
                </a:cubicBezTo>
                <a:cubicBezTo>
                  <a:pt x="7832500" y="1925890"/>
                  <a:pt x="7848861" y="2159504"/>
                  <a:pt x="7851648" y="2422600"/>
                </a:cubicBezTo>
                <a:cubicBezTo>
                  <a:pt x="7854435" y="2685696"/>
                  <a:pt x="7832163" y="2869277"/>
                  <a:pt x="7851648" y="2999711"/>
                </a:cubicBezTo>
                <a:cubicBezTo>
                  <a:pt x="7871133" y="3130145"/>
                  <a:pt x="7876060" y="3359720"/>
                  <a:pt x="7851648" y="3633900"/>
                </a:cubicBezTo>
                <a:cubicBezTo>
                  <a:pt x="7827236" y="3908080"/>
                  <a:pt x="7851344" y="3919335"/>
                  <a:pt x="7851648" y="4096857"/>
                </a:cubicBezTo>
                <a:cubicBezTo>
                  <a:pt x="7851952" y="4274379"/>
                  <a:pt x="7819987" y="4475004"/>
                  <a:pt x="7851648" y="4788123"/>
                </a:cubicBezTo>
                <a:cubicBezTo>
                  <a:pt x="7883309" y="5101242"/>
                  <a:pt x="7851117" y="5474038"/>
                  <a:pt x="7851648" y="5707696"/>
                </a:cubicBezTo>
                <a:cubicBezTo>
                  <a:pt x="7621319" y="5686882"/>
                  <a:pt x="7424653" y="5721198"/>
                  <a:pt x="7275860" y="5707696"/>
                </a:cubicBezTo>
                <a:cubicBezTo>
                  <a:pt x="7127067" y="5694194"/>
                  <a:pt x="6929428" y="5723239"/>
                  <a:pt x="6700073" y="5707696"/>
                </a:cubicBezTo>
                <a:cubicBezTo>
                  <a:pt x="6470718" y="5692153"/>
                  <a:pt x="6432849" y="5703292"/>
                  <a:pt x="6281318" y="5707696"/>
                </a:cubicBezTo>
                <a:cubicBezTo>
                  <a:pt x="6129787" y="5712100"/>
                  <a:pt x="5851183" y="5727081"/>
                  <a:pt x="5627014" y="5707696"/>
                </a:cubicBezTo>
                <a:cubicBezTo>
                  <a:pt x="5402845" y="5688311"/>
                  <a:pt x="5307827" y="5692599"/>
                  <a:pt x="5129743" y="5707696"/>
                </a:cubicBezTo>
                <a:cubicBezTo>
                  <a:pt x="4951659" y="5722793"/>
                  <a:pt x="4797771" y="5708362"/>
                  <a:pt x="4553956" y="5707696"/>
                </a:cubicBezTo>
                <a:cubicBezTo>
                  <a:pt x="4310141" y="5707030"/>
                  <a:pt x="3982188" y="5708515"/>
                  <a:pt x="3742619" y="5707696"/>
                </a:cubicBezTo>
                <a:cubicBezTo>
                  <a:pt x="3503050" y="5706877"/>
                  <a:pt x="3451684" y="5724216"/>
                  <a:pt x="3166831" y="5707696"/>
                </a:cubicBezTo>
                <a:cubicBezTo>
                  <a:pt x="2881978" y="5691176"/>
                  <a:pt x="2856723" y="5697460"/>
                  <a:pt x="2748077" y="5707696"/>
                </a:cubicBezTo>
                <a:cubicBezTo>
                  <a:pt x="2639431" y="5717932"/>
                  <a:pt x="2261310" y="5675719"/>
                  <a:pt x="2015256" y="5707696"/>
                </a:cubicBezTo>
                <a:cubicBezTo>
                  <a:pt x="1769202" y="5739673"/>
                  <a:pt x="1622895" y="5708103"/>
                  <a:pt x="1517985" y="5707696"/>
                </a:cubicBezTo>
                <a:cubicBezTo>
                  <a:pt x="1413075" y="5707289"/>
                  <a:pt x="1007566" y="5712829"/>
                  <a:pt x="785165" y="5707696"/>
                </a:cubicBezTo>
                <a:cubicBezTo>
                  <a:pt x="562764" y="5702563"/>
                  <a:pt x="343721" y="5742546"/>
                  <a:pt x="0" y="5707696"/>
                </a:cubicBezTo>
                <a:cubicBezTo>
                  <a:pt x="-2798" y="5545882"/>
                  <a:pt x="16356" y="5453364"/>
                  <a:pt x="0" y="5244738"/>
                </a:cubicBezTo>
                <a:cubicBezTo>
                  <a:pt x="-16356" y="5036112"/>
                  <a:pt x="-28150" y="4855796"/>
                  <a:pt x="0" y="4553473"/>
                </a:cubicBezTo>
                <a:cubicBezTo>
                  <a:pt x="28150" y="4251151"/>
                  <a:pt x="25748" y="4115983"/>
                  <a:pt x="0" y="3919285"/>
                </a:cubicBezTo>
                <a:cubicBezTo>
                  <a:pt x="-25748" y="3722587"/>
                  <a:pt x="-11900" y="3553207"/>
                  <a:pt x="0" y="3285096"/>
                </a:cubicBezTo>
                <a:cubicBezTo>
                  <a:pt x="11900" y="3016985"/>
                  <a:pt x="-7817" y="3045959"/>
                  <a:pt x="0" y="2822139"/>
                </a:cubicBezTo>
                <a:cubicBezTo>
                  <a:pt x="7817" y="2598319"/>
                  <a:pt x="-16370" y="2430769"/>
                  <a:pt x="0" y="2073796"/>
                </a:cubicBezTo>
                <a:cubicBezTo>
                  <a:pt x="16370" y="1716823"/>
                  <a:pt x="10476" y="1748380"/>
                  <a:pt x="0" y="1610839"/>
                </a:cubicBezTo>
                <a:cubicBezTo>
                  <a:pt x="-10476" y="1473298"/>
                  <a:pt x="34706" y="1061206"/>
                  <a:pt x="0" y="862496"/>
                </a:cubicBezTo>
                <a:cubicBezTo>
                  <a:pt x="-34706" y="663786"/>
                  <a:pt x="41045" y="189022"/>
                  <a:pt x="0" y="0"/>
                </a:cubicBezTo>
                <a:close/>
              </a:path>
            </a:pathLst>
          </a:custGeom>
          <a:solidFill>
            <a:schemeClr val="bg1">
              <a:lumMod val="95000"/>
            </a:schemeClr>
          </a:solidFill>
          <a:ln>
            <a:solidFill>
              <a:schemeClr val="tx2"/>
            </a:solidFill>
            <a:extLst>
              <a:ext uri="{C807C97D-BFC1-408E-A445-0C87EB9F89A2}">
                <ask:lineSketchStyleProps xmlns:ask="http://schemas.microsoft.com/office/drawing/2018/sketchyshapes" sd="1511012213">
                  <ask:type>
                    <ask:lineSketchFreehand/>
                  </ask:type>
                </ask:lineSketchStyleProps>
              </a:ext>
            </a:extLst>
          </a:ln>
        </p:spPr>
        <p:txBody>
          <a:bodyPr>
            <a:normAutofit fontScale="92500" lnSpcReduction="10000"/>
          </a:bodyPr>
          <a:lstStyle/>
          <a:p>
            <a:pPr marL="0" indent="0">
              <a:buNone/>
            </a:pPr>
            <a:r>
              <a:rPr lang="en-GB" dirty="0">
                <a:solidFill>
                  <a:schemeClr val="tx2"/>
                </a:solidFill>
              </a:rPr>
              <a:t>Joan is an older lady  who has COPD. She has recently been returned from a stay in hospital to her care home residence following an admission for pneumonia. </a:t>
            </a:r>
          </a:p>
          <a:p>
            <a:pPr marL="0" indent="0">
              <a:buNone/>
            </a:pPr>
            <a:r>
              <a:rPr lang="en-GB" dirty="0">
                <a:solidFill>
                  <a:schemeClr val="tx2"/>
                </a:solidFill>
              </a:rPr>
              <a:t>Joan lives at the care home, but is unable to make accommodation decisions, she is currently under a DOLS authorisation to remain there. </a:t>
            </a:r>
          </a:p>
          <a:p>
            <a:pPr marL="0" indent="0">
              <a:buNone/>
            </a:pPr>
            <a:r>
              <a:rPr lang="en-GB" dirty="0">
                <a:solidFill>
                  <a:schemeClr val="tx2"/>
                </a:solidFill>
              </a:rPr>
              <a:t>She is still unwell and weakened, she now requires an enhanced care plan in the home. Her doctor does not expect Joan to recover fully, primarily due to her age and ongoing lung problems which have been further impacted by the pneumonia. </a:t>
            </a:r>
          </a:p>
          <a:p>
            <a:pPr marL="0" indent="0">
              <a:buNone/>
            </a:pPr>
            <a:r>
              <a:rPr lang="en-GB" dirty="0">
                <a:solidFill>
                  <a:schemeClr val="tx2"/>
                </a:solidFill>
              </a:rPr>
              <a:t>This has left Joan at high risk of further lung infections. The doctor feels this event would be very hard to treat, and treatment would likely have a poor outcome. </a:t>
            </a:r>
          </a:p>
          <a:p>
            <a:pPr marL="0" indent="0">
              <a:buNone/>
            </a:pPr>
            <a:r>
              <a:rPr lang="en-GB" dirty="0">
                <a:solidFill>
                  <a:schemeClr val="tx2"/>
                </a:solidFill>
              </a:rPr>
              <a:t>In addition to her accommodation decisions, Joan has been assessed as lacking the capacity to make decisions about her care and treatment options, she has no family or friends, that anyone knows of, that can support her in decision making for either choice.  </a:t>
            </a:r>
          </a:p>
          <a:p>
            <a:pPr marL="0" indent="0">
              <a:buNone/>
            </a:pPr>
            <a:r>
              <a:rPr lang="en-GB" dirty="0">
                <a:solidFill>
                  <a:schemeClr val="tx2"/>
                </a:solidFill>
              </a:rPr>
              <a:t>The health and care teams feel that Joan should have a treatment escalation plan in place for the possibility of her needs escalating and in the event of a further infection occurring. </a:t>
            </a:r>
          </a:p>
        </p:txBody>
      </p:sp>
      <p:pic>
        <p:nvPicPr>
          <p:cNvPr id="3" name="Picture 3">
            <a:extLst>
              <a:ext uri="{FF2B5EF4-FFF2-40B4-BE49-F238E27FC236}">
                <a16:creationId xmlns:a16="http://schemas.microsoft.com/office/drawing/2014/main" id="{1C13A4C9-DB52-0A66-DF6C-7F0E64A7C6D2}"/>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11442604" y="6351104"/>
            <a:ext cx="617447" cy="4121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84932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8CD9086A-647D-4577-B873-1AD4B0BE661C}"/>
              </a:ext>
            </a:extLst>
          </p:cNvPr>
          <p:cNvSpPr>
            <a:spLocks noGrp="1"/>
          </p:cNvSpPr>
          <p:nvPr>
            <p:ph type="body" sz="half" idx="2"/>
          </p:nvPr>
        </p:nvSpPr>
        <p:spPr>
          <a:xfrm>
            <a:off x="167640" y="1107010"/>
            <a:ext cx="2834640" cy="2321990"/>
          </a:xfrm>
        </p:spPr>
        <p:txBody>
          <a:bodyPr>
            <a:normAutofit fontScale="92500"/>
          </a:bodyPr>
          <a:lstStyle/>
          <a:p>
            <a:r>
              <a:rPr lang="en-GB" sz="3000" b="1" dirty="0">
                <a:effectLst>
                  <a:outerShdw blurRad="38100" dist="38100" dir="2700000" algn="tl">
                    <a:srgbClr val="000000">
                      <a:alpha val="43137"/>
                    </a:srgbClr>
                  </a:outerShdw>
                </a:effectLst>
              </a:rPr>
              <a:t>IMCA rights and powers within serious medical treatment decisions.  </a:t>
            </a:r>
          </a:p>
          <a:p>
            <a:endParaRPr lang="en-GB" dirty="0"/>
          </a:p>
        </p:txBody>
      </p:sp>
      <p:sp>
        <p:nvSpPr>
          <p:cNvPr id="3" name="Content Placeholder 2">
            <a:extLst>
              <a:ext uri="{FF2B5EF4-FFF2-40B4-BE49-F238E27FC236}">
                <a16:creationId xmlns:a16="http://schemas.microsoft.com/office/drawing/2014/main" id="{9035EF0C-1AC2-2F3F-0178-E126BEEB4A3B}"/>
              </a:ext>
            </a:extLst>
          </p:cNvPr>
          <p:cNvSpPr>
            <a:spLocks noGrp="1"/>
          </p:cNvSpPr>
          <p:nvPr>
            <p:ph idx="1"/>
          </p:nvPr>
        </p:nvSpPr>
        <p:spPr>
          <a:xfrm>
            <a:off x="3867912" y="868680"/>
            <a:ext cx="7845668" cy="5120640"/>
          </a:xfrm>
          <a:solidFill>
            <a:schemeClr val="bg1">
              <a:lumMod val="95000"/>
            </a:schemeClr>
          </a:solidFill>
        </p:spPr>
        <p:txBody>
          <a:bodyPr>
            <a:normAutofit/>
          </a:bodyPr>
          <a:lstStyle/>
          <a:p>
            <a:pPr algn="l"/>
            <a:endParaRPr lang="en-GB" b="0" i="0" dirty="0">
              <a:solidFill>
                <a:schemeClr val="tx2"/>
              </a:solidFill>
              <a:effectLst/>
            </a:endParaRPr>
          </a:p>
          <a:p>
            <a:pPr algn="l"/>
            <a:r>
              <a:rPr lang="en-GB" sz="2400" b="1" i="0" dirty="0">
                <a:solidFill>
                  <a:schemeClr val="tx2"/>
                </a:solidFill>
                <a:effectLst/>
              </a:rPr>
              <a:t>The IMCA supports and represents Joan in the decision-making process. This will involve:</a:t>
            </a:r>
          </a:p>
          <a:p>
            <a:pPr algn="l">
              <a:buFont typeface="Arial" panose="020B0604020202020204" pitchFamily="34" charset="0"/>
              <a:buChar char="•"/>
            </a:pPr>
            <a:r>
              <a:rPr lang="en-GB" dirty="0">
                <a:solidFill>
                  <a:schemeClr val="tx2"/>
                </a:solidFill>
              </a:rPr>
              <a:t>S</a:t>
            </a:r>
            <a:r>
              <a:rPr lang="en-GB" b="0" i="0" dirty="0">
                <a:solidFill>
                  <a:schemeClr val="tx2"/>
                </a:solidFill>
                <a:effectLst/>
              </a:rPr>
              <a:t>peaking to the Joan themselves where possible.</a:t>
            </a:r>
          </a:p>
          <a:p>
            <a:pPr algn="l">
              <a:buFont typeface="Arial" panose="020B0604020202020204" pitchFamily="34" charset="0"/>
              <a:buChar char="•"/>
            </a:pPr>
            <a:r>
              <a:rPr lang="en-GB" dirty="0">
                <a:solidFill>
                  <a:schemeClr val="tx2"/>
                </a:solidFill>
              </a:rPr>
              <a:t>S</a:t>
            </a:r>
            <a:r>
              <a:rPr lang="en-GB" b="0" i="0" dirty="0">
                <a:solidFill>
                  <a:schemeClr val="tx2"/>
                </a:solidFill>
                <a:effectLst/>
              </a:rPr>
              <a:t>peaking to the doctor and other medical staff about the proposed treatments or interventions.</a:t>
            </a:r>
          </a:p>
          <a:p>
            <a:pPr algn="l">
              <a:buFont typeface="Arial" panose="020B0604020202020204" pitchFamily="34" charset="0"/>
              <a:buChar char="•"/>
            </a:pPr>
            <a:r>
              <a:rPr lang="en-GB" dirty="0">
                <a:solidFill>
                  <a:schemeClr val="tx2"/>
                </a:solidFill>
              </a:rPr>
              <a:t>L</a:t>
            </a:r>
            <a:r>
              <a:rPr lang="en-GB" b="0" i="0" dirty="0">
                <a:solidFill>
                  <a:schemeClr val="tx2"/>
                </a:solidFill>
                <a:effectLst/>
              </a:rPr>
              <a:t>ooking at Joan’s relevant health records (IMCAs have a statutory right to access and take copies of these).</a:t>
            </a:r>
          </a:p>
          <a:p>
            <a:pPr algn="l"/>
            <a:r>
              <a:rPr lang="en-GB" b="0" i="0" dirty="0">
                <a:solidFill>
                  <a:schemeClr val="tx2"/>
                </a:solidFill>
                <a:effectLst/>
              </a:rPr>
              <a:t>The IMCA has a statutory right to ask for a second medical opinion.</a:t>
            </a:r>
          </a:p>
          <a:p>
            <a:pPr algn="l"/>
            <a:r>
              <a:rPr lang="en-GB" dirty="0">
                <a:solidFill>
                  <a:schemeClr val="tx2"/>
                </a:solidFill>
              </a:rPr>
              <a:t>The IMCA has a statutory right to raise concerns or initiate formal challenges where needed. </a:t>
            </a:r>
          </a:p>
          <a:p>
            <a:pPr algn="l"/>
            <a:r>
              <a:rPr lang="en-GB" b="0" i="0" dirty="0">
                <a:solidFill>
                  <a:schemeClr val="tx2"/>
                </a:solidFill>
                <a:effectLst/>
              </a:rPr>
              <a:t>The IMCA can attend </a:t>
            </a:r>
            <a:r>
              <a:rPr lang="en-GB" dirty="0">
                <a:solidFill>
                  <a:schemeClr val="tx2"/>
                </a:solidFill>
              </a:rPr>
              <a:t>Best Interest Meetings to represent for Joan as part of the multi-disciplinary, decision-making approach.</a:t>
            </a:r>
            <a:endParaRPr lang="en-GB" b="0" i="0" dirty="0">
              <a:solidFill>
                <a:schemeClr val="tx2"/>
              </a:solidFill>
              <a:effectLst/>
            </a:endParaRPr>
          </a:p>
          <a:p>
            <a:endParaRPr lang="en-GB" dirty="0"/>
          </a:p>
        </p:txBody>
      </p:sp>
      <p:pic>
        <p:nvPicPr>
          <p:cNvPr id="4" name="Picture 3">
            <a:extLst>
              <a:ext uri="{FF2B5EF4-FFF2-40B4-BE49-F238E27FC236}">
                <a16:creationId xmlns:a16="http://schemas.microsoft.com/office/drawing/2014/main" id="{B4C8E57C-7E88-BC80-3BAC-CD3024CE6B1B}"/>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1442604" y="6351104"/>
            <a:ext cx="617447" cy="4121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descr="Elderly at the office">
            <a:extLst>
              <a:ext uri="{FF2B5EF4-FFF2-40B4-BE49-F238E27FC236}">
                <a16:creationId xmlns:a16="http://schemas.microsoft.com/office/drawing/2014/main" id="{9D9E1F07-47A1-FA6E-0875-37BEEB1CA6C5}"/>
              </a:ext>
            </a:extLst>
          </p:cNvPr>
          <p:cNvPicPr>
            <a:picLocks noChangeAspect="1"/>
          </p:cNvPicPr>
          <p:nvPr/>
        </p:nvPicPr>
        <p:blipFill>
          <a:blip r:embed="rId4"/>
          <a:stretch>
            <a:fillRect/>
          </a:stretch>
        </p:blipFill>
        <p:spPr>
          <a:xfrm>
            <a:off x="275638" y="3704661"/>
            <a:ext cx="3592274" cy="264644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68605785"/>
      </p:ext>
    </p:extLst>
  </p:cSld>
  <p:clrMapOvr>
    <a:masterClrMapping/>
  </p:clrMapOvr>
</p:sld>
</file>

<file path=ppt/theme/theme1.xml><?xml version="1.0" encoding="utf-8"?>
<a:theme xmlns:a="http://schemas.openxmlformats.org/drawingml/2006/main" name="Frame">
  <a:themeElements>
    <a:clrScheme name="Custom 9">
      <a:dk1>
        <a:sysClr val="windowText" lastClr="000000"/>
      </a:dk1>
      <a:lt1>
        <a:sysClr val="window" lastClr="FFFFFF"/>
      </a:lt1>
      <a:dk2>
        <a:srgbClr val="073E87"/>
      </a:dk2>
      <a:lt2>
        <a:srgbClr val="C6E7FC"/>
      </a:lt2>
      <a:accent1>
        <a:srgbClr val="4584D3"/>
      </a:accent1>
      <a:accent2>
        <a:srgbClr val="4584D3"/>
      </a:accent2>
      <a:accent3>
        <a:srgbClr val="4584D3"/>
      </a:accent3>
      <a:accent4>
        <a:srgbClr val="4584D3"/>
      </a:accent4>
      <a:accent5>
        <a:srgbClr val="4584D3"/>
      </a:accent5>
      <a:accent6>
        <a:srgbClr val="0293E0"/>
      </a:accent6>
      <a:hlink>
        <a:srgbClr val="4584D3"/>
      </a:hlink>
      <a:folHlink>
        <a:srgbClr val="4584D3"/>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Frame">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Frame" id="{F226E7A2-7162-461C-9490-D27D9DC04E43}" vid="{629A0216-3BBD-45C0-B63F-2683BEA18F6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a8e51d72-aa07-4b72-9639-6646ac807045"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D104BE832205C849A01314A4552B206F" ma:contentTypeVersion="18" ma:contentTypeDescription="Create a new document." ma:contentTypeScope="" ma:versionID="fa72a23cdd51600e21a4f1180f3e7296">
  <xsd:schema xmlns:xsd="http://www.w3.org/2001/XMLSchema" xmlns:xs="http://www.w3.org/2001/XMLSchema" xmlns:p="http://schemas.microsoft.com/office/2006/metadata/properties" xmlns:ns3="6982264f-7379-4d23-a2fa-9f4aebd3287e" xmlns:ns4="a8e51d72-aa07-4b72-9639-6646ac807045" targetNamespace="http://schemas.microsoft.com/office/2006/metadata/properties" ma:root="true" ma:fieldsID="0e02359a06b494b2d7f8e6ce789d3627" ns3:_="" ns4:_="">
    <xsd:import namespace="6982264f-7379-4d23-a2fa-9f4aebd3287e"/>
    <xsd:import namespace="a8e51d72-aa07-4b72-9639-6646ac807045"/>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KeyPoints" minOccurs="0"/>
                <xsd:element ref="ns4:MediaServiceKeyPoints" minOccurs="0"/>
                <xsd:element ref="ns4:MediaServiceDateTaken" minOccurs="0"/>
                <xsd:element ref="ns4:MediaLengthInSeconds" minOccurs="0"/>
                <xsd:element ref="ns4:MediaServiceAutoTags" minOccurs="0"/>
                <xsd:element ref="ns4:_activity" minOccurs="0"/>
                <xsd:element ref="ns4:MediaServiceObjectDetectorVersions" minOccurs="0"/>
                <xsd:element ref="ns4:MediaServiceSystemTags" minOccurs="0"/>
                <xsd:element ref="ns4:MediaServiceGenerationTime" minOccurs="0"/>
                <xsd:element ref="ns4:MediaServiceEventHashCode" minOccurs="0"/>
                <xsd:element ref="ns4:MediaServiceSearchProperties" minOccurs="0"/>
                <xsd:element ref="ns4:MediaServiceOCR" minOccurs="0"/>
                <xsd:element ref="ns4: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982264f-7379-4d23-a2fa-9f4aebd3287e"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8e51d72-aa07-4b72-9639-6646ac807045"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LengthInSeconds" ma:index="16" nillable="true" ma:displayName="Length (seconds)" ma:internalName="MediaLengthInSeconds" ma:readOnly="true">
      <xsd:simpleType>
        <xsd:restriction base="dms:Unknown"/>
      </xsd:simpleType>
    </xsd:element>
    <xsd:element name="MediaServiceAutoTags" ma:index="17" nillable="true" ma:displayName="Tags" ma:internalName="MediaServiceAutoTags" ma:readOnly="true">
      <xsd:simpleType>
        <xsd:restriction base="dms:Text"/>
      </xsd:simpleType>
    </xsd:element>
    <xsd:element name="_activity" ma:index="18" nillable="true" ma:displayName="_activity" ma:hidden="true" ma:internalName="_activity">
      <xsd:simpleType>
        <xsd:restriction base="dms:Note"/>
      </xsd:simpleType>
    </xsd:element>
    <xsd:element name="MediaServiceObjectDetectorVersions" ma:index="19" nillable="true" ma:displayName="MediaServiceObjectDetectorVersions" ma:hidden="true" ma:indexed="true" ma:internalName="MediaServiceObjectDetectorVersions" ma:readOnly="true">
      <xsd:simpleType>
        <xsd:restriction base="dms:Text"/>
      </xsd:simpleType>
    </xsd:element>
    <xsd:element name="MediaServiceSystemTags" ma:index="20" nillable="true" ma:displayName="MediaServiceSystemTags" ma:hidden="true" ma:internalName="MediaServiceSystemTags" ma:readOnly="true">
      <xsd:simpleType>
        <xsd:restriction base="dms:Note"/>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element name="MediaServiceOCR" ma:index="24" nillable="true" ma:displayName="Extracted Text" ma:internalName="MediaServiceOCR" ma:readOnly="true">
      <xsd:simpleType>
        <xsd:restriction base="dms:Note">
          <xsd:maxLength value="255"/>
        </xsd:restriction>
      </xsd:simpleType>
    </xsd:element>
    <xsd:element name="MediaServiceLocation" ma:index="25" nillable="true" ma:displayName="Location" ma:indexed="true"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81B3DA4-6E38-4D0D-BBE4-036EE75D5963}">
  <ds:schemaRefs>
    <ds:schemaRef ds:uri="http://schemas.microsoft.com/office/infopath/2007/PartnerControls"/>
    <ds:schemaRef ds:uri="http://schemas.microsoft.com/office/2006/documentManagement/types"/>
    <ds:schemaRef ds:uri="6982264f-7379-4d23-a2fa-9f4aebd3287e"/>
    <ds:schemaRef ds:uri="http://schemas.microsoft.com/office/2006/metadata/properties"/>
    <ds:schemaRef ds:uri="http://purl.org/dc/elements/1.1/"/>
    <ds:schemaRef ds:uri="a8e51d72-aa07-4b72-9639-6646ac807045"/>
    <ds:schemaRef ds:uri="http://schemas.openxmlformats.org/package/2006/metadata/core-properties"/>
    <ds:schemaRef ds:uri="http://purl.org/dc/terms/"/>
    <ds:schemaRef ds:uri="http://www.w3.org/XML/1998/namespace"/>
    <ds:schemaRef ds:uri="http://purl.org/dc/dcmitype/"/>
  </ds:schemaRefs>
</ds:datastoreItem>
</file>

<file path=customXml/itemProps2.xml><?xml version="1.0" encoding="utf-8"?>
<ds:datastoreItem xmlns:ds="http://schemas.openxmlformats.org/officeDocument/2006/customXml" ds:itemID="{1F7A8EF9-7182-48A5-96F8-108B614138DC}">
  <ds:schemaRefs>
    <ds:schemaRef ds:uri="http://schemas.microsoft.com/sharepoint/v3/contenttype/forms"/>
  </ds:schemaRefs>
</ds:datastoreItem>
</file>

<file path=customXml/itemProps3.xml><?xml version="1.0" encoding="utf-8"?>
<ds:datastoreItem xmlns:ds="http://schemas.openxmlformats.org/officeDocument/2006/customXml" ds:itemID="{F99D84CC-3198-4DBB-97BC-AAF9737763F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982264f-7379-4d23-a2fa-9f4aebd3287e"/>
    <ds:schemaRef ds:uri="a8e51d72-aa07-4b72-9639-6646ac80704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7d396678-c698-4451-b9ab-bac3c3310917}" enabled="1" method="Privileged" siteId="{b524f606-f77a-4aa2-8da2-fe70343b0cce}" contentBits="0" removed="0"/>
</clbl:labelList>
</file>

<file path=docProps/app.xml><?xml version="1.0" encoding="utf-8"?>
<Properties xmlns="http://schemas.openxmlformats.org/officeDocument/2006/extended-properties" xmlns:vt="http://schemas.openxmlformats.org/officeDocument/2006/docPropsVTypes">
  <Template>Frame</Template>
  <TotalTime>794</TotalTime>
  <Words>1781</Words>
  <Application>Microsoft Office PowerPoint</Application>
  <PresentationFormat>Widescreen</PresentationFormat>
  <Paragraphs>125</Paragraphs>
  <Slides>15</Slides>
  <Notes>9</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15</vt:i4>
      </vt:variant>
    </vt:vector>
  </HeadingPairs>
  <TitlesOfParts>
    <vt:vector size="20" baseType="lpstr">
      <vt:lpstr>Aptos</vt:lpstr>
      <vt:lpstr>Aptos Display</vt:lpstr>
      <vt:lpstr>Arial</vt:lpstr>
      <vt:lpstr>Wingdings 2</vt:lpstr>
      <vt:lpstr>Frame</vt:lpstr>
      <vt:lpstr> </vt:lpstr>
      <vt:lpstr>  </vt:lpstr>
      <vt:lpstr> </vt:lpstr>
      <vt:lpstr>  </vt:lpstr>
      <vt:lpstr> </vt:lpstr>
      <vt:lpstr> </vt:lpstr>
      <vt:lpstr>Somerset  Referrals for IMCA (SMT) </vt:lpstr>
      <vt:lpstr> </vt:lpstr>
      <vt:lpstr>PowerPoint Presentation</vt:lpstr>
      <vt:lpstr>PowerPoint Presentation</vt:lpstr>
      <vt:lpstr>PowerPoint Presentation</vt:lpstr>
      <vt:lpstr> </vt:lpstr>
      <vt:lpstr>Key Functions of the IMCA </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Claire Gilbert</dc:creator>
  <cp:lastModifiedBy>Jenny Troake</cp:lastModifiedBy>
  <cp:revision>238</cp:revision>
  <dcterms:created xsi:type="dcterms:W3CDTF">2014-08-26T23:49:58Z</dcterms:created>
  <dcterms:modified xsi:type="dcterms:W3CDTF">2024-05-08T14:48:34Z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0x010100D104BE832205C849A01314A4552B206F</vt:lpwstr>
  </property>
</Properties>
</file>