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82" r:id="rId5"/>
    <p:sldMasterId id="2147483684" r:id="rId6"/>
  </p:sldMasterIdLst>
  <p:notesMasterIdLst>
    <p:notesMasterId r:id="rId16"/>
  </p:notesMasterIdLst>
  <p:handoutMasterIdLst>
    <p:handoutMasterId r:id="rId17"/>
  </p:handoutMasterIdLst>
  <p:sldIdLst>
    <p:sldId id="256" r:id="rId7"/>
    <p:sldId id="1490" r:id="rId8"/>
    <p:sldId id="258" r:id="rId9"/>
    <p:sldId id="1496" r:id="rId10"/>
    <p:sldId id="1337" r:id="rId11"/>
    <p:sldId id="1483" r:id="rId12"/>
    <p:sldId id="1489" r:id="rId13"/>
    <p:sldId id="1492" r:id="rId14"/>
    <p:sldId id="1495"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 Brightman" initials="JB" lastIdx="1" clrIdx="0">
    <p:extLst>
      <p:ext uri="{19B8F6BF-5375-455C-9EA6-DF929625EA0E}">
        <p15:presenceInfo xmlns:p15="http://schemas.microsoft.com/office/powerpoint/2012/main" userId="S::Jane.Brightman@skillsforcare.org.uk::43dc2628-6938-45aa-a18c-2b7479784acc" providerId="AD"/>
      </p:ext>
    </p:extLst>
  </p:cmAuthor>
  <p:cmAuthor id="2" name="Jo Hawkins" initials="JH" lastIdx="2" clrIdx="1">
    <p:extLst>
      <p:ext uri="{19B8F6BF-5375-455C-9EA6-DF929625EA0E}">
        <p15:presenceInfo xmlns:p15="http://schemas.microsoft.com/office/powerpoint/2012/main" userId="S::Jo.Hawkins@skillsforcare.org.uk::de2f5101-fd6d-4722-addb-c4f4d1e572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722"/>
    <a:srgbClr val="005EB8"/>
    <a:srgbClr val="E7EAF3"/>
    <a:srgbClr val="FFB81C"/>
    <a:srgbClr val="A20067"/>
    <a:srgbClr val="003057"/>
    <a:srgbClr val="008C95"/>
    <a:srgbClr val="CACACA"/>
    <a:srgbClr val="BA0C2F"/>
    <a:srgbClr val="00A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58" autoAdjust="0"/>
    <p:restoredTop sz="68370" autoAdjust="0"/>
  </p:normalViewPr>
  <p:slideViewPr>
    <p:cSldViewPr snapToGrid="0" snapToObjects="1">
      <p:cViewPr varScale="1">
        <p:scale>
          <a:sx n="50" d="100"/>
          <a:sy n="50" d="100"/>
        </p:scale>
        <p:origin x="616" y="4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126" d="100"/>
          <a:sy n="126" d="100"/>
        </p:scale>
        <p:origin x="427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10D1C5-C611-6044-ADE7-20462F95D6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9C678EB7-8683-3D4A-B257-9724A20B80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3CB820-A449-A448-B1AD-1FAD9D18D087}" type="datetimeFigureOut">
              <a:rPr lang="en-GB" smtClean="0"/>
              <a:t>02/04/2024</a:t>
            </a:fld>
            <a:endParaRPr lang="en-GB" dirty="0"/>
          </a:p>
        </p:txBody>
      </p:sp>
      <p:sp>
        <p:nvSpPr>
          <p:cNvPr id="4" name="Footer Placeholder 3">
            <a:extLst>
              <a:ext uri="{FF2B5EF4-FFF2-40B4-BE49-F238E27FC236}">
                <a16:creationId xmlns:a16="http://schemas.microsoft.com/office/drawing/2014/main" id="{6B0332AA-E1A7-E148-9409-B1201AB906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A609170-FEDA-1D42-9A85-9C75F30CC5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408056-F800-D243-93C1-74005A17F04A}" type="slidenum">
              <a:rPr lang="en-GB" smtClean="0"/>
              <a:t>‹#›</a:t>
            </a:fld>
            <a:endParaRPr lang="en-GB" dirty="0"/>
          </a:p>
        </p:txBody>
      </p:sp>
    </p:spTree>
    <p:extLst>
      <p:ext uri="{BB962C8B-B14F-4D97-AF65-F5344CB8AC3E}">
        <p14:creationId xmlns:p14="http://schemas.microsoft.com/office/powerpoint/2010/main" val="3063004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E30D2-496F-4335-94FD-7CD205B40B2C}" type="datetimeFigureOut">
              <a:rPr lang="en-GB" smtClean="0"/>
              <a:t>02/04/2024</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B467E-689E-4776-8297-2FB7C7A995D4}" type="slidenum">
              <a:rPr lang="en-GB" smtClean="0"/>
              <a:t>‹#›</a:t>
            </a:fld>
            <a:endParaRPr lang="en-GB" dirty="0"/>
          </a:p>
        </p:txBody>
      </p:sp>
    </p:spTree>
    <p:extLst>
      <p:ext uri="{BB962C8B-B14F-4D97-AF65-F5344CB8AC3E}">
        <p14:creationId xmlns:p14="http://schemas.microsoft.com/office/powerpoint/2010/main" val="2962012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it.ly/3TFKL1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link to the event is</a:t>
            </a:r>
            <a:r>
              <a:rPr lang="en-GB" sz="1800" dirty="0">
                <a:effectLst/>
                <a:latin typeface="Arial" panose="020B0604020202020204" pitchFamily="34" charset="0"/>
                <a:ea typeface="Aptos" panose="020B0004020202020204" pitchFamily="34" charset="0"/>
                <a:cs typeface="Aptos" panose="020B0004020202020204" pitchFamily="34" charset="0"/>
              </a:rPr>
              <a:t> </a:t>
            </a:r>
            <a:r>
              <a:rPr lang="en-GB" sz="1800" u="sng" dirty="0">
                <a:solidFill>
                  <a:srgbClr val="467886"/>
                </a:solidFill>
                <a:effectLst/>
                <a:latin typeface="Arial" panose="020B0604020202020204" pitchFamily="34" charset="0"/>
                <a:ea typeface="Aptos" panose="020B0004020202020204" pitchFamily="34" charset="0"/>
                <a:cs typeface="Aptos" panose="020B0004020202020204" pitchFamily="34" charset="0"/>
                <a:hlinkClick r:id="rId3"/>
              </a:rPr>
              <a:t>https://bit.ly/3TFKL1n</a:t>
            </a:r>
            <a:endParaRPr lang="en-GB" sz="1800" dirty="0">
              <a:effectLst/>
              <a:latin typeface="Aptos" panose="020B0004020202020204" pitchFamily="34" charset="0"/>
              <a:ea typeface="Aptos" panose="020B0004020202020204" pitchFamily="34" charset="0"/>
              <a:cs typeface="Aptos" panose="020B00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5EB467E-689E-4776-8297-2FB7C7A995D4}" type="slidenum">
              <a:rPr lang="en-GB" smtClean="0"/>
              <a:t>3</a:t>
            </a:fld>
            <a:endParaRPr lang="en-GB"/>
          </a:p>
        </p:txBody>
      </p:sp>
    </p:spTree>
    <p:extLst>
      <p:ext uri="{BB962C8B-B14F-4D97-AF65-F5344CB8AC3E}">
        <p14:creationId xmlns:p14="http://schemas.microsoft.com/office/powerpoint/2010/main" val="2536759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dirty="0">
                <a:solidFill>
                  <a:srgbClr val="000000"/>
                </a:solidFill>
                <a:effectLst/>
                <a:latin typeface="Calibri" panose="020F0502020204030204" pitchFamily="34" charset="0"/>
              </a:rPr>
              <a:t>https://www.skillsforcare.org.uk/Support-for-leaders-and-managers/Support-for-registered-managers/The-care-exchange/The-care-exchange-Series-4.aspx</a:t>
            </a:r>
            <a:endParaRPr lang="en-GB" sz="1200" b="1" kern="1200" dirty="0">
              <a:solidFill>
                <a:schemeClr val="tx1"/>
              </a:solidFill>
              <a:effectLst/>
              <a:latin typeface="Arial" panose="020B0604020202020204" pitchFamily="34" charset="0"/>
              <a:ea typeface="+mn-ea"/>
              <a:cs typeface="Times New Roman" panose="02020603050405020304" pitchFamily="18" charset="0"/>
            </a:endParaRPr>
          </a:p>
          <a:p>
            <a:pPr algn="l" rtl="0" fontAlgn="base"/>
            <a:endParaRPr lang="en-GB" sz="1200" b="1" kern="1200" dirty="0">
              <a:solidFill>
                <a:schemeClr val="tx1"/>
              </a:solidFill>
              <a:effectLst/>
              <a:latin typeface="Arial" panose="020B0604020202020204" pitchFamily="34" charset="0"/>
              <a:ea typeface="+mn-ea"/>
              <a:cs typeface="Times New Roman" panose="02020603050405020304" pitchFamily="18" charset="0"/>
            </a:endParaRPr>
          </a:p>
          <a:p>
            <a:pPr algn="l" rtl="0" fontAlgn="base"/>
            <a:endParaRPr lang="en-GB" sz="28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rial" panose="020B0604020202020204" pitchFamily="34" charset="0"/>
              </a:rPr>
              <a:t> </a:t>
            </a:r>
            <a:endParaRPr lang="en-GB" sz="2800" b="0" i="0" dirty="0">
              <a:solidFill>
                <a:srgbClr val="000000"/>
              </a:solidFill>
              <a:effectLst/>
              <a:latin typeface="Segoe UI" panose="020B0502040204020203" pitchFamily="34" charset="0"/>
            </a:endParaRPr>
          </a:p>
          <a:p>
            <a:pPr algn="l" rtl="0" fontAlgn="base"/>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5EB467E-689E-4776-8297-2FB7C7A995D4}" type="slidenum">
              <a:rPr lang="en-GB" smtClean="0"/>
              <a:t>5</a:t>
            </a:fld>
            <a:endParaRPr lang="en-GB" dirty="0"/>
          </a:p>
        </p:txBody>
      </p:sp>
    </p:spTree>
    <p:extLst>
      <p:ext uri="{BB962C8B-B14F-4D97-AF65-F5344CB8AC3E}">
        <p14:creationId xmlns:p14="http://schemas.microsoft.com/office/powerpoint/2010/main" val="3458863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EB467E-689E-4776-8297-2FB7C7A995D4}" type="slidenum">
              <a:rPr lang="en-GB" smtClean="0"/>
              <a:t>6</a:t>
            </a:fld>
            <a:endParaRPr lang="en-GB" dirty="0"/>
          </a:p>
        </p:txBody>
      </p:sp>
    </p:spTree>
    <p:extLst>
      <p:ext uri="{BB962C8B-B14F-4D97-AF65-F5344CB8AC3E}">
        <p14:creationId xmlns:p14="http://schemas.microsoft.com/office/powerpoint/2010/main" val="12760011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dership and management">
    <p:spTree>
      <p:nvGrpSpPr>
        <p:cNvPr id="1" name=""/>
        <p:cNvGrpSpPr/>
        <p:nvPr/>
      </p:nvGrpSpPr>
      <p:grpSpPr>
        <a:xfrm>
          <a:off x="0" y="0"/>
          <a:ext cx="0" cy="0"/>
          <a:chOff x="0" y="0"/>
          <a:chExt cx="0" cy="0"/>
        </a:xfrm>
      </p:grpSpPr>
      <p:pic>
        <p:nvPicPr>
          <p:cNvPr id="11" name="Picture 10" descr="A picture containing necklace, drawing&#10;&#10;Description automatically generated">
            <a:extLst>
              <a:ext uri="{FF2B5EF4-FFF2-40B4-BE49-F238E27FC236}">
                <a16:creationId xmlns:a16="http://schemas.microsoft.com/office/drawing/2014/main" id="{C7F98455-8795-434A-B68C-C5E56166DE4B}"/>
              </a:ext>
            </a:extLst>
          </p:cNvPr>
          <p:cNvPicPr>
            <a:picLocks noChangeAspect="1"/>
          </p:cNvPicPr>
          <p:nvPr userDrawn="1"/>
        </p:nvPicPr>
        <p:blipFill rotWithShape="1">
          <a:blip r:embed="rId2"/>
          <a:srcRect r="8865"/>
          <a:stretch/>
        </p:blipFill>
        <p:spPr>
          <a:xfrm>
            <a:off x="4750293" y="0"/>
            <a:ext cx="4393707" cy="6858000"/>
          </a:xfrm>
          <a:prstGeom prst="rect">
            <a:avLst/>
          </a:prstGeom>
        </p:spPr>
      </p:pic>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9144000" cy="441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367729" y="740664"/>
            <a:ext cx="4711167" cy="1465823"/>
          </a:xfrm>
          <a:prstGeom prst="rect">
            <a:avLst/>
          </a:prstGeom>
          <a:noFill/>
          <a:ln w="12700">
            <a:noFill/>
          </a:ln>
        </p:spPr>
        <p:txBody>
          <a:bodyPr/>
          <a:lstStyle>
            <a:lvl1pPr>
              <a:defRPr sz="4200" b="1">
                <a:solidFill>
                  <a:srgbClr val="005EB8"/>
                </a:solidFill>
              </a:defRPr>
            </a:lvl1pPr>
          </a:lstStyle>
          <a:p>
            <a:r>
              <a:rPr lang="en-GB" dirty="0"/>
              <a:t>Click to edit Master title style  </a:t>
            </a:r>
            <a:endParaRPr lang="en-US" dirty="0"/>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E87722"/>
              </a:buClr>
              <a:buFont typeface="Wingdings" pitchFamily="2" charset="2"/>
              <a:buChar char="§"/>
              <a:defRPr>
                <a:solidFill>
                  <a:srgbClr val="E87722"/>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dirty="0"/>
              <a:t>Click to edit Master text styles</a:t>
            </a:r>
          </a:p>
        </p:txBody>
      </p:sp>
    </p:spTree>
    <p:extLst>
      <p:ext uri="{BB962C8B-B14F-4D97-AF65-F5344CB8AC3E}">
        <p14:creationId xmlns:p14="http://schemas.microsoft.com/office/powerpoint/2010/main" val="219673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Just logo on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3173DF-EB41-0842-B344-F88A039A952F}"/>
              </a:ext>
            </a:extLst>
          </p:cNvPr>
          <p:cNvSpPr/>
          <p:nvPr userDrawn="1"/>
        </p:nvSpPr>
        <p:spPr>
          <a:xfrm>
            <a:off x="0" y="0"/>
            <a:ext cx="9144000" cy="685800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A picture containing drawing&#10;&#10;Description automatically generated">
            <a:extLst>
              <a:ext uri="{FF2B5EF4-FFF2-40B4-BE49-F238E27FC236}">
                <a16:creationId xmlns:a16="http://schemas.microsoft.com/office/drawing/2014/main" id="{8D6A50DD-6A60-8342-B6AB-B39C43D99B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800" y="1812423"/>
            <a:ext cx="5596400" cy="3233154"/>
          </a:xfrm>
          <a:prstGeom prst="rect">
            <a:avLst/>
          </a:prstGeom>
        </p:spPr>
      </p:pic>
    </p:spTree>
    <p:extLst>
      <p:ext uri="{BB962C8B-B14F-4D97-AF65-F5344CB8AC3E}">
        <p14:creationId xmlns:p14="http://schemas.microsoft.com/office/powerpoint/2010/main" val="3765749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d out more on whit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9FDFB63-4344-3947-984E-A1CE7A9A1D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0885" y="913059"/>
            <a:ext cx="5598000" cy="3234078"/>
          </a:xfrm>
          <a:prstGeom prst="rect">
            <a:avLst/>
          </a:prstGeom>
        </p:spPr>
      </p:pic>
      <p:sp>
        <p:nvSpPr>
          <p:cNvPr id="8" name="Title 1">
            <a:extLst>
              <a:ext uri="{FF2B5EF4-FFF2-40B4-BE49-F238E27FC236}">
                <a16:creationId xmlns:a16="http://schemas.microsoft.com/office/drawing/2014/main" id="{A6CE4ECB-F4B8-2F48-ADCE-069ADD7C7C5D}"/>
              </a:ext>
            </a:extLst>
          </p:cNvPr>
          <p:cNvSpPr>
            <a:spLocks noGrp="1"/>
          </p:cNvSpPr>
          <p:nvPr>
            <p:ph type="title" hasCustomPrompt="1"/>
          </p:nvPr>
        </p:nvSpPr>
        <p:spPr>
          <a:xfrm>
            <a:off x="367729" y="5298130"/>
            <a:ext cx="8404312" cy="646811"/>
          </a:xfrm>
          <a:prstGeom prst="rect">
            <a:avLst/>
          </a:prstGeom>
          <a:noFill/>
          <a:ln w="12700">
            <a:noFill/>
          </a:ln>
        </p:spPr>
        <p:txBody>
          <a:bodyPr/>
          <a:lstStyle>
            <a:lvl1pPr algn="ctr">
              <a:defRPr sz="3600" b="0">
                <a:solidFill>
                  <a:srgbClr val="005EB8"/>
                </a:solidFill>
              </a:defRPr>
            </a:lvl1pPr>
          </a:lstStyle>
          <a:p>
            <a:r>
              <a:rPr lang="en-GB" dirty="0"/>
              <a:t>Click to edit Master title style  </a:t>
            </a:r>
            <a:endParaRPr lang="en-US" dirty="0"/>
          </a:p>
        </p:txBody>
      </p:sp>
      <p:sp>
        <p:nvSpPr>
          <p:cNvPr id="9" name="Title 1">
            <a:extLst>
              <a:ext uri="{FF2B5EF4-FFF2-40B4-BE49-F238E27FC236}">
                <a16:creationId xmlns:a16="http://schemas.microsoft.com/office/drawing/2014/main" id="{CCA13266-95EC-6148-A549-65314ACCA951}"/>
              </a:ext>
            </a:extLst>
          </p:cNvPr>
          <p:cNvSpPr txBox="1">
            <a:spLocks/>
          </p:cNvSpPr>
          <p:nvPr userDrawn="1"/>
        </p:nvSpPr>
        <p:spPr>
          <a:xfrm>
            <a:off x="367729" y="4554211"/>
            <a:ext cx="8404312" cy="646811"/>
          </a:xfrm>
          <a:prstGeom prst="rect">
            <a:avLst/>
          </a:prstGeom>
          <a:noFill/>
          <a:ln w="12700">
            <a:noFill/>
          </a:ln>
        </p:spPr>
        <p:txBody>
          <a:bodyPr/>
          <a:lstStyle>
            <a:lvl1pPr algn="ctr" defTabSz="914400" rtl="0" eaLnBrk="1" latinLnBrk="0" hangingPunct="1">
              <a:lnSpc>
                <a:spcPct val="90000"/>
              </a:lnSpc>
              <a:spcBef>
                <a:spcPct val="0"/>
              </a:spcBef>
              <a:buNone/>
              <a:defRPr sz="3600" b="0" kern="1200">
                <a:solidFill>
                  <a:srgbClr val="005EB8"/>
                </a:solidFill>
                <a:latin typeface="+mj-lt"/>
                <a:ea typeface="+mj-ea"/>
                <a:cs typeface="+mj-cs"/>
              </a:defRPr>
            </a:lvl1pPr>
          </a:lstStyle>
          <a:p>
            <a:r>
              <a:rPr lang="en-GB" b="1" dirty="0"/>
              <a:t>Find out more</a:t>
            </a:r>
            <a:endParaRPr lang="en-US" b="1" dirty="0"/>
          </a:p>
        </p:txBody>
      </p:sp>
    </p:spTree>
    <p:extLst>
      <p:ext uri="{BB962C8B-B14F-4D97-AF65-F5344CB8AC3E}">
        <p14:creationId xmlns:p14="http://schemas.microsoft.com/office/powerpoint/2010/main" val="3316431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nd out more on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16D2D-0788-384E-981C-794F2F4D423A}"/>
              </a:ext>
            </a:extLst>
          </p:cNvPr>
          <p:cNvSpPr/>
          <p:nvPr userDrawn="1"/>
        </p:nvSpPr>
        <p:spPr>
          <a:xfrm>
            <a:off x="0" y="0"/>
            <a:ext cx="9144000" cy="685800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picture containing drawing&#10;&#10;Description automatically generated">
            <a:extLst>
              <a:ext uri="{FF2B5EF4-FFF2-40B4-BE49-F238E27FC236}">
                <a16:creationId xmlns:a16="http://schemas.microsoft.com/office/drawing/2014/main" id="{3E9C1A09-1E73-294C-BB9D-46B1ACFB52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800" y="913059"/>
            <a:ext cx="5596400" cy="3233154"/>
          </a:xfrm>
          <a:prstGeom prst="rect">
            <a:avLst/>
          </a:prstGeom>
        </p:spPr>
      </p:pic>
      <p:sp>
        <p:nvSpPr>
          <p:cNvPr id="8" name="Title 1">
            <a:extLst>
              <a:ext uri="{FF2B5EF4-FFF2-40B4-BE49-F238E27FC236}">
                <a16:creationId xmlns:a16="http://schemas.microsoft.com/office/drawing/2014/main" id="{24CE72D4-1CC1-1E46-8A38-EDA405B8EB43}"/>
              </a:ext>
            </a:extLst>
          </p:cNvPr>
          <p:cNvSpPr>
            <a:spLocks noGrp="1"/>
          </p:cNvSpPr>
          <p:nvPr>
            <p:ph type="title" hasCustomPrompt="1"/>
          </p:nvPr>
        </p:nvSpPr>
        <p:spPr>
          <a:xfrm>
            <a:off x="367729" y="5298130"/>
            <a:ext cx="8404312" cy="646811"/>
          </a:xfrm>
          <a:prstGeom prst="rect">
            <a:avLst/>
          </a:prstGeom>
          <a:noFill/>
          <a:ln w="12700">
            <a:noFill/>
          </a:ln>
        </p:spPr>
        <p:txBody>
          <a:bodyPr/>
          <a:lstStyle>
            <a:lvl1pPr algn="ctr">
              <a:defRPr sz="3600" b="0">
                <a:solidFill>
                  <a:schemeClr val="bg1"/>
                </a:solidFill>
              </a:defRPr>
            </a:lvl1pPr>
          </a:lstStyle>
          <a:p>
            <a:r>
              <a:rPr lang="en-GB" dirty="0"/>
              <a:t>Click to edit Master title style  </a:t>
            </a:r>
            <a:endParaRPr lang="en-US" dirty="0"/>
          </a:p>
        </p:txBody>
      </p:sp>
      <p:sp>
        <p:nvSpPr>
          <p:cNvPr id="9" name="Title 1">
            <a:extLst>
              <a:ext uri="{FF2B5EF4-FFF2-40B4-BE49-F238E27FC236}">
                <a16:creationId xmlns:a16="http://schemas.microsoft.com/office/drawing/2014/main" id="{ADEB3A95-291A-3F45-B0CE-3CF6E473D041}"/>
              </a:ext>
            </a:extLst>
          </p:cNvPr>
          <p:cNvSpPr txBox="1">
            <a:spLocks/>
          </p:cNvSpPr>
          <p:nvPr userDrawn="1"/>
        </p:nvSpPr>
        <p:spPr>
          <a:xfrm>
            <a:off x="367729" y="4554211"/>
            <a:ext cx="8404312" cy="646811"/>
          </a:xfrm>
          <a:prstGeom prst="rect">
            <a:avLst/>
          </a:prstGeom>
          <a:noFill/>
          <a:ln w="12700">
            <a:noFill/>
          </a:ln>
        </p:spPr>
        <p:txBody>
          <a:bodyPr/>
          <a:lstStyle>
            <a:lvl1pPr algn="ctr" defTabSz="914400" rtl="0" eaLnBrk="1" latinLnBrk="0" hangingPunct="1">
              <a:lnSpc>
                <a:spcPct val="90000"/>
              </a:lnSpc>
              <a:spcBef>
                <a:spcPct val="0"/>
              </a:spcBef>
              <a:buNone/>
              <a:defRPr sz="3600" b="0" kern="1200">
                <a:solidFill>
                  <a:srgbClr val="005EB8"/>
                </a:solidFill>
                <a:latin typeface="+mj-lt"/>
                <a:ea typeface="+mj-ea"/>
                <a:cs typeface="+mj-cs"/>
              </a:defRPr>
            </a:lvl1pPr>
          </a:lstStyle>
          <a:p>
            <a:r>
              <a:rPr lang="en-GB" b="1" dirty="0">
                <a:solidFill>
                  <a:schemeClr val="bg1"/>
                </a:solidFill>
              </a:rPr>
              <a:t>Find out more</a:t>
            </a:r>
            <a:endParaRPr lang="en-US" b="1" dirty="0">
              <a:solidFill>
                <a:schemeClr val="bg1"/>
              </a:solidFill>
            </a:endParaRPr>
          </a:p>
        </p:txBody>
      </p:sp>
    </p:spTree>
    <p:extLst>
      <p:ext uri="{BB962C8B-B14F-4D97-AF65-F5344CB8AC3E}">
        <p14:creationId xmlns:p14="http://schemas.microsoft.com/office/powerpoint/2010/main" val="926843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 us on whit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9FDFB63-4344-3947-984E-A1CE7A9A1D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0885" y="913059"/>
            <a:ext cx="5598000" cy="3234078"/>
          </a:xfrm>
          <a:prstGeom prst="rect">
            <a:avLst/>
          </a:prstGeom>
        </p:spPr>
      </p:pic>
      <p:sp>
        <p:nvSpPr>
          <p:cNvPr id="8" name="Title 1">
            <a:extLst>
              <a:ext uri="{FF2B5EF4-FFF2-40B4-BE49-F238E27FC236}">
                <a16:creationId xmlns:a16="http://schemas.microsoft.com/office/drawing/2014/main" id="{A6CE4ECB-F4B8-2F48-ADCE-069ADD7C7C5D}"/>
              </a:ext>
            </a:extLst>
          </p:cNvPr>
          <p:cNvSpPr>
            <a:spLocks noGrp="1"/>
          </p:cNvSpPr>
          <p:nvPr>
            <p:ph type="title" hasCustomPrompt="1"/>
          </p:nvPr>
        </p:nvSpPr>
        <p:spPr>
          <a:xfrm>
            <a:off x="367729" y="5298130"/>
            <a:ext cx="8404312" cy="646811"/>
          </a:xfrm>
          <a:prstGeom prst="rect">
            <a:avLst/>
          </a:prstGeom>
          <a:noFill/>
          <a:ln w="12700">
            <a:noFill/>
          </a:ln>
        </p:spPr>
        <p:txBody>
          <a:bodyPr/>
          <a:lstStyle>
            <a:lvl1pPr algn="ctr">
              <a:defRPr sz="3600" b="0">
                <a:solidFill>
                  <a:srgbClr val="005EB8"/>
                </a:solidFill>
              </a:defRPr>
            </a:lvl1pPr>
          </a:lstStyle>
          <a:p>
            <a:r>
              <a:rPr lang="en-GB" dirty="0"/>
              <a:t>Click to edit Master title style  </a:t>
            </a:r>
            <a:endParaRPr lang="en-US" dirty="0"/>
          </a:p>
        </p:txBody>
      </p:sp>
      <p:sp>
        <p:nvSpPr>
          <p:cNvPr id="9" name="Title 1">
            <a:extLst>
              <a:ext uri="{FF2B5EF4-FFF2-40B4-BE49-F238E27FC236}">
                <a16:creationId xmlns:a16="http://schemas.microsoft.com/office/drawing/2014/main" id="{CCA13266-95EC-6148-A549-65314ACCA951}"/>
              </a:ext>
            </a:extLst>
          </p:cNvPr>
          <p:cNvSpPr txBox="1">
            <a:spLocks/>
          </p:cNvSpPr>
          <p:nvPr userDrawn="1"/>
        </p:nvSpPr>
        <p:spPr>
          <a:xfrm>
            <a:off x="367729" y="4554211"/>
            <a:ext cx="8404312" cy="646811"/>
          </a:xfrm>
          <a:prstGeom prst="rect">
            <a:avLst/>
          </a:prstGeom>
          <a:noFill/>
          <a:ln w="12700">
            <a:noFill/>
          </a:ln>
        </p:spPr>
        <p:txBody>
          <a:bodyPr/>
          <a:lstStyle>
            <a:lvl1pPr algn="ctr" defTabSz="914400" rtl="0" eaLnBrk="1" latinLnBrk="0" hangingPunct="1">
              <a:lnSpc>
                <a:spcPct val="90000"/>
              </a:lnSpc>
              <a:spcBef>
                <a:spcPct val="0"/>
              </a:spcBef>
              <a:buNone/>
              <a:defRPr sz="3600" b="0" kern="1200">
                <a:solidFill>
                  <a:srgbClr val="005EB8"/>
                </a:solidFill>
                <a:latin typeface="+mj-lt"/>
                <a:ea typeface="+mj-ea"/>
                <a:cs typeface="+mj-cs"/>
              </a:defRPr>
            </a:lvl1pPr>
          </a:lstStyle>
          <a:p>
            <a:r>
              <a:rPr lang="en-GB" b="1" dirty="0"/>
              <a:t>Contact us</a:t>
            </a:r>
            <a:endParaRPr lang="en-US" b="1" dirty="0"/>
          </a:p>
        </p:txBody>
      </p:sp>
    </p:spTree>
    <p:extLst>
      <p:ext uri="{BB962C8B-B14F-4D97-AF65-F5344CB8AC3E}">
        <p14:creationId xmlns:p14="http://schemas.microsoft.com/office/powerpoint/2010/main" val="3991521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us on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16D2D-0788-384E-981C-794F2F4D423A}"/>
              </a:ext>
            </a:extLst>
          </p:cNvPr>
          <p:cNvSpPr/>
          <p:nvPr userDrawn="1"/>
        </p:nvSpPr>
        <p:spPr>
          <a:xfrm>
            <a:off x="0" y="0"/>
            <a:ext cx="9144000" cy="685800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picture containing drawing&#10;&#10;Description automatically generated">
            <a:extLst>
              <a:ext uri="{FF2B5EF4-FFF2-40B4-BE49-F238E27FC236}">
                <a16:creationId xmlns:a16="http://schemas.microsoft.com/office/drawing/2014/main" id="{3E9C1A09-1E73-294C-BB9D-46B1ACFB52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800" y="913059"/>
            <a:ext cx="5596400" cy="3233154"/>
          </a:xfrm>
          <a:prstGeom prst="rect">
            <a:avLst/>
          </a:prstGeom>
        </p:spPr>
      </p:pic>
      <p:sp>
        <p:nvSpPr>
          <p:cNvPr id="8" name="Title 1">
            <a:extLst>
              <a:ext uri="{FF2B5EF4-FFF2-40B4-BE49-F238E27FC236}">
                <a16:creationId xmlns:a16="http://schemas.microsoft.com/office/drawing/2014/main" id="{24CE72D4-1CC1-1E46-8A38-EDA405B8EB43}"/>
              </a:ext>
            </a:extLst>
          </p:cNvPr>
          <p:cNvSpPr>
            <a:spLocks noGrp="1"/>
          </p:cNvSpPr>
          <p:nvPr>
            <p:ph type="title" hasCustomPrompt="1"/>
          </p:nvPr>
        </p:nvSpPr>
        <p:spPr>
          <a:xfrm>
            <a:off x="367729" y="5298130"/>
            <a:ext cx="8404312" cy="646811"/>
          </a:xfrm>
          <a:prstGeom prst="rect">
            <a:avLst/>
          </a:prstGeom>
          <a:noFill/>
          <a:ln w="12700">
            <a:noFill/>
          </a:ln>
        </p:spPr>
        <p:txBody>
          <a:bodyPr/>
          <a:lstStyle>
            <a:lvl1pPr algn="ctr">
              <a:defRPr sz="3600" b="0">
                <a:solidFill>
                  <a:schemeClr val="bg1"/>
                </a:solidFill>
              </a:defRPr>
            </a:lvl1pPr>
          </a:lstStyle>
          <a:p>
            <a:r>
              <a:rPr lang="en-GB" dirty="0"/>
              <a:t>Click to edit Master title style  </a:t>
            </a:r>
            <a:endParaRPr lang="en-US" dirty="0"/>
          </a:p>
        </p:txBody>
      </p:sp>
      <p:sp>
        <p:nvSpPr>
          <p:cNvPr id="9" name="Title 1">
            <a:extLst>
              <a:ext uri="{FF2B5EF4-FFF2-40B4-BE49-F238E27FC236}">
                <a16:creationId xmlns:a16="http://schemas.microsoft.com/office/drawing/2014/main" id="{ADEB3A95-291A-3F45-B0CE-3CF6E473D041}"/>
              </a:ext>
            </a:extLst>
          </p:cNvPr>
          <p:cNvSpPr txBox="1">
            <a:spLocks/>
          </p:cNvSpPr>
          <p:nvPr userDrawn="1"/>
        </p:nvSpPr>
        <p:spPr>
          <a:xfrm>
            <a:off x="367729" y="4554211"/>
            <a:ext cx="8404312" cy="646811"/>
          </a:xfrm>
          <a:prstGeom prst="rect">
            <a:avLst/>
          </a:prstGeom>
          <a:noFill/>
          <a:ln w="12700">
            <a:noFill/>
          </a:ln>
        </p:spPr>
        <p:txBody>
          <a:bodyPr/>
          <a:lstStyle>
            <a:lvl1pPr algn="ctr" defTabSz="914400" rtl="0" eaLnBrk="1" latinLnBrk="0" hangingPunct="1">
              <a:lnSpc>
                <a:spcPct val="90000"/>
              </a:lnSpc>
              <a:spcBef>
                <a:spcPct val="0"/>
              </a:spcBef>
              <a:buNone/>
              <a:defRPr sz="3600" b="0" kern="1200">
                <a:solidFill>
                  <a:srgbClr val="005EB8"/>
                </a:solidFill>
                <a:latin typeface="+mj-lt"/>
                <a:ea typeface="+mj-ea"/>
                <a:cs typeface="+mj-cs"/>
              </a:defRPr>
            </a:lvl1pPr>
          </a:lstStyle>
          <a:p>
            <a:r>
              <a:rPr lang="en-GB" b="1" dirty="0">
                <a:solidFill>
                  <a:schemeClr val="bg1"/>
                </a:solidFill>
              </a:rPr>
              <a:t>Contact us</a:t>
            </a:r>
            <a:endParaRPr lang="en-US" b="1" dirty="0">
              <a:solidFill>
                <a:schemeClr val="bg1"/>
              </a:solidFill>
            </a:endParaRPr>
          </a:p>
        </p:txBody>
      </p:sp>
    </p:spTree>
    <p:extLst>
      <p:ext uri="{BB962C8B-B14F-4D97-AF65-F5344CB8AC3E}">
        <p14:creationId xmlns:p14="http://schemas.microsoft.com/office/powerpoint/2010/main" val="446095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areers/young peo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367729" y="740664"/>
            <a:ext cx="6718871" cy="1169861"/>
          </a:xfrm>
          <a:prstGeom prst="rect">
            <a:avLst/>
          </a:prstGeom>
          <a:noFill/>
          <a:ln w="12700">
            <a:noFill/>
          </a:ln>
        </p:spPr>
        <p:txBody>
          <a:bodyPr/>
          <a:lstStyle>
            <a:lvl1pPr>
              <a:defRPr sz="4200" b="1">
                <a:solidFill>
                  <a:srgbClr val="005EB8"/>
                </a:solidFill>
              </a:defRPr>
            </a:lvl1pPr>
          </a:lstStyle>
          <a:p>
            <a:r>
              <a:rPr lang="en-GB" dirty="0"/>
              <a:t>Click to edit Master title style  </a:t>
            </a:r>
            <a:endParaRPr lang="en-US" dirty="0"/>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349441" y="2325750"/>
            <a:ext cx="6718871"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dirty="0"/>
              <a:t>Click to edit Master text styles</a:t>
            </a:r>
          </a:p>
        </p:txBody>
      </p:sp>
      <p:pic>
        <p:nvPicPr>
          <p:cNvPr id="8" name="Picture 7">
            <a:extLst>
              <a:ext uri="{FF2B5EF4-FFF2-40B4-BE49-F238E27FC236}">
                <a16:creationId xmlns:a16="http://schemas.microsoft.com/office/drawing/2014/main" id="{71227A66-0678-1C49-A37B-07FDED0ACB9D}"/>
              </a:ext>
            </a:extLst>
          </p:cNvPr>
          <p:cNvPicPr>
            <a:picLocks noChangeAspect="1"/>
          </p:cNvPicPr>
          <p:nvPr userDrawn="1"/>
        </p:nvPicPr>
        <p:blipFill>
          <a:blip r:embed="rId2"/>
          <a:srcRect/>
          <a:stretch/>
        </p:blipFill>
        <p:spPr>
          <a:xfrm>
            <a:off x="3888" y="3292838"/>
            <a:ext cx="9136224" cy="2984500"/>
          </a:xfrm>
          <a:prstGeom prst="rect">
            <a:avLst/>
          </a:prstGeom>
        </p:spPr>
      </p:pic>
    </p:spTree>
    <p:extLst>
      <p:ext uri="{BB962C8B-B14F-4D97-AF65-F5344CB8AC3E}">
        <p14:creationId xmlns:p14="http://schemas.microsoft.com/office/powerpoint/2010/main" val="1609351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ubtitle slide 7 (oran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E87722"/>
                </a:solidFill>
              </a:defRPr>
            </a:lvl1pPr>
          </a:lstStyle>
          <a:p>
            <a:r>
              <a:rPr lang="en-GB" dirty="0"/>
              <a:t>Click to edit Master title style </a:t>
            </a:r>
            <a:endParaRPr lang="en-US" dirty="0"/>
          </a:p>
        </p:txBody>
      </p:sp>
    </p:spTree>
    <p:extLst>
      <p:ext uri="{BB962C8B-B14F-4D97-AF65-F5344CB8AC3E}">
        <p14:creationId xmlns:p14="http://schemas.microsoft.com/office/powerpoint/2010/main" val="78758497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953" cy="6858000"/>
          </a:xfrm>
          <a:custGeom>
            <a:avLst/>
            <a:gdLst/>
            <a:ahLst/>
            <a:cxnLst/>
            <a:rect l="l" t="t" r="r" b="b"/>
            <a:pathLst>
              <a:path w="12193270" h="6858000">
                <a:moveTo>
                  <a:pt x="12193206" y="0"/>
                </a:moveTo>
                <a:lnTo>
                  <a:pt x="0" y="0"/>
                </a:lnTo>
                <a:lnTo>
                  <a:pt x="0" y="6858000"/>
                </a:lnTo>
                <a:lnTo>
                  <a:pt x="12193206" y="6858000"/>
                </a:lnTo>
                <a:lnTo>
                  <a:pt x="12193206" y="0"/>
                </a:lnTo>
                <a:close/>
              </a:path>
            </a:pathLst>
          </a:custGeom>
          <a:solidFill>
            <a:srgbClr val="0069B3"/>
          </a:solidFill>
        </p:spPr>
        <p:txBody>
          <a:bodyPr wrap="square" lIns="0" tIns="0" rIns="0" bIns="0" rtlCol="0"/>
          <a:lstStyle/>
          <a:p>
            <a:endParaRPr sz="1350"/>
          </a:p>
        </p:txBody>
      </p:sp>
      <p:sp>
        <p:nvSpPr>
          <p:cNvPr id="2" name="Holder 2"/>
          <p:cNvSpPr>
            <a:spLocks noGrp="1"/>
          </p:cNvSpPr>
          <p:nvPr>
            <p:ph type="title"/>
          </p:nvPr>
        </p:nvSpPr>
        <p:spPr/>
        <p:txBody>
          <a:bodyPr lIns="0" tIns="0" rIns="0" bIns="0"/>
          <a:lstStyle>
            <a:lvl1pPr>
              <a:defRPr sz="2250" b="1" i="0">
                <a:solidFill>
                  <a:schemeClr val="bg1"/>
                </a:solidFill>
                <a:latin typeface="HelveticaNeueLTStd-Bd"/>
                <a:cs typeface="HelveticaNeueLTStd-B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29716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ub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9144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67729" y="3095851"/>
            <a:ext cx="8396563" cy="666297"/>
          </a:xfrm>
          <a:prstGeom prst="rect">
            <a:avLst/>
          </a:prstGeom>
          <a:noFill/>
          <a:ln w="12700">
            <a:noFill/>
          </a:ln>
        </p:spPr>
        <p:txBody>
          <a:bodyPr/>
          <a:lstStyle>
            <a:lvl1pPr>
              <a:defRPr sz="4200" b="1">
                <a:solidFill>
                  <a:srgbClr val="005EB8"/>
                </a:solidFill>
              </a:defRPr>
            </a:lvl1pPr>
          </a:lstStyle>
          <a:p>
            <a:r>
              <a:rPr lang="en-GB" dirty="0"/>
              <a:t>Click to edit Master title style </a:t>
            </a:r>
            <a:endParaRPr lang="en-US" dirty="0"/>
          </a:p>
        </p:txBody>
      </p:sp>
    </p:spTree>
    <p:extLst>
      <p:ext uri="{BB962C8B-B14F-4D97-AF65-F5344CB8AC3E}">
        <p14:creationId xmlns:p14="http://schemas.microsoft.com/office/powerpoint/2010/main" val="147164879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adership and manag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9144000" cy="44132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367729" y="441325"/>
            <a:ext cx="6982305" cy="646811"/>
          </a:xfrm>
          <a:prstGeom prst="rect">
            <a:avLst/>
          </a:prstGeom>
          <a:noFill/>
          <a:ln w="12700">
            <a:noFill/>
          </a:ln>
        </p:spPr>
        <p:txBody>
          <a:bodyPr/>
          <a:lstStyle>
            <a:lvl1pPr>
              <a:defRPr sz="3600" b="1">
                <a:solidFill>
                  <a:srgbClr val="005EB8"/>
                </a:solidFill>
              </a:defRPr>
            </a:lvl1pPr>
          </a:lstStyle>
          <a:p>
            <a:r>
              <a:rPr lang="en-GB" dirty="0"/>
              <a:t>Click to edit Master title style  </a:t>
            </a:r>
            <a:endParaRPr lang="en-US" dirty="0"/>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367730" y="2145794"/>
            <a:ext cx="6982304"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367728" y="1351027"/>
            <a:ext cx="6982305" cy="731837"/>
          </a:xfrm>
          <a:prstGeom prst="rect">
            <a:avLst/>
          </a:prstGeom>
        </p:spPr>
        <p:txBody>
          <a:bodyPr/>
          <a:lstStyle>
            <a:lvl1pPr marL="228600" indent="-228600">
              <a:buClr>
                <a:srgbClr val="E87722"/>
              </a:buClr>
              <a:buFont typeface="Wingdings" pitchFamily="2" charset="2"/>
              <a:buChar char="§"/>
              <a:defRPr>
                <a:solidFill>
                  <a:srgbClr val="E87722"/>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dirty="0"/>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a:srcRect/>
          <a:stretch/>
        </p:blipFill>
        <p:spPr>
          <a:xfrm>
            <a:off x="7737800" y="1609971"/>
            <a:ext cx="1228324" cy="4614824"/>
          </a:xfrm>
          <a:prstGeom prst="rect">
            <a:avLst/>
          </a:prstGeom>
        </p:spPr>
      </p:pic>
    </p:spTree>
    <p:extLst>
      <p:ext uri="{BB962C8B-B14F-4D97-AF65-F5344CB8AC3E}">
        <p14:creationId xmlns:p14="http://schemas.microsoft.com/office/powerpoint/2010/main" val="215196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on white (thank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1EFCE54-37F2-3142-AAC7-A2AD97F69029}"/>
              </a:ext>
            </a:extLst>
          </p:cNvPr>
          <p:cNvSpPr txBox="1"/>
          <p:nvPr userDrawn="1"/>
        </p:nvSpPr>
        <p:spPr>
          <a:xfrm>
            <a:off x="1188720" y="4845050"/>
            <a:ext cx="6766560" cy="1015663"/>
          </a:xfrm>
          <a:prstGeom prst="rect">
            <a:avLst/>
          </a:prstGeom>
          <a:noFill/>
        </p:spPr>
        <p:txBody>
          <a:bodyPr wrap="square" rtlCol="0">
            <a:spAutoFit/>
          </a:bodyPr>
          <a:lstStyle/>
          <a:p>
            <a:pPr algn="ctr"/>
            <a:r>
              <a:rPr lang="en-GB" sz="6000" b="0" dirty="0"/>
              <a:t>Thank you</a:t>
            </a:r>
          </a:p>
        </p:txBody>
      </p:sp>
      <p:pic>
        <p:nvPicPr>
          <p:cNvPr id="4" name="Picture 3" descr="A close up of a logo&#10;&#10;Description automatically generated">
            <a:extLst>
              <a:ext uri="{FF2B5EF4-FFF2-40B4-BE49-F238E27FC236}">
                <a16:creationId xmlns:a16="http://schemas.microsoft.com/office/drawing/2014/main" id="{85FDE45D-26D8-3E46-B069-86B1166C26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000" y="1213493"/>
            <a:ext cx="5598000" cy="3234078"/>
          </a:xfrm>
          <a:prstGeom prst="rect">
            <a:avLst/>
          </a:prstGeom>
        </p:spPr>
      </p:pic>
    </p:spTree>
    <p:extLst>
      <p:ext uri="{BB962C8B-B14F-4D97-AF65-F5344CB8AC3E}">
        <p14:creationId xmlns:p14="http://schemas.microsoft.com/office/powerpoint/2010/main" val="1434411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on blue (thank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4B4C24-8E23-A849-8ABD-D076D01B4F93}"/>
              </a:ext>
            </a:extLst>
          </p:cNvPr>
          <p:cNvSpPr/>
          <p:nvPr userDrawn="1"/>
        </p:nvSpPr>
        <p:spPr>
          <a:xfrm>
            <a:off x="0" y="0"/>
            <a:ext cx="9144000" cy="6858000"/>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77225738-0017-6B48-9451-3D7AA0CD16E9}"/>
              </a:ext>
            </a:extLst>
          </p:cNvPr>
          <p:cNvSpPr txBox="1"/>
          <p:nvPr userDrawn="1"/>
        </p:nvSpPr>
        <p:spPr>
          <a:xfrm>
            <a:off x="1188720" y="4845050"/>
            <a:ext cx="6766560" cy="1015663"/>
          </a:xfrm>
          <a:prstGeom prst="rect">
            <a:avLst/>
          </a:prstGeom>
          <a:noFill/>
        </p:spPr>
        <p:txBody>
          <a:bodyPr wrap="square" rtlCol="0">
            <a:spAutoFit/>
          </a:bodyPr>
          <a:lstStyle/>
          <a:p>
            <a:pPr algn="ctr"/>
            <a:r>
              <a:rPr lang="en-GB" sz="6000" b="0" dirty="0">
                <a:solidFill>
                  <a:schemeClr val="bg1"/>
                </a:solidFill>
              </a:rPr>
              <a:t>Thank you</a:t>
            </a:r>
          </a:p>
        </p:txBody>
      </p:sp>
      <p:pic>
        <p:nvPicPr>
          <p:cNvPr id="5" name="Picture 4" descr="A picture containing drawing&#10;&#10;Description automatically generated">
            <a:extLst>
              <a:ext uri="{FF2B5EF4-FFF2-40B4-BE49-F238E27FC236}">
                <a16:creationId xmlns:a16="http://schemas.microsoft.com/office/drawing/2014/main" id="{A9D59B36-A22C-864E-83A5-9B434E41C3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800" y="1213955"/>
            <a:ext cx="5596400" cy="3233154"/>
          </a:xfrm>
          <a:prstGeom prst="rect">
            <a:avLst/>
          </a:prstGeom>
        </p:spPr>
      </p:pic>
    </p:spTree>
    <p:extLst>
      <p:ext uri="{BB962C8B-B14F-4D97-AF65-F5344CB8AC3E}">
        <p14:creationId xmlns:p14="http://schemas.microsoft.com/office/powerpoint/2010/main" val="51016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Just logo on whit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9FDFB63-4344-3947-984E-A1CE7A9A1D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3000" y="1811961"/>
            <a:ext cx="5598000" cy="3234078"/>
          </a:xfrm>
          <a:prstGeom prst="rect">
            <a:avLst/>
          </a:prstGeom>
        </p:spPr>
      </p:pic>
    </p:spTree>
    <p:extLst>
      <p:ext uri="{BB962C8B-B14F-4D97-AF65-F5344CB8AC3E}">
        <p14:creationId xmlns:p14="http://schemas.microsoft.com/office/powerpoint/2010/main" val="18012186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C3F180CD-8FFC-6643-AE92-EBFB6DBC66F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426960" y="0"/>
            <a:ext cx="1717040" cy="1717040"/>
          </a:xfrm>
          <a:prstGeom prst="rect">
            <a:avLst/>
          </a:prstGeom>
        </p:spPr>
      </p:pic>
      <p:sp>
        <p:nvSpPr>
          <p:cNvPr id="3" name="TextBox 2">
            <a:extLst>
              <a:ext uri="{FF2B5EF4-FFF2-40B4-BE49-F238E27FC236}">
                <a16:creationId xmlns:a16="http://schemas.microsoft.com/office/drawing/2014/main" id="{2AE3C0E4-AAD5-66BB-DC08-8127E495514A}"/>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dirty="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718475917"/>
      </p:ext>
    </p:extLst>
  </p:cSld>
  <p:clrMap bg1="lt1" tx1="dk1" bg2="lt2" tx2="dk2" accent1="accent1" accent2="accent2" accent3="accent3" accent4="accent4" accent5="accent5" accent6="accent6" hlink="hlink" folHlink="folHlink"/>
  <p:sldLayoutIdLst>
    <p:sldLayoutId id="2147483700" r:id="rId1"/>
    <p:sldLayoutId id="2147483698" r:id="rId2"/>
    <p:sldLayoutId id="2147483731" r:id="rId3"/>
    <p:sldLayoutId id="2147483734" r:id="rId4"/>
    <p:sldLayoutId id="2147483735"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3A4CBB1A-F042-2A46-AD67-4B8860EEFF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34300" y="0"/>
            <a:ext cx="1409700" cy="1409700"/>
          </a:xfrm>
          <a:prstGeom prst="rect">
            <a:avLst/>
          </a:prstGeom>
        </p:spPr>
      </p:pic>
      <p:sp>
        <p:nvSpPr>
          <p:cNvPr id="3" name="TextBox 2">
            <a:extLst>
              <a:ext uri="{FF2B5EF4-FFF2-40B4-BE49-F238E27FC236}">
                <a16:creationId xmlns:a16="http://schemas.microsoft.com/office/drawing/2014/main" id="{FB2793F2-0AC5-5BE0-CF8A-F22BFE3C561C}"/>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dirty="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3444756830"/>
      </p:ext>
    </p:extLst>
  </p:cSld>
  <p:clrMap bg1="lt1" tx1="dk1" bg2="lt2" tx2="dk2" accent1="accent1" accent2="accent2" accent3="accent3" accent4="accent4" accent5="accent5" accent6="accent6" hlink="hlink" folHlink="folHlink"/>
  <p:sldLayoutIdLst>
    <p:sldLayoutId id="214748370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4AB024-FD19-30F1-97A0-B2A9FCD7771F}"/>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dirty="0">
                <a:solidFill>
                  <a:srgbClr val="000000"/>
                </a:solidFill>
                <a:latin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696758238"/>
      </p:ext>
    </p:extLst>
  </p:cSld>
  <p:clrMap bg1="lt1" tx1="dk1" bg2="lt2" tx2="dk2" accent1="accent1" accent2="accent2" accent3="accent3" accent4="accent4" accent5="accent5" accent6="accent6" hlink="hlink" folHlink="folHlink"/>
  <p:sldLayoutIdLst>
    <p:sldLayoutId id="2147483685" r:id="rId1"/>
    <p:sldLayoutId id="2147483688" r:id="rId2"/>
    <p:sldLayoutId id="2147483689" r:id="rId3"/>
    <p:sldLayoutId id="2147483690" r:id="rId4"/>
    <p:sldLayoutId id="2147483724" r:id="rId5"/>
    <p:sldLayoutId id="2147483725" r:id="rId6"/>
    <p:sldLayoutId id="2147483726" r:id="rId7"/>
    <p:sldLayoutId id="2147483727"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5EB8"/>
        </a:buClr>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events.skillsforcare.org.uk/skillsforcare/frontend/reg/thome.csp?pageID=590760&amp;eventID=1843" TargetMode="External"/><Relationship Id="rId2" Type="http://schemas.openxmlformats.org/officeDocument/2006/relationships/hyperlink" Target="https://events.skillsforcare.org.uk/skillsforcare/frontend/reg/thome.csp?pageID=595810&amp;eventID=1858&amp;CSPCHD=000001000000qhR1OxISbs7nwl_lcU_RQpusyuW8T0f6r2Tk8$" TargetMode="Externa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hyperlink" Target="https://www.skillsforcare.org.uk/Support-for-leaders-and-managers/Good-and-outstanding-care/inspection-toolkit/Inspection-toolkit.asp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hyperlink" Target="http://www.skillsforcare.org.uk/even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www.skillsforcare.org.uk/Recruitment-support/International-recruitment/International-recruitment.aspx"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skillsforcare.org.uk/Support-for-leaders-and-managers/Support-for-registered-managers/The-care-exchange/The-care-exchange-Series-4.aspx"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s://www.ofcom.org.uk/news-centre/2021/upgrading-landlines-to-digital-technology"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hyperlink" Target="https://www.local.gov.uk/our-support/cyber-digital-and-technology/digital-switchov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online1.snapsurveys.com/interview/72557f5a-e992-44ab-ad86-2ee4b80b02a9"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mailto:Holly.Stockdale@skillsforcare.org.uk"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4019" y="2658466"/>
            <a:ext cx="6052052" cy="3745256"/>
          </a:xfrm>
          <a:prstGeom prst="rect">
            <a:avLst/>
          </a:prstGeom>
        </p:spPr>
        <p:txBody>
          <a:bodyPr vert="horz" wrap="square" lIns="0" tIns="142875" rIns="0" bIns="0" rtlCol="0">
            <a:spAutoFit/>
          </a:bodyPr>
          <a:lstStyle/>
          <a:p>
            <a:pPr marL="9525" marR="3810">
              <a:lnSpc>
                <a:spcPct val="100000"/>
              </a:lnSpc>
              <a:spcBef>
                <a:spcPts val="1125"/>
              </a:spcBef>
              <a:tabLst>
                <a:tab pos="1884045" algn="l"/>
                <a:tab pos="2958465" algn="l"/>
                <a:tab pos="4650581" algn="l"/>
              </a:tabLst>
            </a:pPr>
            <a:r>
              <a:rPr lang="en-GB" sz="5250" spc="-8" dirty="0"/>
              <a:t>Workstream Update</a:t>
            </a:r>
            <a:br>
              <a:rPr lang="en-GB" sz="5250" spc="-8" dirty="0"/>
            </a:br>
            <a:br>
              <a:rPr lang="en-GB" sz="5250" spc="-8" dirty="0"/>
            </a:br>
            <a:r>
              <a:rPr lang="en-GB" sz="2400" spc="-8" dirty="0"/>
              <a:t>Somerset LEM 02.04.2024</a:t>
            </a:r>
            <a:br>
              <a:rPr lang="en-GB" sz="2625" spc="-8" dirty="0">
                <a:latin typeface="HelveticaNeueLTStd-Roman"/>
              </a:rPr>
            </a:br>
            <a:br>
              <a:rPr lang="en-GB" sz="2625" spc="-8" dirty="0">
                <a:latin typeface="HelveticaNeueLTStd-Roman"/>
              </a:rPr>
            </a:br>
            <a:r>
              <a:rPr lang="en-GB" sz="2625" spc="-8" dirty="0">
                <a:latin typeface="HelveticaNeueLTStd-Roman"/>
              </a:rPr>
              <a:t>Holly Stockdale – Locality Manager </a:t>
            </a:r>
            <a:endParaRPr lang="en-GB" sz="2400" dirty="0"/>
          </a:p>
        </p:txBody>
      </p:sp>
      <p:sp>
        <p:nvSpPr>
          <p:cNvPr id="3" name="object 3"/>
          <p:cNvSpPr/>
          <p:nvPr/>
        </p:nvSpPr>
        <p:spPr>
          <a:xfrm>
            <a:off x="545402" y="1200149"/>
            <a:ext cx="775335" cy="1202055"/>
          </a:xfrm>
          <a:custGeom>
            <a:avLst/>
            <a:gdLst/>
            <a:ahLst/>
            <a:cxnLst/>
            <a:rect l="l" t="t" r="r" b="b"/>
            <a:pathLst>
              <a:path w="1033780" h="1602739">
                <a:moveTo>
                  <a:pt x="601319" y="736968"/>
                </a:moveTo>
                <a:lnTo>
                  <a:pt x="586460" y="696569"/>
                </a:lnTo>
                <a:lnTo>
                  <a:pt x="535381" y="654672"/>
                </a:lnTo>
                <a:lnTo>
                  <a:pt x="502488" y="634669"/>
                </a:lnTo>
                <a:lnTo>
                  <a:pt x="480441" y="618947"/>
                </a:lnTo>
                <a:lnTo>
                  <a:pt x="468071" y="606399"/>
                </a:lnTo>
                <a:lnTo>
                  <a:pt x="464210" y="595922"/>
                </a:lnTo>
                <a:lnTo>
                  <a:pt x="466915" y="585127"/>
                </a:lnTo>
                <a:lnTo>
                  <a:pt x="474649" y="576656"/>
                </a:lnTo>
                <a:lnTo>
                  <a:pt x="486791" y="571119"/>
                </a:lnTo>
                <a:lnTo>
                  <a:pt x="502729" y="569137"/>
                </a:lnTo>
                <a:lnTo>
                  <a:pt x="520496" y="570915"/>
                </a:lnTo>
                <a:lnTo>
                  <a:pt x="541020" y="576414"/>
                </a:lnTo>
                <a:lnTo>
                  <a:pt x="563613" y="585965"/>
                </a:lnTo>
                <a:lnTo>
                  <a:pt x="587616" y="599846"/>
                </a:lnTo>
                <a:lnTo>
                  <a:pt x="587616" y="542366"/>
                </a:lnTo>
                <a:lnTo>
                  <a:pt x="565061" y="531710"/>
                </a:lnTo>
                <a:lnTo>
                  <a:pt x="543293" y="524167"/>
                </a:lnTo>
                <a:lnTo>
                  <a:pt x="522147" y="519684"/>
                </a:lnTo>
                <a:lnTo>
                  <a:pt x="501434" y="518198"/>
                </a:lnTo>
                <a:lnTo>
                  <a:pt x="461530" y="523671"/>
                </a:lnTo>
                <a:lnTo>
                  <a:pt x="431063" y="539445"/>
                </a:lnTo>
                <a:lnTo>
                  <a:pt x="411619" y="564502"/>
                </a:lnTo>
                <a:lnTo>
                  <a:pt x="404787" y="597865"/>
                </a:lnTo>
                <a:lnTo>
                  <a:pt x="419049" y="639013"/>
                </a:lnTo>
                <a:lnTo>
                  <a:pt x="453047" y="670013"/>
                </a:lnTo>
                <a:lnTo>
                  <a:pt x="493649" y="694550"/>
                </a:lnTo>
                <a:lnTo>
                  <a:pt x="527659" y="716305"/>
                </a:lnTo>
                <a:lnTo>
                  <a:pt x="541921" y="738936"/>
                </a:lnTo>
                <a:lnTo>
                  <a:pt x="538492" y="752779"/>
                </a:lnTo>
                <a:lnTo>
                  <a:pt x="529183" y="762939"/>
                </a:lnTo>
                <a:lnTo>
                  <a:pt x="515454" y="769429"/>
                </a:lnTo>
                <a:lnTo>
                  <a:pt x="498805" y="772236"/>
                </a:lnTo>
                <a:lnTo>
                  <a:pt x="479209" y="769899"/>
                </a:lnTo>
                <a:lnTo>
                  <a:pt x="456196" y="762774"/>
                </a:lnTo>
                <a:lnTo>
                  <a:pt x="430491" y="750747"/>
                </a:lnTo>
                <a:lnTo>
                  <a:pt x="402831" y="733704"/>
                </a:lnTo>
                <a:lnTo>
                  <a:pt x="402831" y="796404"/>
                </a:lnTo>
                <a:lnTo>
                  <a:pt x="429666" y="808850"/>
                </a:lnTo>
                <a:lnTo>
                  <a:pt x="454494" y="817130"/>
                </a:lnTo>
                <a:lnTo>
                  <a:pt x="478955" y="821740"/>
                </a:lnTo>
                <a:lnTo>
                  <a:pt x="504698" y="823163"/>
                </a:lnTo>
                <a:lnTo>
                  <a:pt x="543204" y="816952"/>
                </a:lnTo>
                <a:lnTo>
                  <a:pt x="573811" y="799414"/>
                </a:lnTo>
                <a:lnTo>
                  <a:pt x="594017" y="772210"/>
                </a:lnTo>
                <a:lnTo>
                  <a:pt x="601319" y="736968"/>
                </a:lnTo>
                <a:close/>
              </a:path>
              <a:path w="1033780" h="1602739">
                <a:moveTo>
                  <a:pt x="719518" y="371957"/>
                </a:moveTo>
                <a:lnTo>
                  <a:pt x="661390" y="371957"/>
                </a:lnTo>
                <a:lnTo>
                  <a:pt x="661390" y="817295"/>
                </a:lnTo>
                <a:lnTo>
                  <a:pt x="719518" y="817295"/>
                </a:lnTo>
                <a:lnTo>
                  <a:pt x="719518" y="371957"/>
                </a:lnTo>
                <a:close/>
              </a:path>
              <a:path w="1033780" h="1602739">
                <a:moveTo>
                  <a:pt x="760006" y="0"/>
                </a:moveTo>
                <a:lnTo>
                  <a:pt x="711428" y="3797"/>
                </a:lnTo>
                <a:lnTo>
                  <a:pt x="663829" y="10490"/>
                </a:lnTo>
                <a:lnTo>
                  <a:pt x="617194" y="19964"/>
                </a:lnTo>
                <a:lnTo>
                  <a:pt x="571601" y="32143"/>
                </a:lnTo>
                <a:lnTo>
                  <a:pt x="527138" y="46951"/>
                </a:lnTo>
                <a:lnTo>
                  <a:pt x="483882" y="64274"/>
                </a:lnTo>
                <a:lnTo>
                  <a:pt x="441921" y="84023"/>
                </a:lnTo>
                <a:lnTo>
                  <a:pt x="401345" y="106121"/>
                </a:lnTo>
                <a:lnTo>
                  <a:pt x="362216" y="130467"/>
                </a:lnTo>
                <a:lnTo>
                  <a:pt x="324624" y="156972"/>
                </a:lnTo>
                <a:lnTo>
                  <a:pt x="288671" y="185534"/>
                </a:lnTo>
                <a:lnTo>
                  <a:pt x="254406" y="216090"/>
                </a:lnTo>
                <a:lnTo>
                  <a:pt x="221932" y="248526"/>
                </a:lnTo>
                <a:lnTo>
                  <a:pt x="191338" y="282752"/>
                </a:lnTo>
                <a:lnTo>
                  <a:pt x="162687" y="318681"/>
                </a:lnTo>
                <a:lnTo>
                  <a:pt x="136080" y="356235"/>
                </a:lnTo>
                <a:lnTo>
                  <a:pt x="111582" y="395300"/>
                </a:lnTo>
                <a:lnTo>
                  <a:pt x="89281" y="435800"/>
                </a:lnTo>
                <a:lnTo>
                  <a:pt x="69278" y="477634"/>
                </a:lnTo>
                <a:lnTo>
                  <a:pt x="51625" y="520725"/>
                </a:lnTo>
                <a:lnTo>
                  <a:pt x="36423" y="564972"/>
                </a:lnTo>
                <a:lnTo>
                  <a:pt x="23749" y="610285"/>
                </a:lnTo>
                <a:lnTo>
                  <a:pt x="13690" y="656577"/>
                </a:lnTo>
                <a:lnTo>
                  <a:pt x="6324" y="703745"/>
                </a:lnTo>
                <a:lnTo>
                  <a:pt x="1739" y="751713"/>
                </a:lnTo>
                <a:lnTo>
                  <a:pt x="0" y="800379"/>
                </a:lnTo>
                <a:lnTo>
                  <a:pt x="1219" y="849414"/>
                </a:lnTo>
                <a:lnTo>
                  <a:pt x="5372" y="897686"/>
                </a:lnTo>
                <a:lnTo>
                  <a:pt x="12369" y="945134"/>
                </a:lnTo>
                <a:lnTo>
                  <a:pt x="22136" y="991654"/>
                </a:lnTo>
                <a:lnTo>
                  <a:pt x="34582" y="1037158"/>
                </a:lnTo>
                <a:lnTo>
                  <a:pt x="49618" y="1081570"/>
                </a:lnTo>
                <a:lnTo>
                  <a:pt x="67157" y="1124788"/>
                </a:lnTo>
                <a:lnTo>
                  <a:pt x="87122" y="1166723"/>
                </a:lnTo>
                <a:lnTo>
                  <a:pt x="109410" y="1207300"/>
                </a:lnTo>
                <a:lnTo>
                  <a:pt x="133934" y="1246416"/>
                </a:lnTo>
                <a:lnTo>
                  <a:pt x="160616" y="1283995"/>
                </a:lnTo>
                <a:lnTo>
                  <a:pt x="189369" y="1319936"/>
                </a:lnTo>
                <a:lnTo>
                  <a:pt x="220091" y="1354162"/>
                </a:lnTo>
                <a:lnTo>
                  <a:pt x="252717" y="1386573"/>
                </a:lnTo>
                <a:lnTo>
                  <a:pt x="287147" y="1417078"/>
                </a:lnTo>
                <a:lnTo>
                  <a:pt x="323291" y="1445615"/>
                </a:lnTo>
                <a:lnTo>
                  <a:pt x="361061" y="1472069"/>
                </a:lnTo>
                <a:lnTo>
                  <a:pt x="400380" y="1496352"/>
                </a:lnTo>
                <a:lnTo>
                  <a:pt x="441147" y="1518386"/>
                </a:lnTo>
                <a:lnTo>
                  <a:pt x="483298" y="1538084"/>
                </a:lnTo>
                <a:lnTo>
                  <a:pt x="526719" y="1555343"/>
                </a:lnTo>
                <a:lnTo>
                  <a:pt x="571334" y="1570088"/>
                </a:lnTo>
                <a:lnTo>
                  <a:pt x="617067" y="1582229"/>
                </a:lnTo>
                <a:lnTo>
                  <a:pt x="663816" y="1591678"/>
                </a:lnTo>
                <a:lnTo>
                  <a:pt x="711492" y="1598333"/>
                </a:lnTo>
                <a:lnTo>
                  <a:pt x="760006" y="1602117"/>
                </a:lnTo>
                <a:lnTo>
                  <a:pt x="760006" y="1448993"/>
                </a:lnTo>
                <a:lnTo>
                  <a:pt x="712050" y="1444815"/>
                </a:lnTo>
                <a:lnTo>
                  <a:pt x="664819" y="1437500"/>
                </a:lnTo>
                <a:lnTo>
                  <a:pt x="618426" y="1427086"/>
                </a:lnTo>
                <a:lnTo>
                  <a:pt x="573011" y="1413637"/>
                </a:lnTo>
                <a:lnTo>
                  <a:pt x="528675" y="1397203"/>
                </a:lnTo>
                <a:lnTo>
                  <a:pt x="485559" y="1377823"/>
                </a:lnTo>
                <a:lnTo>
                  <a:pt x="443788" y="1355559"/>
                </a:lnTo>
                <a:lnTo>
                  <a:pt x="403479" y="1330464"/>
                </a:lnTo>
                <a:lnTo>
                  <a:pt x="364744" y="1302588"/>
                </a:lnTo>
                <a:lnTo>
                  <a:pt x="327723" y="1271968"/>
                </a:lnTo>
                <a:lnTo>
                  <a:pt x="292531" y="1238669"/>
                </a:lnTo>
                <a:lnTo>
                  <a:pt x="257581" y="1200721"/>
                </a:lnTo>
                <a:lnTo>
                  <a:pt x="225679" y="1160741"/>
                </a:lnTo>
                <a:lnTo>
                  <a:pt x="196913" y="1118882"/>
                </a:lnTo>
                <a:lnTo>
                  <a:pt x="171348" y="1075270"/>
                </a:lnTo>
                <a:lnTo>
                  <a:pt x="149034" y="1030084"/>
                </a:lnTo>
                <a:lnTo>
                  <a:pt x="130022" y="983449"/>
                </a:lnTo>
                <a:lnTo>
                  <a:pt x="114401" y="935532"/>
                </a:lnTo>
                <a:lnTo>
                  <a:pt x="102209" y="886472"/>
                </a:lnTo>
                <a:lnTo>
                  <a:pt x="93510" y="836422"/>
                </a:lnTo>
                <a:lnTo>
                  <a:pt x="88379" y="785533"/>
                </a:lnTo>
                <a:lnTo>
                  <a:pt x="86868" y="733945"/>
                </a:lnTo>
                <a:lnTo>
                  <a:pt x="89027" y="682028"/>
                </a:lnTo>
                <a:lnTo>
                  <a:pt x="94856" y="631101"/>
                </a:lnTo>
                <a:lnTo>
                  <a:pt x="104228" y="581291"/>
                </a:lnTo>
                <a:lnTo>
                  <a:pt x="117017" y="532739"/>
                </a:lnTo>
                <a:lnTo>
                  <a:pt x="133083" y="485584"/>
                </a:lnTo>
                <a:lnTo>
                  <a:pt x="152311" y="439940"/>
                </a:lnTo>
                <a:lnTo>
                  <a:pt x="174548" y="395960"/>
                </a:lnTo>
                <a:lnTo>
                  <a:pt x="199694" y="353758"/>
                </a:lnTo>
                <a:lnTo>
                  <a:pt x="227596" y="313486"/>
                </a:lnTo>
                <a:lnTo>
                  <a:pt x="258140" y="275272"/>
                </a:lnTo>
                <a:lnTo>
                  <a:pt x="291172" y="239242"/>
                </a:lnTo>
                <a:lnTo>
                  <a:pt x="261429" y="276072"/>
                </a:lnTo>
                <a:lnTo>
                  <a:pt x="234340" y="314833"/>
                </a:lnTo>
                <a:lnTo>
                  <a:pt x="210032" y="355396"/>
                </a:lnTo>
                <a:lnTo>
                  <a:pt x="188582" y="397611"/>
                </a:lnTo>
                <a:lnTo>
                  <a:pt x="170116" y="441299"/>
                </a:lnTo>
                <a:lnTo>
                  <a:pt x="154724" y="486333"/>
                </a:lnTo>
                <a:lnTo>
                  <a:pt x="142506" y="532549"/>
                </a:lnTo>
                <a:lnTo>
                  <a:pt x="133578" y="579805"/>
                </a:lnTo>
                <a:lnTo>
                  <a:pt x="128041" y="627926"/>
                </a:lnTo>
                <a:lnTo>
                  <a:pt x="125984" y="676783"/>
                </a:lnTo>
                <a:lnTo>
                  <a:pt x="127444" y="725639"/>
                </a:lnTo>
                <a:lnTo>
                  <a:pt x="132321" y="773836"/>
                </a:lnTo>
                <a:lnTo>
                  <a:pt x="140576" y="821207"/>
                </a:lnTo>
                <a:lnTo>
                  <a:pt x="152133" y="867638"/>
                </a:lnTo>
                <a:lnTo>
                  <a:pt x="166954" y="912977"/>
                </a:lnTo>
                <a:lnTo>
                  <a:pt x="184962" y="957084"/>
                </a:lnTo>
                <a:lnTo>
                  <a:pt x="206121" y="999832"/>
                </a:lnTo>
                <a:lnTo>
                  <a:pt x="230352" y="1041057"/>
                </a:lnTo>
                <a:lnTo>
                  <a:pt x="257606" y="1080630"/>
                </a:lnTo>
                <a:lnTo>
                  <a:pt x="287832" y="1118425"/>
                </a:lnTo>
                <a:lnTo>
                  <a:pt x="320967" y="1154264"/>
                </a:lnTo>
                <a:lnTo>
                  <a:pt x="357466" y="1188453"/>
                </a:lnTo>
                <a:lnTo>
                  <a:pt x="396024" y="1219581"/>
                </a:lnTo>
                <a:lnTo>
                  <a:pt x="436473" y="1247597"/>
                </a:lnTo>
                <a:lnTo>
                  <a:pt x="478675" y="1272438"/>
                </a:lnTo>
                <a:lnTo>
                  <a:pt x="522465" y="1294028"/>
                </a:lnTo>
                <a:lnTo>
                  <a:pt x="567702" y="1312316"/>
                </a:lnTo>
                <a:lnTo>
                  <a:pt x="614222" y="1327238"/>
                </a:lnTo>
                <a:lnTo>
                  <a:pt x="661885" y="1338719"/>
                </a:lnTo>
                <a:lnTo>
                  <a:pt x="710539" y="1346708"/>
                </a:lnTo>
                <a:lnTo>
                  <a:pt x="760006" y="1351127"/>
                </a:lnTo>
                <a:lnTo>
                  <a:pt x="760006" y="1194320"/>
                </a:lnTo>
                <a:lnTo>
                  <a:pt x="711923" y="1189151"/>
                </a:lnTo>
                <a:lnTo>
                  <a:pt x="665060" y="1180172"/>
                </a:lnTo>
                <a:lnTo>
                  <a:pt x="619582" y="1167574"/>
                </a:lnTo>
                <a:lnTo>
                  <a:pt x="575652" y="1151509"/>
                </a:lnTo>
                <a:lnTo>
                  <a:pt x="533425" y="1132128"/>
                </a:lnTo>
                <a:lnTo>
                  <a:pt x="493064" y="1109599"/>
                </a:lnTo>
                <a:lnTo>
                  <a:pt x="454723" y="1084084"/>
                </a:lnTo>
                <a:lnTo>
                  <a:pt x="418566" y="1055738"/>
                </a:lnTo>
                <a:lnTo>
                  <a:pt x="384733" y="1024712"/>
                </a:lnTo>
                <a:lnTo>
                  <a:pt x="353415" y="991184"/>
                </a:lnTo>
                <a:lnTo>
                  <a:pt x="324739" y="955306"/>
                </a:lnTo>
                <a:lnTo>
                  <a:pt x="298881" y="917232"/>
                </a:lnTo>
                <a:lnTo>
                  <a:pt x="275983" y="877125"/>
                </a:lnTo>
                <a:lnTo>
                  <a:pt x="256235" y="835152"/>
                </a:lnTo>
                <a:lnTo>
                  <a:pt x="239763" y="791464"/>
                </a:lnTo>
                <a:lnTo>
                  <a:pt x="226733" y="746226"/>
                </a:lnTo>
                <a:lnTo>
                  <a:pt x="217309" y="699604"/>
                </a:lnTo>
                <a:lnTo>
                  <a:pt x="211658" y="651738"/>
                </a:lnTo>
                <a:lnTo>
                  <a:pt x="209918" y="602805"/>
                </a:lnTo>
                <a:lnTo>
                  <a:pt x="212026" y="554990"/>
                </a:lnTo>
                <a:lnTo>
                  <a:pt x="217728" y="507365"/>
                </a:lnTo>
                <a:lnTo>
                  <a:pt x="226923" y="460235"/>
                </a:lnTo>
                <a:lnTo>
                  <a:pt x="239509" y="413943"/>
                </a:lnTo>
                <a:lnTo>
                  <a:pt x="255409" y="368782"/>
                </a:lnTo>
                <a:lnTo>
                  <a:pt x="274535" y="325069"/>
                </a:lnTo>
                <a:lnTo>
                  <a:pt x="296786" y="283121"/>
                </a:lnTo>
                <a:lnTo>
                  <a:pt x="322072" y="243230"/>
                </a:lnTo>
                <a:lnTo>
                  <a:pt x="350291" y="205740"/>
                </a:lnTo>
                <a:lnTo>
                  <a:pt x="381355" y="170942"/>
                </a:lnTo>
                <a:lnTo>
                  <a:pt x="415188" y="139153"/>
                </a:lnTo>
                <a:lnTo>
                  <a:pt x="451675" y="110705"/>
                </a:lnTo>
                <a:lnTo>
                  <a:pt x="490740" y="85877"/>
                </a:lnTo>
                <a:lnTo>
                  <a:pt x="532269" y="64998"/>
                </a:lnTo>
                <a:lnTo>
                  <a:pt x="605510" y="34277"/>
                </a:lnTo>
                <a:lnTo>
                  <a:pt x="653643" y="17932"/>
                </a:lnTo>
                <a:lnTo>
                  <a:pt x="698030" y="10490"/>
                </a:lnTo>
                <a:lnTo>
                  <a:pt x="760006" y="6438"/>
                </a:lnTo>
                <a:lnTo>
                  <a:pt x="760006" y="0"/>
                </a:lnTo>
                <a:close/>
              </a:path>
              <a:path w="1033780" h="1602739">
                <a:moveTo>
                  <a:pt x="947420" y="817295"/>
                </a:moveTo>
                <a:lnTo>
                  <a:pt x="795921" y="667753"/>
                </a:lnTo>
                <a:lnTo>
                  <a:pt x="921296" y="524103"/>
                </a:lnTo>
                <a:lnTo>
                  <a:pt x="852081" y="524103"/>
                </a:lnTo>
                <a:lnTo>
                  <a:pt x="722122" y="667753"/>
                </a:lnTo>
                <a:lnTo>
                  <a:pt x="869061" y="817295"/>
                </a:lnTo>
                <a:lnTo>
                  <a:pt x="947420" y="817295"/>
                </a:lnTo>
                <a:close/>
              </a:path>
              <a:path w="1033780" h="1602739">
                <a:moveTo>
                  <a:pt x="1027747" y="524090"/>
                </a:moveTo>
                <a:lnTo>
                  <a:pt x="969619" y="524090"/>
                </a:lnTo>
                <a:lnTo>
                  <a:pt x="969619" y="817283"/>
                </a:lnTo>
                <a:lnTo>
                  <a:pt x="1027747" y="817283"/>
                </a:lnTo>
                <a:lnTo>
                  <a:pt x="1027747" y="524090"/>
                </a:lnTo>
                <a:close/>
              </a:path>
              <a:path w="1033780" h="1602739">
                <a:moveTo>
                  <a:pt x="1033614" y="435292"/>
                </a:moveTo>
                <a:lnTo>
                  <a:pt x="1030859" y="421894"/>
                </a:lnTo>
                <a:lnTo>
                  <a:pt x="1023404" y="410883"/>
                </a:lnTo>
                <a:lnTo>
                  <a:pt x="1012393" y="403415"/>
                </a:lnTo>
                <a:lnTo>
                  <a:pt x="999007" y="400659"/>
                </a:lnTo>
                <a:lnTo>
                  <a:pt x="985596" y="403415"/>
                </a:lnTo>
                <a:lnTo>
                  <a:pt x="974585" y="410883"/>
                </a:lnTo>
                <a:lnTo>
                  <a:pt x="967130" y="421894"/>
                </a:lnTo>
                <a:lnTo>
                  <a:pt x="964399" y="435292"/>
                </a:lnTo>
                <a:lnTo>
                  <a:pt x="967130" y="448691"/>
                </a:lnTo>
                <a:lnTo>
                  <a:pt x="974598" y="459689"/>
                </a:lnTo>
                <a:lnTo>
                  <a:pt x="985596" y="467144"/>
                </a:lnTo>
                <a:lnTo>
                  <a:pt x="999007" y="469887"/>
                </a:lnTo>
                <a:lnTo>
                  <a:pt x="1012393" y="467144"/>
                </a:lnTo>
                <a:lnTo>
                  <a:pt x="1023404" y="459689"/>
                </a:lnTo>
                <a:lnTo>
                  <a:pt x="1030859" y="448691"/>
                </a:lnTo>
                <a:lnTo>
                  <a:pt x="1033614" y="435292"/>
                </a:lnTo>
                <a:close/>
              </a:path>
            </a:pathLst>
          </a:custGeom>
          <a:solidFill>
            <a:srgbClr val="FFFFFF"/>
          </a:solidFill>
        </p:spPr>
        <p:txBody>
          <a:bodyPr wrap="square" lIns="0" tIns="0" rIns="0" bIns="0" rtlCol="0"/>
          <a:lstStyle/>
          <a:p>
            <a:endParaRPr sz="1350"/>
          </a:p>
        </p:txBody>
      </p:sp>
      <p:sp>
        <p:nvSpPr>
          <p:cNvPr id="4" name="object 4"/>
          <p:cNvSpPr/>
          <p:nvPr/>
        </p:nvSpPr>
        <p:spPr>
          <a:xfrm>
            <a:off x="1374982" y="1479108"/>
            <a:ext cx="43814" cy="334328"/>
          </a:xfrm>
          <a:custGeom>
            <a:avLst/>
            <a:gdLst/>
            <a:ahLst/>
            <a:cxnLst/>
            <a:rect l="l" t="t" r="r" b="b"/>
            <a:pathLst>
              <a:path w="58419" h="445769">
                <a:moveTo>
                  <a:pt x="58127" y="0"/>
                </a:moveTo>
                <a:lnTo>
                  <a:pt x="0" y="0"/>
                </a:lnTo>
                <a:lnTo>
                  <a:pt x="0" y="445338"/>
                </a:lnTo>
                <a:lnTo>
                  <a:pt x="58127" y="445338"/>
                </a:lnTo>
                <a:lnTo>
                  <a:pt x="58127" y="0"/>
                </a:lnTo>
                <a:close/>
              </a:path>
            </a:pathLst>
          </a:custGeom>
          <a:solidFill>
            <a:srgbClr val="FFFFFF"/>
          </a:solidFill>
        </p:spPr>
        <p:txBody>
          <a:bodyPr wrap="square" lIns="0" tIns="0" rIns="0" bIns="0" rtlCol="0"/>
          <a:lstStyle/>
          <a:p>
            <a:endParaRPr sz="1350"/>
          </a:p>
        </p:txBody>
      </p:sp>
      <p:sp>
        <p:nvSpPr>
          <p:cNvPr id="5" name="object 5"/>
          <p:cNvSpPr/>
          <p:nvPr/>
        </p:nvSpPr>
        <p:spPr>
          <a:xfrm>
            <a:off x="1477347" y="1479108"/>
            <a:ext cx="43814" cy="334328"/>
          </a:xfrm>
          <a:custGeom>
            <a:avLst/>
            <a:gdLst/>
            <a:ahLst/>
            <a:cxnLst/>
            <a:rect l="l" t="t" r="r" b="b"/>
            <a:pathLst>
              <a:path w="58419" h="445769">
                <a:moveTo>
                  <a:pt x="58102" y="0"/>
                </a:moveTo>
                <a:lnTo>
                  <a:pt x="0" y="0"/>
                </a:lnTo>
                <a:lnTo>
                  <a:pt x="0" y="445338"/>
                </a:lnTo>
                <a:lnTo>
                  <a:pt x="58102" y="445338"/>
                </a:lnTo>
                <a:lnTo>
                  <a:pt x="58102" y="0"/>
                </a:lnTo>
                <a:close/>
              </a:path>
            </a:pathLst>
          </a:custGeom>
          <a:solidFill>
            <a:srgbClr val="FFFFFF"/>
          </a:solidFill>
        </p:spPr>
        <p:txBody>
          <a:bodyPr wrap="square" lIns="0" tIns="0" rIns="0" bIns="0" rtlCol="0"/>
          <a:lstStyle/>
          <a:p>
            <a:endParaRPr sz="1350"/>
          </a:p>
        </p:txBody>
      </p:sp>
      <p:sp>
        <p:nvSpPr>
          <p:cNvPr id="6" name="object 6"/>
          <p:cNvSpPr/>
          <p:nvPr/>
        </p:nvSpPr>
        <p:spPr>
          <a:xfrm>
            <a:off x="1567919" y="1474698"/>
            <a:ext cx="516255" cy="342900"/>
          </a:xfrm>
          <a:custGeom>
            <a:avLst/>
            <a:gdLst/>
            <a:ahLst/>
            <a:cxnLst/>
            <a:rect l="l" t="t" r="r" b="b"/>
            <a:pathLst>
              <a:path w="688339" h="457200">
                <a:moveTo>
                  <a:pt x="198526" y="370903"/>
                </a:moveTo>
                <a:lnTo>
                  <a:pt x="183667" y="330504"/>
                </a:lnTo>
                <a:lnTo>
                  <a:pt x="132562" y="288607"/>
                </a:lnTo>
                <a:lnTo>
                  <a:pt x="99682" y="268605"/>
                </a:lnTo>
                <a:lnTo>
                  <a:pt x="77635" y="252882"/>
                </a:lnTo>
                <a:lnTo>
                  <a:pt x="65265" y="240334"/>
                </a:lnTo>
                <a:lnTo>
                  <a:pt x="61391" y="229857"/>
                </a:lnTo>
                <a:lnTo>
                  <a:pt x="64109" y="219062"/>
                </a:lnTo>
                <a:lnTo>
                  <a:pt x="71843" y="210591"/>
                </a:lnTo>
                <a:lnTo>
                  <a:pt x="83985" y="205054"/>
                </a:lnTo>
                <a:lnTo>
                  <a:pt x="99923" y="203073"/>
                </a:lnTo>
                <a:lnTo>
                  <a:pt x="117703" y="204851"/>
                </a:lnTo>
                <a:lnTo>
                  <a:pt x="138226" y="210350"/>
                </a:lnTo>
                <a:lnTo>
                  <a:pt x="160820" y="219900"/>
                </a:lnTo>
                <a:lnTo>
                  <a:pt x="184823" y="233781"/>
                </a:lnTo>
                <a:lnTo>
                  <a:pt x="184823" y="176301"/>
                </a:lnTo>
                <a:lnTo>
                  <a:pt x="162255" y="165646"/>
                </a:lnTo>
                <a:lnTo>
                  <a:pt x="140487" y="158102"/>
                </a:lnTo>
                <a:lnTo>
                  <a:pt x="119341" y="153619"/>
                </a:lnTo>
                <a:lnTo>
                  <a:pt x="98615" y="152133"/>
                </a:lnTo>
                <a:lnTo>
                  <a:pt x="58724" y="157607"/>
                </a:lnTo>
                <a:lnTo>
                  <a:pt x="28257" y="173380"/>
                </a:lnTo>
                <a:lnTo>
                  <a:pt x="8801" y="198437"/>
                </a:lnTo>
                <a:lnTo>
                  <a:pt x="1968" y="231800"/>
                </a:lnTo>
                <a:lnTo>
                  <a:pt x="16230" y="272948"/>
                </a:lnTo>
                <a:lnTo>
                  <a:pt x="50241" y="303949"/>
                </a:lnTo>
                <a:lnTo>
                  <a:pt x="90830" y="328485"/>
                </a:lnTo>
                <a:lnTo>
                  <a:pt x="124828" y="350240"/>
                </a:lnTo>
                <a:lnTo>
                  <a:pt x="139090" y="372872"/>
                </a:lnTo>
                <a:lnTo>
                  <a:pt x="135661" y="386715"/>
                </a:lnTo>
                <a:lnTo>
                  <a:pt x="126365" y="396875"/>
                </a:lnTo>
                <a:lnTo>
                  <a:pt x="112649" y="403364"/>
                </a:lnTo>
                <a:lnTo>
                  <a:pt x="95999" y="406171"/>
                </a:lnTo>
                <a:lnTo>
                  <a:pt x="76415" y="403834"/>
                </a:lnTo>
                <a:lnTo>
                  <a:pt x="53403" y="396709"/>
                </a:lnTo>
                <a:lnTo>
                  <a:pt x="27686" y="384683"/>
                </a:lnTo>
                <a:lnTo>
                  <a:pt x="0" y="367639"/>
                </a:lnTo>
                <a:lnTo>
                  <a:pt x="0" y="430339"/>
                </a:lnTo>
                <a:lnTo>
                  <a:pt x="26847" y="442785"/>
                </a:lnTo>
                <a:lnTo>
                  <a:pt x="51676" y="451065"/>
                </a:lnTo>
                <a:lnTo>
                  <a:pt x="76149" y="455676"/>
                </a:lnTo>
                <a:lnTo>
                  <a:pt x="101892" y="457098"/>
                </a:lnTo>
                <a:lnTo>
                  <a:pt x="140411" y="450888"/>
                </a:lnTo>
                <a:lnTo>
                  <a:pt x="171018" y="433349"/>
                </a:lnTo>
                <a:lnTo>
                  <a:pt x="191236" y="406146"/>
                </a:lnTo>
                <a:lnTo>
                  <a:pt x="198526" y="370903"/>
                </a:lnTo>
                <a:close/>
              </a:path>
              <a:path w="688339" h="457200">
                <a:moveTo>
                  <a:pt x="434924" y="12407"/>
                </a:moveTo>
                <a:lnTo>
                  <a:pt x="419392" y="6604"/>
                </a:lnTo>
                <a:lnTo>
                  <a:pt x="406196" y="2768"/>
                </a:lnTo>
                <a:lnTo>
                  <a:pt x="393966" y="647"/>
                </a:lnTo>
                <a:lnTo>
                  <a:pt x="381381" y="0"/>
                </a:lnTo>
                <a:lnTo>
                  <a:pt x="344792" y="6489"/>
                </a:lnTo>
                <a:lnTo>
                  <a:pt x="312077" y="26441"/>
                </a:lnTo>
                <a:lnTo>
                  <a:pt x="288544" y="60604"/>
                </a:lnTo>
                <a:lnTo>
                  <a:pt x="279514" y="109715"/>
                </a:lnTo>
                <a:lnTo>
                  <a:pt x="279514" y="158038"/>
                </a:lnTo>
                <a:lnTo>
                  <a:pt x="225310" y="158038"/>
                </a:lnTo>
                <a:lnTo>
                  <a:pt x="225310" y="183515"/>
                </a:lnTo>
                <a:lnTo>
                  <a:pt x="279514" y="183515"/>
                </a:lnTo>
                <a:lnTo>
                  <a:pt x="279514" y="451231"/>
                </a:lnTo>
                <a:lnTo>
                  <a:pt x="310845" y="451231"/>
                </a:lnTo>
                <a:lnTo>
                  <a:pt x="310845" y="183515"/>
                </a:lnTo>
                <a:lnTo>
                  <a:pt x="367665" y="183515"/>
                </a:lnTo>
                <a:lnTo>
                  <a:pt x="367665" y="158038"/>
                </a:lnTo>
                <a:lnTo>
                  <a:pt x="310845" y="158038"/>
                </a:lnTo>
                <a:lnTo>
                  <a:pt x="310845" y="121475"/>
                </a:lnTo>
                <a:lnTo>
                  <a:pt x="315074" y="81114"/>
                </a:lnTo>
                <a:lnTo>
                  <a:pt x="328066" y="52819"/>
                </a:lnTo>
                <a:lnTo>
                  <a:pt x="350240" y="36156"/>
                </a:lnTo>
                <a:lnTo>
                  <a:pt x="382041" y="30695"/>
                </a:lnTo>
                <a:lnTo>
                  <a:pt x="393700" y="31229"/>
                </a:lnTo>
                <a:lnTo>
                  <a:pt x="405295" y="33058"/>
                </a:lnTo>
                <a:lnTo>
                  <a:pt x="418490" y="36474"/>
                </a:lnTo>
                <a:lnTo>
                  <a:pt x="434924" y="41795"/>
                </a:lnTo>
                <a:lnTo>
                  <a:pt x="434924" y="12407"/>
                </a:lnTo>
                <a:close/>
              </a:path>
              <a:path w="688339" h="457200">
                <a:moveTo>
                  <a:pt x="687768" y="304952"/>
                </a:moveTo>
                <a:lnTo>
                  <a:pt x="680491" y="255460"/>
                </a:lnTo>
                <a:lnTo>
                  <a:pt x="659993" y="213360"/>
                </a:lnTo>
                <a:lnTo>
                  <a:pt x="654469" y="207683"/>
                </a:lnTo>
                <a:lnTo>
                  <a:pt x="654469" y="304952"/>
                </a:lnTo>
                <a:lnTo>
                  <a:pt x="645680" y="353402"/>
                </a:lnTo>
                <a:lnTo>
                  <a:pt x="621411" y="391883"/>
                </a:lnTo>
                <a:lnTo>
                  <a:pt x="584771" y="417271"/>
                </a:lnTo>
                <a:lnTo>
                  <a:pt x="538886" y="426415"/>
                </a:lnTo>
                <a:lnTo>
                  <a:pt x="492620" y="417271"/>
                </a:lnTo>
                <a:lnTo>
                  <a:pt x="455790" y="391883"/>
                </a:lnTo>
                <a:lnTo>
                  <a:pt x="431444" y="353402"/>
                </a:lnTo>
                <a:lnTo>
                  <a:pt x="422656" y="304952"/>
                </a:lnTo>
                <a:lnTo>
                  <a:pt x="431444" y="256120"/>
                </a:lnTo>
                <a:lnTo>
                  <a:pt x="455790" y="217449"/>
                </a:lnTo>
                <a:lnTo>
                  <a:pt x="492620" y="192011"/>
                </a:lnTo>
                <a:lnTo>
                  <a:pt x="538886" y="182841"/>
                </a:lnTo>
                <a:lnTo>
                  <a:pt x="584771" y="192100"/>
                </a:lnTo>
                <a:lnTo>
                  <a:pt x="621411" y="217703"/>
                </a:lnTo>
                <a:lnTo>
                  <a:pt x="645680" y="256400"/>
                </a:lnTo>
                <a:lnTo>
                  <a:pt x="654469" y="304952"/>
                </a:lnTo>
                <a:lnTo>
                  <a:pt x="654469" y="207683"/>
                </a:lnTo>
                <a:lnTo>
                  <a:pt x="630301" y="182841"/>
                </a:lnTo>
                <a:lnTo>
                  <a:pt x="628243" y="180733"/>
                </a:lnTo>
                <a:lnTo>
                  <a:pt x="587209" y="159626"/>
                </a:lnTo>
                <a:lnTo>
                  <a:pt x="538886" y="152133"/>
                </a:lnTo>
                <a:lnTo>
                  <a:pt x="490486" y="159626"/>
                </a:lnTo>
                <a:lnTo>
                  <a:pt x="449287" y="180733"/>
                </a:lnTo>
                <a:lnTo>
                  <a:pt x="417347" y="213360"/>
                </a:lnTo>
                <a:lnTo>
                  <a:pt x="396684" y="255460"/>
                </a:lnTo>
                <a:lnTo>
                  <a:pt x="389343" y="304952"/>
                </a:lnTo>
                <a:lnTo>
                  <a:pt x="396684" y="354126"/>
                </a:lnTo>
                <a:lnTo>
                  <a:pt x="417347" y="396036"/>
                </a:lnTo>
                <a:lnTo>
                  <a:pt x="449287" y="428561"/>
                </a:lnTo>
                <a:lnTo>
                  <a:pt x="490486" y="449630"/>
                </a:lnTo>
                <a:lnTo>
                  <a:pt x="538886" y="457111"/>
                </a:lnTo>
                <a:lnTo>
                  <a:pt x="587209" y="449630"/>
                </a:lnTo>
                <a:lnTo>
                  <a:pt x="628243" y="428561"/>
                </a:lnTo>
                <a:lnTo>
                  <a:pt x="630339" y="426415"/>
                </a:lnTo>
                <a:lnTo>
                  <a:pt x="659993" y="396036"/>
                </a:lnTo>
                <a:lnTo>
                  <a:pt x="680491" y="354126"/>
                </a:lnTo>
                <a:lnTo>
                  <a:pt x="687768" y="304952"/>
                </a:lnTo>
                <a:close/>
              </a:path>
            </a:pathLst>
          </a:custGeom>
          <a:solidFill>
            <a:srgbClr val="FFFFFF"/>
          </a:solidFill>
        </p:spPr>
        <p:txBody>
          <a:bodyPr wrap="square" lIns="0" tIns="0" rIns="0" bIns="0" rtlCol="0"/>
          <a:lstStyle/>
          <a:p>
            <a:endParaRPr sz="1350"/>
          </a:p>
        </p:txBody>
      </p:sp>
      <p:sp>
        <p:nvSpPr>
          <p:cNvPr id="7" name="object 7"/>
          <p:cNvSpPr/>
          <p:nvPr/>
        </p:nvSpPr>
        <p:spPr>
          <a:xfrm>
            <a:off x="2130771" y="1588808"/>
            <a:ext cx="538639" cy="229076"/>
          </a:xfrm>
          <a:custGeom>
            <a:avLst/>
            <a:gdLst/>
            <a:ahLst/>
            <a:cxnLst/>
            <a:rect l="l" t="t" r="r" b="b"/>
            <a:pathLst>
              <a:path w="718185" h="305434">
                <a:moveTo>
                  <a:pt x="202425" y="34620"/>
                </a:moveTo>
                <a:lnTo>
                  <a:pt x="182651" y="18465"/>
                </a:lnTo>
                <a:lnTo>
                  <a:pt x="165620" y="7759"/>
                </a:lnTo>
                <a:lnTo>
                  <a:pt x="150177" y="1828"/>
                </a:lnTo>
                <a:lnTo>
                  <a:pt x="135153" y="0"/>
                </a:lnTo>
                <a:lnTo>
                  <a:pt x="110236" y="5245"/>
                </a:lnTo>
                <a:lnTo>
                  <a:pt x="84645" y="20904"/>
                </a:lnTo>
                <a:lnTo>
                  <a:pt x="58674" y="46837"/>
                </a:lnTo>
                <a:lnTo>
                  <a:pt x="32626" y="82943"/>
                </a:lnTo>
                <a:lnTo>
                  <a:pt x="31330" y="82943"/>
                </a:lnTo>
                <a:lnTo>
                  <a:pt x="31330" y="5892"/>
                </a:lnTo>
                <a:lnTo>
                  <a:pt x="0" y="5892"/>
                </a:lnTo>
                <a:lnTo>
                  <a:pt x="0" y="299085"/>
                </a:lnTo>
                <a:lnTo>
                  <a:pt x="31330" y="299085"/>
                </a:lnTo>
                <a:lnTo>
                  <a:pt x="31330" y="114947"/>
                </a:lnTo>
                <a:lnTo>
                  <a:pt x="55486" y="78905"/>
                </a:lnTo>
                <a:lnTo>
                  <a:pt x="79578" y="52489"/>
                </a:lnTo>
                <a:lnTo>
                  <a:pt x="103060" y="36245"/>
                </a:lnTo>
                <a:lnTo>
                  <a:pt x="125374" y="30708"/>
                </a:lnTo>
                <a:lnTo>
                  <a:pt x="137490" y="32321"/>
                </a:lnTo>
                <a:lnTo>
                  <a:pt x="150342" y="37795"/>
                </a:lnTo>
                <a:lnTo>
                  <a:pt x="165417" y="48056"/>
                </a:lnTo>
                <a:lnTo>
                  <a:pt x="184150" y="64008"/>
                </a:lnTo>
                <a:lnTo>
                  <a:pt x="202425" y="34620"/>
                </a:lnTo>
                <a:close/>
              </a:path>
              <a:path w="718185" h="305434">
                <a:moveTo>
                  <a:pt x="432917" y="230517"/>
                </a:moveTo>
                <a:lnTo>
                  <a:pt x="411886" y="239090"/>
                </a:lnTo>
                <a:lnTo>
                  <a:pt x="392366" y="245211"/>
                </a:lnTo>
                <a:lnTo>
                  <a:pt x="373697" y="248894"/>
                </a:lnTo>
                <a:lnTo>
                  <a:pt x="355219" y="250113"/>
                </a:lnTo>
                <a:lnTo>
                  <a:pt x="314375" y="243446"/>
                </a:lnTo>
                <a:lnTo>
                  <a:pt x="283070" y="224231"/>
                </a:lnTo>
                <a:lnTo>
                  <a:pt x="263042" y="193636"/>
                </a:lnTo>
                <a:lnTo>
                  <a:pt x="255981" y="152806"/>
                </a:lnTo>
                <a:lnTo>
                  <a:pt x="262521" y="112229"/>
                </a:lnTo>
                <a:lnTo>
                  <a:pt x="280873" y="80899"/>
                </a:lnTo>
                <a:lnTo>
                  <a:pt x="309143" y="60706"/>
                </a:lnTo>
                <a:lnTo>
                  <a:pt x="345427" y="53555"/>
                </a:lnTo>
                <a:lnTo>
                  <a:pt x="364147" y="54927"/>
                </a:lnTo>
                <a:lnTo>
                  <a:pt x="382981" y="59601"/>
                </a:lnTo>
                <a:lnTo>
                  <a:pt x="403288" y="68427"/>
                </a:lnTo>
                <a:lnTo>
                  <a:pt x="426389" y="82283"/>
                </a:lnTo>
                <a:lnTo>
                  <a:pt x="426389" y="20243"/>
                </a:lnTo>
                <a:lnTo>
                  <a:pt x="406057" y="11849"/>
                </a:lnTo>
                <a:lnTo>
                  <a:pt x="386156" y="5473"/>
                </a:lnTo>
                <a:lnTo>
                  <a:pt x="365150" y="1422"/>
                </a:lnTo>
                <a:lnTo>
                  <a:pt x="341503" y="0"/>
                </a:lnTo>
                <a:lnTo>
                  <a:pt x="292328" y="7162"/>
                </a:lnTo>
                <a:lnTo>
                  <a:pt x="252107" y="27800"/>
                </a:lnTo>
                <a:lnTo>
                  <a:pt x="221996" y="60655"/>
                </a:lnTo>
                <a:lnTo>
                  <a:pt x="203098" y="104495"/>
                </a:lnTo>
                <a:lnTo>
                  <a:pt x="196545" y="158038"/>
                </a:lnTo>
                <a:lnTo>
                  <a:pt x="203631" y="206425"/>
                </a:lnTo>
                <a:lnTo>
                  <a:pt x="223761" y="246989"/>
                </a:lnTo>
                <a:lnTo>
                  <a:pt x="255231" y="278079"/>
                </a:lnTo>
                <a:lnTo>
                  <a:pt x="296354" y="297967"/>
                </a:lnTo>
                <a:lnTo>
                  <a:pt x="345427" y="304965"/>
                </a:lnTo>
                <a:lnTo>
                  <a:pt x="369303" y="303593"/>
                </a:lnTo>
                <a:lnTo>
                  <a:pt x="393344" y="299897"/>
                </a:lnTo>
                <a:lnTo>
                  <a:pt x="415302" y="294487"/>
                </a:lnTo>
                <a:lnTo>
                  <a:pt x="432917" y="287972"/>
                </a:lnTo>
                <a:lnTo>
                  <a:pt x="432917" y="230517"/>
                </a:lnTo>
                <a:close/>
              </a:path>
              <a:path w="718185" h="305434">
                <a:moveTo>
                  <a:pt x="717664" y="246849"/>
                </a:moveTo>
                <a:lnTo>
                  <a:pt x="708164" y="253428"/>
                </a:lnTo>
                <a:lnTo>
                  <a:pt x="699604" y="258356"/>
                </a:lnTo>
                <a:lnTo>
                  <a:pt x="692391" y="261454"/>
                </a:lnTo>
                <a:lnTo>
                  <a:pt x="686955" y="262521"/>
                </a:lnTo>
                <a:lnTo>
                  <a:pt x="679780" y="262521"/>
                </a:lnTo>
                <a:lnTo>
                  <a:pt x="675868" y="258610"/>
                </a:lnTo>
                <a:lnTo>
                  <a:pt x="675868" y="154114"/>
                </a:lnTo>
                <a:lnTo>
                  <a:pt x="675868" y="96647"/>
                </a:lnTo>
                <a:lnTo>
                  <a:pt x="667854" y="54864"/>
                </a:lnTo>
                <a:lnTo>
                  <a:pt x="667588" y="53454"/>
                </a:lnTo>
                <a:lnTo>
                  <a:pt x="644918" y="23355"/>
                </a:lnTo>
                <a:lnTo>
                  <a:pt x="611111" y="5740"/>
                </a:lnTo>
                <a:lnTo>
                  <a:pt x="569417" y="0"/>
                </a:lnTo>
                <a:lnTo>
                  <a:pt x="539508" y="2463"/>
                </a:lnTo>
                <a:lnTo>
                  <a:pt x="513410" y="9880"/>
                </a:lnTo>
                <a:lnTo>
                  <a:pt x="490994" y="22313"/>
                </a:lnTo>
                <a:lnTo>
                  <a:pt x="472109" y="39827"/>
                </a:lnTo>
                <a:lnTo>
                  <a:pt x="472109" y="103174"/>
                </a:lnTo>
                <a:lnTo>
                  <a:pt x="493928" y="81584"/>
                </a:lnTo>
                <a:lnTo>
                  <a:pt x="516991" y="66535"/>
                </a:lnTo>
                <a:lnTo>
                  <a:pt x="540791" y="57734"/>
                </a:lnTo>
                <a:lnTo>
                  <a:pt x="564857" y="54864"/>
                </a:lnTo>
                <a:lnTo>
                  <a:pt x="587997" y="57785"/>
                </a:lnTo>
                <a:lnTo>
                  <a:pt x="604520" y="66941"/>
                </a:lnTo>
                <a:lnTo>
                  <a:pt x="614438" y="82969"/>
                </a:lnTo>
                <a:lnTo>
                  <a:pt x="617740" y="106464"/>
                </a:lnTo>
                <a:lnTo>
                  <a:pt x="617740" y="122123"/>
                </a:lnTo>
                <a:lnTo>
                  <a:pt x="617740" y="154114"/>
                </a:lnTo>
                <a:lnTo>
                  <a:pt x="617740" y="239649"/>
                </a:lnTo>
                <a:lnTo>
                  <a:pt x="605726" y="249770"/>
                </a:lnTo>
                <a:lnTo>
                  <a:pt x="593229" y="257378"/>
                </a:lnTo>
                <a:lnTo>
                  <a:pt x="580263" y="262153"/>
                </a:lnTo>
                <a:lnTo>
                  <a:pt x="566813" y="263817"/>
                </a:lnTo>
                <a:lnTo>
                  <a:pt x="550075" y="260794"/>
                </a:lnTo>
                <a:lnTo>
                  <a:pt x="536841" y="252310"/>
                </a:lnTo>
                <a:lnTo>
                  <a:pt x="528129" y="239306"/>
                </a:lnTo>
                <a:lnTo>
                  <a:pt x="525005" y="222669"/>
                </a:lnTo>
                <a:lnTo>
                  <a:pt x="532511" y="199758"/>
                </a:lnTo>
                <a:lnTo>
                  <a:pt x="552754" y="181787"/>
                </a:lnTo>
                <a:lnTo>
                  <a:pt x="582307" y="167132"/>
                </a:lnTo>
                <a:lnTo>
                  <a:pt x="617740" y="154114"/>
                </a:lnTo>
                <a:lnTo>
                  <a:pt x="617740" y="122123"/>
                </a:lnTo>
                <a:lnTo>
                  <a:pt x="566140" y="140398"/>
                </a:lnTo>
                <a:lnTo>
                  <a:pt x="498563" y="171348"/>
                </a:lnTo>
                <a:lnTo>
                  <a:pt x="466242" y="233133"/>
                </a:lnTo>
                <a:lnTo>
                  <a:pt x="471398" y="260337"/>
                </a:lnTo>
                <a:lnTo>
                  <a:pt x="485990" y="283260"/>
                </a:lnTo>
                <a:lnTo>
                  <a:pt x="508673" y="299072"/>
                </a:lnTo>
                <a:lnTo>
                  <a:pt x="538073" y="304965"/>
                </a:lnTo>
                <a:lnTo>
                  <a:pt x="558126" y="303123"/>
                </a:lnTo>
                <a:lnTo>
                  <a:pt x="578065" y="297535"/>
                </a:lnTo>
                <a:lnTo>
                  <a:pt x="597750" y="288163"/>
                </a:lnTo>
                <a:lnTo>
                  <a:pt x="617093" y="274929"/>
                </a:lnTo>
                <a:lnTo>
                  <a:pt x="622642" y="288429"/>
                </a:lnTo>
                <a:lnTo>
                  <a:pt x="631698" y="297776"/>
                </a:lnTo>
                <a:lnTo>
                  <a:pt x="644537" y="303212"/>
                </a:lnTo>
                <a:lnTo>
                  <a:pt x="661479" y="304965"/>
                </a:lnTo>
                <a:lnTo>
                  <a:pt x="674204" y="303872"/>
                </a:lnTo>
                <a:lnTo>
                  <a:pt x="686384" y="300151"/>
                </a:lnTo>
                <a:lnTo>
                  <a:pt x="700151" y="293116"/>
                </a:lnTo>
                <a:lnTo>
                  <a:pt x="717664" y="282092"/>
                </a:lnTo>
                <a:lnTo>
                  <a:pt x="717664" y="274929"/>
                </a:lnTo>
                <a:lnTo>
                  <a:pt x="717664" y="263817"/>
                </a:lnTo>
                <a:lnTo>
                  <a:pt x="717664" y="262521"/>
                </a:lnTo>
                <a:lnTo>
                  <a:pt x="717664" y="246849"/>
                </a:lnTo>
                <a:close/>
              </a:path>
            </a:pathLst>
          </a:custGeom>
          <a:solidFill>
            <a:srgbClr val="FFFFFF"/>
          </a:solidFill>
        </p:spPr>
        <p:txBody>
          <a:bodyPr wrap="square" lIns="0" tIns="0" rIns="0" bIns="0" rtlCol="0"/>
          <a:lstStyle/>
          <a:p>
            <a:endParaRPr sz="1350"/>
          </a:p>
        </p:txBody>
      </p:sp>
      <p:sp>
        <p:nvSpPr>
          <p:cNvPr id="8" name="object 8"/>
          <p:cNvSpPr/>
          <p:nvPr/>
        </p:nvSpPr>
        <p:spPr>
          <a:xfrm>
            <a:off x="2705710" y="1588808"/>
            <a:ext cx="364331" cy="229076"/>
          </a:xfrm>
          <a:custGeom>
            <a:avLst/>
            <a:gdLst/>
            <a:ahLst/>
            <a:cxnLst/>
            <a:rect l="l" t="t" r="r" b="b"/>
            <a:pathLst>
              <a:path w="485775" h="305434">
                <a:moveTo>
                  <a:pt x="214198" y="33972"/>
                </a:moveTo>
                <a:lnTo>
                  <a:pt x="196392" y="19011"/>
                </a:lnTo>
                <a:lnTo>
                  <a:pt x="179019" y="8407"/>
                </a:lnTo>
                <a:lnTo>
                  <a:pt x="161772" y="2095"/>
                </a:lnTo>
                <a:lnTo>
                  <a:pt x="144348" y="0"/>
                </a:lnTo>
                <a:lnTo>
                  <a:pt x="123647" y="4165"/>
                </a:lnTo>
                <a:lnTo>
                  <a:pt x="102641" y="17221"/>
                </a:lnTo>
                <a:lnTo>
                  <a:pt x="81267" y="39954"/>
                </a:lnTo>
                <a:lnTo>
                  <a:pt x="59461" y="73152"/>
                </a:lnTo>
                <a:lnTo>
                  <a:pt x="58140" y="73152"/>
                </a:lnTo>
                <a:lnTo>
                  <a:pt x="58140" y="5892"/>
                </a:lnTo>
                <a:lnTo>
                  <a:pt x="0" y="5892"/>
                </a:lnTo>
                <a:lnTo>
                  <a:pt x="0" y="299085"/>
                </a:lnTo>
                <a:lnTo>
                  <a:pt x="58140" y="299085"/>
                </a:lnTo>
                <a:lnTo>
                  <a:pt x="58140" y="145618"/>
                </a:lnTo>
                <a:lnTo>
                  <a:pt x="63665" y="110324"/>
                </a:lnTo>
                <a:lnTo>
                  <a:pt x="78803" y="81711"/>
                </a:lnTo>
                <a:lnTo>
                  <a:pt x="101396" y="62522"/>
                </a:lnTo>
                <a:lnTo>
                  <a:pt x="129311" y="55511"/>
                </a:lnTo>
                <a:lnTo>
                  <a:pt x="141084" y="57607"/>
                </a:lnTo>
                <a:lnTo>
                  <a:pt x="154952" y="63512"/>
                </a:lnTo>
                <a:lnTo>
                  <a:pt x="169545" y="72593"/>
                </a:lnTo>
                <a:lnTo>
                  <a:pt x="183527" y="84251"/>
                </a:lnTo>
                <a:lnTo>
                  <a:pt x="214198" y="33972"/>
                </a:lnTo>
                <a:close/>
              </a:path>
              <a:path w="485775" h="305434">
                <a:moveTo>
                  <a:pt x="485355" y="161315"/>
                </a:moveTo>
                <a:lnTo>
                  <a:pt x="481545" y="122770"/>
                </a:lnTo>
                <a:lnTo>
                  <a:pt x="479577" y="102895"/>
                </a:lnTo>
                <a:lnTo>
                  <a:pt x="462915" y="57696"/>
                </a:lnTo>
                <a:lnTo>
                  <a:pt x="456806" y="50292"/>
                </a:lnTo>
                <a:lnTo>
                  <a:pt x="436410" y="25552"/>
                </a:lnTo>
                <a:lnTo>
                  <a:pt x="427888" y="20929"/>
                </a:lnTo>
                <a:lnTo>
                  <a:pt x="427888" y="122770"/>
                </a:lnTo>
                <a:lnTo>
                  <a:pt x="280314" y="122770"/>
                </a:lnTo>
                <a:lnTo>
                  <a:pt x="289725" y="91884"/>
                </a:lnTo>
                <a:lnTo>
                  <a:pt x="306108" y="69138"/>
                </a:lnTo>
                <a:lnTo>
                  <a:pt x="329349" y="55092"/>
                </a:lnTo>
                <a:lnTo>
                  <a:pt x="359333" y="50292"/>
                </a:lnTo>
                <a:lnTo>
                  <a:pt x="387121" y="55372"/>
                </a:lnTo>
                <a:lnTo>
                  <a:pt x="408292" y="69875"/>
                </a:lnTo>
                <a:lnTo>
                  <a:pt x="422122" y="92710"/>
                </a:lnTo>
                <a:lnTo>
                  <a:pt x="427888" y="122770"/>
                </a:lnTo>
                <a:lnTo>
                  <a:pt x="427888" y="20929"/>
                </a:lnTo>
                <a:lnTo>
                  <a:pt x="401104" y="6362"/>
                </a:lnTo>
                <a:lnTo>
                  <a:pt x="358013" y="0"/>
                </a:lnTo>
                <a:lnTo>
                  <a:pt x="312661" y="6959"/>
                </a:lnTo>
                <a:lnTo>
                  <a:pt x="274764" y="26835"/>
                </a:lnTo>
                <a:lnTo>
                  <a:pt x="245846" y="58115"/>
                </a:lnTo>
                <a:lnTo>
                  <a:pt x="227393" y="99314"/>
                </a:lnTo>
                <a:lnTo>
                  <a:pt x="220903" y="148907"/>
                </a:lnTo>
                <a:lnTo>
                  <a:pt x="226936" y="196227"/>
                </a:lnTo>
                <a:lnTo>
                  <a:pt x="244678" y="238810"/>
                </a:lnTo>
                <a:lnTo>
                  <a:pt x="273646" y="273342"/>
                </a:lnTo>
                <a:lnTo>
                  <a:pt x="313321" y="296506"/>
                </a:lnTo>
                <a:lnTo>
                  <a:pt x="363220" y="304965"/>
                </a:lnTo>
                <a:lnTo>
                  <a:pt x="397471" y="302856"/>
                </a:lnTo>
                <a:lnTo>
                  <a:pt x="427075" y="296481"/>
                </a:lnTo>
                <a:lnTo>
                  <a:pt x="453974" y="285686"/>
                </a:lnTo>
                <a:lnTo>
                  <a:pt x="480148" y="270357"/>
                </a:lnTo>
                <a:lnTo>
                  <a:pt x="480148" y="249478"/>
                </a:lnTo>
                <a:lnTo>
                  <a:pt x="480148" y="214198"/>
                </a:lnTo>
                <a:lnTo>
                  <a:pt x="454748" y="229069"/>
                </a:lnTo>
                <a:lnTo>
                  <a:pt x="429361" y="240157"/>
                </a:lnTo>
                <a:lnTo>
                  <a:pt x="403720" y="247078"/>
                </a:lnTo>
                <a:lnTo>
                  <a:pt x="377609" y="249478"/>
                </a:lnTo>
                <a:lnTo>
                  <a:pt x="339801" y="243865"/>
                </a:lnTo>
                <a:lnTo>
                  <a:pt x="310680" y="227177"/>
                </a:lnTo>
                <a:lnTo>
                  <a:pt x="290372" y="199593"/>
                </a:lnTo>
                <a:lnTo>
                  <a:pt x="279006" y="161315"/>
                </a:lnTo>
                <a:lnTo>
                  <a:pt x="485355" y="161315"/>
                </a:lnTo>
                <a:close/>
              </a:path>
            </a:pathLst>
          </a:custGeom>
          <a:solidFill>
            <a:srgbClr val="FFFFFF"/>
          </a:solidFill>
        </p:spPr>
        <p:txBody>
          <a:bodyPr wrap="square" lIns="0" tIns="0" rIns="0" bIns="0" rtlCol="0"/>
          <a:lstStyle/>
          <a:p>
            <a:endParaRPr sz="1350"/>
          </a:p>
        </p:txBody>
      </p:sp>
      <p:sp>
        <p:nvSpPr>
          <p:cNvPr id="9" name="Oval 8">
            <a:extLst>
              <a:ext uri="{FF2B5EF4-FFF2-40B4-BE49-F238E27FC236}">
                <a16:creationId xmlns:a16="http://schemas.microsoft.com/office/drawing/2014/main" id="{DA5BA15E-8030-08B0-63B7-92BB8192620D}"/>
              </a:ext>
            </a:extLst>
          </p:cNvPr>
          <p:cNvSpPr/>
          <p:nvPr/>
        </p:nvSpPr>
        <p:spPr>
          <a:xfrm>
            <a:off x="5467919" y="164631"/>
            <a:ext cx="4121619" cy="4121619"/>
          </a:xfrm>
          <a:prstGeom prst="ellipse">
            <a:avLst/>
          </a:prstGeom>
          <a:solidFill>
            <a:srgbClr val="FBB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10" name="Oval 9">
            <a:extLst>
              <a:ext uri="{FF2B5EF4-FFF2-40B4-BE49-F238E27FC236}">
                <a16:creationId xmlns:a16="http://schemas.microsoft.com/office/drawing/2014/main" id="{A700772B-FB51-1BFA-CFF1-5C63659A0ED6}"/>
              </a:ext>
            </a:extLst>
          </p:cNvPr>
          <p:cNvSpPr/>
          <p:nvPr/>
        </p:nvSpPr>
        <p:spPr>
          <a:xfrm>
            <a:off x="5314950" y="-57150"/>
            <a:ext cx="4457700" cy="4514850"/>
          </a:xfrm>
          <a:prstGeom prst="ellipse">
            <a:avLst/>
          </a:prstGeom>
          <a:noFill/>
          <a:ln w="114300">
            <a:solidFill>
              <a:srgbClr val="FBB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pic>
        <p:nvPicPr>
          <p:cNvPr id="11" name="Picture 10" descr="A magnifying glass and a paper&#10;&#10;Description automatically generated">
            <a:extLst>
              <a:ext uri="{FF2B5EF4-FFF2-40B4-BE49-F238E27FC236}">
                <a16:creationId xmlns:a16="http://schemas.microsoft.com/office/drawing/2014/main" id="{EA05ECE6-B1E6-35E1-AACA-721A19C18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059" y="1085850"/>
            <a:ext cx="2307332" cy="278422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3AEA-48B0-2358-B44C-826D58E463C0}"/>
              </a:ext>
            </a:extLst>
          </p:cNvPr>
          <p:cNvSpPr>
            <a:spLocks noGrp="1"/>
          </p:cNvSpPr>
          <p:nvPr>
            <p:ph type="title"/>
          </p:nvPr>
        </p:nvSpPr>
        <p:spPr>
          <a:xfrm>
            <a:off x="367729" y="327251"/>
            <a:ext cx="5029771" cy="666297"/>
          </a:xfrm>
        </p:spPr>
        <p:txBody>
          <a:bodyPr/>
          <a:lstStyle/>
          <a:p>
            <a:r>
              <a:rPr lang="en-GB" dirty="0"/>
              <a:t>Dates for the Diary</a:t>
            </a:r>
          </a:p>
        </p:txBody>
      </p:sp>
      <p:sp>
        <p:nvSpPr>
          <p:cNvPr id="3" name="TextBox 2">
            <a:extLst>
              <a:ext uri="{FF2B5EF4-FFF2-40B4-BE49-F238E27FC236}">
                <a16:creationId xmlns:a16="http://schemas.microsoft.com/office/drawing/2014/main" id="{4A0F4F4A-0863-F715-6C93-0BBBA34CFC67}"/>
              </a:ext>
            </a:extLst>
          </p:cNvPr>
          <p:cNvSpPr txBox="1">
            <a:spLocks noGrp="1" noRot="1" noMove="1" noResize="1" noEditPoints="1" noAdjustHandles="1" noChangeArrowheads="1" noChangeShapeType="1"/>
          </p:cNvSpPr>
          <p:nvPr/>
        </p:nvSpPr>
        <p:spPr>
          <a:xfrm>
            <a:off x="533400" y="1651000"/>
            <a:ext cx="6642100" cy="2031325"/>
          </a:xfrm>
          <a:prstGeom prst="rect">
            <a:avLst/>
          </a:prstGeom>
          <a:noFill/>
        </p:spPr>
        <p:txBody>
          <a:bodyPr wrap="square" rtlCol="0">
            <a:spAutoFit/>
          </a:bodyPr>
          <a:lstStyle/>
          <a:p>
            <a:endParaRPr lang="en-GB" dirty="0"/>
          </a:p>
          <a:p>
            <a:pPr marL="285750" indent="-285750">
              <a:buFont typeface="Arial" panose="020B0604020202020204" pitchFamily="34" charset="0"/>
              <a:buChar char="•"/>
            </a:pPr>
            <a:r>
              <a:rPr lang="en-GB" b="1" dirty="0">
                <a:solidFill>
                  <a:schemeClr val="accent2"/>
                </a:solidFill>
                <a:latin typeface="Arial" panose="020B0604020202020204" pitchFamily="34" charset="0"/>
                <a:cs typeface="Arial" panose="020B0604020202020204" pitchFamily="34" charset="0"/>
              </a:rPr>
              <a:t>16.05.24:</a:t>
            </a:r>
            <a:r>
              <a:rPr lang="en-GB" b="1" dirty="0">
                <a:solidFill>
                  <a:schemeClr val="accent2"/>
                </a:solidFill>
                <a:latin typeface="Arial" panose="020B0604020202020204" pitchFamily="34" charset="0"/>
                <a:cs typeface="Arial" panose="020B0604020202020204" pitchFamily="34" charset="0"/>
                <a:hlinkClick r:id="rId2"/>
              </a:rPr>
              <a:t> </a:t>
            </a:r>
            <a:r>
              <a:rPr lang="en-GB" dirty="0">
                <a:latin typeface="Arial" panose="020B0604020202020204" pitchFamily="34" charset="0"/>
                <a:cs typeface="Arial" panose="020B0604020202020204" pitchFamily="34" charset="0"/>
                <a:hlinkClick r:id="rId2"/>
              </a:rPr>
              <a:t>‘wo</a:t>
            </a:r>
            <a:r>
              <a:rPr lang="en-GB" sz="1800" dirty="0">
                <a:effectLst/>
                <a:latin typeface="Arial" panose="020B0604020202020204" pitchFamily="34" charset="0"/>
                <a:ea typeface="Aptos" panose="020B0004020202020204" pitchFamily="34" charset="0"/>
                <a:cs typeface="Arial" panose="020B0604020202020204" pitchFamily="34" charset="0"/>
                <a:hlinkClick r:id="rId2"/>
              </a:rPr>
              <a:t>rkforce wellbeing – practical and cost effective ways to support your team’</a:t>
            </a:r>
            <a:r>
              <a:rPr lang="en-GB" dirty="0">
                <a:latin typeface="Arial" panose="020B0604020202020204" pitchFamily="34" charset="0"/>
                <a:ea typeface="Aptos" panose="020B0004020202020204" pitchFamily="34" charset="0"/>
                <a:cs typeface="Arial" panose="020B0604020202020204" pitchFamily="34" charset="0"/>
                <a:hlinkClick r:id="rId2"/>
              </a:rPr>
              <a:t> </a:t>
            </a:r>
            <a:r>
              <a:rPr lang="en-GB" dirty="0">
                <a:latin typeface="Arial" panose="020B0604020202020204" pitchFamily="34" charset="0"/>
                <a:ea typeface="Aptos" panose="020B0004020202020204" pitchFamily="34" charset="0"/>
                <a:cs typeface="Arial" panose="020B0604020202020204" pitchFamily="34" charset="0"/>
              </a:rPr>
              <a:t>RM webinar</a:t>
            </a:r>
          </a:p>
          <a:p>
            <a:endParaRPr lang="en-GB" dirty="0">
              <a:latin typeface="Arial" panose="020B0604020202020204" pitchFamily="34" charset="0"/>
              <a:ea typeface="Aptos" panose="020B0004020202020204" pitchFamily="34" charset="0"/>
              <a:cs typeface="Arial" panose="020B0604020202020204" pitchFamily="34" charset="0"/>
            </a:endParaRPr>
          </a:p>
          <a:p>
            <a:pPr marL="285750" indent="-285750">
              <a:buFont typeface="Arial" panose="020B0604020202020204" pitchFamily="34" charset="0"/>
              <a:buChar char="•"/>
            </a:pPr>
            <a:r>
              <a:rPr lang="en-GB" b="1" dirty="0">
                <a:solidFill>
                  <a:schemeClr val="accent2"/>
                </a:solidFill>
                <a:latin typeface="Arial" panose="020B0604020202020204" pitchFamily="34" charset="0"/>
                <a:cs typeface="Arial" panose="020B0604020202020204" pitchFamily="34" charset="0"/>
              </a:rPr>
              <a:t>09.05.24: </a:t>
            </a:r>
            <a:r>
              <a:rPr lang="en-GB" dirty="0">
                <a:latin typeface="Arial" panose="020B0604020202020204" pitchFamily="34" charset="0"/>
                <a:cs typeface="Arial" panose="020B0604020202020204" pitchFamily="34" charset="0"/>
                <a:hlinkClick r:id="rId3"/>
              </a:rPr>
              <a:t>‘being prepared for CQC inspection’ </a:t>
            </a:r>
            <a:r>
              <a:rPr lang="en-GB" dirty="0">
                <a:latin typeface="Arial" panose="020B0604020202020204" pitchFamily="34" charset="0"/>
                <a:cs typeface="Arial" panose="020B0604020202020204" pitchFamily="34" charset="0"/>
              </a:rPr>
              <a:t>seminar (linked to the </a:t>
            </a:r>
            <a:r>
              <a:rPr lang="en-GB" dirty="0">
                <a:latin typeface="Arial" panose="020B0604020202020204" pitchFamily="34" charset="0"/>
                <a:cs typeface="Arial" panose="020B0604020202020204" pitchFamily="34" charset="0"/>
                <a:hlinkClick r:id="rId4"/>
              </a:rPr>
              <a:t>inspection toolkit</a:t>
            </a:r>
            <a:r>
              <a:rPr lang="en-GB" dirty="0">
                <a:latin typeface="Arial" panose="020B0604020202020204" pitchFamily="34" charset="0"/>
                <a:cs typeface="Arial" panose="020B0604020202020204" pitchFamily="34" charset="0"/>
              </a:rPr>
              <a:t>)</a:t>
            </a:r>
            <a:endParaRPr lang="en-GB" dirty="0"/>
          </a:p>
          <a:p>
            <a:pPr marL="285750" indent="-285750">
              <a:buFont typeface="Arial" panose="020B0604020202020204" pitchFamily="34" charset="0"/>
              <a:buChar char="•"/>
            </a:pPr>
            <a:endParaRPr lang="en-GB" dirty="0"/>
          </a:p>
        </p:txBody>
      </p:sp>
      <p:pic>
        <p:nvPicPr>
          <p:cNvPr id="5" name="Picture 4" descr="Spiral open diary laid on blue wooden floor">
            <a:extLst>
              <a:ext uri="{FF2B5EF4-FFF2-40B4-BE49-F238E27FC236}">
                <a16:creationId xmlns:a16="http://schemas.microsoft.com/office/drawing/2014/main" id="{43CD2989-5259-F236-EB4D-9146C98193D3}"/>
              </a:ext>
            </a:extLst>
          </p:cNvPr>
          <p:cNvPicPr>
            <a:picLocks noChangeAspect="1"/>
          </p:cNvPicPr>
          <p:nvPr/>
        </p:nvPicPr>
        <p:blipFill>
          <a:blip r:embed="rId5"/>
          <a:stretch>
            <a:fillRect/>
          </a:stretch>
        </p:blipFill>
        <p:spPr>
          <a:xfrm>
            <a:off x="2882614" y="4275666"/>
            <a:ext cx="2794000" cy="1862667"/>
          </a:xfrm>
          <a:prstGeom prst="rect">
            <a:avLst/>
          </a:prstGeom>
        </p:spPr>
      </p:pic>
    </p:spTree>
    <p:extLst>
      <p:ext uri="{BB962C8B-B14F-4D97-AF65-F5344CB8AC3E}">
        <p14:creationId xmlns:p14="http://schemas.microsoft.com/office/powerpoint/2010/main" val="3641208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C1DB951-B087-A114-C6A1-1B0EEDEC913E}"/>
              </a:ext>
            </a:extLst>
          </p:cNvPr>
          <p:cNvGrpSpPr/>
          <p:nvPr/>
        </p:nvGrpSpPr>
        <p:grpSpPr>
          <a:xfrm>
            <a:off x="7528366" y="1874043"/>
            <a:ext cx="1090701" cy="4301066"/>
            <a:chOff x="7528366" y="1874043"/>
            <a:chExt cx="1090701" cy="4301066"/>
          </a:xfrm>
        </p:grpSpPr>
        <p:pic>
          <p:nvPicPr>
            <p:cNvPr id="4" name="Picture 3" descr="A group of people sitting at a table&#10;&#10;Description automatically generated">
              <a:extLst>
                <a:ext uri="{FF2B5EF4-FFF2-40B4-BE49-F238E27FC236}">
                  <a16:creationId xmlns:a16="http://schemas.microsoft.com/office/drawing/2014/main" id="{6669C6E5-DCCD-B408-D672-CDBD20A9E8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0" t="15542" r="74231" b="42330"/>
            <a:stretch/>
          </p:blipFill>
          <p:spPr bwMode="auto">
            <a:xfrm>
              <a:off x="7528366" y="4882619"/>
              <a:ext cx="1090701" cy="1292490"/>
            </a:xfrm>
            <a:prstGeom prst="rect">
              <a:avLst/>
            </a:prstGeom>
            <a:noFill/>
            <a:ln w="57150">
              <a:solidFill>
                <a:srgbClr val="005EB8"/>
              </a:solidFill>
            </a:ln>
            <a:extLst>
              <a:ext uri="{53640926-AAD7-44D8-BBD7-CCE9431645EC}">
                <a14:shadowObscured xmlns:a14="http://schemas.microsoft.com/office/drawing/2010/main"/>
              </a:ext>
            </a:extLst>
          </p:spPr>
        </p:pic>
        <p:pic>
          <p:nvPicPr>
            <p:cNvPr id="6" name="Picture 5" descr="A group of people sitting at a table&#10;&#10;Description automatically generated">
              <a:extLst>
                <a:ext uri="{FF2B5EF4-FFF2-40B4-BE49-F238E27FC236}">
                  <a16:creationId xmlns:a16="http://schemas.microsoft.com/office/drawing/2014/main" id="{1CFB6D16-84B5-E6E2-4B03-99D1C0F5DD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302" t="16530" b="41342"/>
            <a:stretch/>
          </p:blipFill>
          <p:spPr bwMode="auto">
            <a:xfrm>
              <a:off x="7528366" y="3378331"/>
              <a:ext cx="1090701" cy="1292490"/>
            </a:xfrm>
            <a:prstGeom prst="rect">
              <a:avLst/>
            </a:prstGeom>
            <a:noFill/>
            <a:ln w="57150">
              <a:solidFill>
                <a:srgbClr val="005EB8"/>
              </a:solidFill>
            </a:ln>
            <a:extLst>
              <a:ext uri="{53640926-AAD7-44D8-BBD7-CCE9431645EC}">
                <a14:shadowObscured xmlns:a14="http://schemas.microsoft.com/office/drawing/2010/main"/>
              </a:ext>
            </a:extLst>
          </p:spPr>
        </p:pic>
        <p:pic>
          <p:nvPicPr>
            <p:cNvPr id="7" name="Picture 6" descr="A group of people sitting at a table&#10;&#10;Description automatically generated">
              <a:extLst>
                <a:ext uri="{FF2B5EF4-FFF2-40B4-BE49-F238E27FC236}">
                  <a16:creationId xmlns:a16="http://schemas.microsoft.com/office/drawing/2014/main" id="{B95C850C-653D-6156-13FE-D9DD6F76F5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809" t="23890" r="38219" b="38830"/>
            <a:stretch/>
          </p:blipFill>
          <p:spPr bwMode="auto">
            <a:xfrm>
              <a:off x="7528366" y="1874043"/>
              <a:ext cx="1090701" cy="1292490"/>
            </a:xfrm>
            <a:prstGeom prst="rect">
              <a:avLst/>
            </a:prstGeom>
            <a:noFill/>
            <a:ln w="57150">
              <a:solidFill>
                <a:srgbClr val="005EB8"/>
              </a:solidFill>
            </a:ln>
            <a:extLst>
              <a:ext uri="{53640926-AAD7-44D8-BBD7-CCE9431645EC}">
                <a14:shadowObscured xmlns:a14="http://schemas.microsoft.com/office/drawing/2010/main"/>
              </a:ext>
            </a:extLst>
          </p:spPr>
        </p:pic>
      </p:grpSp>
      <p:sp>
        <p:nvSpPr>
          <p:cNvPr id="9" name="Title 1">
            <a:extLst>
              <a:ext uri="{FF2B5EF4-FFF2-40B4-BE49-F238E27FC236}">
                <a16:creationId xmlns:a16="http://schemas.microsoft.com/office/drawing/2014/main" id="{C3B43427-2BD4-2C9B-F6B1-98443B172AF8}"/>
              </a:ext>
            </a:extLst>
          </p:cNvPr>
          <p:cNvSpPr>
            <a:spLocks noGrp="1"/>
          </p:cNvSpPr>
          <p:nvPr>
            <p:ph type="title"/>
          </p:nvPr>
        </p:nvSpPr>
        <p:spPr>
          <a:xfrm>
            <a:off x="367728" y="1942052"/>
            <a:ext cx="6982305" cy="646811"/>
          </a:xfrm>
        </p:spPr>
        <p:txBody>
          <a:bodyPr/>
          <a:lstStyle/>
          <a:p>
            <a:r>
              <a:rPr lang="en-GB" sz="2400" dirty="0">
                <a:solidFill>
                  <a:srgbClr val="008C95"/>
                </a:solidFill>
              </a:rPr>
              <a:t>Wednesday 17 April, 10:00-15:00, Albemarle Centre, Taunton</a:t>
            </a:r>
          </a:p>
        </p:txBody>
      </p:sp>
      <p:sp>
        <p:nvSpPr>
          <p:cNvPr id="10" name="TextBox 9">
            <a:extLst>
              <a:ext uri="{FF2B5EF4-FFF2-40B4-BE49-F238E27FC236}">
                <a16:creationId xmlns:a16="http://schemas.microsoft.com/office/drawing/2014/main" id="{72A637C9-100B-3FBC-78F8-62954B194163}"/>
              </a:ext>
            </a:extLst>
          </p:cNvPr>
          <p:cNvSpPr txBox="1"/>
          <p:nvPr/>
        </p:nvSpPr>
        <p:spPr>
          <a:xfrm>
            <a:off x="367729" y="3166533"/>
            <a:ext cx="6731571" cy="3508653"/>
          </a:xfrm>
          <a:prstGeom prst="rect">
            <a:avLst/>
          </a:prstGeom>
          <a:noFill/>
        </p:spPr>
        <p:txBody>
          <a:bodyPr wrap="square" rtlCol="0">
            <a:spAutoFit/>
          </a:bodyPr>
          <a:lstStyle/>
          <a:p>
            <a:r>
              <a:rPr lang="en-GB" dirty="0"/>
              <a:t>This event is for all adult social care employers across the South West and anyone with a passion or remit for workforce development.</a:t>
            </a:r>
          </a:p>
          <a:p>
            <a:endParaRPr lang="en-GB" dirty="0"/>
          </a:p>
          <a:p>
            <a:r>
              <a:rPr lang="en-GB" dirty="0"/>
              <a:t>We’ll be focusing on how to manage a service and lead a workforce when political, economic, social, technological, legal and environmental issues bring many challenges but may also present opportunities. </a:t>
            </a:r>
          </a:p>
          <a:p>
            <a:endParaRPr lang="en-GB" dirty="0"/>
          </a:p>
          <a:p>
            <a:r>
              <a:rPr lang="en-GB" dirty="0"/>
              <a:t>Book by visiting </a:t>
            </a:r>
            <a:r>
              <a:rPr lang="en-GB" dirty="0">
                <a:hlinkClick r:id="rId4"/>
              </a:rPr>
              <a:t>www.skillsforcare.org.uk/events</a:t>
            </a:r>
            <a:r>
              <a:rPr lang="en-GB" dirty="0"/>
              <a:t> and searching for the event on 17 April. Book by 4 April.</a:t>
            </a:r>
          </a:p>
          <a:p>
            <a:endParaRPr lang="en-GB" sz="2400" dirty="0"/>
          </a:p>
        </p:txBody>
      </p:sp>
      <p:sp>
        <p:nvSpPr>
          <p:cNvPr id="2" name="Title 1">
            <a:extLst>
              <a:ext uri="{FF2B5EF4-FFF2-40B4-BE49-F238E27FC236}">
                <a16:creationId xmlns:a16="http://schemas.microsoft.com/office/drawing/2014/main" id="{4ADF3C33-7E83-FC6A-5B21-B9DB2B7EDCAD}"/>
              </a:ext>
            </a:extLst>
          </p:cNvPr>
          <p:cNvSpPr txBox="1">
            <a:spLocks/>
          </p:cNvSpPr>
          <p:nvPr/>
        </p:nvSpPr>
        <p:spPr>
          <a:xfrm>
            <a:off x="367729" y="289939"/>
            <a:ext cx="6982305" cy="646811"/>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005EB8"/>
                </a:solidFill>
                <a:latin typeface="+mj-lt"/>
                <a:ea typeface="+mj-ea"/>
                <a:cs typeface="+mj-cs"/>
              </a:defRPr>
            </a:lvl1pPr>
          </a:lstStyle>
          <a:p>
            <a:r>
              <a:rPr lang="en-GB" sz="3600" dirty="0"/>
              <a:t>Your future and mine: Managing a service, leading a workforce</a:t>
            </a:r>
          </a:p>
        </p:txBody>
      </p:sp>
    </p:spTree>
    <p:extLst>
      <p:ext uri="{BB962C8B-B14F-4D97-AF65-F5344CB8AC3E}">
        <p14:creationId xmlns:p14="http://schemas.microsoft.com/office/powerpoint/2010/main" val="709014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7ECF4-5B72-134F-B2B6-46C2185E61AD}"/>
              </a:ext>
            </a:extLst>
          </p:cNvPr>
          <p:cNvSpPr>
            <a:spLocks noGrp="1"/>
          </p:cNvSpPr>
          <p:nvPr>
            <p:ph type="title"/>
          </p:nvPr>
        </p:nvSpPr>
        <p:spPr>
          <a:xfrm>
            <a:off x="202629" y="314551"/>
            <a:ext cx="4559871" cy="666297"/>
          </a:xfrm>
        </p:spPr>
        <p:txBody>
          <a:bodyPr/>
          <a:lstStyle/>
          <a:p>
            <a:r>
              <a:rPr lang="en-GB" dirty="0"/>
              <a:t>New resource</a:t>
            </a:r>
          </a:p>
        </p:txBody>
      </p:sp>
      <p:sp>
        <p:nvSpPr>
          <p:cNvPr id="3" name="TextBox 2">
            <a:extLst>
              <a:ext uri="{FF2B5EF4-FFF2-40B4-BE49-F238E27FC236}">
                <a16:creationId xmlns:a16="http://schemas.microsoft.com/office/drawing/2014/main" id="{FEA7805B-F15D-D559-A715-6B5A1DBD1E75}"/>
              </a:ext>
            </a:extLst>
          </p:cNvPr>
          <p:cNvSpPr txBox="1"/>
          <p:nvPr/>
        </p:nvSpPr>
        <p:spPr>
          <a:xfrm>
            <a:off x="393700" y="1384300"/>
            <a:ext cx="6604000" cy="369332"/>
          </a:xfrm>
          <a:prstGeom prst="rect">
            <a:avLst/>
          </a:prstGeom>
          <a:noFill/>
        </p:spPr>
        <p:txBody>
          <a:bodyPr wrap="square" rtlCol="0">
            <a:spAutoFit/>
          </a:bodyPr>
          <a:lstStyle/>
          <a:p>
            <a:pPr marL="285750" indent="-285750">
              <a:buFont typeface="Arial" panose="020B0604020202020204" pitchFamily="34" charset="0"/>
              <a:buChar char="•"/>
            </a:pPr>
            <a:r>
              <a:rPr lang="en-GB" dirty="0">
                <a:hlinkClick r:id="rId2"/>
              </a:rPr>
              <a:t>International recruitment toolkit for ASC providers </a:t>
            </a:r>
            <a:endParaRPr lang="en-GB" dirty="0"/>
          </a:p>
        </p:txBody>
      </p:sp>
      <p:pic>
        <p:nvPicPr>
          <p:cNvPr id="5" name="Picture 4" descr="Work tools on a red background">
            <a:extLst>
              <a:ext uri="{FF2B5EF4-FFF2-40B4-BE49-F238E27FC236}">
                <a16:creationId xmlns:a16="http://schemas.microsoft.com/office/drawing/2014/main" id="{6DC4949B-5440-7C94-60FE-0B3334D770A2}"/>
              </a:ext>
            </a:extLst>
          </p:cNvPr>
          <p:cNvPicPr>
            <a:picLocks noChangeAspect="1"/>
          </p:cNvPicPr>
          <p:nvPr/>
        </p:nvPicPr>
        <p:blipFill>
          <a:blip r:embed="rId3"/>
          <a:stretch>
            <a:fillRect/>
          </a:stretch>
        </p:blipFill>
        <p:spPr>
          <a:xfrm>
            <a:off x="2209800" y="2691428"/>
            <a:ext cx="4191372" cy="2797659"/>
          </a:xfrm>
          <a:prstGeom prst="rect">
            <a:avLst/>
          </a:prstGeom>
        </p:spPr>
      </p:pic>
    </p:spTree>
    <p:extLst>
      <p:ext uri="{BB962C8B-B14F-4D97-AF65-F5344CB8AC3E}">
        <p14:creationId xmlns:p14="http://schemas.microsoft.com/office/powerpoint/2010/main" val="3005284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151171E7-3DAC-408B-97B5-DD7B740B2E25}"/>
              </a:ext>
            </a:extLst>
          </p:cNvPr>
          <p:cNvSpPr txBox="1">
            <a:spLocks/>
          </p:cNvSpPr>
          <p:nvPr/>
        </p:nvSpPr>
        <p:spPr>
          <a:xfrm>
            <a:off x="271023" y="439163"/>
            <a:ext cx="7462632" cy="1082122"/>
          </a:xfrm>
          <a:prstGeom prst="rect">
            <a:avLst/>
          </a:prstGeom>
          <a:noFill/>
          <a:ln w="12700">
            <a:noFill/>
          </a:ln>
        </p:spPr>
        <p:txBody>
          <a:bodyPr/>
          <a:lstStyle>
            <a:lvl1pPr algn="l" defTabSz="914400" rtl="0" eaLnBrk="1" latinLnBrk="0" hangingPunct="1">
              <a:lnSpc>
                <a:spcPct val="90000"/>
              </a:lnSpc>
              <a:spcBef>
                <a:spcPct val="0"/>
              </a:spcBef>
              <a:buNone/>
              <a:defRPr sz="4200" b="1" kern="1200">
                <a:solidFill>
                  <a:srgbClr val="E87722"/>
                </a:solidFill>
                <a:latin typeface="+mj-lt"/>
                <a:ea typeface="+mj-ea"/>
                <a:cs typeface="+mj-cs"/>
              </a:defRPr>
            </a:lvl1pPr>
          </a:lstStyle>
          <a:p>
            <a:r>
              <a:rPr lang="en-GB" sz="3200" dirty="0"/>
              <a:t>Latest podcast - Series 4 | Episode 6</a:t>
            </a:r>
          </a:p>
        </p:txBody>
      </p:sp>
      <p:pic>
        <p:nvPicPr>
          <p:cNvPr id="2" name="Picture 1">
            <a:hlinkClick r:id="rId3"/>
            <a:extLst>
              <a:ext uri="{FF2B5EF4-FFF2-40B4-BE49-F238E27FC236}">
                <a16:creationId xmlns:a16="http://schemas.microsoft.com/office/drawing/2014/main" id="{4767295A-B1D8-4146-BD0F-8465C4F23811}"/>
              </a:ext>
            </a:extLst>
          </p:cNvPr>
          <p:cNvPicPr>
            <a:picLocks noChangeAspect="1"/>
          </p:cNvPicPr>
          <p:nvPr/>
        </p:nvPicPr>
        <p:blipFill>
          <a:blip r:embed="rId4"/>
          <a:stretch>
            <a:fillRect/>
          </a:stretch>
        </p:blipFill>
        <p:spPr>
          <a:xfrm>
            <a:off x="6580414" y="3193817"/>
            <a:ext cx="2433751" cy="1784447"/>
          </a:xfrm>
          <a:prstGeom prst="rect">
            <a:avLst/>
          </a:prstGeom>
        </p:spPr>
      </p:pic>
      <p:sp>
        <p:nvSpPr>
          <p:cNvPr id="8" name="Rectangle 7">
            <a:extLst>
              <a:ext uri="{FF2B5EF4-FFF2-40B4-BE49-F238E27FC236}">
                <a16:creationId xmlns:a16="http://schemas.microsoft.com/office/drawing/2014/main" id="{F05914CC-C24E-9208-1836-1E0CA63C9012}"/>
              </a:ext>
            </a:extLst>
          </p:cNvPr>
          <p:cNvSpPr/>
          <p:nvPr/>
        </p:nvSpPr>
        <p:spPr>
          <a:xfrm>
            <a:off x="271024" y="1254411"/>
            <a:ext cx="8601953" cy="461665"/>
          </a:xfrm>
          <a:prstGeom prst="rect">
            <a:avLst/>
          </a:prstGeom>
        </p:spPr>
        <p:txBody>
          <a:bodyPr wrap="square">
            <a:spAutoFit/>
          </a:bodyPr>
          <a:lstStyle/>
          <a:p>
            <a:pPr>
              <a:buClr>
                <a:srgbClr val="E87722"/>
              </a:buClr>
              <a:defRPr/>
            </a:pPr>
            <a:r>
              <a:rPr lang="en-GB" sz="2400" b="1" dirty="0">
                <a:solidFill>
                  <a:srgbClr val="005EB8"/>
                </a:solidFill>
                <a:effectLst/>
                <a:latin typeface="Arial" panose="020B0604020202020204" pitchFamily="34" charset="0"/>
                <a:ea typeface="Times New Roman" panose="02020603050405020304" pitchFamily="18" charset="0"/>
              </a:rPr>
              <a:t>Recognise it, record it, evidence it </a:t>
            </a:r>
            <a:endParaRPr lang="en-GB" sz="2000" b="1"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3C5113B7-ABFB-BDC1-AB34-FD93E5F64226}"/>
              </a:ext>
            </a:extLst>
          </p:cNvPr>
          <p:cNvSpPr txBox="1"/>
          <p:nvPr/>
        </p:nvSpPr>
        <p:spPr>
          <a:xfrm>
            <a:off x="271024" y="2650577"/>
            <a:ext cx="6309390" cy="3455946"/>
          </a:xfrm>
          <a:prstGeom prst="rect">
            <a:avLst/>
          </a:prstGeom>
          <a:noFill/>
        </p:spPr>
        <p:txBody>
          <a:bodyPr wrap="square">
            <a:spAutoFit/>
          </a:bodyPr>
          <a:lstStyle/>
          <a:p>
            <a:pPr>
              <a:lnSpc>
                <a:spcPct val="115000"/>
              </a:lnSpc>
              <a:spcAft>
                <a:spcPts val="800"/>
              </a:spcAft>
            </a:pPr>
            <a:r>
              <a:rPr lang="en-GB" dirty="0">
                <a:latin typeface="Arial" panose="020B0604020202020204" pitchFamily="34" charset="0"/>
                <a:ea typeface="Calibri" panose="020F0502020204030204" pitchFamily="34" charset="0"/>
                <a:cs typeface="Times New Roman" panose="02020603050405020304" pitchFamily="18" charset="0"/>
              </a:rPr>
              <a:t>Maddie chats to us about the preparation she is doing for CQC assessment under the new single assessment framework and how they evidence good practice. She also talks about evidencing feedback of partnership working with other professionals and the benefits of reflective conversations with staff to support the journey of continuous improvement.  </a:t>
            </a:r>
          </a:p>
          <a:p>
            <a:pPr>
              <a:lnSpc>
                <a:spcPct val="115000"/>
              </a:lnSpc>
              <a:spcAft>
                <a:spcPts val="800"/>
              </a:spcAft>
            </a:pPr>
            <a:r>
              <a:rPr lang="en-GB" i="1" dirty="0">
                <a:latin typeface="Arial" panose="020B0604020202020204" pitchFamily="34" charset="0"/>
                <a:ea typeface="Calibri" panose="020F0502020204030204" pitchFamily="34" charset="0"/>
                <a:cs typeface="Times New Roman" panose="02020603050405020304" pitchFamily="18" charset="0"/>
              </a:rPr>
              <a:t>‘It is the little things that sometimes make the biggest difference.’ </a:t>
            </a:r>
          </a:p>
          <a:p>
            <a:pPr>
              <a:lnSpc>
                <a:spcPct val="115000"/>
              </a:lnSpc>
              <a:spcAft>
                <a:spcPts val="800"/>
              </a:spcAft>
            </a:pPr>
            <a:r>
              <a:rPr lang="en-GB" dirty="0">
                <a:latin typeface="Arial" panose="020B0604020202020204" pitchFamily="34" charset="0"/>
                <a:ea typeface="Calibri" panose="020F0502020204030204" pitchFamily="34" charset="0"/>
                <a:cs typeface="Times New Roman" panose="02020603050405020304" pitchFamily="18" charset="0"/>
              </a:rPr>
              <a:t> </a:t>
            </a:r>
            <a:r>
              <a:rPr lang="en-GB" b="1" dirty="0">
                <a:latin typeface="Arial" panose="020B0604020202020204" pitchFamily="34" charset="0"/>
                <a:ea typeface="Calibri" panose="020F0502020204030204" pitchFamily="34" charset="0"/>
                <a:cs typeface="Times New Roman" panose="02020603050405020304" pitchFamily="18" charset="0"/>
                <a:hlinkClick r:id="rId3"/>
              </a:rPr>
              <a:t>Listen now</a:t>
            </a:r>
            <a:endParaRPr lang="en-GB"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8059F93-4D8B-508A-7A79-801565952F6F}"/>
              </a:ext>
            </a:extLst>
          </p:cNvPr>
          <p:cNvSpPr txBox="1"/>
          <p:nvPr/>
        </p:nvSpPr>
        <p:spPr>
          <a:xfrm>
            <a:off x="271023" y="1733503"/>
            <a:ext cx="8743141" cy="707886"/>
          </a:xfrm>
          <a:prstGeom prst="rect">
            <a:avLst/>
          </a:prstGeom>
          <a:noFill/>
        </p:spPr>
        <p:txBody>
          <a:bodyPr wrap="square">
            <a:spAutoFit/>
          </a:bodyPr>
          <a:lstStyle/>
          <a:p>
            <a:r>
              <a:rPr lang="en-GB" sz="2000" b="1" dirty="0">
                <a:effectLst/>
                <a:latin typeface="Arial" panose="020B0604020202020204" pitchFamily="34" charset="0"/>
                <a:ea typeface="Calibri" panose="020F0502020204030204" pitchFamily="34" charset="0"/>
                <a:cs typeface="Times New Roman" panose="02020603050405020304" pitchFamily="18" charset="0"/>
              </a:rPr>
              <a:t>In our new podcast we chat to Maddie Watts, the owner and registered manager of the Outstanding rated Inchwater Home Care.</a:t>
            </a:r>
            <a:endParaRPr lang="en-GB" sz="2000" b="1" dirty="0"/>
          </a:p>
        </p:txBody>
      </p:sp>
    </p:spTree>
    <p:extLst>
      <p:ext uri="{BB962C8B-B14F-4D97-AF65-F5344CB8AC3E}">
        <p14:creationId xmlns:p14="http://schemas.microsoft.com/office/powerpoint/2010/main" val="2825613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9A42-7D69-7B7C-C3C9-A996ECCA8005}"/>
              </a:ext>
            </a:extLst>
          </p:cNvPr>
          <p:cNvSpPr>
            <a:spLocks noGrp="1"/>
          </p:cNvSpPr>
          <p:nvPr>
            <p:ph type="title"/>
          </p:nvPr>
        </p:nvSpPr>
        <p:spPr>
          <a:xfrm>
            <a:off x="367729" y="423903"/>
            <a:ext cx="3924871" cy="666297"/>
          </a:xfrm>
        </p:spPr>
        <p:txBody>
          <a:bodyPr/>
          <a:lstStyle/>
          <a:p>
            <a:r>
              <a:rPr lang="en-GB" dirty="0"/>
              <a:t>Digital Update</a:t>
            </a:r>
          </a:p>
        </p:txBody>
      </p:sp>
      <p:sp>
        <p:nvSpPr>
          <p:cNvPr id="3" name="TextBox 2">
            <a:extLst>
              <a:ext uri="{FF2B5EF4-FFF2-40B4-BE49-F238E27FC236}">
                <a16:creationId xmlns:a16="http://schemas.microsoft.com/office/drawing/2014/main" id="{5666897D-64EF-A104-1EF4-0E6C853575E8}"/>
              </a:ext>
            </a:extLst>
          </p:cNvPr>
          <p:cNvSpPr txBox="1"/>
          <p:nvPr/>
        </p:nvSpPr>
        <p:spPr>
          <a:xfrm>
            <a:off x="533400" y="1333500"/>
            <a:ext cx="7200900" cy="3139321"/>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87722"/>
                </a:solidFill>
              </a:rPr>
              <a:t>DSF e-learning modules </a:t>
            </a:r>
            <a:r>
              <a:rPr lang="en-GB" dirty="0"/>
              <a:t>due in April</a:t>
            </a:r>
          </a:p>
          <a:p>
            <a:endParaRPr lang="en-GB" dirty="0"/>
          </a:p>
          <a:p>
            <a:pPr marL="285750" indent="-285750">
              <a:buFont typeface="Arial" panose="020B0604020202020204" pitchFamily="34" charset="0"/>
              <a:buChar char="•"/>
            </a:pPr>
            <a:r>
              <a:rPr lang="en-GB" b="1" dirty="0">
                <a:solidFill>
                  <a:schemeClr val="accent2"/>
                </a:solidFill>
              </a:rPr>
              <a:t>L5 Digital leadership award </a:t>
            </a:r>
            <a:r>
              <a:rPr lang="en-GB" dirty="0"/>
              <a:t>due Spring 24</a:t>
            </a:r>
          </a:p>
          <a:p>
            <a:endParaRPr lang="en-GB" dirty="0"/>
          </a:p>
          <a:p>
            <a:pPr marL="285750" indent="-285750">
              <a:buFont typeface="Arial" panose="020B0604020202020204" pitchFamily="34" charset="0"/>
              <a:buChar char="•"/>
            </a:pPr>
            <a:r>
              <a:rPr lang="en-GB" b="1" dirty="0">
                <a:solidFill>
                  <a:srgbClr val="E87722"/>
                </a:solidFill>
              </a:rPr>
              <a:t>Analogue to </a:t>
            </a:r>
            <a:r>
              <a:rPr lang="en-GB" b="1" dirty="0">
                <a:solidFill>
                  <a:schemeClr val="accent2"/>
                </a:solidFill>
              </a:rPr>
              <a:t>digital </a:t>
            </a:r>
            <a:r>
              <a:rPr lang="en-GB" dirty="0"/>
              <a:t>landline calls will use broadband.  Affects landlines needed for phone calls, telecare, fire alarms and burglar alarms in the event of a </a:t>
            </a:r>
            <a:r>
              <a:rPr lang="en-GB" dirty="0" err="1"/>
              <a:t>powercut</a:t>
            </a:r>
            <a:r>
              <a:rPr lang="en-GB" dirty="0"/>
              <a:t>.  Battery back up / mobile phone may be needed.  Check plans and dates with providers and see </a:t>
            </a:r>
            <a:r>
              <a:rPr lang="en-GB" sz="1800" i="0" u="sng" strike="noStrike" dirty="0">
                <a:solidFill>
                  <a:srgbClr val="005EB8"/>
                </a:solidFill>
                <a:effectLst/>
                <a:latin typeface="Arial" panose="020B0604020202020204" pitchFamily="34" charset="0"/>
                <a:hlinkClick r:id="rId3"/>
              </a:rPr>
              <a:t>Ofcom</a:t>
            </a:r>
            <a:r>
              <a:rPr lang="en-GB" sz="1800" i="0" dirty="0">
                <a:solidFill>
                  <a:srgbClr val="000000"/>
                </a:solidFill>
                <a:effectLst/>
                <a:latin typeface="Arial" panose="020B0604020202020204" pitchFamily="34" charset="0"/>
              </a:rPr>
              <a:t>​ / </a:t>
            </a:r>
            <a:r>
              <a:rPr lang="en-GB" sz="1800" i="0" u="sng" strike="noStrike" dirty="0">
                <a:solidFill>
                  <a:srgbClr val="005EB8"/>
                </a:solidFill>
                <a:effectLst/>
                <a:latin typeface="Arial" panose="020B0604020202020204" pitchFamily="34" charset="0"/>
                <a:hlinkClick r:id="rId4"/>
              </a:rPr>
              <a:t>Digital switchover hub | Local Government Association</a:t>
            </a:r>
            <a:r>
              <a:rPr lang="en-GB" sz="1800" i="0" u="sng" strike="noStrike" dirty="0">
                <a:solidFill>
                  <a:srgbClr val="005EB8"/>
                </a:solidFill>
                <a:effectLst/>
                <a:latin typeface="Arial" panose="020B0604020202020204" pitchFamily="34" charset="0"/>
              </a:rPr>
              <a:t> </a:t>
            </a:r>
          </a:p>
          <a:p>
            <a:pPr algn="l" rtl="0" fontAlgn="base">
              <a:buFont typeface="Arial" panose="020B0604020202020204" pitchFamily="34" charset="0"/>
              <a:buChar char="•"/>
            </a:pPr>
            <a:endParaRPr lang="en-GB" b="1" u="sng" dirty="0">
              <a:solidFill>
                <a:srgbClr val="005EB8"/>
              </a:solidFill>
              <a:latin typeface="Arial" panose="020B0604020202020204" pitchFamily="34" charset="0"/>
            </a:endParaRPr>
          </a:p>
          <a:p>
            <a:pPr marL="285750" indent="-285750">
              <a:buFont typeface="Arial" panose="020B0604020202020204" pitchFamily="34" charset="0"/>
              <a:buChar char="•"/>
            </a:pPr>
            <a:endParaRPr lang="en-GB" dirty="0">
              <a:solidFill>
                <a:srgbClr val="E87722"/>
              </a:solidFill>
            </a:endParaRPr>
          </a:p>
        </p:txBody>
      </p:sp>
      <p:pic>
        <p:nvPicPr>
          <p:cNvPr id="6" name="Picture 5" descr="Hands on keyboard and mouse">
            <a:extLst>
              <a:ext uri="{FF2B5EF4-FFF2-40B4-BE49-F238E27FC236}">
                <a16:creationId xmlns:a16="http://schemas.microsoft.com/office/drawing/2014/main" id="{9ED3C354-D8A7-2ABB-FAB3-B308AADC8AE3}"/>
              </a:ext>
            </a:extLst>
          </p:cNvPr>
          <p:cNvPicPr>
            <a:picLocks noChangeAspect="1"/>
          </p:cNvPicPr>
          <p:nvPr/>
        </p:nvPicPr>
        <p:blipFill>
          <a:blip r:embed="rId5"/>
          <a:stretch>
            <a:fillRect/>
          </a:stretch>
        </p:blipFill>
        <p:spPr>
          <a:xfrm>
            <a:off x="2789465" y="4104520"/>
            <a:ext cx="3006269" cy="2004179"/>
          </a:xfrm>
          <a:prstGeom prst="rect">
            <a:avLst/>
          </a:prstGeom>
        </p:spPr>
      </p:pic>
    </p:spTree>
    <p:extLst>
      <p:ext uri="{BB962C8B-B14F-4D97-AF65-F5344CB8AC3E}">
        <p14:creationId xmlns:p14="http://schemas.microsoft.com/office/powerpoint/2010/main" val="89390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3B83C-023A-5881-BAB6-3EAFFE61A85E}"/>
              </a:ext>
            </a:extLst>
          </p:cNvPr>
          <p:cNvSpPr>
            <a:spLocks noGrp="1"/>
          </p:cNvSpPr>
          <p:nvPr>
            <p:ph type="title"/>
          </p:nvPr>
        </p:nvSpPr>
        <p:spPr>
          <a:xfrm>
            <a:off x="367729" y="289151"/>
            <a:ext cx="8396563" cy="666297"/>
          </a:xfrm>
        </p:spPr>
        <p:txBody>
          <a:bodyPr/>
          <a:lstStyle/>
          <a:p>
            <a:r>
              <a:rPr lang="en-GB" dirty="0"/>
              <a:t>ASC WDS Update</a:t>
            </a:r>
          </a:p>
        </p:txBody>
      </p:sp>
      <p:sp>
        <p:nvSpPr>
          <p:cNvPr id="3" name="TextBox 2">
            <a:extLst>
              <a:ext uri="{FF2B5EF4-FFF2-40B4-BE49-F238E27FC236}">
                <a16:creationId xmlns:a16="http://schemas.microsoft.com/office/drawing/2014/main" id="{91807574-6EBA-3579-6082-1DB8D18B47D3}"/>
              </a:ext>
            </a:extLst>
          </p:cNvPr>
          <p:cNvSpPr txBox="1"/>
          <p:nvPr/>
        </p:nvSpPr>
        <p:spPr>
          <a:xfrm>
            <a:off x="457200" y="1257300"/>
            <a:ext cx="6883400" cy="2585323"/>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chemeClr val="accent2"/>
                </a:solidFill>
              </a:rPr>
              <a:t>To be updated </a:t>
            </a:r>
            <a:r>
              <a:rPr lang="en-GB" dirty="0"/>
              <a:t>to include digital roles and training</a:t>
            </a:r>
          </a:p>
          <a:p>
            <a:endParaRPr lang="en-GB" dirty="0"/>
          </a:p>
          <a:p>
            <a:pPr marL="285750" indent="-285750">
              <a:buFont typeface="Arial" panose="020B0604020202020204" pitchFamily="34" charset="0"/>
              <a:buChar char="•"/>
            </a:pPr>
            <a:r>
              <a:rPr lang="en-GB" b="1" dirty="0">
                <a:solidFill>
                  <a:schemeClr val="accent2"/>
                </a:solidFill>
              </a:rPr>
              <a:t>User research </a:t>
            </a:r>
            <a:r>
              <a:rPr lang="en-GB" dirty="0"/>
              <a:t>enables us to make improvements and share data with LAs and CQC.  Sign up for a </a:t>
            </a:r>
            <a:r>
              <a:rPr lang="en-GB" dirty="0">
                <a:hlinkClick r:id="rId2"/>
              </a:rPr>
              <a:t>one hour session </a:t>
            </a:r>
            <a:r>
              <a:rPr lang="en-GB" dirty="0"/>
              <a:t>to find out more. </a:t>
            </a:r>
          </a:p>
          <a:p>
            <a:endParaRPr lang="en-GB" dirty="0"/>
          </a:p>
          <a:p>
            <a:pPr marL="285750" indent="-285750">
              <a:buFont typeface="Arial" panose="020B0604020202020204" pitchFamily="34" charset="0"/>
              <a:buChar char="•"/>
            </a:pPr>
            <a:r>
              <a:rPr lang="en-GB" b="1" dirty="0">
                <a:solidFill>
                  <a:schemeClr val="accent2"/>
                </a:solidFill>
              </a:rPr>
              <a:t>Can be used to evidence </a:t>
            </a:r>
            <a:r>
              <a:rPr lang="en-GB" dirty="0"/>
              <a:t>well led, safe, responsive and effective for CQC.  </a:t>
            </a:r>
          </a:p>
          <a:p>
            <a:endParaRPr lang="en-GB" dirty="0"/>
          </a:p>
        </p:txBody>
      </p:sp>
      <p:pic>
        <p:nvPicPr>
          <p:cNvPr id="5" name="Picture 4" descr="Illustration of people on a blockchain">
            <a:extLst>
              <a:ext uri="{FF2B5EF4-FFF2-40B4-BE49-F238E27FC236}">
                <a16:creationId xmlns:a16="http://schemas.microsoft.com/office/drawing/2014/main" id="{2336BD23-863A-A3C2-9717-C4A45BCF212B}"/>
              </a:ext>
            </a:extLst>
          </p:cNvPr>
          <p:cNvPicPr>
            <a:picLocks noChangeAspect="1"/>
          </p:cNvPicPr>
          <p:nvPr/>
        </p:nvPicPr>
        <p:blipFill>
          <a:blip r:embed="rId3"/>
          <a:stretch>
            <a:fillRect/>
          </a:stretch>
        </p:blipFill>
        <p:spPr>
          <a:xfrm>
            <a:off x="2667000" y="4148978"/>
            <a:ext cx="3136900" cy="1990161"/>
          </a:xfrm>
          <a:prstGeom prst="rect">
            <a:avLst/>
          </a:prstGeom>
        </p:spPr>
      </p:pic>
    </p:spTree>
    <p:extLst>
      <p:ext uri="{BB962C8B-B14F-4D97-AF65-F5344CB8AC3E}">
        <p14:creationId xmlns:p14="http://schemas.microsoft.com/office/powerpoint/2010/main" val="640204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CFBAB-F9BE-524B-848E-283760B8012D}"/>
              </a:ext>
            </a:extLst>
          </p:cNvPr>
          <p:cNvSpPr>
            <a:spLocks noGrp="1"/>
          </p:cNvSpPr>
          <p:nvPr>
            <p:ph type="title"/>
          </p:nvPr>
        </p:nvSpPr>
        <p:spPr>
          <a:xfrm>
            <a:off x="0" y="121102"/>
            <a:ext cx="8396563" cy="666297"/>
          </a:xfrm>
        </p:spPr>
        <p:txBody>
          <a:bodyPr/>
          <a:lstStyle/>
          <a:p>
            <a:r>
              <a:rPr lang="en-GB" dirty="0"/>
              <a:t>Using ASC WDS to help with CQC inspections</a:t>
            </a:r>
          </a:p>
        </p:txBody>
      </p:sp>
      <p:pic>
        <p:nvPicPr>
          <p:cNvPr id="4" name="Picture 3">
            <a:extLst>
              <a:ext uri="{FF2B5EF4-FFF2-40B4-BE49-F238E27FC236}">
                <a16:creationId xmlns:a16="http://schemas.microsoft.com/office/drawing/2014/main" id="{7659AF1B-39F7-74F8-FEA9-3B996E78A449}"/>
              </a:ext>
            </a:extLst>
          </p:cNvPr>
          <p:cNvPicPr>
            <a:picLocks noChangeAspect="1"/>
          </p:cNvPicPr>
          <p:nvPr/>
        </p:nvPicPr>
        <p:blipFill>
          <a:blip r:embed="rId2"/>
          <a:stretch>
            <a:fillRect/>
          </a:stretch>
        </p:blipFill>
        <p:spPr>
          <a:xfrm>
            <a:off x="0" y="1231900"/>
            <a:ext cx="7075914" cy="5171849"/>
          </a:xfrm>
          <a:prstGeom prst="rect">
            <a:avLst/>
          </a:prstGeom>
        </p:spPr>
      </p:pic>
    </p:spTree>
    <p:extLst>
      <p:ext uri="{BB962C8B-B14F-4D97-AF65-F5344CB8AC3E}">
        <p14:creationId xmlns:p14="http://schemas.microsoft.com/office/powerpoint/2010/main" val="33420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ADD1-C5B4-2570-205E-58088160A905}"/>
              </a:ext>
            </a:extLst>
          </p:cNvPr>
          <p:cNvSpPr>
            <a:spLocks noGrp="1"/>
          </p:cNvSpPr>
          <p:nvPr>
            <p:ph type="title"/>
          </p:nvPr>
        </p:nvSpPr>
        <p:spPr>
          <a:xfrm>
            <a:off x="151829" y="200251"/>
            <a:ext cx="8396563" cy="666297"/>
          </a:xfrm>
        </p:spPr>
        <p:txBody>
          <a:bodyPr/>
          <a:lstStyle/>
          <a:p>
            <a:r>
              <a:rPr lang="en-GB" dirty="0"/>
              <a:t>Thank You</a:t>
            </a:r>
            <a:br>
              <a:rPr lang="en-GB" dirty="0"/>
            </a:br>
            <a:br>
              <a:rPr lang="en-GB" dirty="0"/>
            </a:br>
            <a:r>
              <a:rPr lang="en-GB" sz="2400" dirty="0">
                <a:hlinkClick r:id="rId2"/>
              </a:rPr>
              <a:t>Holly.Stockdale@skillsforcare.org.uk</a:t>
            </a:r>
            <a:r>
              <a:rPr lang="en-GB" sz="2400" dirty="0"/>
              <a:t> </a:t>
            </a:r>
            <a:br>
              <a:rPr lang="en-GB" dirty="0"/>
            </a:br>
            <a:endParaRPr lang="en-GB" dirty="0"/>
          </a:p>
        </p:txBody>
      </p:sp>
      <p:pic>
        <p:nvPicPr>
          <p:cNvPr id="8" name="Picture 7" descr="Field of orange tulips">
            <a:extLst>
              <a:ext uri="{FF2B5EF4-FFF2-40B4-BE49-F238E27FC236}">
                <a16:creationId xmlns:a16="http://schemas.microsoft.com/office/drawing/2014/main" id="{121E624B-1BD1-9EB9-2033-ABAD43D0CE09}"/>
              </a:ext>
            </a:extLst>
          </p:cNvPr>
          <p:cNvPicPr>
            <a:picLocks noChangeAspect="1"/>
          </p:cNvPicPr>
          <p:nvPr/>
        </p:nvPicPr>
        <p:blipFill>
          <a:blip r:embed="rId3"/>
          <a:stretch>
            <a:fillRect/>
          </a:stretch>
        </p:blipFill>
        <p:spPr>
          <a:xfrm>
            <a:off x="2197100" y="2812908"/>
            <a:ext cx="4330700" cy="2886429"/>
          </a:xfrm>
          <a:prstGeom prst="rect">
            <a:avLst/>
          </a:prstGeom>
        </p:spPr>
      </p:pic>
    </p:spTree>
    <p:extLst>
      <p:ext uri="{BB962C8B-B14F-4D97-AF65-F5344CB8AC3E}">
        <p14:creationId xmlns:p14="http://schemas.microsoft.com/office/powerpoint/2010/main" val="649252914"/>
      </p:ext>
    </p:extLst>
  </p:cSld>
  <p:clrMapOvr>
    <a:masterClrMapping/>
  </p:clrMapOvr>
</p:sld>
</file>

<file path=ppt/theme/theme1.xml><?xml version="1.0" encoding="utf-8"?>
<a:theme xmlns:a="http://schemas.openxmlformats.org/drawingml/2006/main" name="Bespok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spoke content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24244C4D13F248BC17A75E71A158E9" ma:contentTypeVersion="19" ma:contentTypeDescription="Create a new document." ma:contentTypeScope="" ma:versionID="365b18fd11dabdec21fee7d33c993831">
  <xsd:schema xmlns:xsd="http://www.w3.org/2001/XMLSchema" xmlns:xs="http://www.w3.org/2001/XMLSchema" xmlns:p="http://schemas.microsoft.com/office/2006/metadata/properties" xmlns:ns1="http://schemas.microsoft.com/sharepoint/v3" xmlns:ns2="c6e2a759-1faa-4505-8884-b279b3ef445d" xmlns:ns3="9854af4e-1ead-4620-8cc0-fccdd4354aee" targetNamespace="http://schemas.microsoft.com/office/2006/metadata/properties" ma:root="true" ma:fieldsID="bccfaa8a2ca2d72e27d4149a6654dbe4" ns1:_="" ns2:_="" ns3:_="">
    <xsd:import namespace="http://schemas.microsoft.com/sharepoint/v3"/>
    <xsd:import namespace="c6e2a759-1faa-4505-8884-b279b3ef445d"/>
    <xsd:import namespace="9854af4e-1ead-4620-8cc0-fccdd4354ae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1:_ip_UnifiedCompliancePolicyProperties" minOccurs="0"/>
                <xsd:element ref="ns1:_ip_UnifiedCompliancePolicyUIAction"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e2a759-1faa-4505-8884-b279b3ef44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83e0442-0aa8-451b-8352-edc6ece9c078"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54af4e-1ead-4620-8cc0-fccdd4354ae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fa9154-c07d-46ca-8ecc-efffa19f5103}" ma:internalName="TaxCatchAll" ma:showField="CatchAllData" ma:web="9854af4e-1ead-4620-8cc0-fccdd4354a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6e2a759-1faa-4505-8884-b279b3ef445d">
      <Terms xmlns="http://schemas.microsoft.com/office/infopath/2007/PartnerControls"/>
    </lcf76f155ced4ddcb4097134ff3c332f>
    <TaxCatchAll xmlns="9854af4e-1ead-4620-8cc0-fccdd4354aee" xsi:nil="true"/>
    <SharedWithUsers xmlns="9854af4e-1ead-4620-8cc0-fccdd4354aee">
      <UserInfo>
        <DisplayName>Wenda Hobbs</DisplayName>
        <AccountId>744</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AF79EC-0A8C-4BB0-9D12-BBB1A4B81A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6e2a759-1faa-4505-8884-b279b3ef445d"/>
    <ds:schemaRef ds:uri="9854af4e-1ead-4620-8cc0-fccdd4354a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BA9F76-DE66-47E6-9FB0-F166AD357142}">
  <ds:schemaRefs>
    <ds:schemaRef ds:uri="http://schemas.microsoft.com/office/2006/documentManagement/types"/>
    <ds:schemaRef ds:uri="c6e2a759-1faa-4505-8884-b279b3ef445d"/>
    <ds:schemaRef ds:uri="http://purl.org/dc/terms/"/>
    <ds:schemaRef ds:uri="http://purl.org/dc/dcmitype/"/>
    <ds:schemaRef ds:uri="http://www.w3.org/XML/1998/namespace"/>
    <ds:schemaRef ds:uri="http://schemas.microsoft.com/office/2006/metadata/properties"/>
    <ds:schemaRef ds:uri="9854af4e-1ead-4620-8cc0-fccdd4354aee"/>
    <ds:schemaRef ds:uri="http://purl.org/dc/elements/1.1/"/>
    <ds:schemaRef ds:uri="http://schemas.microsoft.com/sharepoint/v3"/>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F25CD5E4-39D7-4530-AFE9-DD44435E7D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23380</TotalTime>
  <Words>464</Words>
  <Application>Microsoft Office PowerPoint</Application>
  <PresentationFormat>On-screen Show (4:3)</PresentationFormat>
  <Paragraphs>44</Paragraphs>
  <Slides>9</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vt:i4>
      </vt:variant>
    </vt:vector>
  </HeadingPairs>
  <TitlesOfParts>
    <vt:vector size="20" baseType="lpstr">
      <vt:lpstr>Aptos</vt:lpstr>
      <vt:lpstr>Arial</vt:lpstr>
      <vt:lpstr>Calibri</vt:lpstr>
      <vt:lpstr>HelveticaNeueLTStd-Bd</vt:lpstr>
      <vt:lpstr>HelveticaNeueLTStd-Roman</vt:lpstr>
      <vt:lpstr>Segoe UI</vt:lpstr>
      <vt:lpstr>Times New Roman</vt:lpstr>
      <vt:lpstr>Wingdings</vt:lpstr>
      <vt:lpstr>Bespoke title slides</vt:lpstr>
      <vt:lpstr>Bespoke content slides</vt:lpstr>
      <vt:lpstr>End slides</vt:lpstr>
      <vt:lpstr>Workstream Update  Somerset LEM 02.04.2024  Holly Stockdale – Locality Manager </vt:lpstr>
      <vt:lpstr>Dates for the Diary</vt:lpstr>
      <vt:lpstr>Wednesday 17 April, 10:00-15:00, Albemarle Centre, Taunton</vt:lpstr>
      <vt:lpstr>New resource</vt:lpstr>
      <vt:lpstr>PowerPoint Presentation</vt:lpstr>
      <vt:lpstr>Digital Update</vt:lpstr>
      <vt:lpstr>ASC WDS Update</vt:lpstr>
      <vt:lpstr>Using ASC WDS to help with CQC inspections</vt:lpstr>
      <vt:lpstr>Thank You  Holly.Stockdale@skillsforcare.org.uk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Owen</dc:creator>
  <cp:lastModifiedBy>Holly Stockdale</cp:lastModifiedBy>
  <cp:revision>1078</cp:revision>
  <dcterms:created xsi:type="dcterms:W3CDTF">2019-11-26T09:38:15Z</dcterms:created>
  <dcterms:modified xsi:type="dcterms:W3CDTF">2024-04-02T10:06:04Z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0x0101005B24244C4D13F248BC17A75E71A158E9</vt:lpwstr>
  </property>
  <property fmtid="{D5CDD505-2E9C-101B-9397-08002B2CF9AE}" pid="3" name="MSIP_Label_f194113b-ecba-4458-8e2e-fa038bf17a69_Enabled">
    <vt:lpwstr>true</vt:lpwstr>
  </property>
  <property fmtid="{D5CDD505-2E9C-101B-9397-08002B2CF9AE}" pid="4" name="MSIP_Label_f194113b-ecba-4458-8e2e-fa038bf17a69_SetDate">
    <vt:lpwstr>2022-07-06T12:57:10Z</vt:lpwstr>
  </property>
  <property fmtid="{D5CDD505-2E9C-101B-9397-08002B2CF9AE}" pid="5" name="MSIP_Label_f194113b-ecba-4458-8e2e-fa038bf17a69_Method">
    <vt:lpwstr>Standard</vt:lpwstr>
  </property>
  <property fmtid="{D5CDD505-2E9C-101B-9397-08002B2CF9AE}" pid="6" name="MSIP_Label_f194113b-ecba-4458-8e2e-fa038bf17a69_Name">
    <vt:lpwstr>Internal</vt:lpwstr>
  </property>
  <property fmtid="{D5CDD505-2E9C-101B-9397-08002B2CF9AE}" pid="7" name="MSIP_Label_f194113b-ecba-4458-8e2e-fa038bf17a69_SiteId">
    <vt:lpwstr>5c317017-415d-43e6-ada1-7668f9ad3f9f</vt:lpwstr>
  </property>
  <property fmtid="{D5CDD505-2E9C-101B-9397-08002B2CF9AE}" pid="8" name="MSIP_Label_f194113b-ecba-4458-8e2e-fa038bf17a69_ActionId">
    <vt:lpwstr>884c6421-63b1-46f9-8fc3-686d778215f6</vt:lpwstr>
  </property>
  <property fmtid="{D5CDD505-2E9C-101B-9397-08002B2CF9AE}" pid="9" name="MSIP_Label_f194113b-ecba-4458-8e2e-fa038bf17a69_ContentBits">
    <vt:lpwstr>2</vt:lpwstr>
  </property>
  <property fmtid="{D5CDD505-2E9C-101B-9397-08002B2CF9AE}" pid="10" name="ClassificationContentMarkingFooterLocations">
    <vt:lpwstr>Bespoke title slides:3\Bespoke content slides:3\End slides:3</vt:lpwstr>
  </property>
  <property fmtid="{D5CDD505-2E9C-101B-9397-08002B2CF9AE}" pid="11" name="ClassificationContentMarkingFooterText">
    <vt:lpwstr>Internal </vt:lpwstr>
  </property>
  <property fmtid="{D5CDD505-2E9C-101B-9397-08002B2CF9AE}" pid="12" name="MediaServiceImageTags">
    <vt:lpwstr/>
  </property>
</Properties>
</file>