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5"/>
    <p:sldMasterId id="2147483676" r:id="rId6"/>
  </p:sldMasterIdLst>
  <p:notesMasterIdLst>
    <p:notesMasterId r:id="rId11"/>
  </p:notesMasterIdLst>
  <p:handoutMasterIdLst>
    <p:handoutMasterId r:id="rId12"/>
  </p:handoutMasterIdLst>
  <p:sldIdLst>
    <p:sldId id="265" r:id="rId7"/>
    <p:sldId id="266" r:id="rId8"/>
    <p:sldId id="270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E41"/>
    <a:srgbClr val="FFFFFF"/>
    <a:srgbClr val="006072"/>
    <a:srgbClr val="43C0B9"/>
    <a:srgbClr val="19D3C5"/>
    <a:srgbClr val="76B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E2E1C0-15CF-4CEB-B8C2-A5AC20F91094}" v="12" dt="2024-03-21T17:25:33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86" autoAdjust="0"/>
  </p:normalViewPr>
  <p:slideViewPr>
    <p:cSldViewPr snapToGrid="0">
      <p:cViewPr varScale="1">
        <p:scale>
          <a:sx n="53" d="100"/>
          <a:sy n="53" d="100"/>
        </p:scale>
        <p:origin x="139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1E2C90-FBC6-E37B-61A6-B69897A3EB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FCEEF8-FA2E-0E34-7170-60CC082493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EA079-2DF0-4519-9D44-C5FEA9F9D809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8E4C6B-AC6E-BE49-7E90-3D438ED732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7CE52-C97E-DCF0-DCF7-A61ECD9DED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0BEA3-A71A-41F8-902B-A9BB57163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417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AB0D0-8AEB-41E1-A72C-FE34B1678B0D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9E98C-7401-4C68-AAD2-BC26A1380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73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dirty="0"/>
              <a:t>400 trained – 100 Care agencies/settings – to invest further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dirty="0"/>
              <a:t>Planning to invest in a OHC lead role focused on the community setting/Primary care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dirty="0"/>
              <a:t>SFT are now implementing OHC as a core requirement for new and existing staff – as part of a PDP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dirty="0"/>
              <a:t>Adopting electronic care records across the system – access to TEC E learning and equipment options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dirty="0"/>
              <a:t>All SILCs have Moving &amp; Handling training facilities &amp; TEC that can be used – no charge – coordinated by the OHC lead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dirty="0"/>
              <a:t>Developing the equipment offer over the next 5 Years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dirty="0"/>
              <a:t>The community OHC lead role will offer best practice advise/training for the community settings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dirty="0"/>
              <a:t>To join the OHC Steering Group to help influence, challenge and push for changes mentioned above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99E98C-7401-4C68-AAD2-BC26A1380E6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43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Evidence and Best Practices Resources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99E98C-7401-4C68-AAD2-BC26A1380E6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65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">
            <a:extLst>
              <a:ext uri="{FF2B5EF4-FFF2-40B4-BE49-F238E27FC236}">
                <a16:creationId xmlns:a16="http://schemas.microsoft.com/office/drawing/2014/main" id="{7E52F2C9-34EA-7A54-8CC9-0037954E2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7" t="24791" r="11469" b="22353"/>
          <a:stretch/>
        </p:blipFill>
        <p:spPr>
          <a:xfrm>
            <a:off x="0" y="0"/>
            <a:ext cx="10229851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6994F0-3338-2F2C-7F14-004B943AC5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938" y="1266138"/>
            <a:ext cx="7800223" cy="2391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AA0573-4809-4B60-7C33-FCFC71225D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3554" y="4147148"/>
            <a:ext cx="7800222" cy="6268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Subheading / Date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6538ED1-C222-3640-441E-897444E77C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554" y="5250146"/>
            <a:ext cx="3016513" cy="83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1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3CBFB7-AC8C-0869-2666-C1FDAC48DE44}"/>
              </a:ext>
            </a:extLst>
          </p:cNvPr>
          <p:cNvSpPr/>
          <p:nvPr userDrawn="1"/>
        </p:nvSpPr>
        <p:spPr>
          <a:xfrm>
            <a:off x="0" y="5779698"/>
            <a:ext cx="12192000" cy="1078302"/>
          </a:xfrm>
          <a:prstGeom prst="rect">
            <a:avLst/>
          </a:prstGeom>
          <a:solidFill>
            <a:srgbClr val="006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073B0EB-AC08-AB7E-7B8F-589EA6C5A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07075">
            <a:off x="8810401" y="3358784"/>
            <a:ext cx="4306537" cy="592012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FDFCC89-4DBE-6454-EA6D-F376C03455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465" y="4468813"/>
            <a:ext cx="2924175" cy="1992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4104393-F7D0-8059-FA49-FBB1015064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33914" y="4466268"/>
            <a:ext cx="2924175" cy="1992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E4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32423352-6820-9DE5-875E-25A3933A81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8963" y="4466268"/>
            <a:ext cx="2924175" cy="1992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F22E09B-529E-E02F-455F-A83FE1E660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772" y="271048"/>
            <a:ext cx="11426456" cy="590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07B12E56-B2D3-BAC7-5707-3509EBBBE9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772" y="1173267"/>
            <a:ext cx="11426456" cy="494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10A9DD-6B61-E599-1AF4-AD7E7AB4D7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2772" y="1910902"/>
            <a:ext cx="11426456" cy="2155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109149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A9BA53-9C53-D0F7-DE11-C66027D3E4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2786B3F-5A99-08EB-C863-7A2B04FCD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2553" b="19623"/>
          <a:stretch/>
        </p:blipFill>
        <p:spPr>
          <a:xfrm>
            <a:off x="1164565" y="-150187"/>
            <a:ext cx="11027435" cy="700818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0A25C33-8900-56B3-FDC9-8D0904591C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6502" y="1992059"/>
            <a:ext cx="7378996" cy="8362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End slide title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59A5BE5-CEF8-8437-8581-44DC823CB3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6502" y="3113410"/>
            <a:ext cx="7378996" cy="4809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email@somerset.gov.uk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A60AB2A-E893-374F-DCD5-21E61FD1E8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3554" y="5250146"/>
            <a:ext cx="3016513" cy="83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05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of hands touching each other&#10;&#10;Description automatically generated">
            <a:extLst>
              <a:ext uri="{FF2B5EF4-FFF2-40B4-BE49-F238E27FC236}">
                <a16:creationId xmlns:a16="http://schemas.microsoft.com/office/drawing/2014/main" id="{13B5680B-1B69-AF49-556F-4E679A3D8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0" t="15578" r="17372" b="16346"/>
          <a:stretch/>
        </p:blipFill>
        <p:spPr>
          <a:xfrm>
            <a:off x="10891465" y="2934784"/>
            <a:ext cx="1081579" cy="1093938"/>
          </a:xfrm>
          <a:prstGeom prst="rect">
            <a:avLst/>
          </a:prstGeom>
        </p:spPr>
      </p:pic>
      <p:pic>
        <p:nvPicPr>
          <p:cNvPr id="3" name="Picture 2" descr="A logo with a hand and a star&#10;&#10;Description automatically generated">
            <a:extLst>
              <a:ext uri="{FF2B5EF4-FFF2-40B4-BE49-F238E27FC236}">
                <a16:creationId xmlns:a16="http://schemas.microsoft.com/office/drawing/2014/main" id="{E427D7DE-FC7D-6D02-60D4-19E02A258D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8" t="14231" r="19872" b="14615"/>
          <a:stretch/>
        </p:blipFill>
        <p:spPr>
          <a:xfrm>
            <a:off x="10965493" y="4137038"/>
            <a:ext cx="915943" cy="1086215"/>
          </a:xfrm>
          <a:prstGeom prst="rect">
            <a:avLst/>
          </a:prstGeom>
        </p:spPr>
      </p:pic>
      <p:pic>
        <p:nvPicPr>
          <p:cNvPr id="4" name="Picture 3" descr="A logo of hands holding each other&#10;&#10;Description automatically generated">
            <a:extLst>
              <a:ext uri="{FF2B5EF4-FFF2-40B4-BE49-F238E27FC236}">
                <a16:creationId xmlns:a16="http://schemas.microsoft.com/office/drawing/2014/main" id="{B697F39F-1D47-AFA2-367A-A4076078A1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25" y="5162340"/>
            <a:ext cx="1537075" cy="1537075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F906503-7D5F-C254-B083-D8532EC562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772" y="271048"/>
            <a:ext cx="9835116" cy="590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8821CF-8FE4-3E3B-15FA-DE8F49EC41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772" y="1173267"/>
            <a:ext cx="9835116" cy="494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7AF49F-4217-7E91-6B8A-AD36FD924F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772" y="1910902"/>
            <a:ext cx="9835116" cy="4032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058648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as on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of hands touching each other&#10;&#10;Description automatically generated">
            <a:extLst>
              <a:ext uri="{FF2B5EF4-FFF2-40B4-BE49-F238E27FC236}">
                <a16:creationId xmlns:a16="http://schemas.microsoft.com/office/drawing/2014/main" id="{3C5511DA-7E3E-8AC5-16BB-44D8C6058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0" t="15578" r="17372" b="16346"/>
          <a:stretch/>
        </p:blipFill>
        <p:spPr>
          <a:xfrm>
            <a:off x="10791117" y="5142175"/>
            <a:ext cx="1257251" cy="1271619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383307EB-0B4E-60EE-C252-2CD665361A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772" y="271048"/>
            <a:ext cx="9835116" cy="590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DDE2577-0521-E2A6-6BE9-32C780D87A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772" y="1173267"/>
            <a:ext cx="9835116" cy="494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C784B7F-6E9A-ACFD-22BF-EDE4C71979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772" y="1910902"/>
            <a:ext cx="9835116" cy="4032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1789432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ive for 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a hand and a star&#10;&#10;Description automatically generated">
            <a:extLst>
              <a:ext uri="{FF2B5EF4-FFF2-40B4-BE49-F238E27FC236}">
                <a16:creationId xmlns:a16="http://schemas.microsoft.com/office/drawing/2014/main" id="{DE00951E-AD17-635D-FA25-0BAEB21FE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8" t="14231" r="19872" b="14615"/>
          <a:stretch/>
        </p:blipFill>
        <p:spPr>
          <a:xfrm>
            <a:off x="10928842" y="5142175"/>
            <a:ext cx="1042983" cy="1236871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46D50955-4BD0-E8A1-9D8D-8C3F784DC1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772" y="271048"/>
            <a:ext cx="9835116" cy="590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1C2400A-262F-5922-0141-F50DA18B19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772" y="1173267"/>
            <a:ext cx="9835116" cy="494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18DD082-255D-348E-8512-15095B3108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772" y="1910902"/>
            <a:ext cx="9835116" cy="4032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961860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belong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of hands holding each other&#10;&#10;Description automatically generated">
            <a:extLst>
              <a:ext uri="{FF2B5EF4-FFF2-40B4-BE49-F238E27FC236}">
                <a16:creationId xmlns:a16="http://schemas.microsoft.com/office/drawing/2014/main" id="{EC4F0AB4-C0FD-B8AE-CF47-2CE5D4EE86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6" t="13658" r="12456" b="12488"/>
          <a:stretch/>
        </p:blipFill>
        <p:spPr>
          <a:xfrm>
            <a:off x="10858502" y="5163415"/>
            <a:ext cx="1222679" cy="1255050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53D9162-4440-47C2-ADAB-80B473DF8F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772" y="271048"/>
            <a:ext cx="9835116" cy="590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9D6429-B60B-5541-FA52-CFDC6C4768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772" y="1173267"/>
            <a:ext cx="9835116" cy="494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A2DE11C-55D4-7452-9FB2-DD8C79EB41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772" y="1910902"/>
            <a:ext cx="9835116" cy="4032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19484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3CBFB7-AC8C-0869-2666-C1FDAC48DE44}"/>
              </a:ext>
            </a:extLst>
          </p:cNvPr>
          <p:cNvSpPr/>
          <p:nvPr userDrawn="1"/>
        </p:nvSpPr>
        <p:spPr>
          <a:xfrm>
            <a:off x="0" y="6267806"/>
            <a:ext cx="12192000" cy="590193"/>
          </a:xfrm>
          <a:prstGeom prst="rect">
            <a:avLst/>
          </a:prstGeom>
          <a:solidFill>
            <a:srgbClr val="006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073B0EB-AC08-AB7E-7B8F-589EA6C5A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089648">
            <a:off x="8227720" y="3584886"/>
            <a:ext cx="4606992" cy="6333156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F22E09B-529E-E02F-455F-A83FE1E660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772" y="271048"/>
            <a:ext cx="11426456" cy="590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07B12E56-B2D3-BAC7-5707-3509EBBBE9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772" y="1173267"/>
            <a:ext cx="11426456" cy="494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10A9DD-6B61-E599-1AF4-AD7E7AB4D7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2772" y="1910901"/>
            <a:ext cx="11426456" cy="3773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72917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2741015-3115-4E1C-838A-2FC6A637E9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5151" y="1007965"/>
            <a:ext cx="9071660" cy="79864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FBE491-D91C-B66F-61E4-73D9A4C6742A}"/>
              </a:ext>
            </a:extLst>
          </p:cNvPr>
          <p:cNvSpPr/>
          <p:nvPr userDrawn="1"/>
        </p:nvSpPr>
        <p:spPr>
          <a:xfrm>
            <a:off x="0" y="1"/>
            <a:ext cx="12192000" cy="1078302"/>
          </a:xfrm>
          <a:prstGeom prst="rect">
            <a:avLst/>
          </a:prstGeom>
          <a:solidFill>
            <a:srgbClr val="006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2B0CB0-6001-4593-7B22-C1D52CB7D0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771" y="207250"/>
            <a:ext cx="11426458" cy="701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FFFFFF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6EAF7AF-BC6C-672B-6DF0-C970762ECA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771" y="1284464"/>
            <a:ext cx="11426458" cy="494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7DDBDD8-A7CC-165D-BA1A-8C2B1AE7E9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771" y="2022098"/>
            <a:ext cx="9972663" cy="3676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215022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5D97AE-5641-26A2-AF61-8B67E280EBBC}"/>
              </a:ext>
            </a:extLst>
          </p:cNvPr>
          <p:cNvSpPr/>
          <p:nvPr userDrawn="1"/>
        </p:nvSpPr>
        <p:spPr>
          <a:xfrm>
            <a:off x="0" y="0"/>
            <a:ext cx="12192000" cy="1787979"/>
          </a:xfrm>
          <a:prstGeom prst="rect">
            <a:avLst/>
          </a:prstGeom>
          <a:solidFill>
            <a:srgbClr val="006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3E218F3C-265C-2E57-B060-31BDED9A17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772" y="207250"/>
            <a:ext cx="11426456" cy="132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FFFFFF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Slide title double line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A474F61-CC8A-6CA3-E306-532D3C46A7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772" y="2055771"/>
            <a:ext cx="11426456" cy="494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763095C-7440-D212-03FD-FF630CDE8A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772" y="2793406"/>
            <a:ext cx="11426456" cy="3150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411511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B82743-D2E4-9219-15DA-1F0AFB3F4D68}"/>
              </a:ext>
            </a:extLst>
          </p:cNvPr>
          <p:cNvSpPr/>
          <p:nvPr userDrawn="1"/>
        </p:nvSpPr>
        <p:spPr>
          <a:xfrm>
            <a:off x="10682653" y="2"/>
            <a:ext cx="1509347" cy="6857999"/>
          </a:xfrm>
          <a:prstGeom prst="rect">
            <a:avLst/>
          </a:prstGeom>
          <a:solidFill>
            <a:srgbClr val="006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201F2AB-6DE1-0E7D-ED7C-A0A2565BE0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94098">
            <a:off x="9357420" y="-878893"/>
            <a:ext cx="5513686" cy="4898658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DCD3939-D678-9C58-3458-DE9867DA83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772" y="271048"/>
            <a:ext cx="9835116" cy="590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4DDF363-D961-780F-C50C-10F9CAC5C0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772" y="1173267"/>
            <a:ext cx="9835116" cy="494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5181D78-3290-C9A5-F40F-72C076D595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772" y="1910902"/>
            <a:ext cx="9835116" cy="4032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410230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590A2D-1331-FDA6-45F4-C8CFAF8E19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6A4B3B0-3122-455F-AEDD-6C7131EE02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0968" y="2308132"/>
            <a:ext cx="9470064" cy="8284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342AED7-A76C-537C-C48C-99CE4D9DDC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0968" y="3383943"/>
            <a:ext cx="9470064" cy="5713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200408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455629-36DB-2522-8FAF-FF7B961EDC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0968" y="2308132"/>
            <a:ext cx="9470064" cy="8284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306A24-67E3-070B-B45D-39485D5E83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0968" y="3383943"/>
            <a:ext cx="9470064" cy="5713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191011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D42B87B-39AE-8AE8-74FF-436CF0BCB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4127" y="-209280"/>
            <a:ext cx="11683043" cy="734690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F8953B-80E1-4E3A-5FB9-8FB3390CAD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60256" y="983413"/>
            <a:ext cx="3959525" cy="20099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1F0BF9F-567D-69BA-EC66-A752E3B3EE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60256" y="3429002"/>
            <a:ext cx="3959525" cy="21019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A86CACFE-6B92-5991-977A-A6247739C5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772" y="271048"/>
            <a:ext cx="5337544" cy="1297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E054877-3541-642A-D461-DCE409A028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772" y="1903326"/>
            <a:ext cx="5337544" cy="494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36EB81D1-CA72-DD7A-05E9-4C045F9B4E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772" y="2658136"/>
            <a:ext cx="5337544" cy="32854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51226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hal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3E75C4-EC6F-6759-4D45-93912B74F9B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6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B30B3F-55CF-8D73-F72B-3758E3E604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3664" y="344490"/>
            <a:ext cx="5375275" cy="25622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557E473-E0DB-4E5E-D6B5-6C45B26F13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43664" y="3798890"/>
            <a:ext cx="5375275" cy="25622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667356A-91E5-36F0-E108-DFE131EE90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772" y="271048"/>
            <a:ext cx="5337544" cy="1297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130905-3B76-AE3F-80EE-A98BADBE0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772" y="1903326"/>
            <a:ext cx="5337544" cy="494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5003E70-9A6C-5618-6B9A-E649194AF3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772" y="2658136"/>
            <a:ext cx="5337544" cy="32854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22210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0.sv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id="{176EED41-9290-52DD-F99B-00E4C7CA0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78"/>
          <a:stretch/>
        </p:blipFill>
        <p:spPr>
          <a:xfrm>
            <a:off x="895002" y="5063180"/>
            <a:ext cx="3981799" cy="101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1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93" r:id="rId2"/>
    <p:sldLayoutId id="2147483659" r:id="rId3"/>
    <p:sldLayoutId id="2147483689" r:id="rId4"/>
    <p:sldLayoutId id="2147483675" r:id="rId5"/>
    <p:sldLayoutId id="2147483691" r:id="rId6"/>
    <p:sldLayoutId id="2147483690" r:id="rId7"/>
    <p:sldLayoutId id="2147483665" r:id="rId8"/>
    <p:sldLayoutId id="2147483673" r:id="rId9"/>
    <p:sldLayoutId id="2147483669" r:id="rId10"/>
    <p:sldLayoutId id="2147483692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BC5330-F193-8FA6-3F0A-09E10E3F05B1}"/>
              </a:ext>
            </a:extLst>
          </p:cNvPr>
          <p:cNvSpPr/>
          <p:nvPr userDrawn="1"/>
        </p:nvSpPr>
        <p:spPr>
          <a:xfrm>
            <a:off x="10682653" y="2"/>
            <a:ext cx="1509347" cy="6857999"/>
          </a:xfrm>
          <a:prstGeom prst="rect">
            <a:avLst/>
          </a:prstGeom>
          <a:solidFill>
            <a:srgbClr val="006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185D162-7D08-CBE0-C444-87018AF55A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294098">
            <a:off x="9357420" y="-878893"/>
            <a:ext cx="5513686" cy="489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05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1" r:id="rId2"/>
    <p:sldLayoutId id="2147483679" r:id="rId3"/>
    <p:sldLayoutId id="2147483677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profiles/eleanor-k-johnson-128101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Nigel.Pluckrose@somerset.gov.uk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96B370-DAFD-9842-9E14-DB9B0F1B5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5400" dirty="0">
                <a:solidFill>
                  <a:srgbClr val="FFC000"/>
                </a:solidFill>
              </a:rPr>
              <a:t>Optimal Handed Care Update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8EE894-96E7-BC91-05DE-A96F9603E8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3553" y="3657970"/>
            <a:ext cx="7800223" cy="1116050"/>
          </a:xfrm>
        </p:spPr>
        <p:txBody>
          <a:bodyPr/>
          <a:lstStyle/>
          <a:p>
            <a:r>
              <a:rPr lang="en-GB" b="1" dirty="0">
                <a:solidFill>
                  <a:srgbClr val="FFC000"/>
                </a:solidFill>
              </a:rPr>
              <a:t>2</a:t>
            </a:r>
            <a:r>
              <a:rPr lang="en-GB" b="1" baseline="30000" dirty="0">
                <a:solidFill>
                  <a:srgbClr val="FFC000"/>
                </a:solidFill>
              </a:rPr>
              <a:t>nd</a:t>
            </a:r>
            <a:r>
              <a:rPr lang="en-GB" b="1" dirty="0">
                <a:solidFill>
                  <a:srgbClr val="FFC000"/>
                </a:solidFill>
              </a:rPr>
              <a:t> April 2024 – Nigel Pluckrose – ASC Occupational Therapy (OT) Service manager (Commissioning and Operations) </a:t>
            </a:r>
          </a:p>
        </p:txBody>
      </p:sp>
    </p:spTree>
    <p:extLst>
      <p:ext uri="{BB962C8B-B14F-4D97-AF65-F5344CB8AC3E}">
        <p14:creationId xmlns:p14="http://schemas.microsoft.com/office/powerpoint/2010/main" val="2286187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25DC8-19AD-6872-FA9D-3DB36039A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What we intend to achieve in the next 5 Years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44EC94-BE7A-38E0-A5AE-01E743D5D6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flipV="1">
            <a:off x="-1524856" y="2082623"/>
            <a:ext cx="45719" cy="4571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7F1767-AFA7-B79C-EA54-2C52892157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2772" y="1910901"/>
            <a:ext cx="9835116" cy="4789443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Upskilling key stakeholders –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Funded ROSPA level 4 Training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Supporting change management –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Practice Lead across the System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Standardising training and recording –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Adopted across the ICS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Ensuring care plans are easily accessible –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 programme and TEC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Growing a network of well-equipped training facilities –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SILCs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Enabling access to the right equipment for assessment and trial, including in acute and care home settings –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CEWS Contract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Providing support to enable best practice –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OHC Practice Lead support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Networking to share the challenges and solutions –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OHC Steering Group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53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BC2018-A1CF-CB75-3CC5-2E1655DD49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References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6C2881-6AFF-F1C5-29F8-B13817B8A9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2772" y="1090974"/>
            <a:ext cx="9835116" cy="4676051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Measures from the Adult Social Care Outcomes Framework England, 2020-21: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NHS Digital, 21/10/2021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ASC Funding (England) report: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The House Commons Library, 17/01/2023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ONS Census 2021 results: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The size and structure of the adult social care sector and workforce in England report: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Workforce Intelligence, July 2022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Understanding patient flow in hospitals: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Sasha </a:t>
            </a:r>
            <a:r>
              <a:rPr kumimoji="0" lang="en-GB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Karakusevic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Nuffield Trust, 2016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Care home trends: 2022 saw numbers of UK care homes decline: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Article in carehome.co.uk by Sue Learner, 14/03/2023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Safeguarding Adults, England 2021-22 Official Statistics report: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NHS Digital, 25/08/2022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Preventing abuse and neglect of adults with care and support needs: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Social Care Institute for Excellence resource for safeguarding adults, 2018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Managing transfers of care – A High Impact Change Model: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Local Government Association report, July 2020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care workers are feeling less valued and leaving the sector after the pandemic: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Article in theconversation.com by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Eleanor K Johnson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15 October 2021</a:t>
            </a:r>
            <a:endParaRPr kumimoji="0" lang="en-GB" sz="14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33E4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Charted: The 13 reasons health care workers are quitting: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Advisory Board article in advisory.com by Andrew </a:t>
            </a:r>
            <a:r>
              <a:rPr kumimoji="0" lang="en-GB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Mohama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October 2021-October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1400" b="1" i="0" u="sng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1400" b="1" i="0" u="sng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011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7A8435-D9B0-62FF-A2F2-80C3692272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01551" y="525866"/>
            <a:ext cx="7378996" cy="836201"/>
          </a:xfrm>
        </p:spPr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Thank you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B36C74-D807-9A80-9429-42E1A955E4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Nigel.Pluckrose@somerset.gov.uk</a:t>
            </a:r>
            <a:r>
              <a:rPr lang="en-GB" dirty="0">
                <a:solidFill>
                  <a:srgbClr val="FFC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6106118"/>
      </p:ext>
    </p:extLst>
  </p:cSld>
  <p:clrMapOvr>
    <a:masterClrMapping/>
  </p:clrMapOvr>
</p:sld>
</file>

<file path=ppt/theme/theme1.xml><?xml version="1.0" encoding="utf-8"?>
<a:theme xmlns:a="http://schemas.openxmlformats.org/drawingml/2006/main" name="Somerset Council">
  <a:themeElements>
    <a:clrScheme name="Somerset Council Branding">
      <a:dk1>
        <a:srgbClr val="000000"/>
      </a:dk1>
      <a:lt1>
        <a:sysClr val="window" lastClr="FFFFFF"/>
      </a:lt1>
      <a:dk2>
        <a:srgbClr val="006072"/>
      </a:dk2>
      <a:lt2>
        <a:srgbClr val="011E41"/>
      </a:lt2>
      <a:accent1>
        <a:srgbClr val="72BF44"/>
      </a:accent1>
      <a:accent2>
        <a:srgbClr val="43C0B9"/>
      </a:accent2>
      <a:accent3>
        <a:srgbClr val="007149"/>
      </a:accent3>
      <a:accent4>
        <a:srgbClr val="722B8D"/>
      </a:accent4>
      <a:accent5>
        <a:srgbClr val="D03C43"/>
      </a:accent5>
      <a:accent6>
        <a:srgbClr val="F3742E"/>
      </a:accent6>
      <a:hlink>
        <a:srgbClr val="0563C1"/>
      </a:hlink>
      <a:folHlink>
        <a:srgbClr val="795CB2"/>
      </a:folHlink>
    </a:clrScheme>
    <a:fontScheme name="Somerset Council Brand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merset Council Values">
  <a:themeElements>
    <a:clrScheme name="Somerset Council Branding">
      <a:dk1>
        <a:srgbClr val="FFFFFF"/>
      </a:dk1>
      <a:lt1>
        <a:srgbClr val="006072"/>
      </a:lt1>
      <a:dk2>
        <a:srgbClr val="011E41"/>
      </a:dk2>
      <a:lt2>
        <a:srgbClr val="43C0B9"/>
      </a:lt2>
      <a:accent1>
        <a:srgbClr val="72BF44"/>
      </a:accent1>
      <a:accent2>
        <a:srgbClr val="007149"/>
      </a:accent2>
      <a:accent3>
        <a:srgbClr val="722B8D"/>
      </a:accent3>
      <a:accent4>
        <a:srgbClr val="D03C43"/>
      </a:accent4>
      <a:accent5>
        <a:srgbClr val="F3742E"/>
      </a:accent5>
      <a:accent6>
        <a:srgbClr val="F3CB49"/>
      </a:accent6>
      <a:hlink>
        <a:srgbClr val="0563C1"/>
      </a:hlink>
      <a:folHlink>
        <a:srgbClr val="795CB2"/>
      </a:folHlink>
    </a:clrScheme>
    <a:fontScheme name="Somerset Council Brand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7b6b569b-509a-467d-b105-d97728d3fc11" ContentTypeId="0x0101" PreviousValue="false" LastSyncTimeStamp="2018-02-02T11:34:11.213Z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orporate Document" ma:contentTypeID="0x010100C370523C88752A4AB8D0EA621C66817800FF6152D204426246B3874F6539E006E1" ma:contentTypeVersion="24" ma:contentTypeDescription="Create a new document." ma:contentTypeScope="" ma:versionID="03021452de67d68070cfb4698cfbada4">
  <xsd:schema xmlns:xsd="http://www.w3.org/2001/XMLSchema" xmlns:xs="http://www.w3.org/2001/XMLSchema" xmlns:p="http://schemas.microsoft.com/office/2006/metadata/properties" xmlns:ns2="2c08b137-7b09-4deb-adbb-b3ee1dd97934" xmlns:ns3="fd7562d7-fc15-4d23-a8d6-9cc5ee710397" xmlns:ns4="93a865ba-9a71-46d4-a9e8-2b6f9764a500" targetNamespace="http://schemas.microsoft.com/office/2006/metadata/properties" ma:root="true" ma:fieldsID="dfad280c97db35927a1c9d29377f5bea" ns2:_="" ns3:_="" ns4:_="">
    <xsd:import namespace="2c08b137-7b09-4deb-adbb-b3ee1dd97934"/>
    <xsd:import namespace="fd7562d7-fc15-4d23-a8d6-9cc5ee710397"/>
    <xsd:import namespace="93a865ba-9a71-46d4-a9e8-2b6f9764a500"/>
    <xsd:element name="properties">
      <xsd:complexType>
        <xsd:sequence>
          <xsd:element name="documentManagement">
            <xsd:complexType>
              <xsd:all>
                <xsd:element ref="ns2:PII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lcf76f155ced4ddcb4097134ff3c332f" minOccurs="0"/>
                <xsd:element ref="ns2:TaxCatchAll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8b137-7b09-4deb-adbb-b3ee1dd97934" elementFormDefault="qualified">
    <xsd:import namespace="http://schemas.microsoft.com/office/2006/documentManagement/types"/>
    <xsd:import namespace="http://schemas.microsoft.com/office/infopath/2007/PartnerControls"/>
    <xsd:element name="PII" ma:index="8" ma:displayName="Contains PII" ma:format="Dropdown" ma:internalName="PII" ma:readOnly="false">
      <xsd:simpleType>
        <xsd:restriction base="dms:Choice">
          <xsd:enumeration value="Yes"/>
          <xsd:enumeration value="No"/>
          <xsd:enumeration value="Special Category Data"/>
          <xsd:enumeration value="Personal Sensitive"/>
        </xsd:restriction>
      </xsd:simpleType>
    </xsd:element>
    <xsd:element name="TaxCatchAll" ma:index="15" nillable="true" ma:displayName="Taxonomy Catch All Column" ma:hidden="true" ma:list="{e9febe01-3fc5-4204-ad58-ba3a5be925be}" ma:internalName="TaxCatchAll" ma:showField="CatchAllData" ma:web="2c08b137-7b09-4deb-adbb-b3ee1dd979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562d7-fc15-4d23-a8d6-9cc5ee710397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a865ba-9a71-46d4-a9e8-2b6f9764a5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b6b569b-509a-467d-b105-d97728d3f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93a865ba-9a71-46d4-a9e8-2b6f9764a500" xsi:nil="true"/>
    <SharedWithUsers xmlns="fd7562d7-fc15-4d23-a8d6-9cc5ee710397">
      <UserInfo>
        <DisplayName/>
        <AccountId xsi:nil="true"/>
        <AccountType/>
      </UserInfo>
    </SharedWithUsers>
    <lcf76f155ced4ddcb4097134ff3c332f xmlns="93a865ba-9a71-46d4-a9e8-2b6f9764a500">
      <Terms xmlns="http://schemas.microsoft.com/office/infopath/2007/PartnerControls"/>
    </lcf76f155ced4ddcb4097134ff3c332f>
    <TaxCatchAll xmlns="2c08b137-7b09-4deb-adbb-b3ee1dd97934" xsi:nil="true"/>
    <PII xmlns="2c08b137-7b09-4deb-adbb-b3ee1dd97934">No</PII>
  </documentManagement>
</p:properties>
</file>

<file path=customXml/itemProps1.xml><?xml version="1.0" encoding="utf-8"?>
<ds:datastoreItem xmlns:ds="http://schemas.openxmlformats.org/officeDocument/2006/customXml" ds:itemID="{169CD234-8DB7-41CF-89C0-6E03EDB5BA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29D4EE-345C-45D9-805A-B97BC702554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A4633D5-7B84-4F92-BA75-C0AAA1FFDE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08b137-7b09-4deb-adbb-b3ee1dd97934"/>
    <ds:schemaRef ds:uri="fd7562d7-fc15-4d23-a8d6-9cc5ee710397"/>
    <ds:schemaRef ds:uri="93a865ba-9a71-46d4-a9e8-2b6f9764a5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1C4B55E-B218-453D-97F1-71C13E8BF539}">
  <ds:schemaRefs>
    <ds:schemaRef ds:uri="http://www.w3.org/XML/1998/namespace"/>
    <ds:schemaRef ds:uri="http://purl.org/dc/dcmitype/"/>
    <ds:schemaRef ds:uri="http://schemas.microsoft.com/office/2006/documentManagement/types"/>
    <ds:schemaRef ds:uri="93a865ba-9a71-46d4-a9e8-2b6f9764a500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2c08b137-7b09-4deb-adbb-b3ee1dd97934"/>
    <ds:schemaRef ds:uri="fd7562d7-fc15-4d23-a8d6-9cc5ee710397"/>
    <ds:schemaRef ds:uri="http://schemas.microsoft.com/office/2006/metadata/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7d396678-c698-4451-b9ab-bac3c3310917}" enabled="1" method="Privileged" siteId="{b524f606-f77a-4aa2-8da2-fe70343b0cc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473</Words>
  <Application>Microsoft Office PowerPoint</Application>
  <PresentationFormat>Widescreen</PresentationFormat>
  <Paragraphs>39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Wingdings</vt:lpstr>
      <vt:lpstr>Somerset Council</vt:lpstr>
      <vt:lpstr>Somerset Council Values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Morrell</dc:creator>
  <cp:lastModifiedBy>Nigel Pluckrose</cp:lastModifiedBy>
  <cp:revision>22</cp:revision>
  <dcterms:created xsi:type="dcterms:W3CDTF">2022-10-28T14:59:57Z</dcterms:created>
  <dcterms:modified xsi:type="dcterms:W3CDTF">2024-04-02T07:37:33Z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0x010100C370523C88752A4AB8D0EA621C66817800FF6152D204426246B3874F6539E006E1</vt:lpwstr>
  </property>
</Properties>
</file>