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5"/>
    <p:sldMasterId id="2147483658" r:id="rId6"/>
    <p:sldMasterId id="2147483664" r:id="rId7"/>
    <p:sldMasterId id="2147483660" r:id="rId8"/>
    <p:sldMasterId id="2147483666" r:id="rId9"/>
    <p:sldMasterId id="2147483668" r:id="rId10"/>
    <p:sldMasterId id="2147483662" r:id="rId11"/>
  </p:sldMasterIdLst>
  <p:notesMasterIdLst>
    <p:notesMasterId r:id="rId18"/>
  </p:notesMasterIdLst>
  <p:handoutMasterIdLst>
    <p:handoutMasterId r:id="rId19"/>
  </p:handoutMasterIdLst>
  <p:sldIdLst>
    <p:sldId id="257" r:id="rId12"/>
    <p:sldId id="264" r:id="rId13"/>
    <p:sldId id="258" r:id="rId14"/>
    <p:sldId id="268" r:id="rId15"/>
    <p:sldId id="269" r:id="rId16"/>
    <p:sldId id="26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72"/>
    <a:srgbClr val="011E41"/>
    <a:srgbClr val="19D3C5"/>
    <a:srgbClr val="76BC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6EE890-9CF6-4407-9E00-1C1046BCD57E}" v="48" dt="2024-03-25T17:35:20.9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764" y="44"/>
      </p:cViewPr>
      <p:guideLst/>
    </p:cSldViewPr>
  </p:slideViewPr>
  <p:notesTextViewPr>
    <p:cViewPr>
      <p:scale>
        <a:sx n="3" d="2"/>
        <a:sy n="3" d="2"/>
      </p:scale>
      <p:origin x="0" y="0"/>
    </p:cViewPr>
  </p:notesTextViewPr>
  <p:notesViewPr>
    <p:cSldViewPr snapToGrid="0">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2.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4.xml"/><Relationship Id="rId23" Type="http://schemas.openxmlformats.org/officeDocument/2006/relationships/tableStyles" Target="tableStyles.xml"/><Relationship Id="rId10" Type="http://schemas.openxmlformats.org/officeDocument/2006/relationships/slideMaster" Target="slideMasters/slideMaster6.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1E2C90-FBC6-E37B-61A6-B69897A3EB0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7FCEEF8-FA2E-0E34-7170-60CC082493B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4EA079-2DF0-4519-9D44-C5FEA9F9D809}" type="datetimeFigureOut">
              <a:rPr lang="en-GB" smtClean="0"/>
              <a:t>25/03/2024</a:t>
            </a:fld>
            <a:endParaRPr lang="en-GB"/>
          </a:p>
        </p:txBody>
      </p:sp>
      <p:sp>
        <p:nvSpPr>
          <p:cNvPr id="4" name="Footer Placeholder 3">
            <a:extLst>
              <a:ext uri="{FF2B5EF4-FFF2-40B4-BE49-F238E27FC236}">
                <a16:creationId xmlns:a16="http://schemas.microsoft.com/office/drawing/2014/main" id="{DF8E4C6B-AC6E-BE49-7E90-3D438ED7325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047CE52-C97E-DCF0-DCF7-A61ECD9DED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70BEA3-A71A-41F8-902B-A9BB571639B1}" type="slidenum">
              <a:rPr lang="en-GB" smtClean="0"/>
              <a:t>‹#›</a:t>
            </a:fld>
            <a:endParaRPr lang="en-GB"/>
          </a:p>
        </p:txBody>
      </p:sp>
    </p:spTree>
    <p:extLst>
      <p:ext uri="{BB962C8B-B14F-4D97-AF65-F5344CB8AC3E}">
        <p14:creationId xmlns:p14="http://schemas.microsoft.com/office/powerpoint/2010/main" val="2075417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4AB0D0-8AEB-41E1-A72C-FE34B1678B0D}" type="datetimeFigureOut">
              <a:rPr lang="en-GB" smtClean="0"/>
              <a:t>25/03/2024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99E98C-7401-4C68-AAD2-BC26A1380E66}" type="slidenum">
              <a:rPr lang="en-GB" smtClean="0"/>
              <a:t>‹#›</a:t>
            </a:fld>
            <a:endParaRPr lang="en-GB"/>
          </a:p>
        </p:txBody>
      </p:sp>
    </p:spTree>
    <p:extLst>
      <p:ext uri="{BB962C8B-B14F-4D97-AF65-F5344CB8AC3E}">
        <p14:creationId xmlns:p14="http://schemas.microsoft.com/office/powerpoint/2010/main" val="3317735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99E98C-7401-4C68-AAD2-BC26A1380E66}" type="slidenum">
              <a:rPr lang="en-GB" smtClean="0"/>
              <a:t>2</a:t>
            </a:fld>
            <a:endParaRPr lang="en-GB"/>
          </a:p>
        </p:txBody>
      </p:sp>
    </p:spTree>
    <p:extLst>
      <p:ext uri="{BB962C8B-B14F-4D97-AF65-F5344CB8AC3E}">
        <p14:creationId xmlns:p14="http://schemas.microsoft.com/office/powerpoint/2010/main" val="2974762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99E98C-7401-4C68-AAD2-BC26A1380E66}" type="slidenum">
              <a:rPr lang="en-GB" smtClean="0"/>
              <a:t>4</a:t>
            </a:fld>
            <a:endParaRPr lang="en-GB"/>
          </a:p>
        </p:txBody>
      </p:sp>
    </p:spTree>
    <p:extLst>
      <p:ext uri="{BB962C8B-B14F-4D97-AF65-F5344CB8AC3E}">
        <p14:creationId xmlns:p14="http://schemas.microsoft.com/office/powerpoint/2010/main" val="968942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49FB52-1F82-EFCA-3CFF-6F88F3A4CC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3D3D57-9543-6F69-8ABC-2D1C413F82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C3F49F-E225-650C-78A4-63AA2BD7B34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E33A027-BE91-E1AA-39BC-1D8FE833A3C1}"/>
              </a:ext>
            </a:extLst>
          </p:cNvPr>
          <p:cNvSpPr>
            <a:spLocks noGrp="1"/>
          </p:cNvSpPr>
          <p:nvPr>
            <p:ph type="sldNum" sz="quarter" idx="5"/>
          </p:nvPr>
        </p:nvSpPr>
        <p:spPr/>
        <p:txBody>
          <a:bodyPr/>
          <a:lstStyle/>
          <a:p>
            <a:fld id="{E899E98C-7401-4C68-AAD2-BC26A1380E66}" type="slidenum">
              <a:rPr lang="en-GB" smtClean="0"/>
              <a:t>5</a:t>
            </a:fld>
            <a:endParaRPr lang="en-GB"/>
          </a:p>
        </p:txBody>
      </p:sp>
    </p:spTree>
    <p:extLst>
      <p:ext uri="{BB962C8B-B14F-4D97-AF65-F5344CB8AC3E}">
        <p14:creationId xmlns:p14="http://schemas.microsoft.com/office/powerpoint/2010/main" val="4075520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8312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0229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7F8953B-80E1-4E3A-5FB9-8FB3390CADA8}"/>
              </a:ext>
            </a:extLst>
          </p:cNvPr>
          <p:cNvSpPr>
            <a:spLocks noGrp="1"/>
          </p:cNvSpPr>
          <p:nvPr>
            <p:ph type="pic" sz="quarter" idx="10"/>
          </p:nvPr>
        </p:nvSpPr>
        <p:spPr>
          <a:xfrm>
            <a:off x="7495786" y="456422"/>
            <a:ext cx="4339656" cy="2252272"/>
          </a:xfrm>
          <a:prstGeom prst="rect">
            <a:avLst/>
          </a:prstGeom>
        </p:spPr>
        <p:txBody>
          <a:bodyPr/>
          <a:lstStyle/>
          <a:p>
            <a:endParaRPr lang="en-GB"/>
          </a:p>
        </p:txBody>
      </p:sp>
      <p:sp>
        <p:nvSpPr>
          <p:cNvPr id="4" name="Picture Placeholder 2">
            <a:extLst>
              <a:ext uri="{FF2B5EF4-FFF2-40B4-BE49-F238E27FC236}">
                <a16:creationId xmlns:a16="http://schemas.microsoft.com/office/drawing/2014/main" id="{61F0BF9F-567D-69BA-EC66-A752E3B3EE9F}"/>
              </a:ext>
            </a:extLst>
          </p:cNvPr>
          <p:cNvSpPr>
            <a:spLocks noGrp="1"/>
          </p:cNvSpPr>
          <p:nvPr>
            <p:ph type="pic" sz="quarter" idx="11"/>
          </p:nvPr>
        </p:nvSpPr>
        <p:spPr>
          <a:xfrm>
            <a:off x="7495786" y="3576309"/>
            <a:ext cx="4339656" cy="2252272"/>
          </a:xfrm>
          <a:prstGeom prst="rect">
            <a:avLst/>
          </a:prstGeom>
        </p:spPr>
        <p:txBody>
          <a:bodyPr/>
          <a:lstStyle/>
          <a:p>
            <a:endParaRPr lang="en-GB"/>
          </a:p>
        </p:txBody>
      </p:sp>
    </p:spTree>
    <p:extLst>
      <p:ext uri="{BB962C8B-B14F-4D97-AF65-F5344CB8AC3E}">
        <p14:creationId xmlns:p14="http://schemas.microsoft.com/office/powerpoint/2010/main" val="3512265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8475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7D4F51E-9C34-DBAD-CC57-291494DBAB62}"/>
              </a:ext>
            </a:extLst>
          </p:cNvPr>
          <p:cNvSpPr>
            <a:spLocks noGrp="1"/>
          </p:cNvSpPr>
          <p:nvPr>
            <p:ph type="pic" sz="quarter" idx="10"/>
          </p:nvPr>
        </p:nvSpPr>
        <p:spPr>
          <a:xfrm>
            <a:off x="8420100" y="1517650"/>
            <a:ext cx="2906713" cy="1911350"/>
          </a:xfrm>
          <a:prstGeom prst="rect">
            <a:avLst/>
          </a:prstGeom>
        </p:spPr>
        <p:txBody>
          <a:bodyPr/>
          <a:lstStyle/>
          <a:p>
            <a:endParaRPr lang="en-GB"/>
          </a:p>
        </p:txBody>
      </p:sp>
      <p:sp>
        <p:nvSpPr>
          <p:cNvPr id="4" name="Picture Placeholder 2">
            <a:extLst>
              <a:ext uri="{FF2B5EF4-FFF2-40B4-BE49-F238E27FC236}">
                <a16:creationId xmlns:a16="http://schemas.microsoft.com/office/drawing/2014/main" id="{EA2FA4F6-C353-88B3-C993-8DE6ED4BF003}"/>
              </a:ext>
            </a:extLst>
          </p:cNvPr>
          <p:cNvSpPr>
            <a:spLocks noGrp="1"/>
          </p:cNvSpPr>
          <p:nvPr>
            <p:ph type="pic" sz="quarter" idx="11"/>
          </p:nvPr>
        </p:nvSpPr>
        <p:spPr>
          <a:xfrm>
            <a:off x="8420099" y="3586552"/>
            <a:ext cx="2906713" cy="1911350"/>
          </a:xfrm>
          <a:prstGeom prst="rect">
            <a:avLst/>
          </a:prstGeom>
        </p:spPr>
        <p:txBody>
          <a:bodyPr/>
          <a:lstStyle/>
          <a:p>
            <a:endParaRPr lang="en-GB"/>
          </a:p>
        </p:txBody>
      </p:sp>
    </p:spTree>
    <p:extLst>
      <p:ext uri="{BB962C8B-B14F-4D97-AF65-F5344CB8AC3E}">
        <p14:creationId xmlns:p14="http://schemas.microsoft.com/office/powerpoint/2010/main" val="2594994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FDFCC89-4DBE-6454-EA6D-F376C03455AE}"/>
              </a:ext>
            </a:extLst>
          </p:cNvPr>
          <p:cNvSpPr>
            <a:spLocks noGrp="1"/>
          </p:cNvSpPr>
          <p:nvPr>
            <p:ph type="pic" sz="quarter" idx="10"/>
          </p:nvPr>
        </p:nvSpPr>
        <p:spPr>
          <a:xfrm>
            <a:off x="906463" y="4468813"/>
            <a:ext cx="2924175" cy="1992312"/>
          </a:xfrm>
          <a:prstGeom prst="rect">
            <a:avLst/>
          </a:prstGeom>
        </p:spPr>
        <p:txBody>
          <a:bodyPr/>
          <a:lstStyle/>
          <a:p>
            <a:endParaRPr lang="en-GB"/>
          </a:p>
        </p:txBody>
      </p:sp>
      <p:sp>
        <p:nvSpPr>
          <p:cNvPr id="7" name="Picture Placeholder 4">
            <a:extLst>
              <a:ext uri="{FF2B5EF4-FFF2-40B4-BE49-F238E27FC236}">
                <a16:creationId xmlns:a16="http://schemas.microsoft.com/office/drawing/2014/main" id="{34104393-F7D0-8059-FA49-FBB10150647E}"/>
              </a:ext>
            </a:extLst>
          </p:cNvPr>
          <p:cNvSpPr>
            <a:spLocks noGrp="1"/>
          </p:cNvSpPr>
          <p:nvPr>
            <p:ph type="pic" sz="quarter" idx="12"/>
          </p:nvPr>
        </p:nvSpPr>
        <p:spPr>
          <a:xfrm>
            <a:off x="4633912" y="4466268"/>
            <a:ext cx="2924175" cy="1992312"/>
          </a:xfrm>
          <a:prstGeom prst="rect">
            <a:avLst/>
          </a:prstGeom>
        </p:spPr>
        <p:txBody>
          <a:bodyPr/>
          <a:lstStyle/>
          <a:p>
            <a:endParaRPr lang="en-GB"/>
          </a:p>
        </p:txBody>
      </p:sp>
      <p:sp>
        <p:nvSpPr>
          <p:cNvPr id="8" name="Picture Placeholder 4">
            <a:extLst>
              <a:ext uri="{FF2B5EF4-FFF2-40B4-BE49-F238E27FC236}">
                <a16:creationId xmlns:a16="http://schemas.microsoft.com/office/drawing/2014/main" id="{32423352-6820-9DE5-875E-25A3933A81FA}"/>
              </a:ext>
            </a:extLst>
          </p:cNvPr>
          <p:cNvSpPr>
            <a:spLocks noGrp="1"/>
          </p:cNvSpPr>
          <p:nvPr>
            <p:ph type="pic" sz="quarter" idx="13"/>
          </p:nvPr>
        </p:nvSpPr>
        <p:spPr>
          <a:xfrm>
            <a:off x="8208962" y="4466268"/>
            <a:ext cx="2924175" cy="1992312"/>
          </a:xfrm>
          <a:prstGeom prst="rect">
            <a:avLst/>
          </a:prstGeom>
        </p:spPr>
        <p:txBody>
          <a:bodyPr/>
          <a:lstStyle/>
          <a:p>
            <a:endParaRPr lang="en-GB"/>
          </a:p>
        </p:txBody>
      </p:sp>
    </p:spTree>
    <p:extLst>
      <p:ext uri="{BB962C8B-B14F-4D97-AF65-F5344CB8AC3E}">
        <p14:creationId xmlns:p14="http://schemas.microsoft.com/office/powerpoint/2010/main" val="1091497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30435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7.xml"/><Relationship Id="rId1" Type="http://schemas.openxmlformats.org/officeDocument/2006/relationships/slideLayout" Target="../slideLayouts/slideLayout7.xml"/><Relationship Id="rId4" Type="http://schemas.openxmlformats.org/officeDocument/2006/relationships/image" Target="../media/image6.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hape">
            <a:extLst>
              <a:ext uri="{FF2B5EF4-FFF2-40B4-BE49-F238E27FC236}">
                <a16:creationId xmlns:a16="http://schemas.microsoft.com/office/drawing/2014/main" id="{5904852E-5BDE-4F31-A115-E7DEAB6B14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5447" t="24791" r="11469" b="22353"/>
          <a:stretch/>
        </p:blipFill>
        <p:spPr>
          <a:xfrm>
            <a:off x="0" y="0"/>
            <a:ext cx="10229850" cy="6858000"/>
          </a:xfrm>
          <a:prstGeom prst="rect">
            <a:avLst/>
          </a:prstGeom>
        </p:spPr>
      </p:pic>
      <p:pic>
        <p:nvPicPr>
          <p:cNvPr id="8" name="Picture 7" descr="Logo&#10;&#10;Description automatically generated with low confidence">
            <a:extLst>
              <a:ext uri="{FF2B5EF4-FFF2-40B4-BE49-F238E27FC236}">
                <a16:creationId xmlns:a16="http://schemas.microsoft.com/office/drawing/2014/main" id="{176EED41-9290-52DD-F99B-00E4C7CA069F}"/>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82778"/>
          <a:stretch/>
        </p:blipFill>
        <p:spPr>
          <a:xfrm>
            <a:off x="895001" y="5063180"/>
            <a:ext cx="3981799" cy="1013770"/>
          </a:xfrm>
          <a:prstGeom prst="rect">
            <a:avLst/>
          </a:prstGeom>
        </p:spPr>
      </p:pic>
    </p:spTree>
    <p:extLst>
      <p:ext uri="{BB962C8B-B14F-4D97-AF65-F5344CB8AC3E}">
        <p14:creationId xmlns:p14="http://schemas.microsoft.com/office/powerpoint/2010/main" val="1633217866"/>
      </p:ext>
    </p:extLst>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20F74B-3053-4EA7-6612-79CE9C12273A}"/>
              </a:ext>
            </a:extLst>
          </p:cNvPr>
          <p:cNvSpPr/>
          <p:nvPr userDrawn="1"/>
        </p:nvSpPr>
        <p:spPr>
          <a:xfrm>
            <a:off x="0" y="-2160"/>
            <a:ext cx="12192000" cy="1667058"/>
          </a:xfrm>
          <a:prstGeom prst="rect">
            <a:avLst/>
          </a:prstGeom>
          <a:solidFill>
            <a:srgbClr val="006072"/>
          </a:solidFill>
          <a:ln>
            <a:solidFill>
              <a:srgbClr val="006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black and white spiral&#10;&#10;Description automatically generated with low confidence">
            <a:extLst>
              <a:ext uri="{FF2B5EF4-FFF2-40B4-BE49-F238E27FC236}">
                <a16:creationId xmlns:a16="http://schemas.microsoft.com/office/drawing/2014/main" id="{AB12C66F-87DB-1D82-E46D-4AB472A1EF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6664722">
            <a:off x="6781850" y="-1855217"/>
            <a:ext cx="6318409" cy="6276287"/>
          </a:xfrm>
          <a:prstGeom prst="rect">
            <a:avLst/>
          </a:prstGeom>
        </p:spPr>
      </p:pic>
    </p:spTree>
    <p:extLst>
      <p:ext uri="{BB962C8B-B14F-4D97-AF65-F5344CB8AC3E}">
        <p14:creationId xmlns:p14="http://schemas.microsoft.com/office/powerpoint/2010/main" val="244659164"/>
      </p:ext>
    </p:extLst>
  </p:cSld>
  <p:clrMap bg1="lt1" tx1="dk1" bg2="lt2" tx2="dk2" accent1="accent1" accent2="accent2" accent3="accent3" accent4="accent4" accent5="accent5" accent6="accent6" hlink="hlink" folHlink="folHlink"/>
  <p:sldLayoutIdLst>
    <p:sldLayoutId id="214748365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E3451E-B880-94C7-0B09-43313F30BC1D}"/>
              </a:ext>
            </a:extLst>
          </p:cNvPr>
          <p:cNvSpPr/>
          <p:nvPr userDrawn="1"/>
        </p:nvSpPr>
        <p:spPr>
          <a:xfrm>
            <a:off x="7004482" y="1"/>
            <a:ext cx="5187518" cy="6922652"/>
          </a:xfrm>
          <a:prstGeom prst="rect">
            <a:avLst/>
          </a:prstGeom>
          <a:solidFill>
            <a:srgbClr val="006072"/>
          </a:solidFill>
          <a:ln>
            <a:solidFill>
              <a:srgbClr val="006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ircle&#10;&#10;Description automatically generated">
            <a:extLst>
              <a:ext uri="{FF2B5EF4-FFF2-40B4-BE49-F238E27FC236}">
                <a16:creationId xmlns:a16="http://schemas.microsoft.com/office/drawing/2014/main" id="{81677155-4FAF-D144-791F-3758B3D63D8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5224" r="25687" b="64051"/>
          <a:stretch/>
        </p:blipFill>
        <p:spPr>
          <a:xfrm rot="19800000">
            <a:off x="7053743" y="4370025"/>
            <a:ext cx="5792286" cy="3766803"/>
          </a:xfrm>
          <a:prstGeom prst="rect">
            <a:avLst/>
          </a:prstGeom>
        </p:spPr>
      </p:pic>
      <p:cxnSp>
        <p:nvCxnSpPr>
          <p:cNvPr id="8" name="Straight Connector 7">
            <a:extLst>
              <a:ext uri="{FF2B5EF4-FFF2-40B4-BE49-F238E27FC236}">
                <a16:creationId xmlns:a16="http://schemas.microsoft.com/office/drawing/2014/main" id="{859AEF0C-9591-6D91-3888-D1A07A1492E8}"/>
              </a:ext>
            </a:extLst>
          </p:cNvPr>
          <p:cNvCxnSpPr>
            <a:cxnSpLocks/>
          </p:cNvCxnSpPr>
          <p:nvPr userDrawn="1"/>
        </p:nvCxnSpPr>
        <p:spPr>
          <a:xfrm>
            <a:off x="847550" y="1248063"/>
            <a:ext cx="5837335" cy="0"/>
          </a:xfrm>
          <a:prstGeom prst="line">
            <a:avLst/>
          </a:prstGeom>
          <a:ln w="19050">
            <a:solidFill>
              <a:srgbClr val="0060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2250820"/>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C9B9B39-0EAE-663F-8916-D13B0E3836A9}"/>
              </a:ext>
            </a:extLst>
          </p:cNvPr>
          <p:cNvCxnSpPr>
            <a:cxnSpLocks/>
          </p:cNvCxnSpPr>
          <p:nvPr userDrawn="1"/>
        </p:nvCxnSpPr>
        <p:spPr>
          <a:xfrm>
            <a:off x="847550" y="1248063"/>
            <a:ext cx="10496899" cy="0"/>
          </a:xfrm>
          <a:prstGeom prst="line">
            <a:avLst/>
          </a:prstGeom>
          <a:ln w="19050">
            <a:solidFill>
              <a:srgbClr val="00607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A453FC0-0102-35C4-F1B4-3B8B75CE6BF5}"/>
              </a:ext>
            </a:extLst>
          </p:cNvPr>
          <p:cNvSpPr/>
          <p:nvPr userDrawn="1"/>
        </p:nvSpPr>
        <p:spPr>
          <a:xfrm>
            <a:off x="0" y="6383547"/>
            <a:ext cx="12192000" cy="539103"/>
          </a:xfrm>
          <a:prstGeom prst="rect">
            <a:avLst/>
          </a:prstGeom>
          <a:solidFill>
            <a:srgbClr val="006072"/>
          </a:solidFill>
          <a:ln>
            <a:solidFill>
              <a:srgbClr val="006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Circle&#10;&#10;Description automatically generated">
            <a:extLst>
              <a:ext uri="{FF2B5EF4-FFF2-40B4-BE49-F238E27FC236}">
                <a16:creationId xmlns:a16="http://schemas.microsoft.com/office/drawing/2014/main" id="{B083A677-4B28-1812-C4A1-BB7ED0E557B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5224" r="25687" b="64051"/>
          <a:stretch/>
        </p:blipFill>
        <p:spPr>
          <a:xfrm rot="19800000">
            <a:off x="7291524" y="5132462"/>
            <a:ext cx="4989911" cy="3041270"/>
          </a:xfrm>
          <a:prstGeom prst="rect">
            <a:avLst/>
          </a:prstGeom>
        </p:spPr>
      </p:pic>
    </p:spTree>
    <p:extLst>
      <p:ext uri="{BB962C8B-B14F-4D97-AF65-F5344CB8AC3E}">
        <p14:creationId xmlns:p14="http://schemas.microsoft.com/office/powerpoint/2010/main" val="684240875"/>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C9B9B39-0EAE-663F-8916-D13B0E3836A9}"/>
              </a:ext>
            </a:extLst>
          </p:cNvPr>
          <p:cNvCxnSpPr>
            <a:cxnSpLocks/>
          </p:cNvCxnSpPr>
          <p:nvPr userDrawn="1"/>
        </p:nvCxnSpPr>
        <p:spPr>
          <a:xfrm>
            <a:off x="847550" y="1248063"/>
            <a:ext cx="10496899" cy="0"/>
          </a:xfrm>
          <a:prstGeom prst="line">
            <a:avLst/>
          </a:prstGeom>
          <a:ln w="19050">
            <a:solidFill>
              <a:srgbClr val="00607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E886B4E-914A-6D02-BC61-6FEAAE502B52}"/>
              </a:ext>
            </a:extLst>
          </p:cNvPr>
          <p:cNvSpPr/>
          <p:nvPr userDrawn="1"/>
        </p:nvSpPr>
        <p:spPr>
          <a:xfrm>
            <a:off x="0" y="6383547"/>
            <a:ext cx="12192000" cy="539103"/>
          </a:xfrm>
          <a:prstGeom prst="rect">
            <a:avLst/>
          </a:prstGeom>
          <a:solidFill>
            <a:srgbClr val="006072"/>
          </a:solidFill>
          <a:ln>
            <a:solidFill>
              <a:srgbClr val="006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Circle&#10;&#10;Description automatically generated">
            <a:extLst>
              <a:ext uri="{FF2B5EF4-FFF2-40B4-BE49-F238E27FC236}">
                <a16:creationId xmlns:a16="http://schemas.microsoft.com/office/drawing/2014/main" id="{6CA36070-64C1-1CC1-E342-A4DD4F4A025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5224" r="25687" b="64051"/>
          <a:stretch/>
        </p:blipFill>
        <p:spPr>
          <a:xfrm rot="19800000">
            <a:off x="7291524" y="5132462"/>
            <a:ext cx="4989911" cy="3041270"/>
          </a:xfrm>
          <a:prstGeom prst="rect">
            <a:avLst/>
          </a:prstGeom>
        </p:spPr>
      </p:pic>
    </p:spTree>
    <p:extLst>
      <p:ext uri="{BB962C8B-B14F-4D97-AF65-F5344CB8AC3E}">
        <p14:creationId xmlns:p14="http://schemas.microsoft.com/office/powerpoint/2010/main" val="3973119817"/>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C9B9B39-0EAE-663F-8916-D13B0E3836A9}"/>
              </a:ext>
            </a:extLst>
          </p:cNvPr>
          <p:cNvCxnSpPr>
            <a:cxnSpLocks/>
          </p:cNvCxnSpPr>
          <p:nvPr userDrawn="1"/>
        </p:nvCxnSpPr>
        <p:spPr>
          <a:xfrm>
            <a:off x="847550" y="1248063"/>
            <a:ext cx="10496899" cy="0"/>
          </a:xfrm>
          <a:prstGeom prst="line">
            <a:avLst/>
          </a:prstGeom>
          <a:ln w="19050">
            <a:solidFill>
              <a:srgbClr val="00607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A68A6119-C88D-3649-1CD4-7CC0622E9784}"/>
              </a:ext>
            </a:extLst>
          </p:cNvPr>
          <p:cNvSpPr/>
          <p:nvPr userDrawn="1"/>
        </p:nvSpPr>
        <p:spPr>
          <a:xfrm>
            <a:off x="0" y="6383547"/>
            <a:ext cx="12192000" cy="539103"/>
          </a:xfrm>
          <a:prstGeom prst="rect">
            <a:avLst/>
          </a:prstGeom>
          <a:solidFill>
            <a:srgbClr val="006072"/>
          </a:solidFill>
          <a:ln>
            <a:solidFill>
              <a:srgbClr val="006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Circle&#10;&#10;Description automatically generated">
            <a:extLst>
              <a:ext uri="{FF2B5EF4-FFF2-40B4-BE49-F238E27FC236}">
                <a16:creationId xmlns:a16="http://schemas.microsoft.com/office/drawing/2014/main" id="{D47B3F49-4DAA-D4D0-1CB6-2B7CBB9B6B0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5224" r="25687" b="64051"/>
          <a:stretch/>
        </p:blipFill>
        <p:spPr>
          <a:xfrm rot="19800000">
            <a:off x="7291524" y="5132462"/>
            <a:ext cx="4989911" cy="3041270"/>
          </a:xfrm>
          <a:prstGeom prst="rect">
            <a:avLst/>
          </a:prstGeom>
        </p:spPr>
      </p:pic>
    </p:spTree>
    <p:extLst>
      <p:ext uri="{BB962C8B-B14F-4D97-AF65-F5344CB8AC3E}">
        <p14:creationId xmlns:p14="http://schemas.microsoft.com/office/powerpoint/2010/main" val="2066364808"/>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15950EE9-87B8-A6A1-83DF-026C64CBFB6A}"/>
              </a:ext>
            </a:extLst>
          </p:cNvPr>
          <p:cNvCxnSpPr>
            <a:cxnSpLocks/>
          </p:cNvCxnSpPr>
          <p:nvPr userDrawn="1"/>
        </p:nvCxnSpPr>
        <p:spPr>
          <a:xfrm>
            <a:off x="4692072" y="6008963"/>
            <a:ext cx="6902165" cy="0"/>
          </a:xfrm>
          <a:prstGeom prst="line">
            <a:avLst/>
          </a:prstGeom>
          <a:ln w="19050">
            <a:solidFill>
              <a:srgbClr val="006072"/>
            </a:solidFill>
          </a:ln>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733E436F-A51F-4978-BFD2-80DC7D457BB2}"/>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15000" b="7822"/>
          <a:stretch/>
        </p:blipFill>
        <p:spPr>
          <a:xfrm>
            <a:off x="0" y="2613891"/>
            <a:ext cx="4231614" cy="4244108"/>
          </a:xfrm>
          <a:prstGeom prst="rect">
            <a:avLst/>
          </a:prstGeom>
        </p:spPr>
      </p:pic>
    </p:spTree>
    <p:extLst>
      <p:ext uri="{BB962C8B-B14F-4D97-AF65-F5344CB8AC3E}">
        <p14:creationId xmlns:p14="http://schemas.microsoft.com/office/powerpoint/2010/main" val="1347444650"/>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hyperlink" Target="https://www.somerset.gov.uk/care-and-support-for-adults/equipment-to-help-yo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hyperlink" Target="mailto:adultsocialcareTEC@somerset.gov.uk"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A69677-82D3-7BB6-F4D1-809EDEB52FF0}"/>
              </a:ext>
            </a:extLst>
          </p:cNvPr>
          <p:cNvSpPr txBox="1"/>
          <p:nvPr/>
        </p:nvSpPr>
        <p:spPr>
          <a:xfrm>
            <a:off x="813937" y="1208151"/>
            <a:ext cx="6457950" cy="646331"/>
          </a:xfrm>
          <a:prstGeom prst="rect">
            <a:avLst/>
          </a:prstGeom>
          <a:noFill/>
        </p:spPr>
        <p:txBody>
          <a:bodyPr wrap="square" lIns="91440" tIns="45720" rIns="91440" bIns="45720" rtlCol="0" anchor="t">
            <a:spAutoFit/>
          </a:bodyPr>
          <a:lstStyle/>
          <a:p>
            <a:r>
              <a:rPr lang="en-GB" sz="3600" b="1" dirty="0">
                <a:solidFill>
                  <a:schemeClr val="bg1"/>
                </a:solidFill>
                <a:latin typeface="Arial"/>
                <a:cs typeface="Arial"/>
              </a:rPr>
              <a:t>Technology Enabled Care</a:t>
            </a:r>
          </a:p>
        </p:txBody>
      </p:sp>
    </p:spTree>
    <p:extLst>
      <p:ext uri="{BB962C8B-B14F-4D97-AF65-F5344CB8AC3E}">
        <p14:creationId xmlns:p14="http://schemas.microsoft.com/office/powerpoint/2010/main" val="763580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FBCD1E-31C6-5760-DF1B-7FDC36B4034B}"/>
              </a:ext>
            </a:extLst>
          </p:cNvPr>
          <p:cNvSpPr txBox="1"/>
          <p:nvPr/>
        </p:nvSpPr>
        <p:spPr>
          <a:xfrm>
            <a:off x="515949" y="1823441"/>
            <a:ext cx="7553993" cy="4278094"/>
          </a:xfrm>
          <a:prstGeom prst="rect">
            <a:avLst/>
          </a:prstGeom>
          <a:noFill/>
        </p:spPr>
        <p:txBody>
          <a:bodyPr wrap="square" rtlCol="0">
            <a:spAutoFit/>
          </a:bodyPr>
          <a:lstStyle/>
          <a:p>
            <a:endParaRPr lang="en-GB" sz="1600" b="1" dirty="0">
              <a:solidFill>
                <a:srgbClr val="006072"/>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1600" b="1" dirty="0">
                <a:solidFill>
                  <a:srgbClr val="006072"/>
                </a:solidFill>
                <a:latin typeface="Arial" panose="020B0604020202020204" pitchFamily="34" charset="0"/>
                <a:cs typeface="Arial" panose="020B0604020202020204" pitchFamily="34" charset="0"/>
              </a:rPr>
              <a:t>Technology can optimise an individual’s independence and help them to remain in their own homes and communities for as long as they would like to</a:t>
            </a:r>
          </a:p>
          <a:p>
            <a:pPr marL="285750" indent="-285750">
              <a:buFont typeface="Wingdings" panose="05000000000000000000" pitchFamily="2" charset="2"/>
              <a:buChar char="Ø"/>
            </a:pPr>
            <a:r>
              <a:rPr lang="en-GB" sz="1600" b="1" dirty="0">
                <a:solidFill>
                  <a:srgbClr val="006072"/>
                </a:solidFill>
                <a:latin typeface="Arial" panose="020B0604020202020204" pitchFamily="34" charset="0"/>
                <a:cs typeface="Arial" panose="020B0604020202020204" pitchFamily="34" charset="0"/>
              </a:rPr>
              <a:t>Increases independence, choice, control and flexibility</a:t>
            </a:r>
          </a:p>
          <a:p>
            <a:pPr marL="285750" indent="-285750">
              <a:buFont typeface="Wingdings" panose="05000000000000000000" pitchFamily="2" charset="2"/>
              <a:buChar char="Ø"/>
            </a:pPr>
            <a:endParaRPr lang="en-GB" sz="1600" b="1" dirty="0">
              <a:solidFill>
                <a:srgbClr val="006072"/>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1600" b="1" dirty="0">
                <a:solidFill>
                  <a:srgbClr val="006072"/>
                </a:solidFill>
                <a:latin typeface="Arial" panose="020B0604020202020204" pitchFamily="34" charset="0"/>
                <a:cs typeface="Arial" panose="020B0604020202020204" pitchFamily="34" charset="0"/>
              </a:rPr>
              <a:t>Improves the safety and quality of life in the home or the community </a:t>
            </a:r>
          </a:p>
          <a:p>
            <a:pPr marL="285750" indent="-285750">
              <a:buFont typeface="Wingdings" panose="05000000000000000000" pitchFamily="2" charset="2"/>
              <a:buChar char="Ø"/>
            </a:pPr>
            <a:endParaRPr lang="en-GB" sz="1600" b="1" dirty="0">
              <a:solidFill>
                <a:srgbClr val="006072"/>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1600" b="1" dirty="0">
                <a:solidFill>
                  <a:srgbClr val="006072"/>
                </a:solidFill>
                <a:latin typeface="Arial" panose="020B0604020202020204" pitchFamily="34" charset="0"/>
                <a:cs typeface="Arial" panose="020B0604020202020204" pitchFamily="34" charset="0"/>
              </a:rPr>
              <a:t>Less demands on family and carers</a:t>
            </a:r>
          </a:p>
          <a:p>
            <a:pPr marL="285750" indent="-285750">
              <a:buFont typeface="Wingdings" panose="05000000000000000000" pitchFamily="2" charset="2"/>
              <a:buChar char="Ø"/>
            </a:pPr>
            <a:endParaRPr lang="en-GB" sz="1600" b="1" dirty="0">
              <a:solidFill>
                <a:srgbClr val="006072"/>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1600" b="1" dirty="0">
                <a:solidFill>
                  <a:srgbClr val="006072"/>
                </a:solidFill>
                <a:latin typeface="Arial" panose="020B0604020202020204" pitchFamily="34" charset="0"/>
                <a:cs typeface="Arial" panose="020B0604020202020204" pitchFamily="34" charset="0"/>
              </a:rPr>
              <a:t>Better information and support for people with long term health conditions </a:t>
            </a:r>
          </a:p>
          <a:p>
            <a:pPr marL="285750" indent="-285750">
              <a:buFont typeface="Wingdings" panose="05000000000000000000" pitchFamily="2" charset="2"/>
              <a:buChar char="Ø"/>
            </a:pPr>
            <a:endParaRPr lang="en-GB" sz="1600" b="1" dirty="0">
              <a:solidFill>
                <a:srgbClr val="006072"/>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1600" b="1" dirty="0">
                <a:solidFill>
                  <a:srgbClr val="006072"/>
                </a:solidFill>
                <a:latin typeface="Arial" panose="020B0604020202020204" pitchFamily="34" charset="0"/>
                <a:cs typeface="Arial" panose="020B0604020202020204" pitchFamily="34" charset="0"/>
              </a:rPr>
              <a:t>Improved safety, security and peace of mind at home</a:t>
            </a:r>
          </a:p>
          <a:p>
            <a:pPr marL="285750" indent="-285750">
              <a:buFont typeface="Wingdings" panose="05000000000000000000" pitchFamily="2" charset="2"/>
              <a:buChar char="Ø"/>
            </a:pPr>
            <a:endParaRPr lang="en-GB" sz="1600" b="1" dirty="0">
              <a:solidFill>
                <a:srgbClr val="006072"/>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1600" b="1" dirty="0">
                <a:solidFill>
                  <a:srgbClr val="006072"/>
                </a:solidFill>
                <a:latin typeface="Arial" panose="020B0604020202020204" pitchFamily="34" charset="0"/>
                <a:cs typeface="Arial" panose="020B0604020202020204" pitchFamily="34" charset="0"/>
              </a:rPr>
              <a:t>Reduces hospital admissions and enables people to return home from hospital sooner</a:t>
            </a:r>
          </a:p>
        </p:txBody>
      </p:sp>
      <p:pic>
        <p:nvPicPr>
          <p:cNvPr id="4" name="Picture 3">
            <a:extLst>
              <a:ext uri="{FF2B5EF4-FFF2-40B4-BE49-F238E27FC236}">
                <a16:creationId xmlns:a16="http://schemas.microsoft.com/office/drawing/2014/main" id="{D381C864-C9CD-C250-83BB-058CC9BB573F}"/>
              </a:ext>
            </a:extLst>
          </p:cNvPr>
          <p:cNvPicPr>
            <a:picLocks noChangeAspect="1"/>
          </p:cNvPicPr>
          <p:nvPr/>
        </p:nvPicPr>
        <p:blipFill>
          <a:blip r:embed="rId3"/>
          <a:stretch>
            <a:fillRect/>
          </a:stretch>
        </p:blipFill>
        <p:spPr>
          <a:xfrm>
            <a:off x="8537609" y="2258911"/>
            <a:ext cx="2725148" cy="2828789"/>
          </a:xfrm>
          <a:prstGeom prst="rect">
            <a:avLst/>
          </a:prstGeom>
        </p:spPr>
      </p:pic>
    </p:spTree>
    <p:extLst>
      <p:ext uri="{BB962C8B-B14F-4D97-AF65-F5344CB8AC3E}">
        <p14:creationId xmlns:p14="http://schemas.microsoft.com/office/powerpoint/2010/main" val="1241902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C1E50B-7953-1478-057E-973E8CF80681}"/>
              </a:ext>
            </a:extLst>
          </p:cNvPr>
          <p:cNvSpPr txBox="1"/>
          <p:nvPr/>
        </p:nvSpPr>
        <p:spPr>
          <a:xfrm>
            <a:off x="529910" y="2436137"/>
            <a:ext cx="6457950" cy="2062103"/>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We have commissioned two TEC providers to deliver and install these devices in the homes of the people we support following the identification of an assessed ‘Care Act’ need:  ​</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1. Somerset Lifeline – provider for monitored / linked devices.  ​</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2. </a:t>
            </a:r>
            <a:r>
              <a:rPr lang="en-GB" sz="1600" dirty="0" err="1">
                <a:latin typeface="Arial" panose="020B0604020202020204" pitchFamily="34" charset="0"/>
                <a:cs typeface="Arial" panose="020B0604020202020204" pitchFamily="34" charset="0"/>
              </a:rPr>
              <a:t>Medequip</a:t>
            </a:r>
            <a:r>
              <a:rPr lang="en-GB" sz="1600" dirty="0">
                <a:latin typeface="Arial" panose="020B0604020202020204" pitchFamily="34" charset="0"/>
                <a:cs typeface="Arial" panose="020B0604020202020204" pitchFamily="34" charset="0"/>
              </a:rPr>
              <a:t> – provider for standalone devices which are NOT linked to a monitoring centre​.</a:t>
            </a:r>
          </a:p>
        </p:txBody>
      </p:sp>
      <p:pic>
        <p:nvPicPr>
          <p:cNvPr id="6" name="Picture 5">
            <a:extLst>
              <a:ext uri="{FF2B5EF4-FFF2-40B4-BE49-F238E27FC236}">
                <a16:creationId xmlns:a16="http://schemas.microsoft.com/office/drawing/2014/main" id="{7F44EC82-5C29-B87C-DB22-75A602CD0136}"/>
              </a:ext>
            </a:extLst>
          </p:cNvPr>
          <p:cNvPicPr>
            <a:picLocks noChangeAspect="1"/>
          </p:cNvPicPr>
          <p:nvPr/>
        </p:nvPicPr>
        <p:blipFill>
          <a:blip r:embed="rId2"/>
          <a:stretch>
            <a:fillRect/>
          </a:stretch>
        </p:blipFill>
        <p:spPr>
          <a:xfrm>
            <a:off x="8450929" y="2379242"/>
            <a:ext cx="2395936" cy="829128"/>
          </a:xfrm>
          <a:prstGeom prst="rect">
            <a:avLst/>
          </a:prstGeom>
        </p:spPr>
      </p:pic>
      <p:pic>
        <p:nvPicPr>
          <p:cNvPr id="8" name="Picture 7">
            <a:extLst>
              <a:ext uri="{FF2B5EF4-FFF2-40B4-BE49-F238E27FC236}">
                <a16:creationId xmlns:a16="http://schemas.microsoft.com/office/drawing/2014/main" id="{5E14B1BA-442E-FCAD-C046-733EB0F9949E}"/>
              </a:ext>
            </a:extLst>
          </p:cNvPr>
          <p:cNvPicPr>
            <a:picLocks noChangeAspect="1"/>
          </p:cNvPicPr>
          <p:nvPr/>
        </p:nvPicPr>
        <p:blipFill>
          <a:blip r:embed="rId3"/>
          <a:stretch>
            <a:fillRect/>
          </a:stretch>
        </p:blipFill>
        <p:spPr>
          <a:xfrm>
            <a:off x="9395893" y="3895668"/>
            <a:ext cx="1731414" cy="1341236"/>
          </a:xfrm>
          <a:prstGeom prst="rect">
            <a:avLst/>
          </a:prstGeom>
        </p:spPr>
      </p:pic>
      <p:pic>
        <p:nvPicPr>
          <p:cNvPr id="9" name="Picture 8">
            <a:extLst>
              <a:ext uri="{FF2B5EF4-FFF2-40B4-BE49-F238E27FC236}">
                <a16:creationId xmlns:a16="http://schemas.microsoft.com/office/drawing/2014/main" id="{0BA89316-98EC-49BA-4CAF-31F9DB995151}"/>
              </a:ext>
            </a:extLst>
          </p:cNvPr>
          <p:cNvPicPr>
            <a:picLocks noChangeAspect="1"/>
          </p:cNvPicPr>
          <p:nvPr/>
        </p:nvPicPr>
        <p:blipFill>
          <a:blip r:embed="rId4"/>
          <a:stretch>
            <a:fillRect/>
          </a:stretch>
        </p:blipFill>
        <p:spPr>
          <a:xfrm>
            <a:off x="674240" y="5017033"/>
            <a:ext cx="1518036" cy="1012024"/>
          </a:xfrm>
          <a:prstGeom prst="rect">
            <a:avLst/>
          </a:prstGeom>
        </p:spPr>
      </p:pic>
      <p:pic>
        <p:nvPicPr>
          <p:cNvPr id="10" name="Picture 9">
            <a:extLst>
              <a:ext uri="{FF2B5EF4-FFF2-40B4-BE49-F238E27FC236}">
                <a16:creationId xmlns:a16="http://schemas.microsoft.com/office/drawing/2014/main" id="{C744CE27-0AB9-2532-913E-2E47D1B6B8A7}"/>
              </a:ext>
            </a:extLst>
          </p:cNvPr>
          <p:cNvPicPr>
            <a:picLocks noChangeAspect="1"/>
          </p:cNvPicPr>
          <p:nvPr/>
        </p:nvPicPr>
        <p:blipFill>
          <a:blip r:embed="rId5"/>
          <a:stretch>
            <a:fillRect/>
          </a:stretch>
        </p:blipFill>
        <p:spPr>
          <a:xfrm>
            <a:off x="2784588" y="5017033"/>
            <a:ext cx="1694835" cy="1005927"/>
          </a:xfrm>
          <a:prstGeom prst="rect">
            <a:avLst/>
          </a:prstGeom>
        </p:spPr>
      </p:pic>
      <p:pic>
        <p:nvPicPr>
          <p:cNvPr id="11" name="Picture 10">
            <a:extLst>
              <a:ext uri="{FF2B5EF4-FFF2-40B4-BE49-F238E27FC236}">
                <a16:creationId xmlns:a16="http://schemas.microsoft.com/office/drawing/2014/main" id="{2A13E41C-FF0A-5233-DC8A-404568DAA239}"/>
              </a:ext>
            </a:extLst>
          </p:cNvPr>
          <p:cNvPicPr>
            <a:picLocks noChangeAspect="1"/>
          </p:cNvPicPr>
          <p:nvPr/>
        </p:nvPicPr>
        <p:blipFill>
          <a:blip r:embed="rId6"/>
          <a:stretch>
            <a:fillRect/>
          </a:stretch>
        </p:blipFill>
        <p:spPr>
          <a:xfrm>
            <a:off x="5438297" y="4845358"/>
            <a:ext cx="1670449" cy="1243692"/>
          </a:xfrm>
          <a:prstGeom prst="rect">
            <a:avLst/>
          </a:prstGeom>
        </p:spPr>
      </p:pic>
      <p:pic>
        <p:nvPicPr>
          <p:cNvPr id="12" name="Picture 11">
            <a:extLst>
              <a:ext uri="{FF2B5EF4-FFF2-40B4-BE49-F238E27FC236}">
                <a16:creationId xmlns:a16="http://schemas.microsoft.com/office/drawing/2014/main" id="{C6EF82A9-07A2-D4B9-B2A4-8E5D3081FEF2}"/>
              </a:ext>
            </a:extLst>
          </p:cNvPr>
          <p:cNvPicPr>
            <a:picLocks noChangeAspect="1"/>
          </p:cNvPicPr>
          <p:nvPr/>
        </p:nvPicPr>
        <p:blipFill>
          <a:blip r:embed="rId7"/>
          <a:stretch>
            <a:fillRect/>
          </a:stretch>
        </p:blipFill>
        <p:spPr>
          <a:xfrm>
            <a:off x="7966466" y="4964905"/>
            <a:ext cx="1201016" cy="1255885"/>
          </a:xfrm>
          <a:prstGeom prst="rect">
            <a:avLst/>
          </a:prstGeom>
        </p:spPr>
      </p:pic>
    </p:spTree>
    <p:extLst>
      <p:ext uri="{BB962C8B-B14F-4D97-AF65-F5344CB8AC3E}">
        <p14:creationId xmlns:p14="http://schemas.microsoft.com/office/powerpoint/2010/main" val="2905150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FBCD1E-31C6-5760-DF1B-7FDC36B4034B}"/>
              </a:ext>
            </a:extLst>
          </p:cNvPr>
          <p:cNvSpPr txBox="1"/>
          <p:nvPr/>
        </p:nvSpPr>
        <p:spPr>
          <a:xfrm>
            <a:off x="515950" y="1823441"/>
            <a:ext cx="6457950" cy="584775"/>
          </a:xfrm>
          <a:prstGeom prst="rect">
            <a:avLst/>
          </a:prstGeom>
          <a:noFill/>
        </p:spPr>
        <p:txBody>
          <a:bodyPr wrap="square" rtlCol="0">
            <a:spAutoFit/>
          </a:bodyPr>
          <a:lstStyle/>
          <a:p>
            <a:r>
              <a:rPr lang="en-GB" sz="3200" b="1" dirty="0">
                <a:solidFill>
                  <a:srgbClr val="006072"/>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B5C1E50B-7953-1478-057E-973E8CF80681}"/>
              </a:ext>
            </a:extLst>
          </p:cNvPr>
          <p:cNvSpPr txBox="1"/>
          <p:nvPr/>
        </p:nvSpPr>
        <p:spPr>
          <a:xfrm>
            <a:off x="767816" y="2003366"/>
            <a:ext cx="6373607" cy="6124754"/>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All ASC staff will soon be undertaking training on TEC</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An immersive learning experience – user friendly</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2 levels of training (online) Explorer and Expert</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Content covers :- </a:t>
            </a:r>
          </a:p>
          <a:p>
            <a:r>
              <a:rPr lang="en-GB" sz="1400" dirty="0">
                <a:latin typeface="Arial" panose="020B0604020202020204" pitchFamily="34" charset="0"/>
                <a:cs typeface="Arial" panose="020B0604020202020204" pitchFamily="34" charset="0"/>
              </a:rPr>
              <a:t>What is TEC?</a:t>
            </a:r>
          </a:p>
          <a:p>
            <a:r>
              <a:rPr lang="en-GB" sz="1400" dirty="0">
                <a:latin typeface="Arial" panose="020B0604020202020204" pitchFamily="34" charset="0"/>
                <a:cs typeface="Arial" panose="020B0604020202020204" pitchFamily="34" charset="0"/>
              </a:rPr>
              <a:t>Benefits of TEC</a:t>
            </a:r>
          </a:p>
          <a:p>
            <a:r>
              <a:rPr lang="en-GB" sz="1400" dirty="0">
                <a:latin typeface="Arial" panose="020B0604020202020204" pitchFamily="34" charset="0"/>
                <a:cs typeface="Arial" panose="020B0604020202020204" pitchFamily="34" charset="0"/>
              </a:rPr>
              <a:t>Needs and risks</a:t>
            </a:r>
          </a:p>
          <a:p>
            <a:r>
              <a:rPr lang="en-GB" sz="1400" dirty="0">
                <a:latin typeface="Arial" panose="020B0604020202020204" pitchFamily="34" charset="0"/>
                <a:cs typeface="Arial" panose="020B0604020202020204" pitchFamily="34" charset="0"/>
              </a:rPr>
              <a:t>Roles in TEC</a:t>
            </a:r>
          </a:p>
          <a:p>
            <a:r>
              <a:rPr lang="en-GB" sz="1400" dirty="0">
                <a:latin typeface="Arial" panose="020B0604020202020204" pitchFamily="34" charset="0"/>
                <a:cs typeface="Arial" panose="020B0604020202020204" pitchFamily="34" charset="0"/>
              </a:rPr>
              <a:t>Virtual House – relatable to the types of homes people live in</a:t>
            </a:r>
          </a:p>
          <a:p>
            <a:r>
              <a:rPr lang="en-GB" sz="1400" dirty="0">
                <a:latin typeface="Arial" panose="020B0604020202020204" pitchFamily="34" charset="0"/>
                <a:cs typeface="Arial" panose="020B0604020202020204" pitchFamily="34" charset="0"/>
              </a:rPr>
              <a:t>Selecting the right TEC</a:t>
            </a:r>
          </a:p>
          <a:p>
            <a:r>
              <a:rPr lang="en-GB" sz="1400" dirty="0">
                <a:latin typeface="Arial" panose="020B0604020202020204" pitchFamily="34" charset="0"/>
                <a:cs typeface="Arial" panose="020B0604020202020204" pitchFamily="34" charset="0"/>
              </a:rPr>
              <a:t>Sourcing TEC</a:t>
            </a:r>
          </a:p>
          <a:p>
            <a:r>
              <a:rPr lang="en-GB" sz="1400" dirty="0">
                <a:latin typeface="Arial" panose="020B0604020202020204" pitchFamily="34" charset="0"/>
                <a:cs typeface="Arial" panose="020B0604020202020204" pitchFamily="34" charset="0"/>
              </a:rPr>
              <a:t>Personalising care</a:t>
            </a:r>
          </a:p>
          <a:p>
            <a:r>
              <a:rPr lang="en-GB" sz="1400" dirty="0">
                <a:latin typeface="Arial" panose="020B0604020202020204" pitchFamily="34" charset="0"/>
                <a:cs typeface="Arial" panose="020B0604020202020204" pitchFamily="34" charset="0"/>
              </a:rPr>
              <a:t>Safeguarding</a:t>
            </a:r>
          </a:p>
          <a:p>
            <a:endParaRPr lang="en-GB" sz="1400" b="1"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Following ASC staff implementation, we will then start planning the wider roll out and other future opportunities where this resource can be utilised including care providers</a:t>
            </a:r>
          </a:p>
          <a:p>
            <a:endParaRPr lang="en-GB" sz="1600" b="1" dirty="0">
              <a:latin typeface="Arial" panose="020B0604020202020204" pitchFamily="34" charset="0"/>
              <a:cs typeface="Arial" panose="020B0604020202020204" pitchFamily="34" charset="0"/>
            </a:endParaRPr>
          </a:p>
          <a:p>
            <a:endParaRPr lang="en-GB" sz="1600" b="1" dirty="0">
              <a:latin typeface="Arial" panose="020B0604020202020204" pitchFamily="34" charset="0"/>
              <a:cs typeface="Arial" panose="020B0604020202020204" pitchFamily="34" charset="0"/>
            </a:endParaRPr>
          </a:p>
          <a:p>
            <a:endParaRPr lang="en-GB" sz="1600" b="1" dirty="0">
              <a:latin typeface="Arial" panose="020B0604020202020204" pitchFamily="34" charset="0"/>
              <a:cs typeface="Arial" panose="020B0604020202020204" pitchFamily="34" charset="0"/>
            </a:endParaRPr>
          </a:p>
          <a:p>
            <a:endParaRPr lang="en-GB" sz="1600" b="1" dirty="0">
              <a:latin typeface="Arial" panose="020B0604020202020204" pitchFamily="34" charset="0"/>
              <a:cs typeface="Arial" panose="020B0604020202020204" pitchFamily="34" charset="0"/>
            </a:endParaRPr>
          </a:p>
          <a:p>
            <a:endParaRPr lang="en-GB" sz="1600" b="1" dirty="0">
              <a:latin typeface="Arial" panose="020B0604020202020204" pitchFamily="34" charset="0"/>
              <a:cs typeface="Arial" panose="020B0604020202020204" pitchFamily="34" charset="0"/>
            </a:endParaRPr>
          </a:p>
          <a:p>
            <a:endParaRPr lang="en-GB" sz="1600" b="1" dirty="0">
              <a:latin typeface="Arial" panose="020B0604020202020204" pitchFamily="34" charset="0"/>
              <a:cs typeface="Arial" panose="020B0604020202020204" pitchFamily="34" charset="0"/>
            </a:endParaRPr>
          </a:p>
          <a:p>
            <a:endParaRPr lang="en-GB" sz="1600"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9A70B11D-45C2-8D72-5DA2-E7905DAA2FF9}"/>
              </a:ext>
            </a:extLst>
          </p:cNvPr>
          <p:cNvPicPr>
            <a:picLocks noChangeAspect="1"/>
          </p:cNvPicPr>
          <p:nvPr/>
        </p:nvPicPr>
        <p:blipFill>
          <a:blip r:embed="rId3"/>
          <a:stretch>
            <a:fillRect/>
          </a:stretch>
        </p:blipFill>
        <p:spPr>
          <a:xfrm>
            <a:off x="10489836" y="1926949"/>
            <a:ext cx="1249788" cy="1426588"/>
          </a:xfrm>
          <a:prstGeom prst="rect">
            <a:avLst/>
          </a:prstGeom>
        </p:spPr>
      </p:pic>
      <p:pic>
        <p:nvPicPr>
          <p:cNvPr id="7" name="Picture 6">
            <a:extLst>
              <a:ext uri="{FF2B5EF4-FFF2-40B4-BE49-F238E27FC236}">
                <a16:creationId xmlns:a16="http://schemas.microsoft.com/office/drawing/2014/main" id="{46511ED6-1CB9-9C67-3421-26C6354002A3}"/>
              </a:ext>
            </a:extLst>
          </p:cNvPr>
          <p:cNvPicPr>
            <a:picLocks noChangeAspect="1"/>
          </p:cNvPicPr>
          <p:nvPr/>
        </p:nvPicPr>
        <p:blipFill>
          <a:blip r:embed="rId4"/>
          <a:stretch>
            <a:fillRect/>
          </a:stretch>
        </p:blipFill>
        <p:spPr>
          <a:xfrm>
            <a:off x="7475983" y="2408216"/>
            <a:ext cx="2511770" cy="1542422"/>
          </a:xfrm>
          <a:prstGeom prst="rect">
            <a:avLst/>
          </a:prstGeom>
        </p:spPr>
      </p:pic>
      <p:pic>
        <p:nvPicPr>
          <p:cNvPr id="8" name="Picture 7">
            <a:extLst>
              <a:ext uri="{FF2B5EF4-FFF2-40B4-BE49-F238E27FC236}">
                <a16:creationId xmlns:a16="http://schemas.microsoft.com/office/drawing/2014/main" id="{A593C9B3-BCB3-A48E-0C81-886C3ACD979E}"/>
              </a:ext>
            </a:extLst>
          </p:cNvPr>
          <p:cNvPicPr>
            <a:picLocks noChangeAspect="1"/>
          </p:cNvPicPr>
          <p:nvPr/>
        </p:nvPicPr>
        <p:blipFill>
          <a:blip r:embed="rId5"/>
          <a:stretch>
            <a:fillRect/>
          </a:stretch>
        </p:blipFill>
        <p:spPr>
          <a:xfrm>
            <a:off x="8871208" y="3950638"/>
            <a:ext cx="2243522" cy="1481456"/>
          </a:xfrm>
          <a:prstGeom prst="rect">
            <a:avLst/>
          </a:prstGeom>
        </p:spPr>
      </p:pic>
    </p:spTree>
    <p:extLst>
      <p:ext uri="{BB962C8B-B14F-4D97-AF65-F5344CB8AC3E}">
        <p14:creationId xmlns:p14="http://schemas.microsoft.com/office/powerpoint/2010/main" val="1971525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DBBBB-2481-D59A-3DE6-15F175AF0D6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C3F9E48-D83C-1BE6-0D20-DAE538803DCD}"/>
              </a:ext>
            </a:extLst>
          </p:cNvPr>
          <p:cNvSpPr txBox="1"/>
          <p:nvPr/>
        </p:nvSpPr>
        <p:spPr>
          <a:xfrm>
            <a:off x="515950" y="1823441"/>
            <a:ext cx="6457950" cy="584775"/>
          </a:xfrm>
          <a:prstGeom prst="rect">
            <a:avLst/>
          </a:prstGeom>
          <a:noFill/>
        </p:spPr>
        <p:txBody>
          <a:bodyPr wrap="square" rtlCol="0">
            <a:spAutoFit/>
          </a:bodyPr>
          <a:lstStyle/>
          <a:p>
            <a:r>
              <a:rPr lang="en-GB" sz="3200" b="1" dirty="0">
                <a:solidFill>
                  <a:srgbClr val="006072"/>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6C41E6E5-F36C-E7BD-A680-AB9D89DD2DFC}"/>
              </a:ext>
            </a:extLst>
          </p:cNvPr>
          <p:cNvSpPr txBox="1"/>
          <p:nvPr/>
        </p:nvSpPr>
        <p:spPr>
          <a:xfrm>
            <a:off x="767816" y="2003366"/>
            <a:ext cx="6373607" cy="3323987"/>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TEC at the Independent Living Centre (SILC’s)</a:t>
            </a:r>
          </a:p>
          <a:p>
            <a:endParaRPr lang="en-GB" sz="1400" b="1"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There are lots of different types of TEC to see and try</a:t>
            </a:r>
          </a:p>
          <a:p>
            <a:endParaRPr lang="en-GB" sz="1400" b="1"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If the person (or their family) has access to the internet and can look at supporting their own needs around technology, then give them details of the Council’s website area on technology here</a:t>
            </a:r>
          </a:p>
          <a:p>
            <a:r>
              <a:rPr lang="en-GB" sz="1400" dirty="0">
                <a:latin typeface="Arial" panose="020B0604020202020204" pitchFamily="34" charset="0"/>
                <a:cs typeface="Arial" panose="020B0604020202020204" pitchFamily="34" charset="0"/>
                <a:hlinkClick r:id="rId3"/>
              </a:rPr>
              <a:t>https://www.somerset.gov.uk/care-and-support-for-adults/equipment-to-help-you/</a:t>
            </a:r>
            <a:r>
              <a:rPr lang="en-GB" sz="1400" dirty="0">
                <a:latin typeface="Arial" panose="020B0604020202020204" pitchFamily="34" charset="0"/>
                <a:cs typeface="Arial" panose="020B0604020202020204" pitchFamily="34" charset="0"/>
              </a:rPr>
              <a:t>  </a:t>
            </a:r>
          </a:p>
          <a:p>
            <a:r>
              <a:rPr lang="en-GB" sz="1400" dirty="0">
                <a:latin typeface="Arial" panose="020B0604020202020204" pitchFamily="34" charset="0"/>
                <a:cs typeface="Arial" panose="020B0604020202020204" pitchFamily="34" charset="0"/>
              </a:rPr>
              <a:t>This has details on the SILC’s and how to book.</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If the person (or their family) does not have access to the internet, then they will need to telephone the Somerset Customer Contact Centre on 0300 123 2224.</a:t>
            </a:r>
          </a:p>
          <a:p>
            <a:r>
              <a:rPr lang="en-GB" sz="1400" dirty="0">
                <a:latin typeface="Arial" panose="020B0604020202020204" pitchFamily="34" charset="0"/>
                <a:cs typeface="Arial" panose="020B0604020202020204" pitchFamily="34" charset="0"/>
              </a:rPr>
              <a:t>Our lines are available Monday to Friday 8.30am to 5.00pm.</a:t>
            </a:r>
          </a:p>
        </p:txBody>
      </p:sp>
      <p:pic>
        <p:nvPicPr>
          <p:cNvPr id="2" name="Picture 1">
            <a:extLst>
              <a:ext uri="{FF2B5EF4-FFF2-40B4-BE49-F238E27FC236}">
                <a16:creationId xmlns:a16="http://schemas.microsoft.com/office/drawing/2014/main" id="{6118EF8B-6C1D-E5E9-7607-B2948F443A0B}"/>
              </a:ext>
            </a:extLst>
          </p:cNvPr>
          <p:cNvPicPr>
            <a:picLocks noChangeAspect="1"/>
          </p:cNvPicPr>
          <p:nvPr/>
        </p:nvPicPr>
        <p:blipFill>
          <a:blip r:embed="rId4"/>
          <a:stretch>
            <a:fillRect/>
          </a:stretch>
        </p:blipFill>
        <p:spPr>
          <a:xfrm>
            <a:off x="8107490" y="2003366"/>
            <a:ext cx="2761727" cy="1963082"/>
          </a:xfrm>
          <a:prstGeom prst="rect">
            <a:avLst/>
          </a:prstGeom>
        </p:spPr>
      </p:pic>
      <p:pic>
        <p:nvPicPr>
          <p:cNvPr id="6" name="Picture 5">
            <a:extLst>
              <a:ext uri="{FF2B5EF4-FFF2-40B4-BE49-F238E27FC236}">
                <a16:creationId xmlns:a16="http://schemas.microsoft.com/office/drawing/2014/main" id="{12B3A604-7EF0-165A-1BBA-EB33AA07AA67}"/>
              </a:ext>
            </a:extLst>
          </p:cNvPr>
          <p:cNvPicPr>
            <a:picLocks noChangeAspect="1"/>
          </p:cNvPicPr>
          <p:nvPr/>
        </p:nvPicPr>
        <p:blipFill>
          <a:blip r:embed="rId5"/>
          <a:stretch>
            <a:fillRect/>
          </a:stretch>
        </p:blipFill>
        <p:spPr>
          <a:xfrm>
            <a:off x="8107490" y="4550644"/>
            <a:ext cx="2591025" cy="981541"/>
          </a:xfrm>
          <a:prstGeom prst="rect">
            <a:avLst/>
          </a:prstGeom>
        </p:spPr>
      </p:pic>
    </p:spTree>
    <p:extLst>
      <p:ext uri="{BB962C8B-B14F-4D97-AF65-F5344CB8AC3E}">
        <p14:creationId xmlns:p14="http://schemas.microsoft.com/office/powerpoint/2010/main" val="396054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4008FE-75CB-5F59-9F1F-F0FE0CFE17A9}"/>
              </a:ext>
            </a:extLst>
          </p:cNvPr>
          <p:cNvSpPr txBox="1"/>
          <p:nvPr/>
        </p:nvSpPr>
        <p:spPr>
          <a:xfrm>
            <a:off x="4919800" y="3835027"/>
            <a:ext cx="5909004"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hlinkClick r:id="rId2"/>
              </a:rPr>
              <a:t>adultsocialcareTEC@somerset.gov.uk</a:t>
            </a:r>
            <a:r>
              <a:rPr lang="en-GB" b="1" dirty="0">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0A86A85F-82A0-7DD7-C208-C487CBEACD7F}"/>
              </a:ext>
            </a:extLst>
          </p:cNvPr>
          <p:cNvSpPr txBox="1"/>
          <p:nvPr/>
        </p:nvSpPr>
        <p:spPr>
          <a:xfrm>
            <a:off x="677200" y="392071"/>
            <a:ext cx="10284226" cy="830997"/>
          </a:xfrm>
          <a:prstGeom prst="rect">
            <a:avLst/>
          </a:prstGeom>
          <a:noFill/>
        </p:spPr>
        <p:txBody>
          <a:bodyPr wrap="square" rtlCol="0">
            <a:spAutoFit/>
          </a:bodyPr>
          <a:lstStyle/>
          <a:p>
            <a:r>
              <a:rPr lang="en-GB" sz="4800" b="1" dirty="0">
                <a:solidFill>
                  <a:srgbClr val="006072"/>
                </a:solidFill>
              </a:rPr>
              <a:t>Time for Questions</a:t>
            </a:r>
          </a:p>
        </p:txBody>
      </p:sp>
    </p:spTree>
    <p:extLst>
      <p:ext uri="{BB962C8B-B14F-4D97-AF65-F5344CB8AC3E}">
        <p14:creationId xmlns:p14="http://schemas.microsoft.com/office/powerpoint/2010/main" val="103896787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lid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Slid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Slid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Slid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Slid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Slid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Corporate Document" ma:contentTypeID="0x010100C370523C88752A4AB8D0EA621C66817800FF6152D204426246B3874F6539E006E1" ma:contentTypeVersion="23" ma:contentTypeDescription="Create a new document." ma:contentTypeScope="" ma:versionID="cb6e17c10e04ed16b9d797b95a411eea">
  <xsd:schema xmlns:xsd="http://www.w3.org/2001/XMLSchema" xmlns:xs="http://www.w3.org/2001/XMLSchema" xmlns:p="http://schemas.microsoft.com/office/2006/metadata/properties" xmlns:ns2="2c08b137-7b09-4deb-adbb-b3ee1dd97934" xmlns:ns3="fd7562d7-fc15-4d23-a8d6-9cc5ee710397" xmlns:ns4="93a865ba-9a71-46d4-a9e8-2b6f9764a500" targetNamespace="http://schemas.microsoft.com/office/2006/metadata/properties" ma:root="true" ma:fieldsID="f2ed385db911565961b73ed5932a66d2" ns2:_="" ns3:_="" ns4:_="">
    <xsd:import namespace="2c08b137-7b09-4deb-adbb-b3ee1dd97934"/>
    <xsd:import namespace="fd7562d7-fc15-4d23-a8d6-9cc5ee710397"/>
    <xsd:import namespace="93a865ba-9a71-46d4-a9e8-2b6f9764a500"/>
    <xsd:element name="properties">
      <xsd:complexType>
        <xsd:sequence>
          <xsd:element name="documentManagement">
            <xsd:complexType>
              <xsd:all>
                <xsd:element ref="ns2:PII"/>
                <xsd:element ref="ns3:SharedWithUsers" minOccurs="0"/>
                <xsd:element ref="ns3:SharedWithDetails" minOccurs="0"/>
                <xsd:element ref="ns4:MediaServiceMetadata" minOccurs="0"/>
                <xsd:element ref="ns4:MediaServiceFastMetadata" minOccurs="0"/>
                <xsd:element ref="ns4:lcf76f155ced4ddcb4097134ff3c332f" minOccurs="0"/>
                <xsd:element ref="ns2:TaxCatchAll" minOccurs="0"/>
                <xsd:element ref="ns4:MediaServiceOCR" minOccurs="0"/>
                <xsd:element ref="ns4:MediaServiceGenerationTime" minOccurs="0"/>
                <xsd:element ref="ns4:MediaServiceEventHashCode" minOccurs="0"/>
                <xsd:element ref="ns4:MediaServiceDateTaken" minOccurs="0"/>
                <xsd:element ref="ns4:MediaLengthInSeconds"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08b137-7b09-4deb-adbb-b3ee1dd97934" elementFormDefault="qualified">
    <xsd:import namespace="http://schemas.microsoft.com/office/2006/documentManagement/types"/>
    <xsd:import namespace="http://schemas.microsoft.com/office/infopath/2007/PartnerControls"/>
    <xsd:element name="PII" ma:index="8" ma:displayName="Contains PII" ma:format="Dropdown" ma:internalName="PII" ma:readOnly="false">
      <xsd:simpleType>
        <xsd:restriction base="dms:Choice">
          <xsd:enumeration value="Yes"/>
          <xsd:enumeration value="No"/>
          <xsd:enumeration value="Special Category Data"/>
          <xsd:enumeration value="Personal Sensitive"/>
        </xsd:restriction>
      </xsd:simpleType>
    </xsd:element>
    <xsd:element name="TaxCatchAll" ma:index="15" nillable="true" ma:displayName="Taxonomy Catch All Column" ma:hidden="true" ma:list="{e9febe01-3fc5-4204-ad58-ba3a5be925be}" ma:internalName="TaxCatchAll" ma:showField="CatchAllData" ma:web="2c08b137-7b09-4deb-adbb-b3ee1dd9793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d7562d7-fc15-4d23-a8d6-9cc5ee710397" elementFormDefault="qualified">
    <xsd:import namespace="http://schemas.microsoft.com/office/2006/documentManagement/types"/>
    <xsd:import namespace="http://schemas.microsoft.com/office/infopath/2007/PartnerControls"/>
    <xsd:element name="SharedWithUsers" ma:index="9"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3a865ba-9a71-46d4-a9e8-2b6f9764a50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7b6b569b-509a-467d-b105-d97728d3fc11"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7b6b569b-509a-467d-b105-d97728d3fc11" ContentTypeId="0x0101" PreviousValue="false" LastSyncTimeStamp="2018-02-02T11:34:11.213Z"/>
</file>

<file path=customXml/item4.xml><?xml version="1.0" encoding="utf-8"?>
<p:properties xmlns:p="http://schemas.microsoft.com/office/2006/metadata/properties" xmlns:xsi="http://www.w3.org/2001/XMLSchema-instance" xmlns:pc="http://schemas.microsoft.com/office/infopath/2007/PartnerControls">
  <documentManagement>
    <SharedWithUsers xmlns="fd7562d7-fc15-4d23-a8d6-9cc5ee710397">
      <UserInfo>
        <DisplayName/>
        <AccountId xsi:nil="true"/>
        <AccountType/>
      </UserInfo>
    </SharedWithUsers>
    <lcf76f155ced4ddcb4097134ff3c332f xmlns="93a865ba-9a71-46d4-a9e8-2b6f9764a500">
      <Terms xmlns="http://schemas.microsoft.com/office/infopath/2007/PartnerControls"/>
    </lcf76f155ced4ddcb4097134ff3c332f>
    <TaxCatchAll xmlns="2c08b137-7b09-4deb-adbb-b3ee1dd97934" xsi:nil="true"/>
    <PII xmlns="2c08b137-7b09-4deb-adbb-b3ee1dd97934"/>
  </documentManagement>
</p:properties>
</file>

<file path=customXml/itemProps1.xml><?xml version="1.0" encoding="utf-8"?>
<ds:datastoreItem xmlns:ds="http://schemas.openxmlformats.org/officeDocument/2006/customXml" ds:itemID="{799033A0-F451-4246-AC26-A0DE47EED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08b137-7b09-4deb-adbb-b3ee1dd97934"/>
    <ds:schemaRef ds:uri="fd7562d7-fc15-4d23-a8d6-9cc5ee710397"/>
    <ds:schemaRef ds:uri="93a865ba-9a71-46d4-a9e8-2b6f9764a5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69CD234-8DB7-41CF-89C0-6E03EDB5BA13}">
  <ds:schemaRefs>
    <ds:schemaRef ds:uri="http://schemas.microsoft.com/sharepoint/v3/contenttype/forms"/>
  </ds:schemaRefs>
</ds:datastoreItem>
</file>

<file path=customXml/itemProps3.xml><?xml version="1.0" encoding="utf-8"?>
<ds:datastoreItem xmlns:ds="http://schemas.openxmlformats.org/officeDocument/2006/customXml" ds:itemID="{7E96A4B1-0371-434A-874F-7B2DA0CEAA0D}">
  <ds:schemaRefs>
    <ds:schemaRef ds:uri="Microsoft.SharePoint.Taxonomy.ContentTypeSync"/>
  </ds:schemaRefs>
</ds:datastoreItem>
</file>

<file path=customXml/itemProps4.xml><?xml version="1.0" encoding="utf-8"?>
<ds:datastoreItem xmlns:ds="http://schemas.openxmlformats.org/officeDocument/2006/customXml" ds:itemID="{01C4B55E-B218-453D-97F1-71C13E8BF539}">
  <ds:schemaRefs>
    <ds:schemaRef ds:uri="http://schemas.microsoft.com/office/2006/metadata/properties"/>
    <ds:schemaRef ds:uri="http://schemas.microsoft.com/office/infopath/2007/PartnerControls"/>
    <ds:schemaRef ds:uri="b6a00cb2-4063-473e-9c7f-07f9796d4a9b"/>
    <ds:schemaRef ds:uri="79641ad3-625f-4819-b71a-823be47bf7e1"/>
    <ds:schemaRef ds:uri="fd7562d7-fc15-4d23-a8d6-9cc5ee710397"/>
    <ds:schemaRef ds:uri="93a865ba-9a71-46d4-a9e8-2b6f9764a500"/>
    <ds:schemaRef ds:uri="2c08b137-7b09-4deb-adbb-b3ee1dd97934"/>
  </ds:schemaRefs>
</ds:datastoreItem>
</file>

<file path=docMetadata/LabelInfo.xml><?xml version="1.0" encoding="utf-8"?>
<clbl:labelList xmlns:clbl="http://schemas.microsoft.com/office/2020/mipLabelMetadata">
  <clbl:label id="{7d396678-c698-4451-b9ab-bac3c3310917}" enabled="1" method="Privileged" siteId="{b524f606-f77a-4aa2-8da2-fe70343b0cce}" removed="0"/>
</clbl:labelList>
</file>

<file path=docProps/app.xml><?xml version="1.0" encoding="utf-8"?>
<Properties xmlns="http://schemas.openxmlformats.org/officeDocument/2006/extended-properties" xmlns:vt="http://schemas.openxmlformats.org/officeDocument/2006/docPropsVTypes">
  <Template/>
  <TotalTime>353</TotalTime>
  <Words>383</Words>
  <Application>Microsoft Office PowerPoint</Application>
  <PresentationFormat>Widescreen</PresentationFormat>
  <Paragraphs>59</Paragraphs>
  <Slides>6</Slides>
  <Notes>3</Notes>
  <HiddenSlides>0</HiddenSlides>
  <MMClips>0</MMClips>
  <ScaleCrop>false</ScaleCrop>
  <HeadingPairs>
    <vt:vector size="6" baseType="variant">
      <vt:variant>
        <vt:lpstr>Fonts Used</vt:lpstr>
      </vt:variant>
      <vt:variant>
        <vt:i4>3</vt:i4>
      </vt:variant>
      <vt:variant>
        <vt:lpstr>Theme</vt:lpstr>
      </vt:variant>
      <vt:variant>
        <vt:i4>7</vt:i4>
      </vt:variant>
      <vt:variant>
        <vt:lpstr>Slide Titles</vt:lpstr>
      </vt:variant>
      <vt:variant>
        <vt:i4>6</vt:i4>
      </vt:variant>
    </vt:vector>
  </HeadingPairs>
  <TitlesOfParts>
    <vt:vector size="16" baseType="lpstr">
      <vt:lpstr>Arial</vt:lpstr>
      <vt:lpstr>Calibri</vt:lpstr>
      <vt:lpstr>Wingdings</vt:lpstr>
      <vt:lpstr>Custom Design</vt:lpstr>
      <vt:lpstr>1_Slide 1</vt:lpstr>
      <vt:lpstr>4_Slide 1</vt:lpstr>
      <vt:lpstr>2_Slide 1</vt:lpstr>
      <vt:lpstr>5_Slide 1</vt:lpstr>
      <vt:lpstr>6_Slide 1</vt:lpstr>
      <vt:lpstr>3_Slide 1</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Morrell</dc:creator>
  <cp:lastModifiedBy>Claire Collett</cp:lastModifiedBy>
  <cp:revision>22</cp:revision>
  <dcterms:created xsi:type="dcterms:W3CDTF">2022-10-28T14:59:57Z</dcterms:created>
  <dcterms:modified xsi:type="dcterms:W3CDTF">2024-03-25T17:36:00Z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0x010100C370523C88752A4AB8D0EA621C66817800FF6152D204426246B3874F6539E006E1</vt:lpwstr>
  </property>
</Properties>
</file>