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1" d="100"/>
          <a:sy n="91"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27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48F32-52A0-C5F0-BF76-4C345A741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1FD2F-9ED8-9E02-C384-67E481687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1661C-5B59-A549-6513-2D95335D1C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5809C8-CA49-D182-DA81-E500FD218F12}"/>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98247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gov.uk/government/publications/infection-prevention-and-control-in-adult-social-care-acute-respiratory-infection/infection-prevention-and-control-ipc-in-adult-social-care-acute-respiratory-infection-ari"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supplychain.nhs.uk/resilience/ppe-transition/?utm_source=ppe-transition&amp;utm_medium=Web&amp;utm_campaign=Search#other-healthcare-partners-ppe" TargetMode="External"/><Relationship Id="rId5" Type="http://schemas.openxmlformats.org/officeDocument/2006/relationships/hyperlink" Target="https://www.nhs.uk/nhs-services/covid-19-services/testing-for-covid-19/who-can-get-a-free-nhs-covid-19-rapid-lateral-flow-test/" TargetMode="External"/><Relationship Id="rId4" Type="http://schemas.openxmlformats.org/officeDocument/2006/relationships/hyperlink" Target="https://www.england.nhs.uk/primary-care/pharmacy/nhs-ltd-tests-supply-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GB"/>
          </a:p>
        </p:txBody>
      </p:sp>
      <p:sp>
        <p:nvSpPr>
          <p:cNvPr id="3" name="Shape 1"/>
          <p:cNvSpPr/>
          <p:nvPr/>
        </p:nvSpPr>
        <p:spPr>
          <a:xfrm>
            <a:off x="0" y="0"/>
            <a:ext cx="14630400" cy="8229600"/>
          </a:xfrm>
          <a:prstGeom prst="rect">
            <a:avLst/>
          </a:prstGeom>
          <a:solidFill>
            <a:srgbClr val="FBFAFF"/>
          </a:solidFill>
          <a:ln/>
        </p:spPr>
        <p:txBody>
          <a:bodyPr/>
          <a:lstStyle/>
          <a:p>
            <a:endParaRPr lang="en-GB"/>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6" name="Text 3"/>
          <p:cNvSpPr/>
          <p:nvPr/>
        </p:nvSpPr>
        <p:spPr>
          <a:xfrm>
            <a:off x="812840" y="790575"/>
            <a:ext cx="13004721" cy="1625441"/>
          </a:xfrm>
          <a:prstGeom prst="rect">
            <a:avLst/>
          </a:prstGeom>
          <a:noFill/>
          <a:ln/>
        </p:spPr>
        <p:txBody>
          <a:bodyPr wrap="square" rtlCol="0" anchor="t"/>
          <a:lstStyle/>
          <a:p>
            <a:pPr marL="0" indent="0">
              <a:lnSpc>
                <a:spcPts val="6400"/>
              </a:lnSpc>
              <a:buNone/>
            </a:pPr>
            <a:r>
              <a:rPr lang="en-US" sz="5120" b="1" dirty="0">
                <a:solidFill>
                  <a:schemeClr val="accent1"/>
                </a:solidFill>
                <a:latin typeface="Calibri" panose="020F0502020204030204" pitchFamily="34" charset="0"/>
                <a:ea typeface="Libre Baskerville" pitchFamily="34" charset="-122"/>
                <a:cs typeface="Calibri" panose="020F0502020204030204" pitchFamily="34" charset="0"/>
              </a:rPr>
              <a:t>Important Updates to National Guidance on Acute Respiratory Infections (ARI)</a:t>
            </a:r>
            <a:endParaRPr lang="en-US" sz="5120" b="1" dirty="0">
              <a:solidFill>
                <a:schemeClr val="accent1"/>
              </a:solidFill>
              <a:latin typeface="Calibri" panose="020F0502020204030204" pitchFamily="34" charset="0"/>
              <a:cs typeface="Calibri" panose="020F0502020204030204" pitchFamily="34" charset="0"/>
            </a:endParaRPr>
          </a:p>
        </p:txBody>
      </p:sp>
      <p:pic>
        <p:nvPicPr>
          <p:cNvPr id="7" name="Image 1" descr="preencoded.png"/>
          <p:cNvPicPr>
            <a:picLocks noChangeAspect="1"/>
          </p:cNvPicPr>
          <p:nvPr/>
        </p:nvPicPr>
        <p:blipFill>
          <a:blip r:embed="rId4"/>
          <a:stretch>
            <a:fillRect/>
          </a:stretch>
        </p:blipFill>
        <p:spPr>
          <a:xfrm>
            <a:off x="812840" y="2863988"/>
            <a:ext cx="3299341" cy="870942"/>
          </a:xfrm>
          <a:prstGeom prst="rect">
            <a:avLst/>
          </a:prstGeom>
        </p:spPr>
      </p:pic>
      <p:sp>
        <p:nvSpPr>
          <p:cNvPr id="8" name="Text 4"/>
          <p:cNvSpPr/>
          <p:nvPr/>
        </p:nvSpPr>
        <p:spPr>
          <a:xfrm>
            <a:off x="812840" y="4832033"/>
            <a:ext cx="13004721" cy="346710"/>
          </a:xfrm>
          <a:prstGeom prst="rect">
            <a:avLst/>
          </a:prstGeom>
          <a:noFill/>
          <a:ln/>
        </p:spPr>
        <p:txBody>
          <a:bodyPr wrap="none" rtlCol="0" anchor="t"/>
          <a:lstStyle/>
          <a:p>
            <a:pPr marL="0" indent="0">
              <a:lnSpc>
                <a:spcPts val="2731"/>
              </a:lnSpc>
              <a:buNone/>
            </a:pPr>
            <a:endParaRPr lang="en-US" sz="1707" dirty="0"/>
          </a:p>
        </p:txBody>
      </p:sp>
      <p:sp>
        <p:nvSpPr>
          <p:cNvPr id="9" name="Text 5"/>
          <p:cNvSpPr/>
          <p:nvPr/>
        </p:nvSpPr>
        <p:spPr>
          <a:xfrm>
            <a:off x="812840" y="4485323"/>
            <a:ext cx="13004721" cy="1040130"/>
          </a:xfrm>
          <a:prstGeom prst="rect">
            <a:avLst/>
          </a:prstGeom>
          <a:noFill/>
          <a:ln/>
        </p:spPr>
        <p:txBody>
          <a:bodyPr wrap="square" rtlCol="0" anchor="t"/>
          <a:lstStyle/>
          <a:p>
            <a:pPr marL="0" indent="0">
              <a:lnSpc>
                <a:spcPts val="2731"/>
              </a:lnSpc>
              <a:buNone/>
            </a:pPr>
            <a:r>
              <a:rPr lang="en-US" sz="1707" b="1" dirty="0">
                <a:solidFill>
                  <a:srgbClr val="49495A"/>
                </a:solidFill>
                <a:latin typeface="Open Sans" pitchFamily="34" charset="0"/>
                <a:ea typeface="Open Sans" pitchFamily="34" charset="-122"/>
                <a:cs typeface="Open Sans" pitchFamily="34" charset="-120"/>
              </a:rPr>
              <a:t>We would like to inform you of important updates to the </a:t>
            </a:r>
            <a:r>
              <a:rPr lang="en-US" sz="1707" b="1" dirty="0">
                <a:solidFill>
                  <a:srgbClr val="49495A"/>
                </a:solidFill>
                <a:latin typeface="Open Sans" pitchFamily="34" charset="0"/>
                <a:ea typeface="Open Sans" pitchFamily="34" charset="-122"/>
                <a:cs typeface="Open Sans" pitchFamily="34" charset="-120"/>
                <a:hlinkClick r:id="rId5"/>
              </a:rPr>
              <a:t>national guidance </a:t>
            </a:r>
            <a:r>
              <a:rPr lang="en-US" sz="1707" b="1" dirty="0">
                <a:solidFill>
                  <a:srgbClr val="49495A"/>
                </a:solidFill>
                <a:latin typeface="Open Sans" pitchFamily="34" charset="0"/>
                <a:ea typeface="Open Sans" pitchFamily="34" charset="-122"/>
                <a:cs typeface="Open Sans" pitchFamily="34" charset="-120"/>
              </a:rPr>
              <a:t>on infection prevention and control, specifically regarding acute respiratory infections (ARI) in adult social care. These updates, effective immediately, reflect changes in testing policy and visiting regulations, as well as adjustments to accessing personal protective equipment (PPE).</a:t>
            </a:r>
            <a:endParaRPr lang="en-US" sz="1707"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D147-4999-1E09-88D6-81F1309904A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5C9DC8D-9F06-17FC-9E4C-A5C56AC32603}"/>
              </a:ext>
            </a:extLst>
          </p:cNvPr>
          <p:cNvSpPr/>
          <p:nvPr/>
        </p:nvSpPr>
        <p:spPr>
          <a:xfrm>
            <a:off x="0" y="0"/>
            <a:ext cx="14630400" cy="8229600"/>
          </a:xfrm>
          <a:prstGeom prst="rect">
            <a:avLst/>
          </a:prstGeom>
          <a:solidFill>
            <a:srgbClr val="F4F0FF"/>
          </a:solidFill>
          <a:ln/>
        </p:spPr>
        <p:txBody>
          <a:bodyPr/>
          <a:lstStyle/>
          <a:p>
            <a:endParaRPr lang="en-GB"/>
          </a:p>
        </p:txBody>
      </p:sp>
      <p:sp>
        <p:nvSpPr>
          <p:cNvPr id="3" name="Shape 1">
            <a:extLst>
              <a:ext uri="{FF2B5EF4-FFF2-40B4-BE49-F238E27FC236}">
                <a16:creationId xmlns:a16="http://schemas.microsoft.com/office/drawing/2014/main" id="{9E1AB9EF-BEDE-61E0-B711-DAE9FCEE171A}"/>
              </a:ext>
            </a:extLst>
          </p:cNvPr>
          <p:cNvSpPr/>
          <p:nvPr/>
        </p:nvSpPr>
        <p:spPr>
          <a:xfrm>
            <a:off x="0" y="0"/>
            <a:ext cx="14630400" cy="8229600"/>
          </a:xfrm>
          <a:prstGeom prst="rect">
            <a:avLst/>
          </a:prstGeom>
          <a:solidFill>
            <a:srgbClr val="FBFAFF"/>
          </a:solidFill>
          <a:ln/>
        </p:spPr>
        <p:txBody>
          <a:bodyPr/>
          <a:lstStyle/>
          <a:p>
            <a:endParaRPr lang="en-GB"/>
          </a:p>
        </p:txBody>
      </p:sp>
      <p:pic>
        <p:nvPicPr>
          <p:cNvPr id="4" name="Image 0" descr="preencoded.png">
            <a:extLst>
              <a:ext uri="{FF2B5EF4-FFF2-40B4-BE49-F238E27FC236}">
                <a16:creationId xmlns:a16="http://schemas.microsoft.com/office/drawing/2014/main" id="{38235892-C376-139E-2F59-2BE9BF639119}"/>
              </a:ext>
            </a:extLst>
          </p:cNvPr>
          <p:cNvPicPr>
            <a:picLocks noChangeAspect="1"/>
          </p:cNvPicPr>
          <p:nvPr/>
        </p:nvPicPr>
        <p:blipFill>
          <a:blip r:embed="rId3"/>
          <a:stretch>
            <a:fillRect/>
          </a:stretch>
        </p:blipFill>
        <p:spPr>
          <a:xfrm>
            <a:off x="0" y="0"/>
            <a:ext cx="14630400" cy="8229600"/>
          </a:xfrm>
          <a:prstGeom prst="rect">
            <a:avLst/>
          </a:prstGeom>
        </p:spPr>
      </p:pic>
      <p:sp>
        <p:nvSpPr>
          <p:cNvPr id="8" name="Text 4">
            <a:extLst>
              <a:ext uri="{FF2B5EF4-FFF2-40B4-BE49-F238E27FC236}">
                <a16:creationId xmlns:a16="http://schemas.microsoft.com/office/drawing/2014/main" id="{8BA64D64-FC36-10C9-AB07-0F1ADA34B6DB}"/>
              </a:ext>
            </a:extLst>
          </p:cNvPr>
          <p:cNvSpPr/>
          <p:nvPr/>
        </p:nvSpPr>
        <p:spPr>
          <a:xfrm>
            <a:off x="812840" y="4832033"/>
            <a:ext cx="13004721" cy="346710"/>
          </a:xfrm>
          <a:prstGeom prst="rect">
            <a:avLst/>
          </a:prstGeom>
          <a:noFill/>
          <a:ln/>
        </p:spPr>
        <p:txBody>
          <a:bodyPr wrap="none" rtlCol="0" anchor="t"/>
          <a:lstStyle/>
          <a:p>
            <a:pPr marL="0" indent="0">
              <a:lnSpc>
                <a:spcPts val="2731"/>
              </a:lnSpc>
              <a:buNone/>
            </a:pPr>
            <a:endParaRPr lang="en-US" sz="1707" dirty="0"/>
          </a:p>
        </p:txBody>
      </p:sp>
      <p:sp>
        <p:nvSpPr>
          <p:cNvPr id="5" name="TextBox 4">
            <a:extLst>
              <a:ext uri="{FF2B5EF4-FFF2-40B4-BE49-F238E27FC236}">
                <a16:creationId xmlns:a16="http://schemas.microsoft.com/office/drawing/2014/main" id="{F1DA3D64-7942-0814-6334-CC82E51FC6CC}"/>
              </a:ext>
            </a:extLst>
          </p:cNvPr>
          <p:cNvSpPr txBox="1"/>
          <p:nvPr/>
        </p:nvSpPr>
        <p:spPr>
          <a:xfrm>
            <a:off x="1418896" y="288964"/>
            <a:ext cx="11792607" cy="923330"/>
          </a:xfrm>
          <a:prstGeom prst="rect">
            <a:avLst/>
          </a:prstGeom>
          <a:noFill/>
        </p:spPr>
        <p:txBody>
          <a:bodyPr wrap="square" rtlCol="0">
            <a:spAutoFit/>
          </a:bodyPr>
          <a:lstStyle/>
          <a:p>
            <a:r>
              <a:rPr lang="en-GB" sz="5400" b="1" dirty="0">
                <a:solidFill>
                  <a:schemeClr val="accent1"/>
                </a:solidFill>
              </a:rPr>
              <a:t>Revised Guidelines and Visiting Policies</a:t>
            </a:r>
          </a:p>
        </p:txBody>
      </p:sp>
      <p:sp>
        <p:nvSpPr>
          <p:cNvPr id="10" name="TextBox 9">
            <a:extLst>
              <a:ext uri="{FF2B5EF4-FFF2-40B4-BE49-F238E27FC236}">
                <a16:creationId xmlns:a16="http://schemas.microsoft.com/office/drawing/2014/main" id="{983A1E5F-6E73-F247-5AE6-33D0DC16BA49}"/>
              </a:ext>
            </a:extLst>
          </p:cNvPr>
          <p:cNvSpPr txBox="1"/>
          <p:nvPr/>
        </p:nvSpPr>
        <p:spPr>
          <a:xfrm>
            <a:off x="812840" y="1496735"/>
            <a:ext cx="13292043" cy="7294305"/>
          </a:xfrm>
          <a:prstGeom prst="rect">
            <a:avLst/>
          </a:prstGeom>
          <a:noFill/>
        </p:spPr>
        <p:txBody>
          <a:bodyPr wrap="square" rtlCol="0">
            <a:spAutoFit/>
          </a:bodyPr>
          <a:lstStyle/>
          <a:p>
            <a:r>
              <a:rPr lang="en-GB" b="1" dirty="0">
                <a:solidFill>
                  <a:schemeClr val="accent1"/>
                </a:solidFill>
              </a:rPr>
              <a:t>Changes in ARI Testing Policy</a:t>
            </a:r>
          </a:p>
          <a:p>
            <a:r>
              <a:rPr lang="en-GB" dirty="0"/>
              <a:t>Routine COVID-19 lateral flow device (LFD) testing of asymptomatic individuals prior to discharge from hospital into care homes is no longer required. Testing may still be undertaken, based on local risk assessment by the hospital together with the care home, for example during outbreaks.</a:t>
            </a:r>
          </a:p>
          <a:p>
            <a:endParaRPr lang="en-GB" dirty="0"/>
          </a:p>
          <a:p>
            <a:r>
              <a:rPr lang="en-GB" b="1" dirty="0">
                <a:solidFill>
                  <a:schemeClr val="accent1"/>
                </a:solidFill>
              </a:rPr>
              <a:t>Access to LFD Test Kits</a:t>
            </a:r>
          </a:p>
          <a:p>
            <a:r>
              <a:rPr lang="en-GB" dirty="0"/>
              <a:t>The ordering portal for accessing LFD test kits for outbreak testing has now closed. During suspected outbreaks of acute respiratory infection (ARI), settings can access multiplex polymerase chain reaction (PCR) tests through their local health protection team (HPT) to help identify the infection responsible.</a:t>
            </a:r>
          </a:p>
          <a:p>
            <a:r>
              <a:rPr lang="en-GB" b="1"/>
              <a:t>Care </a:t>
            </a:r>
            <a:r>
              <a:rPr lang="en-GB" b="1" dirty="0"/>
              <a:t>providers can continue to access tests on behalf of service users who are eligible for COVID-19 treatments and therefore, eligible for symptomatic testing. Tests for this purpose are supplied by the NHS and should be accessed from a local pharmacy. More details from the NHS about this service can be viewed here, </a:t>
            </a:r>
            <a:r>
              <a:rPr lang="en-GB" b="1" dirty="0">
                <a:hlinkClick r:id="rId4"/>
              </a:rPr>
              <a:t>NHS England » NHS Lateral Flow Device (LFD) Tests Supply Service: Advanced Service</a:t>
            </a:r>
            <a:r>
              <a:rPr lang="en-GB" b="1" dirty="0"/>
              <a:t> and more information on availability of testing for treatments is available at </a:t>
            </a:r>
            <a:r>
              <a:rPr lang="en-GB" b="1" dirty="0">
                <a:hlinkClick r:id="rId5"/>
              </a:rPr>
              <a:t>Who can get a free NHS COVID-19 rapid lateral flow test</a:t>
            </a:r>
            <a:r>
              <a:rPr lang="en-GB" b="1" dirty="0"/>
              <a:t>.</a:t>
            </a:r>
          </a:p>
          <a:p>
            <a:endParaRPr lang="en-GB" b="1" dirty="0"/>
          </a:p>
          <a:p>
            <a:r>
              <a:rPr lang="en-GB" b="1" dirty="0">
                <a:solidFill>
                  <a:schemeClr val="accent1"/>
                </a:solidFill>
              </a:rPr>
              <a:t>Updated Visitation and Accompanying Guidelines</a:t>
            </a:r>
          </a:p>
          <a:p>
            <a:r>
              <a:rPr lang="en-GB" dirty="0"/>
              <a:t>Guidance on visiting has been updated to reflect the new Care Quality Commission (CQC) fundamental standard on visiting and accompanying in health and care settings (Regulation 9A). This requires, among other things, that care home residents must be facilitated to receive visits and not discouraged from taking visits out of the care home.</a:t>
            </a:r>
          </a:p>
          <a:p>
            <a:endParaRPr lang="en-GB" dirty="0"/>
          </a:p>
          <a:p>
            <a:r>
              <a:rPr lang="en-GB" b="1" dirty="0">
                <a:solidFill>
                  <a:schemeClr val="accent1"/>
                </a:solidFill>
              </a:rPr>
              <a:t>PPE and Ordering</a:t>
            </a:r>
          </a:p>
          <a:p>
            <a:r>
              <a:rPr lang="en-GB" sz="1800" dirty="0">
                <a:effectLst/>
                <a:latin typeface="Calibri" panose="020F0502020204030204" pitchFamily="34" charset="0"/>
                <a:ea typeface="Times New Roman" panose="02020603050405020304" pitchFamily="18" charset="0"/>
              </a:rPr>
              <a:t>Information on ordering free PPE has been removed to reflect the scheme to provide free PPE for COVID-19 needs coming to an end on 31 March 2024. Providers should ensure that they have arrangements in place to access and order PPE for staff to use in line with guidance recommendations. Please refer to the </a:t>
            </a:r>
            <a:r>
              <a:rPr lang="en-GB" sz="1800" u="sng" dirty="0">
                <a:solidFill>
                  <a:srgbClr val="0563C1"/>
                </a:solidFill>
                <a:effectLst/>
                <a:latin typeface="Calibri" panose="020F0502020204030204" pitchFamily="34" charset="0"/>
                <a:ea typeface="Times New Roman" panose="02020603050405020304" pitchFamily="18" charset="0"/>
                <a:hlinkClick r:id="rId6"/>
              </a:rPr>
              <a:t>PPE Transition web page</a:t>
            </a:r>
            <a:r>
              <a:rPr lang="en-GB" sz="1800" dirty="0">
                <a:effectLst/>
                <a:latin typeface="Calibri" panose="020F0502020204030204" pitchFamily="34" charset="0"/>
                <a:ea typeface="Times New Roman" panose="02020603050405020304" pitchFamily="18" charset="0"/>
              </a:rPr>
              <a:t> for further details.</a:t>
            </a:r>
            <a:endParaRPr lang="en-GB" sz="1800" dirty="0">
              <a:effectLst/>
              <a:latin typeface="Calibri" panose="020F0502020204030204" pitchFamily="34" charset="0"/>
              <a:ea typeface="Calibri" panose="020F0502020204030204" pitchFamily="34" charset="0"/>
            </a:endParaRPr>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28641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419</Words>
  <Application>Microsoft Office PowerPoint</Application>
  <PresentationFormat>Custom</PresentationFormat>
  <Paragraphs>17</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Open Sans</vt:lpstr>
      <vt:lpstr>Office Theme</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CHAMPION, Lucy (NHS SOMERSET ICB - 11X)</cp:lastModifiedBy>
  <cp:revision>3</cp:revision>
  <dcterms:created xsi:type="dcterms:W3CDTF">2024-04-02T12:12:22Z</dcterms:created>
  <dcterms:modified xsi:type="dcterms:W3CDTF">2024-04-02T13:22:40Z</dcterms:modified>
</cp:coreProperties>
</file>