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 id="2147483658" r:id="rId6"/>
    <p:sldMasterId id="2147483664" r:id="rId7"/>
    <p:sldMasterId id="2147483660" r:id="rId8"/>
    <p:sldMasterId id="2147483666" r:id="rId9"/>
    <p:sldMasterId id="2147483668" r:id="rId10"/>
    <p:sldMasterId id="2147483662" r:id="rId11"/>
  </p:sldMasterIdLst>
  <p:notesMasterIdLst>
    <p:notesMasterId r:id="rId30"/>
  </p:notesMasterIdLst>
  <p:handoutMasterIdLst>
    <p:handoutMasterId r:id="rId31"/>
  </p:handoutMasterIdLst>
  <p:sldIdLst>
    <p:sldId id="257" r:id="rId12"/>
    <p:sldId id="258" r:id="rId13"/>
    <p:sldId id="261" r:id="rId14"/>
    <p:sldId id="260" r:id="rId15"/>
    <p:sldId id="277" r:id="rId16"/>
    <p:sldId id="262" r:id="rId17"/>
    <p:sldId id="264" r:id="rId18"/>
    <p:sldId id="275" r:id="rId19"/>
    <p:sldId id="272" r:id="rId20"/>
    <p:sldId id="276" r:id="rId21"/>
    <p:sldId id="265" r:id="rId22"/>
    <p:sldId id="266" r:id="rId23"/>
    <p:sldId id="267" r:id="rId24"/>
    <p:sldId id="270" r:id="rId25"/>
    <p:sldId id="271" r:id="rId26"/>
    <p:sldId id="273" r:id="rId27"/>
    <p:sldId id="274" r:id="rId28"/>
    <p:sldId id="26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72"/>
    <a:srgbClr val="011E41"/>
    <a:srgbClr val="19D3C5"/>
    <a:srgbClr val="76BC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728" autoAdjust="0"/>
  </p:normalViewPr>
  <p:slideViewPr>
    <p:cSldViewPr snapToGrid="0">
      <p:cViewPr varScale="1">
        <p:scale>
          <a:sx n="72" d="100"/>
          <a:sy n="72" d="100"/>
        </p:scale>
        <p:origin x="932" y="3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3.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10" Type="http://schemas.openxmlformats.org/officeDocument/2006/relationships/slideMaster" Target="slideMasters/slideMaster6.xml"/><Relationship Id="rId19" Type="http://schemas.openxmlformats.org/officeDocument/2006/relationships/slide" Target="slides/slide8.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1E2C90-FBC6-E37B-61A6-B69897A3EB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7FCEEF8-FA2E-0E34-7170-60CC082493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4EA079-2DF0-4519-9D44-C5FEA9F9D809}" type="datetimeFigureOut">
              <a:rPr lang="en-GB" smtClean="0"/>
              <a:t>06/03/2024</a:t>
            </a:fld>
            <a:endParaRPr lang="en-GB"/>
          </a:p>
        </p:txBody>
      </p:sp>
      <p:sp>
        <p:nvSpPr>
          <p:cNvPr id="4" name="Footer Placeholder 3">
            <a:extLst>
              <a:ext uri="{FF2B5EF4-FFF2-40B4-BE49-F238E27FC236}">
                <a16:creationId xmlns:a16="http://schemas.microsoft.com/office/drawing/2014/main" id="{DF8E4C6B-AC6E-BE49-7E90-3D438ED732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047CE52-C97E-DCF0-DCF7-A61ECD9DED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70BEA3-A71A-41F8-902B-A9BB571639B1}" type="slidenum">
              <a:rPr lang="en-GB" smtClean="0"/>
              <a:t>‹#›</a:t>
            </a:fld>
            <a:endParaRPr lang="en-GB"/>
          </a:p>
        </p:txBody>
      </p:sp>
    </p:spTree>
    <p:extLst>
      <p:ext uri="{BB962C8B-B14F-4D97-AF65-F5344CB8AC3E}">
        <p14:creationId xmlns:p14="http://schemas.microsoft.com/office/powerpoint/2010/main" val="2075417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4AB0D0-8AEB-41E1-A72C-FE34B1678B0D}" type="datetimeFigureOut">
              <a:rPr lang="en-GB" smtClean="0"/>
              <a:t>06/03/2024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9E98C-7401-4C68-AAD2-BC26A1380E66}" type="slidenum">
              <a:rPr lang="en-GB" smtClean="0"/>
              <a:t>‹#›</a:t>
            </a:fld>
            <a:endParaRPr lang="en-GB"/>
          </a:p>
        </p:txBody>
      </p:sp>
    </p:spTree>
    <p:extLst>
      <p:ext uri="{BB962C8B-B14F-4D97-AF65-F5344CB8AC3E}">
        <p14:creationId xmlns:p14="http://schemas.microsoft.com/office/powerpoint/2010/main" val="3317735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somersetcc.sharepoint.com/sites/ASCLearningAndDevelopment/SitePages/Supported-First-Year-in-Practice-Resources-(Occupational-Therapy).aspx?source=https%3a//somersetcc.sharepoint.com/sites/ASCLearningAndDevelopment/SitePages/Forms/ByAuthor.asp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somersetcc.sharepoint.com/:w:/r/sites/ads/GEN/_layouts/15/Doc.aspx?sourcedoc=%7BFF5E2470-7B3D-4854-B754-1E30AC83B946%7D&amp;file=Supervision%20Template%20-%20V1.2%20-%20January%202024.dotx&amp;action=default&amp;mobileredirect=tru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somersetcc.sharepoint.com/:p:/r/sites/ads/GEN/_layouts/15/Doc.aspx?sourcedoc=%7BC004707B-3A1C-4FC2-8E1C-F7FEC3B52AE0%7D&amp;file=Supervision%20Training%20-%2022%20June%202023.ppsx&amp;action=edit&amp;mobileredirect=true"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plymouth.ac.uk/primary-care/peninsula-adult-social-care-research-collaborative"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somersetcc.sharepoint.com/sites/ASCLearningAndDevelopment/SiteAssets/Forms/AllItems.aspx?id=%2Fsites%2FASCLearningAndDevelopment%2FSiteAssets%2FSitePages%2FCarnival%2Dof%2DPractice%2D2023%2FSWOP%2DMain%2DFindings%2DReport%2DA4%2D12ppvDIGITAL%2Epdf&amp;parent=%2Fsites%2FASCLearningAndDevelopment%2FSiteAssets%2FSitePages%2FCarnival%2Dof%2DPractice%2D2023"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somersetcc.sharepoint.com/sites/ASCLearningAndDevelopment/SitePages/Return-to-Occupational-Therapy.aspx?source=https%3a//somersetcc.sharepoint.com/sites/ASCLearningAndDevelopment/SitePages/Forms/ByAuthor.aspx"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somersetcc.sharepoint.com/sites/ASCLearningAndDevelopment/SitePages/ASYE-Resources.aspx?csf=1&amp;web=1&amp;e=q7g0ST"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somerset.learningpool.com/course/view.php?id=2193"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a:t>
            </a:fld>
            <a:endParaRPr lang="en-GB"/>
          </a:p>
        </p:txBody>
      </p:sp>
    </p:spTree>
    <p:extLst>
      <p:ext uri="{BB962C8B-B14F-4D97-AF65-F5344CB8AC3E}">
        <p14:creationId xmlns:p14="http://schemas.microsoft.com/office/powerpoint/2010/main" val="821538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t>Clare:</a:t>
            </a:r>
          </a:p>
          <a:p>
            <a:pPr>
              <a:lnSpc>
                <a:spcPct val="107000"/>
              </a:lnSpc>
              <a:spcAft>
                <a:spcPts val="800"/>
              </a:spcAft>
            </a:pPr>
            <a:r>
              <a:rPr lang="en-GB" sz="1200">
                <a:effectLst/>
                <a:latin typeface="Arial" panose="020B0604020202020204" pitchFamily="34" charset="0"/>
                <a:ea typeface="Calibri" panose="020F0502020204030204" pitchFamily="34" charset="0"/>
              </a:rPr>
              <a:t>Preceptorship:</a:t>
            </a:r>
          </a:p>
          <a:p>
            <a:pPr>
              <a:lnSpc>
                <a:spcPct val="107000"/>
              </a:lnSpc>
              <a:spcAft>
                <a:spcPts val="800"/>
              </a:spcAft>
            </a:pPr>
            <a:r>
              <a:rPr lang="en-GB" sz="1200">
                <a:effectLst/>
                <a:latin typeface="Arial" panose="020B0604020202020204" pitchFamily="34" charset="0"/>
                <a:ea typeface="Calibri" panose="020F0502020204030204" pitchFamily="34" charset="0"/>
              </a:rPr>
              <a:t>OTs have access to Somerset AHP preceptorship framework, hosted by Somerset Foundation Trust – includes 5 face to face development days.</a:t>
            </a:r>
          </a:p>
          <a:p>
            <a:pPr>
              <a:lnSpc>
                <a:spcPct val="107000"/>
              </a:lnSpc>
              <a:spcAft>
                <a:spcPts val="800"/>
              </a:spcAft>
            </a:pPr>
            <a:r>
              <a:rPr lang="en-GB" sz="1200">
                <a:effectLst/>
                <a:latin typeface="Arial" panose="020B0604020202020204" pitchFamily="34" charset="0"/>
                <a:ea typeface="Calibri" panose="020F0502020204030204" pitchFamily="34" charset="0"/>
              </a:rPr>
              <a:t>We have worked with our colleagues in Devon ASC on an HEE funded project to revise and develop our OT specific preceptorship offer. </a:t>
            </a:r>
          </a:p>
          <a:p>
            <a:pPr>
              <a:lnSpc>
                <a:spcPct val="107000"/>
              </a:lnSpc>
              <a:spcAft>
                <a:spcPts val="800"/>
              </a:spcAft>
            </a:pPr>
            <a:r>
              <a:rPr lang="en-GB" sz="1200">
                <a:latin typeface="Arial" panose="020B0604020202020204" pitchFamily="34" charset="0"/>
                <a:ea typeface="Calibri" panose="020F0502020204030204" pitchFamily="34" charset="0"/>
                <a:cs typeface="Arial" panose="020B0604020202020204" pitchFamily="34" charset="0"/>
              </a:rPr>
              <a:t>(</a:t>
            </a:r>
            <a:r>
              <a:rPr lang="en-GB" sz="1200">
                <a:hlinkClick r:id="rId3"/>
              </a:rPr>
              <a:t>OT Preceptorship Resources</a:t>
            </a:r>
            <a:r>
              <a:rPr lang="en-GB" sz="1200"/>
              <a:t>) </a:t>
            </a:r>
            <a:endParaRPr lang="en-GB" sz="1200">
              <a:effectLst/>
              <a:latin typeface="Arial" panose="020B0604020202020204" pitchFamily="34" charset="0"/>
              <a:ea typeface="Calibri" panose="020F0502020204030204" pitchFamily="34" charset="0"/>
            </a:endParaRPr>
          </a:p>
          <a:p>
            <a:pPr>
              <a:lnSpc>
                <a:spcPct val="107000"/>
              </a:lnSpc>
              <a:spcAft>
                <a:spcPts val="800"/>
              </a:spcAft>
            </a:pPr>
            <a:r>
              <a:rPr lang="en-GB" sz="1200">
                <a:effectLst/>
                <a:latin typeface="Arial" panose="020B0604020202020204" pitchFamily="34" charset="0"/>
                <a:ea typeface="Calibri" panose="020F0502020204030204" pitchFamily="34" charset="0"/>
              </a:rPr>
              <a:t>2 OTs are currently going through preceptorship.</a:t>
            </a:r>
          </a:p>
          <a:p>
            <a:pPr>
              <a:lnSpc>
                <a:spcPct val="107000"/>
              </a:lnSpc>
              <a:spcAft>
                <a:spcPts val="800"/>
              </a:spcAft>
            </a:pPr>
            <a:r>
              <a:rPr lang="en-GB" sz="1200">
                <a:effectLst/>
                <a:latin typeface="Arial" panose="020B0604020202020204" pitchFamily="34" charset="0"/>
                <a:ea typeface="Calibri" panose="020F0502020204030204" pitchFamily="34" charset="0"/>
              </a:rPr>
              <a:t>Preceptees are supported by a preceptor within their teams.</a:t>
            </a:r>
          </a:p>
          <a:p>
            <a:pPr>
              <a:lnSpc>
                <a:spcPct val="107000"/>
              </a:lnSpc>
              <a:spcAft>
                <a:spcPts val="800"/>
              </a:spcAft>
            </a:pPr>
            <a:r>
              <a:rPr lang="en-GB" sz="1200">
                <a:effectLst/>
                <a:latin typeface="Arial" panose="020B0604020202020204" pitchFamily="34" charset="0"/>
                <a:ea typeface="Calibri" panose="020F0502020204030204" pitchFamily="34" charset="0"/>
              </a:rPr>
              <a:t>Both preceptee and preceptor receive support from L&amp;D APOT (OT preceptorship lead)</a:t>
            </a:r>
          </a:p>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10</a:t>
            </a:fld>
            <a:endParaRPr lang="en-GB"/>
          </a:p>
        </p:txBody>
      </p:sp>
    </p:spTree>
    <p:extLst>
      <p:ext uri="{BB962C8B-B14F-4D97-AF65-F5344CB8AC3E}">
        <p14:creationId xmlns:p14="http://schemas.microsoft.com/office/powerpoint/2010/main" val="334471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11</a:t>
            </a:fld>
            <a:endParaRPr lang="en-GB"/>
          </a:p>
        </p:txBody>
      </p:sp>
    </p:spTree>
    <p:extLst>
      <p:ext uri="{BB962C8B-B14F-4D97-AF65-F5344CB8AC3E}">
        <p14:creationId xmlns:p14="http://schemas.microsoft.com/office/powerpoint/2010/main" val="1101015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12</a:t>
            </a:fld>
            <a:endParaRPr lang="en-GB"/>
          </a:p>
        </p:txBody>
      </p:sp>
    </p:spTree>
    <p:extLst>
      <p:ext uri="{BB962C8B-B14F-4D97-AF65-F5344CB8AC3E}">
        <p14:creationId xmlns:p14="http://schemas.microsoft.com/office/powerpoint/2010/main" val="256648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hlinkClick r:id="rId3"/>
            </a:endParaRPr>
          </a:p>
          <a:p>
            <a:r>
              <a:rPr lang="en-GB">
                <a:hlinkClick r:id="rId3"/>
              </a:rPr>
              <a:t>Supervision Template - V1.2 - January 2024.dotx (sharepoint.com)</a:t>
            </a:r>
            <a:endParaRPr lang="en-GB"/>
          </a:p>
          <a:p>
            <a:endParaRPr lang="en-GB"/>
          </a:p>
          <a:p>
            <a:r>
              <a:rPr lang="en-GB" err="1"/>
              <a:t>Powerpoint</a:t>
            </a:r>
            <a:r>
              <a:rPr lang="en-GB"/>
              <a:t> on ASC Supervision, Achievement and Development Plan </a:t>
            </a:r>
            <a:r>
              <a:rPr lang="en-GB">
                <a:hlinkClick r:id="rId4"/>
              </a:rPr>
              <a:t>Supervision Training - 22 June 2023.ppsx (sharepoint.com)</a:t>
            </a:r>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13</a:t>
            </a:fld>
            <a:endParaRPr lang="en-GB"/>
          </a:p>
        </p:txBody>
      </p:sp>
    </p:spTree>
    <p:extLst>
      <p:ext uri="{BB962C8B-B14F-4D97-AF65-F5344CB8AC3E}">
        <p14:creationId xmlns:p14="http://schemas.microsoft.com/office/powerpoint/2010/main" val="1893014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14</a:t>
            </a:fld>
            <a:endParaRPr lang="en-GB"/>
          </a:p>
        </p:txBody>
      </p:sp>
    </p:spTree>
    <p:extLst>
      <p:ext uri="{BB962C8B-B14F-4D97-AF65-F5344CB8AC3E}">
        <p14:creationId xmlns:p14="http://schemas.microsoft.com/office/powerpoint/2010/main" val="3880700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Carolyn / Paulette:</a:t>
            </a:r>
          </a:p>
          <a:p>
            <a:endParaRPr lang="en-GB" b="1"/>
          </a:p>
          <a:p>
            <a:r>
              <a:rPr lang="en-GB" b="1"/>
              <a:t>PARC Project </a:t>
            </a:r>
            <a:r>
              <a:rPr lang="en-GB" sz="1800" u="sng">
                <a:solidFill>
                  <a:srgbClr val="0000FF"/>
                </a:solidFill>
                <a:effectLst/>
                <a:latin typeface="Microsoft New Tai Lue" panose="020B0502040204020203" pitchFamily="34" charset="0"/>
                <a:ea typeface="Calibri" panose="020F0502020204030204" pitchFamily="34" charset="0"/>
                <a:cs typeface="Arial" panose="020B0604020202020204" pitchFamily="34" charset="0"/>
                <a:hlinkClick r:id="rId3"/>
              </a:rPr>
              <a:t>https://www.plymouth.ac.uk/primary-care/peninsula-adult-social-care-research-collaborative</a:t>
            </a:r>
            <a:endParaRPr lang="en-GB" sz="1800" u="sng">
              <a:solidFill>
                <a:srgbClr val="0000FF"/>
              </a:solidFill>
              <a:effectLst/>
              <a:latin typeface="Microsoft New Tai Lue" panose="020B0502040204020203" pitchFamily="34" charset="0"/>
              <a:ea typeface="Calibri" panose="020F0502020204030204" pitchFamily="34" charset="0"/>
              <a:cs typeface="Arial" panose="020B0604020202020204" pitchFamily="34" charset="0"/>
            </a:endParaRPr>
          </a:p>
          <a:p>
            <a:r>
              <a:rPr lang="en-GB"/>
              <a:t>Sam Mears and Chiara Forster </a:t>
            </a:r>
          </a:p>
          <a:p>
            <a:r>
              <a:rPr lang="en-GB"/>
              <a:t>1</a:t>
            </a:r>
            <a:r>
              <a:rPr lang="en-GB" baseline="30000"/>
              <a:t>st</a:t>
            </a:r>
            <a:r>
              <a:rPr lang="en-GB"/>
              <a:t> March 2024</a:t>
            </a:r>
          </a:p>
          <a:p>
            <a:r>
              <a:rPr lang="en-GB"/>
              <a:t>Topic TBC</a:t>
            </a:r>
          </a:p>
          <a:p>
            <a:endParaRPr lang="en-GB"/>
          </a:p>
          <a:p>
            <a:r>
              <a:rPr lang="en-GB" b="1"/>
              <a:t>SWAP</a:t>
            </a:r>
            <a:r>
              <a:rPr lang="en-GB"/>
              <a:t> </a:t>
            </a:r>
            <a:r>
              <a:rPr lang="en-GB">
                <a:hlinkClick r:id="rId4"/>
              </a:rPr>
              <a:t>Adult Social Care Learning and Development - SWOP-Main-Findings-Report-A4-12ppvDIGITAL.pdf - All Documents (sharepoint.com)</a:t>
            </a:r>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15</a:t>
            </a:fld>
            <a:endParaRPr lang="en-GB"/>
          </a:p>
        </p:txBody>
      </p:sp>
    </p:spTree>
    <p:extLst>
      <p:ext uri="{BB962C8B-B14F-4D97-AF65-F5344CB8AC3E}">
        <p14:creationId xmlns:p14="http://schemas.microsoft.com/office/powerpoint/2010/main" val="2645711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chemeClr val="tx1"/>
                </a:solidFill>
              </a:rPr>
              <a:t>Clare:</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b="1" dirty="0">
                <a:solidFill>
                  <a:schemeClr val="tx1"/>
                </a:solidFill>
                <a:effectLst/>
                <a:latin typeface="Arial" panose="020B0604020202020204" pitchFamily="34" charset="0"/>
                <a:ea typeface="Calibri" panose="020F0502020204030204" pitchFamily="34" charset="0"/>
              </a:rPr>
              <a:t>System wide development of Social Care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b="0" dirty="0">
                <a:solidFill>
                  <a:schemeClr val="tx1"/>
                </a:solidFill>
                <a:effectLst/>
                <a:latin typeface="Arial" panose="020B0604020202020204" pitchFamily="34" charset="0"/>
                <a:ea typeface="Calibri" panose="020F0502020204030204" pitchFamily="34" charset="0"/>
              </a:rPr>
              <a:t>Joint work with ICB and Somerset Foundation Trust to explore the options for widening access to OT and Social Work education across Somerset.</a:t>
            </a:r>
          </a:p>
          <a:p>
            <a:pPr marL="285750" indent="-285750">
              <a:lnSpc>
                <a:spcPct val="107000"/>
              </a:lnSpc>
              <a:spcAft>
                <a:spcPts val="800"/>
              </a:spcAft>
              <a:buFont typeface="Arial" panose="020B0604020202020204" pitchFamily="34" charset="0"/>
              <a:buChar char="•"/>
            </a:pPr>
            <a:r>
              <a:rPr lang="en-GB" sz="1200" b="0" dirty="0">
                <a:solidFill>
                  <a:schemeClr val="tx1"/>
                </a:solidFill>
                <a:effectLst/>
                <a:latin typeface="Arial" panose="020B0604020202020204" pitchFamily="34" charset="0"/>
                <a:ea typeface="Calibri" panose="020F0502020204030204" pitchFamily="34" charset="0"/>
              </a:rPr>
              <a:t>Development with ICB / SFT / Skills for Care and HEI network of Social Work Position Statement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solidFill>
                  <a:schemeClr val="tx1"/>
                </a:solidFill>
                <a:latin typeface="Arial"/>
                <a:cs typeface="Arial"/>
              </a:rPr>
              <a:t>Somerset Academy Development to create a care workforce for the future – James Crawley is sitting in this arena, possible impact on Social Work/ OT education.  Venue finished in 2027.</a:t>
            </a:r>
          </a:p>
          <a:p>
            <a:pPr>
              <a:lnSpc>
                <a:spcPct val="107000"/>
              </a:lnSpc>
              <a:spcAft>
                <a:spcPts val="800"/>
              </a:spcAft>
            </a:pPr>
            <a:endParaRPr lang="en-GB" sz="1200" b="1" dirty="0">
              <a:solidFill>
                <a:schemeClr val="tx1"/>
              </a:solidFill>
              <a:effectLst/>
              <a:latin typeface="Arial" panose="020B0604020202020204" pitchFamily="34" charset="0"/>
              <a:ea typeface="Calibri" panose="020F0502020204030204" pitchFamily="34" charset="0"/>
            </a:endParaRPr>
          </a:p>
          <a:p>
            <a:pPr>
              <a:lnSpc>
                <a:spcPct val="107000"/>
              </a:lnSpc>
              <a:spcAft>
                <a:spcPts val="800"/>
              </a:spcAft>
            </a:pPr>
            <a:r>
              <a:rPr lang="en-GB" sz="1200" b="1" dirty="0">
                <a:solidFill>
                  <a:schemeClr val="tx1"/>
                </a:solidFill>
                <a:effectLst/>
                <a:latin typeface="Arial" panose="020B0604020202020204" pitchFamily="34" charset="0"/>
                <a:ea typeface="Calibri" panose="020F0502020204030204" pitchFamily="34" charset="0"/>
              </a:rPr>
              <a:t>Yeovil College</a:t>
            </a:r>
          </a:p>
          <a:p>
            <a:pPr marL="285750" indent="-285750">
              <a:lnSpc>
                <a:spcPct val="107000"/>
              </a:lnSpc>
              <a:spcAft>
                <a:spcPts val="800"/>
              </a:spcAft>
              <a:buFont typeface="Arial" panose="020B0604020202020204" pitchFamily="34" charset="0"/>
              <a:buChar char="•"/>
            </a:pPr>
            <a:r>
              <a:rPr lang="en-GB" sz="1200" b="0" dirty="0">
                <a:solidFill>
                  <a:schemeClr val="tx1"/>
                </a:solidFill>
                <a:effectLst/>
                <a:latin typeface="Arial" panose="020B0604020202020204" pitchFamily="34" charset="0"/>
                <a:ea typeface="Calibri" panose="020F0502020204030204" pitchFamily="34" charset="0"/>
              </a:rPr>
              <a:t>Offer statutory placements in both 2 and 3</a:t>
            </a:r>
            <a:r>
              <a:rPr lang="en-GB" sz="1200" b="0" baseline="30000" dirty="0">
                <a:solidFill>
                  <a:schemeClr val="tx1"/>
                </a:solidFill>
                <a:effectLst/>
                <a:latin typeface="Arial" panose="020B0604020202020204" pitchFamily="34" charset="0"/>
                <a:ea typeface="Calibri" panose="020F0502020204030204" pitchFamily="34" charset="0"/>
              </a:rPr>
              <a:t>rd</a:t>
            </a:r>
            <a:r>
              <a:rPr lang="en-GB" sz="1200" b="0" dirty="0">
                <a:solidFill>
                  <a:schemeClr val="tx1"/>
                </a:solidFill>
                <a:effectLst/>
                <a:latin typeface="Arial" panose="020B0604020202020204" pitchFamily="34" charset="0"/>
                <a:ea typeface="Calibri" panose="020F0502020204030204" pitchFamily="34" charset="0"/>
              </a:rPr>
              <a:t> years </a:t>
            </a:r>
          </a:p>
          <a:p>
            <a:pPr marL="285750" indent="-285750">
              <a:lnSpc>
                <a:spcPct val="107000"/>
              </a:lnSpc>
              <a:spcAft>
                <a:spcPts val="800"/>
              </a:spcAft>
              <a:buFont typeface="Arial" panose="020B0604020202020204" pitchFamily="34" charset="0"/>
              <a:buChar char="•"/>
            </a:pPr>
            <a:r>
              <a:rPr lang="en-GB" sz="1200" b="0" dirty="0">
                <a:solidFill>
                  <a:schemeClr val="tx1"/>
                </a:solidFill>
                <a:effectLst/>
                <a:latin typeface="Arial" panose="020B0604020202020204" pitchFamily="34" charset="0"/>
                <a:ea typeface="Calibri" panose="020F0502020204030204" pitchFamily="34" charset="0"/>
              </a:rPr>
              <a:t>Involvement in recruitment to programme</a:t>
            </a:r>
          </a:p>
          <a:p>
            <a:pPr marL="285750" indent="-285750">
              <a:lnSpc>
                <a:spcPct val="107000"/>
              </a:lnSpc>
              <a:spcAft>
                <a:spcPts val="800"/>
              </a:spcAft>
              <a:buFont typeface="Arial" panose="020B0604020202020204" pitchFamily="34" charset="0"/>
              <a:buChar char="•"/>
            </a:pPr>
            <a:r>
              <a:rPr lang="en-GB" sz="1200" b="0" dirty="0">
                <a:solidFill>
                  <a:schemeClr val="tx1"/>
                </a:solidFill>
                <a:effectLst/>
                <a:latin typeface="Arial" panose="020B0604020202020204" pitchFamily="34" charset="0"/>
                <a:ea typeface="Calibri" panose="020F0502020204030204" pitchFamily="34" charset="0"/>
              </a:rPr>
              <a:t>Guest lectures</a:t>
            </a:r>
          </a:p>
          <a:p>
            <a:pPr marL="285750" indent="-285750">
              <a:lnSpc>
                <a:spcPct val="107000"/>
              </a:lnSpc>
              <a:spcAft>
                <a:spcPts val="800"/>
              </a:spcAft>
              <a:buFont typeface="Arial" panose="020B0604020202020204" pitchFamily="34" charset="0"/>
              <a:buChar char="•"/>
            </a:pPr>
            <a:r>
              <a:rPr lang="en-GB" sz="1200" b="0" dirty="0">
                <a:solidFill>
                  <a:schemeClr val="tx1"/>
                </a:solidFill>
                <a:effectLst/>
                <a:latin typeface="Arial" panose="020B0604020202020204" pitchFamily="34" charset="0"/>
                <a:ea typeface="Calibri" panose="020F0502020204030204" pitchFamily="34" charset="0"/>
              </a:rPr>
              <a:t>Incentive programme £50 over 5 years.</a:t>
            </a:r>
          </a:p>
          <a:p>
            <a:pPr>
              <a:lnSpc>
                <a:spcPct val="107000"/>
              </a:lnSpc>
              <a:spcAft>
                <a:spcPts val="800"/>
              </a:spcAft>
            </a:pPr>
            <a:endParaRPr lang="en-GB" sz="1200" b="1" dirty="0">
              <a:solidFill>
                <a:schemeClr val="tx1"/>
              </a:solidFill>
              <a:effectLst/>
              <a:latin typeface="Arial" panose="020B0604020202020204" pitchFamily="34" charset="0"/>
              <a:ea typeface="Calibri" panose="020F0502020204030204" pitchFamily="34" charset="0"/>
            </a:endParaRPr>
          </a:p>
          <a:p>
            <a:pPr>
              <a:lnSpc>
                <a:spcPct val="107000"/>
              </a:lnSpc>
              <a:spcAft>
                <a:spcPts val="800"/>
              </a:spcAft>
            </a:pPr>
            <a:r>
              <a:rPr lang="en-GB" sz="1200" b="1" dirty="0">
                <a:solidFill>
                  <a:schemeClr val="tx1"/>
                </a:solidFill>
                <a:effectLst/>
                <a:latin typeface="Arial" panose="020B0604020202020204" pitchFamily="34" charset="0"/>
                <a:ea typeface="Calibri" panose="020F0502020204030204" pitchFamily="34" charset="0"/>
              </a:rPr>
              <a:t>Social Work Return to Practice Programme</a:t>
            </a:r>
          </a:p>
          <a:p>
            <a:pPr marL="285750" indent="-2857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Refresh of the Social Work Return to Practice framework.</a:t>
            </a:r>
          </a:p>
          <a:p>
            <a:pPr marL="285750" indent="-2857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2 workers currently re-registering</a:t>
            </a:r>
          </a:p>
          <a:p>
            <a:pPr>
              <a:lnSpc>
                <a:spcPct val="107000"/>
              </a:lnSpc>
              <a:spcAft>
                <a:spcPts val="800"/>
              </a:spcAft>
            </a:pPr>
            <a:endParaRPr lang="en-GB" sz="1200" b="1" dirty="0">
              <a:solidFill>
                <a:schemeClr val="tx1"/>
              </a:solidFill>
              <a:effectLst/>
              <a:latin typeface="Arial" panose="020B0604020202020204" pitchFamily="34" charset="0"/>
              <a:ea typeface="Calibri" panose="020F0502020204030204" pitchFamily="34" charset="0"/>
            </a:endParaRPr>
          </a:p>
          <a:p>
            <a:pPr>
              <a:lnSpc>
                <a:spcPct val="107000"/>
              </a:lnSpc>
              <a:spcAft>
                <a:spcPts val="800"/>
              </a:spcAft>
            </a:pPr>
            <a:endParaRPr lang="en-GB" sz="1200" b="1" dirty="0">
              <a:solidFill>
                <a:schemeClr val="tx1"/>
              </a:solidFill>
              <a:effectLst/>
              <a:latin typeface="Arial" panose="020B0604020202020204" pitchFamily="34" charset="0"/>
              <a:ea typeface="Calibri" panose="020F0502020204030204" pitchFamily="34" charset="0"/>
            </a:endParaRPr>
          </a:p>
          <a:p>
            <a:pPr>
              <a:lnSpc>
                <a:spcPct val="107000"/>
              </a:lnSpc>
              <a:spcAft>
                <a:spcPts val="800"/>
              </a:spcAft>
            </a:pPr>
            <a:r>
              <a:rPr lang="en-GB" sz="1200" b="1" dirty="0">
                <a:solidFill>
                  <a:schemeClr val="tx1"/>
                </a:solidFill>
                <a:effectLst/>
                <a:latin typeface="Arial" panose="020B0604020202020204" pitchFamily="34" charset="0"/>
                <a:ea typeface="Calibri" panose="020F0502020204030204" pitchFamily="34" charset="0"/>
              </a:rPr>
              <a:t>OT Return to practice programme </a:t>
            </a:r>
            <a:r>
              <a:rPr lang="en-GB" sz="1200" dirty="0">
                <a:solidFill>
                  <a:schemeClr val="tx1"/>
                </a:solidFill>
                <a:hlinkClick r:id="rId3">
                  <a:extLst>
                    <a:ext uri="{A12FA001-AC4F-418D-AE19-62706E023703}">
                      <ahyp:hlinkClr xmlns:ahyp="http://schemas.microsoft.com/office/drawing/2018/hyperlinkcolor" val="tx"/>
                    </a:ext>
                  </a:extLst>
                </a:hlinkClick>
              </a:rPr>
              <a:t>Return to Occupational Therapy (sharepoint.com)</a:t>
            </a:r>
            <a:endParaRPr lang="en-GB" sz="1200" dirty="0">
              <a:solidFill>
                <a:schemeClr val="tx1"/>
              </a:solidFill>
              <a:effectLst/>
              <a:latin typeface="Arial" panose="020B0604020202020204" pitchFamily="34" charset="0"/>
              <a:ea typeface="Calibri" panose="020F0502020204030204" pitchFamily="34" charset="0"/>
            </a:endParaRPr>
          </a:p>
          <a:p>
            <a:pPr marL="285750" lvl="0" indent="-285750">
              <a:lnSpc>
                <a:spcPct val="107000"/>
              </a:lnSpc>
              <a:buFont typeface="Arial" panose="020B0604020202020204" pitchFamily="34" charset="0"/>
              <a:buChar char="•"/>
            </a:pPr>
            <a:r>
              <a:rPr lang="en-GB" sz="1200" dirty="0">
                <a:solidFill>
                  <a:schemeClr val="tx1"/>
                </a:solidFill>
                <a:effectLst/>
                <a:latin typeface="Arial" panose="020B0604020202020204" pitchFamily="34" charset="0"/>
                <a:ea typeface="Calibri" panose="020F0502020204030204" pitchFamily="34" charset="0"/>
              </a:rPr>
              <a:t>Paid route – rolling advert.</a:t>
            </a:r>
          </a:p>
          <a:p>
            <a:pPr marL="285750" lvl="0" indent="-285750">
              <a:lnSpc>
                <a:spcPct val="107000"/>
              </a:lnSpc>
              <a:buFont typeface="Arial" panose="020B0604020202020204" pitchFamily="34" charset="0"/>
              <a:buChar char="•"/>
            </a:pPr>
            <a:r>
              <a:rPr lang="en-GB" sz="1200" dirty="0">
                <a:solidFill>
                  <a:schemeClr val="tx1"/>
                </a:solidFill>
                <a:effectLst/>
                <a:latin typeface="Arial" panose="020B0604020202020204" pitchFamily="34" charset="0"/>
                <a:ea typeface="Calibri" panose="020F0502020204030204" pitchFamily="34" charset="0"/>
              </a:rPr>
              <a:t>Employed as OTA until they are re-registered (6 month contract)</a:t>
            </a:r>
          </a:p>
          <a:p>
            <a:pPr marL="285750" lvl="0" indent="-285750">
              <a:lnSpc>
                <a:spcPct val="107000"/>
              </a:lnSpc>
              <a:buFont typeface="Arial" panose="020B0604020202020204" pitchFamily="34" charset="0"/>
              <a:buChar char="•"/>
            </a:pPr>
            <a:r>
              <a:rPr lang="en-GB" sz="1200" dirty="0">
                <a:solidFill>
                  <a:schemeClr val="tx1"/>
                </a:solidFill>
                <a:effectLst/>
                <a:latin typeface="Arial" panose="020B0604020202020204" pitchFamily="34" charset="0"/>
                <a:ea typeface="Calibri" panose="020F0502020204030204" pitchFamily="34" charset="0"/>
              </a:rPr>
              <a:t>Progress to preceptorship once re-registered.</a:t>
            </a:r>
          </a:p>
          <a:p>
            <a:pPr marL="285750" lvl="0" indent="-285750">
              <a:lnSpc>
                <a:spcPct val="107000"/>
              </a:lnSpc>
              <a:spcAft>
                <a:spcPts val="800"/>
              </a:spcAft>
              <a:buFont typeface="Arial" panose="020B0604020202020204" pitchFamily="34" charset="0"/>
              <a:buChar char="•"/>
            </a:pPr>
            <a:r>
              <a:rPr lang="en-GB" sz="1200" dirty="0">
                <a:solidFill>
                  <a:schemeClr val="tx1"/>
                </a:solidFill>
                <a:effectLst/>
                <a:latin typeface="Arial" panose="020B0604020202020204" pitchFamily="34" charset="0"/>
                <a:ea typeface="Calibri" panose="020F0502020204030204" pitchFamily="34" charset="0"/>
              </a:rPr>
              <a:t>First returnee last year – now in preceptorship year. According to HCPC Natasha </a:t>
            </a:r>
            <a:r>
              <a:rPr lang="en-GB" sz="1200" dirty="0" err="1">
                <a:solidFill>
                  <a:schemeClr val="tx1"/>
                </a:solidFill>
                <a:effectLst/>
                <a:latin typeface="Arial" panose="020B0604020202020204" pitchFamily="34" charset="0"/>
                <a:ea typeface="Calibri" panose="020F0502020204030204" pitchFamily="34" charset="0"/>
              </a:rPr>
              <a:t>Pisarski</a:t>
            </a:r>
            <a:r>
              <a:rPr lang="en-GB" sz="1200" dirty="0">
                <a:solidFill>
                  <a:schemeClr val="tx1"/>
                </a:solidFill>
                <a:effectLst/>
                <a:latin typeface="Arial" panose="020B0604020202020204" pitchFamily="34" charset="0"/>
                <a:ea typeface="Calibri" panose="020F0502020204030204" pitchFamily="34" charset="0"/>
              </a:rPr>
              <a:t> this was nationally the first </a:t>
            </a:r>
            <a:r>
              <a:rPr lang="en-GB" sz="1200" dirty="0" err="1">
                <a:solidFill>
                  <a:schemeClr val="tx1"/>
                </a:solidFill>
                <a:effectLst/>
                <a:latin typeface="Arial" panose="020B0604020202020204" pitchFamily="34" charset="0"/>
                <a:ea typeface="Calibri" panose="020F0502020204030204" pitchFamily="34" charset="0"/>
              </a:rPr>
              <a:t>RtP</a:t>
            </a:r>
            <a:r>
              <a:rPr lang="en-GB" sz="1200" dirty="0">
                <a:solidFill>
                  <a:schemeClr val="tx1"/>
                </a:solidFill>
                <a:effectLst/>
                <a:latin typeface="Arial" panose="020B0604020202020204" pitchFamily="34" charset="0"/>
                <a:ea typeface="Calibri" panose="020F0502020204030204" pitchFamily="34" charset="0"/>
              </a:rPr>
              <a:t> OT in Social Care to go through the paid route. We have offered </a:t>
            </a:r>
          </a:p>
          <a:p>
            <a:pPr marL="285750" lvl="0" indent="-285750">
              <a:lnSpc>
                <a:spcPct val="107000"/>
              </a:lnSpc>
              <a:spcAft>
                <a:spcPts val="800"/>
              </a:spcAft>
              <a:buFont typeface="Arial" panose="020B0604020202020204" pitchFamily="34" charset="0"/>
              <a:buChar char="•"/>
            </a:pPr>
            <a:r>
              <a:rPr lang="en-GB" sz="1200" dirty="0">
                <a:solidFill>
                  <a:schemeClr val="tx1"/>
                </a:solidFill>
                <a:effectLst/>
                <a:latin typeface="Arial" panose="020B0604020202020204" pitchFamily="34" charset="0"/>
                <a:ea typeface="Calibri" panose="020F0502020204030204" pitchFamily="34" charset="0"/>
              </a:rPr>
              <a:t>An HEE funded joint project with Devon helped to develop it the Return to Practice process.</a:t>
            </a:r>
          </a:p>
          <a:p>
            <a:pPr>
              <a:lnSpc>
                <a:spcPct val="107000"/>
              </a:lnSpc>
              <a:spcAft>
                <a:spcPts val="800"/>
              </a:spcAft>
            </a:pPr>
            <a:endParaRPr lang="en-GB" sz="1200" b="1" dirty="0">
              <a:solidFill>
                <a:schemeClr val="tx1"/>
              </a:solidFill>
              <a:effectLst/>
              <a:latin typeface="Arial" panose="020B0604020202020204" pitchFamily="34" charset="0"/>
              <a:ea typeface="Calibri" panose="020F0502020204030204" pitchFamily="34" charset="0"/>
            </a:endParaRPr>
          </a:p>
          <a:p>
            <a:r>
              <a:rPr lang="en-GB" sz="1200" b="1" dirty="0">
                <a:solidFill>
                  <a:schemeClr val="tx1"/>
                </a:solidFill>
                <a:latin typeface="Arial" panose="020B0604020202020204" pitchFamily="34" charset="0"/>
                <a:cs typeface="Arial" panose="020B0604020202020204" pitchFamily="34" charset="0"/>
              </a:rPr>
              <a:t>Areas for development</a:t>
            </a:r>
          </a:p>
          <a:p>
            <a:pPr marL="285750" indent="-2857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Refresh of the Social Work Return to Practice framework, to bring the current programme in line with the OT RtoP framework requirements</a:t>
            </a:r>
          </a:p>
          <a:p>
            <a:pPr marL="0" indent="0">
              <a:buFont typeface="Arial" panose="020B0604020202020204" pitchFamily="34" charset="0"/>
              <a:buNone/>
            </a:pPr>
            <a:endParaRPr lang="en-GB" sz="1200" dirty="0">
              <a:solidFill>
                <a:schemeClr val="tx1"/>
              </a:solidFill>
              <a:latin typeface="Arial" panose="020B0604020202020204" pitchFamily="34" charset="0"/>
              <a:cs typeface="Arial" panose="020B0604020202020204" pitchFamily="34" charset="0"/>
            </a:endParaRPr>
          </a:p>
          <a:p>
            <a:r>
              <a:rPr lang="en-GB" sz="1200" b="1" dirty="0">
                <a:solidFill>
                  <a:schemeClr val="tx1"/>
                </a:solidFill>
                <a:latin typeface="Arial" panose="020B0604020202020204" pitchFamily="34" charset="0"/>
                <a:cs typeface="Arial" panose="020B0604020202020204" pitchFamily="34" charset="0"/>
              </a:rPr>
              <a:t>Social Work Sessions Podcast</a:t>
            </a:r>
          </a:p>
          <a:p>
            <a:pPr marL="285750" indent="-2857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Hosted by Principal Social Worker, national speakers are interviewed on key practice topics</a:t>
            </a:r>
          </a:p>
          <a:p>
            <a:pPr marL="285750" indent="-285750">
              <a:buFont typeface="Arial" panose="020B0604020202020204" pitchFamily="34" charset="0"/>
              <a:buChar char="•"/>
            </a:pPr>
            <a:endParaRPr lang="en-GB" sz="1200" b="1" dirty="0">
              <a:solidFill>
                <a:schemeClr val="tx1"/>
              </a:solidFill>
              <a:latin typeface="Arial" panose="020B0604020202020204" pitchFamily="34" charset="0"/>
              <a:cs typeface="Arial" panose="020B0604020202020204" pitchFamily="34" charset="0"/>
            </a:endParaRPr>
          </a:p>
          <a:p>
            <a:r>
              <a:rPr lang="en-GB" sz="1200" b="1" dirty="0">
                <a:solidFill>
                  <a:schemeClr val="tx1"/>
                </a:solidFill>
                <a:latin typeface="Arial" panose="020B0604020202020204" pitchFamily="34" charset="0"/>
                <a:cs typeface="Arial" panose="020B0604020202020204" pitchFamily="34" charset="0"/>
              </a:rPr>
              <a:t>Advertising through national newspapers and Skills for Care</a:t>
            </a:r>
          </a:p>
          <a:p>
            <a:pPr marL="285750" indent="-285750">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Recent article for Apprenticeship week &amp; guardian for Social Work week. </a:t>
            </a:r>
          </a:p>
          <a:p>
            <a:pPr>
              <a:lnSpc>
                <a:spcPct val="107000"/>
              </a:lnSpc>
              <a:spcAft>
                <a:spcPts val="800"/>
              </a:spcAft>
            </a:pPr>
            <a:endParaRPr lang="en-GB" sz="1800" b="1" dirty="0">
              <a:solidFill>
                <a:schemeClr val="accent6">
                  <a:lumMod val="75000"/>
                </a:schemeClr>
              </a:solidFill>
              <a:effectLst/>
              <a:latin typeface="Arial" panose="020B060402020202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E899E98C-7401-4C68-AAD2-BC26A1380E66}" type="slidenum">
              <a:rPr lang="en-GB" smtClean="0"/>
              <a:t>16</a:t>
            </a:fld>
            <a:endParaRPr lang="en-GB"/>
          </a:p>
        </p:txBody>
      </p:sp>
    </p:spTree>
    <p:extLst>
      <p:ext uri="{BB962C8B-B14F-4D97-AF65-F5344CB8AC3E}">
        <p14:creationId xmlns:p14="http://schemas.microsoft.com/office/powerpoint/2010/main" val="632311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17</a:t>
            </a:fld>
            <a:endParaRPr lang="en-GB"/>
          </a:p>
        </p:txBody>
      </p:sp>
    </p:spTree>
    <p:extLst>
      <p:ext uri="{BB962C8B-B14F-4D97-AF65-F5344CB8AC3E}">
        <p14:creationId xmlns:p14="http://schemas.microsoft.com/office/powerpoint/2010/main" val="1340583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18</a:t>
            </a:fld>
            <a:endParaRPr lang="en-GB"/>
          </a:p>
        </p:txBody>
      </p:sp>
    </p:spTree>
    <p:extLst>
      <p:ext uri="{BB962C8B-B14F-4D97-AF65-F5344CB8AC3E}">
        <p14:creationId xmlns:p14="http://schemas.microsoft.com/office/powerpoint/2010/main" val="1083895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Clare is on annual leave,  Clare McFadzean Advanced Practitioner Occupational Therapist</a:t>
            </a:r>
          </a:p>
          <a:p>
            <a:r>
              <a:rPr lang="en-GB"/>
              <a:t>Joe is on non-work day</a:t>
            </a:r>
          </a:p>
        </p:txBody>
      </p:sp>
      <p:sp>
        <p:nvSpPr>
          <p:cNvPr id="4" name="Slide Number Placeholder 3"/>
          <p:cNvSpPr>
            <a:spLocks noGrp="1"/>
          </p:cNvSpPr>
          <p:nvPr>
            <p:ph type="sldNum" sz="quarter" idx="5"/>
          </p:nvPr>
        </p:nvSpPr>
        <p:spPr/>
        <p:txBody>
          <a:bodyPr/>
          <a:lstStyle/>
          <a:p>
            <a:fld id="{E899E98C-7401-4C68-AAD2-BC26A1380E66}" type="slidenum">
              <a:rPr lang="en-GB" smtClean="0"/>
              <a:t>2</a:t>
            </a:fld>
            <a:endParaRPr lang="en-GB"/>
          </a:p>
        </p:txBody>
      </p:sp>
    </p:spTree>
    <p:extLst>
      <p:ext uri="{BB962C8B-B14F-4D97-AF65-F5344CB8AC3E}">
        <p14:creationId xmlns:p14="http://schemas.microsoft.com/office/powerpoint/2010/main" val="1628715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latin typeface="Arial" panose="020B0604020202020204" pitchFamily="34" charset="0"/>
                <a:cs typeface="Arial" panose="020B0604020202020204" pitchFamily="34" charset="0"/>
              </a:rPr>
              <a:t>Future Improvements</a:t>
            </a:r>
            <a:endParaRPr lang="en-GB"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Learning Plans to be updated to show ‘Mandatory within Probation for New Starters’, Mandatory’ and ‘Specialist’ training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Staff shortages across the Service has resulted in attendance figures being lower than anticipated – See Next slide for data.  Significate loses incurred resulting in additional courses needing to be commissioned.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Expectations introduced from April regarding access to training, non-attendance and criteria for accessing courses.   Often find staff leave it until the Reminders go out to cancel training or don’t cancel at all.  Staff are no longer able to cancel courses 10 days prior to their delivery on the system – email L&amp;D team copying in manager as to reason’s why. Enabling the manager to discuss with them before cancellation confirmed.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Staff will need to undertake mandatory training for their job role first before accessing more specialist training – TLC is locked down to ensure that Applying the MCA in everyday practice is undertaken before access granted to Achieving Good Outcomes in Self Neglect or Sexual Activity and the MCA training.  </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Learning Needs Analysis in March for 2024/25 to be undertaken by the team, survey created and sent to workforce in light of financial emergency continuing into 2024/25</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Reintroduction of Post Graduate academic study to complement Competency Framework</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To recruit members of Working Together Board to contribute to the development of the L&amp;D training offer</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Development programme for those new to Leadership roles’ (linked to Recruitment and Retention)</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E899E98C-7401-4C68-AAD2-BC26A1380E66}" type="slidenum">
              <a:rPr lang="en-GB" smtClean="0"/>
              <a:t>3</a:t>
            </a:fld>
            <a:endParaRPr lang="en-GB"/>
          </a:p>
        </p:txBody>
      </p:sp>
    </p:spTree>
    <p:extLst>
      <p:ext uri="{BB962C8B-B14F-4D97-AF65-F5344CB8AC3E}">
        <p14:creationId xmlns:p14="http://schemas.microsoft.com/office/powerpoint/2010/main" val="310943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4</a:t>
            </a:fld>
            <a:endParaRPr lang="en-GB"/>
          </a:p>
        </p:txBody>
      </p:sp>
    </p:spTree>
    <p:extLst>
      <p:ext uri="{BB962C8B-B14F-4D97-AF65-F5344CB8AC3E}">
        <p14:creationId xmlns:p14="http://schemas.microsoft.com/office/powerpoint/2010/main" val="1731883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5</a:t>
            </a:fld>
            <a:endParaRPr lang="en-GB"/>
          </a:p>
        </p:txBody>
      </p:sp>
    </p:spTree>
    <p:extLst>
      <p:ext uri="{BB962C8B-B14F-4D97-AF65-F5344CB8AC3E}">
        <p14:creationId xmlns:p14="http://schemas.microsoft.com/office/powerpoint/2010/main" val="2989288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899E98C-7401-4C68-AAD2-BC26A1380E66}" type="slidenum">
              <a:rPr lang="en-GB" smtClean="0"/>
              <a:t>6</a:t>
            </a:fld>
            <a:endParaRPr lang="en-GB"/>
          </a:p>
        </p:txBody>
      </p:sp>
    </p:spTree>
    <p:extLst>
      <p:ext uri="{BB962C8B-B14F-4D97-AF65-F5344CB8AC3E}">
        <p14:creationId xmlns:p14="http://schemas.microsoft.com/office/powerpoint/2010/main" val="452307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100" b="1" dirty="0">
                <a:effectLst/>
                <a:latin typeface="Arial" panose="020B0604020202020204" pitchFamily="34" charset="0"/>
                <a:ea typeface="Calibri" panose="020F0502020204030204" pitchFamily="34" charset="0"/>
              </a:rPr>
              <a:t>Clare:</a:t>
            </a:r>
          </a:p>
          <a:p>
            <a:pPr>
              <a:lnSpc>
                <a:spcPct val="107000"/>
              </a:lnSpc>
              <a:spcAft>
                <a:spcPts val="800"/>
              </a:spcAft>
            </a:pPr>
            <a:r>
              <a:rPr lang="en-GB" sz="1100" b="1" dirty="0">
                <a:effectLst/>
                <a:latin typeface="Arial" panose="020B0604020202020204" pitchFamily="34" charset="0"/>
                <a:ea typeface="Calibri" panose="020F0502020204030204" pitchFamily="34" charset="0"/>
              </a:rPr>
              <a:t>OT apprenticeship</a:t>
            </a:r>
          </a:p>
          <a:p>
            <a:pPr>
              <a:lnSpc>
                <a:spcPct val="107000"/>
              </a:lnSpc>
              <a:spcAft>
                <a:spcPts val="800"/>
              </a:spcAft>
            </a:pPr>
            <a:r>
              <a:rPr lang="en-GB" sz="1100" dirty="0">
                <a:effectLst/>
                <a:latin typeface="Arial" panose="020B0604020202020204" pitchFamily="34" charset="0"/>
                <a:ea typeface="Calibri" panose="020F0502020204030204" pitchFamily="34" charset="0"/>
              </a:rPr>
              <a:t>OT assistants, who have been approved by their managers to follow this route, are supported to meet the pre-requisite qualifications to enrol for the OT degree apprenticeship. </a:t>
            </a:r>
          </a:p>
          <a:p>
            <a:pPr marL="457200">
              <a:lnSpc>
                <a:spcPct val="107000"/>
              </a:lnSpc>
            </a:pPr>
            <a:r>
              <a:rPr lang="en-GB" sz="1100" dirty="0">
                <a:effectLst/>
                <a:latin typeface="Arial" panose="020B0604020202020204" pitchFamily="34" charset="0"/>
                <a:ea typeface="Calibri" panose="020F0502020204030204" pitchFamily="34" charset="0"/>
              </a:rPr>
              <a:t>For example:</a:t>
            </a:r>
          </a:p>
          <a:p>
            <a:pPr marL="742950" lvl="1" indent="-285750">
              <a:lnSpc>
                <a:spcPct val="107000"/>
              </a:lnSpc>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We are currently supporting one person to complete a level 3 apprenticeship as a senior healthcare support worker in order to apply for the degree apprenticeship next year.</a:t>
            </a:r>
          </a:p>
          <a:p>
            <a:pPr marL="742950" lvl="1" indent="-285750">
              <a:lnSpc>
                <a:spcPct val="107000"/>
              </a:lnSpc>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Last year we supported an OTA to complete a level 3 module in end of life care as evidence of recent level 3 study.  She then applied for, and was accepted onto, the apprenticeship programme</a:t>
            </a:r>
          </a:p>
          <a:p>
            <a:pPr marL="0" lvl="0" indent="0">
              <a:lnSpc>
                <a:spcPct val="107000"/>
              </a:lnSpc>
              <a:buFont typeface="+mj-lt"/>
              <a:buNone/>
            </a:pPr>
            <a:r>
              <a:rPr lang="en-GB" sz="1100" dirty="0">
                <a:effectLst/>
                <a:latin typeface="Arial" panose="020B0604020202020204" pitchFamily="34" charset="0"/>
                <a:ea typeface="Calibri" panose="020F0502020204030204" pitchFamily="34" charset="0"/>
              </a:rPr>
              <a:t>We currently have 2 x 1</a:t>
            </a:r>
            <a:r>
              <a:rPr lang="en-GB" sz="1100" baseline="30000" dirty="0">
                <a:effectLst/>
                <a:latin typeface="Arial" panose="020B0604020202020204" pitchFamily="34" charset="0"/>
                <a:ea typeface="Calibri" panose="020F0502020204030204" pitchFamily="34" charset="0"/>
              </a:rPr>
              <a:t>st</a:t>
            </a:r>
            <a:r>
              <a:rPr lang="en-GB" sz="1100" dirty="0">
                <a:effectLst/>
                <a:latin typeface="Arial" panose="020B0604020202020204" pitchFamily="34" charset="0"/>
                <a:ea typeface="Calibri" panose="020F0502020204030204" pitchFamily="34" charset="0"/>
              </a:rPr>
              <a:t> year apprentices and 3 x 2nd year apprentices college students</a:t>
            </a:r>
          </a:p>
          <a:p>
            <a:pPr marL="457200">
              <a:lnSpc>
                <a:spcPct val="107000"/>
              </a:lnSpc>
            </a:pPr>
            <a:r>
              <a:rPr lang="en-GB" sz="1100" dirty="0">
                <a:effectLst/>
                <a:latin typeface="Arial" panose="020B0604020202020204" pitchFamily="34" charset="0"/>
                <a:ea typeface="Calibri" panose="020F0502020204030204" pitchFamily="34" charset="0"/>
              </a:rPr>
              <a:t>OT degree apprentices receive the following support throughout the 4 years:</a:t>
            </a:r>
          </a:p>
          <a:p>
            <a:pPr marL="742950" lvl="1" indent="-285750">
              <a:lnSpc>
                <a:spcPct val="107000"/>
              </a:lnSpc>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Mentoring from a workplace mentor approx. every 2-3 weeks.</a:t>
            </a:r>
          </a:p>
          <a:p>
            <a:pPr marL="742950" lvl="1" indent="-285750">
              <a:lnSpc>
                <a:spcPct val="107000"/>
              </a:lnSpc>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Ally support from APOT every 6 weeks</a:t>
            </a:r>
          </a:p>
          <a:p>
            <a:pPr marL="742950" lvl="1" indent="-285750">
              <a:lnSpc>
                <a:spcPct val="107000"/>
              </a:lnSpc>
              <a:spcAft>
                <a:spcPts val="800"/>
              </a:spcAft>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The L&amp;D APOT is working with Somerset Foundation Trust to ensure reciprocal placement opportunities across the Somerset System.</a:t>
            </a:r>
          </a:p>
          <a:p>
            <a:pPr>
              <a:lnSpc>
                <a:spcPct val="107000"/>
              </a:lnSpc>
              <a:spcAft>
                <a:spcPts val="800"/>
              </a:spcAft>
            </a:pPr>
            <a:endParaRPr lang="en-GB" sz="1100" b="1" dirty="0">
              <a:effectLst/>
              <a:latin typeface="Arial" panose="020B0604020202020204" pitchFamily="34" charset="0"/>
              <a:ea typeface="Calibri" panose="020F0502020204030204" pitchFamily="34" charset="0"/>
            </a:endParaRPr>
          </a:p>
          <a:p>
            <a:pPr>
              <a:lnSpc>
                <a:spcPct val="107000"/>
              </a:lnSpc>
              <a:spcAft>
                <a:spcPts val="800"/>
              </a:spcAft>
            </a:pPr>
            <a:r>
              <a:rPr lang="en-GB" sz="1100" b="1" dirty="0">
                <a:effectLst/>
                <a:latin typeface="Arial" panose="020B0604020202020204" pitchFamily="34" charset="0"/>
                <a:ea typeface="Calibri" panose="020F0502020204030204" pitchFamily="34" charset="0"/>
              </a:rPr>
              <a:t>Practice education</a:t>
            </a:r>
            <a:endParaRPr lang="en-GB" sz="1100" dirty="0">
              <a:effectLst/>
              <a:latin typeface="Arial" panose="020B0604020202020204" pitchFamily="34" charset="0"/>
              <a:ea typeface="Calibri" panose="020F0502020204030204" pitchFamily="34" charset="0"/>
            </a:endParaRPr>
          </a:p>
          <a:p>
            <a:pPr marL="742950" lvl="1" indent="-285750">
              <a:lnSpc>
                <a:spcPct val="107000"/>
              </a:lnSpc>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Committed to supporting full time students on placement.</a:t>
            </a:r>
          </a:p>
          <a:p>
            <a:pPr marL="742950" lvl="1" indent="-285750">
              <a:lnSpc>
                <a:spcPct val="107000"/>
              </a:lnSpc>
              <a:spcAft>
                <a:spcPts val="800"/>
              </a:spcAft>
              <a:buFont typeface="Courier New" panose="02070309020205020404" pitchFamily="49" charset="0"/>
              <a:buChar char="o"/>
            </a:pPr>
            <a:r>
              <a:rPr lang="en-GB" sz="1100" dirty="0">
                <a:effectLst/>
                <a:latin typeface="Arial" panose="020B0604020202020204" pitchFamily="34" charset="0"/>
                <a:ea typeface="Calibri" panose="020F0502020204030204" pitchFamily="34" charset="0"/>
              </a:rPr>
              <a:t>Ongoing work to increase the number of practice educators and increase our capacity to support students on placement.</a:t>
            </a:r>
          </a:p>
          <a:p>
            <a:pPr>
              <a:lnSpc>
                <a:spcPct val="107000"/>
              </a:lnSpc>
              <a:spcAft>
                <a:spcPts val="800"/>
              </a:spcAft>
            </a:pPr>
            <a:r>
              <a:rPr lang="en-GB" sz="1100" dirty="0">
                <a:effectLst/>
                <a:latin typeface="Arial" panose="020B0604020202020204" pitchFamily="34" charset="0"/>
                <a:ea typeface="Calibri" panose="020F0502020204030204" pitchFamily="34" charset="0"/>
              </a:rPr>
              <a:t> </a:t>
            </a:r>
          </a:p>
          <a:p>
            <a:pPr>
              <a:lnSpc>
                <a:spcPct val="107000"/>
              </a:lnSpc>
              <a:spcAft>
                <a:spcPts val="800"/>
              </a:spcAft>
            </a:pPr>
            <a:r>
              <a:rPr lang="en-GB" sz="1100" b="1" dirty="0">
                <a:effectLst/>
                <a:latin typeface="Arial" panose="020B0604020202020204" pitchFamily="34" charset="0"/>
                <a:ea typeface="Calibri" panose="020F0502020204030204" pitchFamily="34" charset="0"/>
              </a:rPr>
              <a:t>School leavers and college students</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rPr>
              <a:t>L&amp;D team are currently exploring the opportunity to recruit school leavers into the service. (Care workforce pathway)</a:t>
            </a:r>
          </a:p>
          <a:p>
            <a:pPr>
              <a:lnSpc>
                <a:spcPct val="107000"/>
              </a:lnSpc>
              <a:spcAft>
                <a:spcPts val="800"/>
              </a:spcAft>
            </a:pPr>
            <a:r>
              <a:rPr lang="en-GB" sz="1100" dirty="0">
                <a:effectLst/>
                <a:latin typeface="Arial" panose="020B0604020202020204" pitchFamily="34" charset="0"/>
                <a:ea typeface="Calibri" panose="020F0502020204030204" pitchFamily="34" charset="0"/>
              </a:rPr>
              <a:t>We are presenting at local health and social care level 3 courses to promote OT and SW as professions in Social Care.</a:t>
            </a:r>
          </a:p>
          <a:p>
            <a:pPr>
              <a:lnSpc>
                <a:spcPct val="107000"/>
              </a:lnSpc>
              <a:spcAft>
                <a:spcPts val="800"/>
              </a:spcAft>
            </a:pPr>
            <a:endParaRPr lang="en-GB" sz="1100" b="1" dirty="0">
              <a:effectLst/>
              <a:latin typeface="Arial" panose="020B0604020202020204" pitchFamily="34" charset="0"/>
              <a:ea typeface="Calibri" panose="020F0502020204030204" pitchFamily="34" charset="0"/>
            </a:endParaRPr>
          </a:p>
          <a:p>
            <a:pPr>
              <a:lnSpc>
                <a:spcPct val="107000"/>
              </a:lnSpc>
              <a:spcAft>
                <a:spcPts val="800"/>
              </a:spcAft>
            </a:pPr>
            <a:r>
              <a:rPr lang="en-GB" sz="1100" b="1" dirty="0">
                <a:effectLst/>
                <a:latin typeface="Arial" panose="020B0604020202020204" pitchFamily="34" charset="0"/>
                <a:ea typeface="Calibri" panose="020F0502020204030204" pitchFamily="34" charset="0"/>
              </a:rPr>
              <a:t>CPD training and experience to develop specialist skills of registered OTs </a:t>
            </a:r>
            <a:r>
              <a:rPr lang="en-GB" sz="1100" b="1" dirty="0" err="1">
                <a:effectLst/>
                <a:latin typeface="Arial" panose="020B0604020202020204" pitchFamily="34" charset="0"/>
                <a:ea typeface="Calibri" panose="020F0502020204030204" pitchFamily="34" charset="0"/>
              </a:rPr>
              <a:t>eg</a:t>
            </a:r>
            <a:r>
              <a:rPr lang="en-GB" sz="1100" b="1" dirty="0">
                <a:effectLst/>
                <a:latin typeface="Arial" panose="020B0604020202020204" pitchFamily="34" charset="0"/>
                <a:ea typeface="Calibri" panose="020F0502020204030204" pitchFamily="34" charset="0"/>
              </a:rPr>
              <a:t>:</a:t>
            </a:r>
            <a:endParaRPr lang="en-GB" sz="1100" dirty="0">
              <a:effectLst/>
              <a:latin typeface="Arial" panose="020B0604020202020204" pitchFamily="34" charset="0"/>
              <a:ea typeface="Calibri" panose="020F0502020204030204" pitchFamily="34" charset="0"/>
            </a:endParaRPr>
          </a:p>
          <a:p>
            <a:pPr marL="457200">
              <a:lnSpc>
                <a:spcPct val="107000"/>
              </a:lnSpc>
            </a:pPr>
            <a:r>
              <a:rPr lang="en-GB" sz="1100" dirty="0">
                <a:effectLst/>
                <a:latin typeface="Arial" panose="020B0604020202020204" pitchFamily="34" charset="0"/>
                <a:ea typeface="Calibri" panose="020F0502020204030204" pitchFamily="34" charset="0"/>
              </a:rPr>
              <a:t>Postural management and seating.</a:t>
            </a:r>
          </a:p>
          <a:p>
            <a:pPr marL="457200">
              <a:lnSpc>
                <a:spcPct val="107000"/>
              </a:lnSpc>
            </a:pPr>
            <a:r>
              <a:rPr lang="en-GB" sz="1100" dirty="0">
                <a:effectLst/>
                <a:latin typeface="Arial" panose="020B0604020202020204" pitchFamily="34" charset="0"/>
                <a:ea typeface="Calibri" panose="020F0502020204030204" pitchFamily="34" charset="0"/>
              </a:rPr>
              <a:t>Attendance at RCOT Housing conference</a:t>
            </a:r>
          </a:p>
          <a:p>
            <a:pPr marL="457200">
              <a:lnSpc>
                <a:spcPct val="107000"/>
              </a:lnSpc>
            </a:pPr>
            <a:r>
              <a:rPr lang="en-GB" sz="1100" dirty="0">
                <a:effectLst/>
                <a:latin typeface="Arial" panose="020B0604020202020204" pitchFamily="34" charset="0"/>
                <a:ea typeface="Calibri" panose="020F0502020204030204" pitchFamily="34" charset="0"/>
              </a:rPr>
              <a:t>Viva access DFG modules</a:t>
            </a:r>
          </a:p>
          <a:p>
            <a:pPr marL="457200">
              <a:lnSpc>
                <a:spcPct val="107000"/>
              </a:lnSpc>
            </a:pPr>
            <a:r>
              <a:rPr lang="en-GB" sz="1100" dirty="0">
                <a:effectLst/>
                <a:latin typeface="Arial" panose="020B0604020202020204" pitchFamily="34" charset="0"/>
                <a:ea typeface="Calibri" panose="020F0502020204030204" pitchFamily="34" charset="0"/>
              </a:rPr>
              <a:t>Condition specific training </a:t>
            </a:r>
            <a:r>
              <a:rPr lang="en-GB" sz="1100" dirty="0" err="1">
                <a:effectLst/>
                <a:latin typeface="Arial" panose="020B0604020202020204" pitchFamily="34" charset="0"/>
                <a:ea typeface="Calibri" panose="020F0502020204030204" pitchFamily="34" charset="0"/>
              </a:rPr>
              <a:t>eg</a:t>
            </a:r>
            <a:r>
              <a:rPr lang="en-GB" sz="1100" dirty="0">
                <a:effectLst/>
                <a:latin typeface="Arial" panose="020B0604020202020204" pitchFamily="34" charset="0"/>
                <a:ea typeface="Calibri" panose="020F0502020204030204" pitchFamily="34" charset="0"/>
              </a:rPr>
              <a:t> FND / working with plus sized people</a:t>
            </a:r>
          </a:p>
          <a:p>
            <a:pPr marL="457200">
              <a:lnSpc>
                <a:spcPct val="107000"/>
              </a:lnSpc>
            </a:pPr>
            <a:r>
              <a:rPr lang="en-GB" sz="1100" dirty="0">
                <a:effectLst/>
                <a:latin typeface="Arial" panose="020B0604020202020204" pitchFamily="34" charset="0"/>
                <a:ea typeface="Calibri" panose="020F0502020204030204" pitchFamily="34" charset="0"/>
              </a:rPr>
              <a:t>Optimal handed care</a:t>
            </a:r>
          </a:p>
          <a:p>
            <a:pPr marL="457200">
              <a:lnSpc>
                <a:spcPct val="107000"/>
              </a:lnSpc>
            </a:pPr>
            <a:r>
              <a:rPr lang="en-GB" sz="1100" dirty="0">
                <a:effectLst/>
                <a:latin typeface="Arial" panose="020B0604020202020204" pitchFamily="34" charset="0"/>
                <a:ea typeface="Calibri" panose="020F0502020204030204" pitchFamily="34" charset="0"/>
              </a:rPr>
              <a:t>Moving and handling updates</a:t>
            </a:r>
          </a:p>
          <a:p>
            <a:pPr marL="457200">
              <a:lnSpc>
                <a:spcPct val="107000"/>
              </a:lnSpc>
              <a:spcAft>
                <a:spcPts val="800"/>
              </a:spcAft>
            </a:pPr>
            <a:r>
              <a:rPr lang="en-GB" sz="1100" dirty="0">
                <a:effectLst/>
                <a:latin typeface="Arial" panose="020B0604020202020204" pitchFamily="34" charset="0"/>
                <a:ea typeface="Calibri" panose="020F0502020204030204" pitchFamily="34" charset="0"/>
              </a:rPr>
              <a:t> </a:t>
            </a:r>
          </a:p>
          <a:p>
            <a:pPr>
              <a:lnSpc>
                <a:spcPct val="107000"/>
              </a:lnSpc>
              <a:spcAft>
                <a:spcPts val="800"/>
              </a:spcAft>
            </a:pPr>
            <a:r>
              <a:rPr lang="en-GB" sz="1200" b="1" dirty="0">
                <a:effectLst/>
                <a:latin typeface="Arial" panose="020B0604020202020204" pitchFamily="34" charset="0"/>
                <a:ea typeface="Calibri" panose="020F0502020204030204" pitchFamily="34" charset="0"/>
              </a:rPr>
              <a:t>Gaps in development opportunities:</a:t>
            </a:r>
            <a:endParaRPr lang="en-GB" sz="1200" dirty="0">
              <a:effectLst/>
              <a:latin typeface="Arial" panose="020B0604020202020204" pitchFamily="34" charset="0"/>
              <a:ea typeface="Calibri" panose="020F050202020403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rPr>
              <a:t>The L&amp;D team have identified the following gaps:</a:t>
            </a:r>
          </a:p>
          <a:p>
            <a:pPr marL="342900" lvl="0" indent="-342900">
              <a:lnSpc>
                <a:spcPct val="107000"/>
              </a:lnSpc>
              <a:buFont typeface="+mj-lt"/>
              <a:buAutoNum type="arabicPeriod"/>
            </a:pPr>
            <a:r>
              <a:rPr lang="en-GB" sz="1200" dirty="0">
                <a:effectLst/>
                <a:latin typeface="Arial" panose="020B0604020202020204" pitchFamily="34" charset="0"/>
                <a:ea typeface="Calibri" panose="020F0502020204030204" pitchFamily="34" charset="0"/>
              </a:rPr>
              <a:t>Leadership training and support to progress.  Although leadership training modules are available on TLC it is recognised that more leadership training opportunities would support skilled and experienced staff to progress into management positions and specialist areas.</a:t>
            </a:r>
          </a:p>
          <a:p>
            <a:pPr marL="342900" lvl="0" indent="-342900">
              <a:lnSpc>
                <a:spcPct val="107000"/>
              </a:lnSpc>
              <a:spcAft>
                <a:spcPts val="800"/>
              </a:spcAft>
              <a:buFont typeface="+mj-lt"/>
              <a:buAutoNum type="arabicPeriod"/>
            </a:pPr>
            <a:r>
              <a:rPr lang="en-GB" sz="1200" dirty="0">
                <a:effectLst/>
                <a:latin typeface="Arial" panose="020B0604020202020204" pitchFamily="34" charset="0"/>
                <a:ea typeface="Calibri" panose="020F0502020204030204" pitchFamily="34" charset="0"/>
              </a:rPr>
              <a:t>Development opportunities for support workers (OTAs and ASCPs) who do not wish to progress into professional roles.</a:t>
            </a:r>
          </a:p>
          <a:p>
            <a:endParaRPr lang="en-US" dirty="0">
              <a:cs typeface="Calibri"/>
            </a:endParaRPr>
          </a:p>
        </p:txBody>
      </p:sp>
      <p:sp>
        <p:nvSpPr>
          <p:cNvPr id="4" name="Slide Number Placeholder 3"/>
          <p:cNvSpPr>
            <a:spLocks noGrp="1"/>
          </p:cNvSpPr>
          <p:nvPr>
            <p:ph type="sldNum" sz="quarter" idx="5"/>
          </p:nvPr>
        </p:nvSpPr>
        <p:spPr/>
        <p:txBody>
          <a:bodyPr/>
          <a:lstStyle/>
          <a:p>
            <a:fld id="{E899E98C-7401-4C68-AAD2-BC26A1380E66}" type="slidenum">
              <a:rPr lang="en-GB" smtClean="0"/>
              <a:t>7</a:t>
            </a:fld>
            <a:endParaRPr lang="en-GB"/>
          </a:p>
        </p:txBody>
      </p:sp>
    </p:spTree>
    <p:extLst>
      <p:ext uri="{BB962C8B-B14F-4D97-AF65-F5344CB8AC3E}">
        <p14:creationId xmlns:p14="http://schemas.microsoft.com/office/powerpoint/2010/main" val="1826650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Opportunities for Career Progression include</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Creation of ‘Stepping Towards Social Work’ Programme in 2023/24, open to Adult Social Care Practitioners </a:t>
            </a:r>
            <a:r>
              <a:rPr lang="en-GB" sz="1200" b="1" dirty="0">
                <a:latin typeface="Arial" panose="020B0604020202020204" pitchFamily="34" charset="0"/>
                <a:ea typeface="+mn-lt"/>
                <a:cs typeface="Arial" panose="020B0604020202020204" pitchFamily="34" charset="0"/>
              </a:rPr>
              <a:t>2</a:t>
            </a:r>
            <a:r>
              <a:rPr lang="en-GB" sz="1200" dirty="0">
                <a:latin typeface="Arial" panose="020B0604020202020204" pitchFamily="34" charset="0"/>
                <a:ea typeface="+mn-lt"/>
                <a:cs typeface="Arial" panose="020B0604020202020204" pitchFamily="34" charset="0"/>
              </a:rPr>
              <a:t> learners have completed the programme. </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2024/25 programme open for nomination up to </a:t>
            </a:r>
            <a:r>
              <a:rPr lang="en-GB" sz="1200" b="1" dirty="0">
                <a:latin typeface="Arial" panose="020B0604020202020204" pitchFamily="34" charset="0"/>
                <a:ea typeface="+mn-lt"/>
                <a:cs typeface="Arial" panose="020B0604020202020204" pitchFamily="34" charset="0"/>
              </a:rPr>
              <a:t>6</a:t>
            </a:r>
            <a:r>
              <a:rPr lang="en-GB" sz="1200" dirty="0">
                <a:latin typeface="Arial" panose="020B0604020202020204" pitchFamily="34" charset="0"/>
                <a:ea typeface="+mn-lt"/>
                <a:cs typeface="Arial" panose="020B0604020202020204" pitchFamily="34" charset="0"/>
              </a:rPr>
              <a:t> places available</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Social Work Degree Apprenticeship programme, open to Adult Social Care Practitioners.  Up to </a:t>
            </a:r>
            <a:r>
              <a:rPr lang="en-GB" sz="1200" b="1" dirty="0">
                <a:latin typeface="Arial" panose="020B0604020202020204" pitchFamily="34" charset="0"/>
                <a:ea typeface="+mn-lt"/>
                <a:cs typeface="Arial" panose="020B0604020202020204" pitchFamily="34" charset="0"/>
              </a:rPr>
              <a:t>5</a:t>
            </a:r>
            <a:r>
              <a:rPr lang="en-GB" sz="1200" dirty="0">
                <a:latin typeface="Arial" panose="020B0604020202020204" pitchFamily="34" charset="0"/>
                <a:ea typeface="+mn-lt"/>
                <a:cs typeface="Arial" panose="020B0604020202020204" pitchFamily="34" charset="0"/>
              </a:rPr>
              <a:t> spaces available. </a:t>
            </a:r>
          </a:p>
          <a:p>
            <a:pPr marL="342900" indent="-342900">
              <a:buFont typeface="Arial" panose="020B0604020202020204" pitchFamily="34" charset="0"/>
              <a:buChar char="•"/>
            </a:pPr>
            <a:r>
              <a:rPr lang="en-GB" sz="1200" b="1" dirty="0">
                <a:latin typeface="Arial" panose="020B0604020202020204" pitchFamily="34" charset="0"/>
                <a:ea typeface="+mn-lt"/>
                <a:cs typeface="Arial" panose="020B0604020202020204" pitchFamily="34" charset="0"/>
              </a:rPr>
              <a:t>10 </a:t>
            </a:r>
            <a:r>
              <a:rPr lang="en-GB" sz="1200" dirty="0">
                <a:latin typeface="Arial" panose="020B0604020202020204" pitchFamily="34" charset="0"/>
                <a:ea typeface="+mn-lt"/>
                <a:cs typeface="Arial" panose="020B0604020202020204" pitchFamily="34" charset="0"/>
              </a:rPr>
              <a:t>apprentices supported through the Degree, since start of programme (early adopters)</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Best Interest Assessor Training offered annually (up to </a:t>
            </a:r>
            <a:r>
              <a:rPr lang="en-GB" sz="1200" b="1" dirty="0">
                <a:latin typeface="Arial" panose="020B0604020202020204" pitchFamily="34" charset="0"/>
                <a:ea typeface="+mn-lt"/>
                <a:cs typeface="Arial" panose="020B0604020202020204" pitchFamily="34" charset="0"/>
              </a:rPr>
              <a:t>3</a:t>
            </a:r>
            <a:r>
              <a:rPr lang="en-GB" sz="1200" dirty="0">
                <a:latin typeface="Arial" panose="020B0604020202020204" pitchFamily="34" charset="0"/>
                <a:ea typeface="+mn-lt"/>
                <a:cs typeface="Arial" panose="020B0604020202020204" pitchFamily="34" charset="0"/>
              </a:rPr>
              <a:t> funded places per year)</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Developed Somerset specific Post Qualifying Standards for Practice Supervisor programme (see Supervision side)</a:t>
            </a:r>
          </a:p>
          <a:p>
            <a:pPr marL="342900" indent="-342900">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Apprentice Approved Mental Health Professional Role, leading to AMHP training, link to Teri McDonald and Rebecca Owen.</a:t>
            </a:r>
          </a:p>
          <a:p>
            <a:endParaRPr lang="en-GB" dirty="0"/>
          </a:p>
          <a:p>
            <a:r>
              <a:rPr lang="en-GB" sz="1800" b="1" dirty="0">
                <a:latin typeface="Arial" panose="020B0604020202020204" pitchFamily="34" charset="0"/>
                <a:ea typeface="+mn-lt"/>
                <a:cs typeface="Arial" panose="020B0604020202020204" pitchFamily="34" charset="0"/>
              </a:rPr>
              <a:t>Practice Education </a:t>
            </a:r>
          </a:p>
          <a:p>
            <a:pPr marL="342900" indent="-342900">
              <a:buFont typeface="Arial" panose="020B0604020202020204" pitchFamily="34" charset="0"/>
              <a:buChar char="•"/>
            </a:pPr>
            <a:r>
              <a:rPr lang="en-GB" sz="1200" dirty="0">
                <a:latin typeface="Arial" panose="020B0604020202020204" pitchFamily="34" charset="0"/>
                <a:cs typeface="Arial" panose="020B0604020202020204" pitchFamily="34" charset="0"/>
              </a:rPr>
              <a:t>Offer Practice Education Professional Standards Stage 1 and 2 to those interested in developing within this area of practice, though internal and academic programme.  Includes bespoke learning sets for Placement Supervisors/Practice Educators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Provide bespoke learning sets for Placement Supervisors/Practice Educators through commissioned webinars</a:t>
            </a:r>
          </a:p>
          <a:p>
            <a:pPr marL="342900" indent="-342900">
              <a:buFont typeface="Arial" panose="020B0604020202020204" pitchFamily="34" charset="0"/>
              <a:buChar char="•"/>
            </a:pPr>
            <a:r>
              <a:rPr lang="en-GB" sz="1200" b="1" dirty="0">
                <a:highlight>
                  <a:srgbClr val="FFFF00"/>
                </a:highlight>
                <a:latin typeface="Arial" panose="020B0604020202020204" pitchFamily="34" charset="0"/>
                <a:cs typeface="Arial" panose="020B0604020202020204" pitchFamily="34" charset="0"/>
              </a:rPr>
              <a:t>17</a:t>
            </a:r>
            <a:r>
              <a:rPr lang="en-GB" sz="1200" dirty="0">
                <a:highlight>
                  <a:srgbClr val="FFFF00"/>
                </a:highlight>
                <a:latin typeface="Arial" panose="020B0604020202020204" pitchFamily="34" charset="0"/>
                <a:cs typeface="Arial" panose="020B0604020202020204" pitchFamily="34" charset="0"/>
              </a:rPr>
              <a:t> approved Stage 1 PEs, </a:t>
            </a:r>
            <a:r>
              <a:rPr lang="en-GB" sz="1200" b="1" dirty="0">
                <a:highlight>
                  <a:srgbClr val="FFFF00"/>
                </a:highlight>
                <a:latin typeface="Arial" panose="020B0604020202020204" pitchFamily="34" charset="0"/>
                <a:cs typeface="Arial" panose="020B0604020202020204" pitchFamily="34" charset="0"/>
              </a:rPr>
              <a:t>9</a:t>
            </a:r>
            <a:r>
              <a:rPr lang="en-GB" sz="1200" dirty="0">
                <a:highlight>
                  <a:srgbClr val="FFFF00"/>
                </a:highlight>
                <a:latin typeface="Arial" panose="020B0604020202020204" pitchFamily="34" charset="0"/>
                <a:cs typeface="Arial" panose="020B0604020202020204" pitchFamily="34" charset="0"/>
              </a:rPr>
              <a:t> Stage 2 (PD AP, 2 x WT combined Stage 1&amp;2 route, 4 x Stage 2, 1 x Stage 1)</a:t>
            </a:r>
          </a:p>
          <a:p>
            <a:pPr marL="342900" indent="-342900">
              <a:buFont typeface="Arial" panose="020B0604020202020204" pitchFamily="34" charset="0"/>
              <a:buChar char="•"/>
            </a:pPr>
            <a:r>
              <a:rPr lang="en-GB" sz="1200" b="1" dirty="0">
                <a:highlight>
                  <a:srgbClr val="FFFF00"/>
                </a:highlight>
                <a:latin typeface="Arial" panose="020B0604020202020204" pitchFamily="34" charset="0"/>
                <a:cs typeface="Arial" panose="020B0604020202020204" pitchFamily="34" charset="0"/>
              </a:rPr>
              <a:t>16</a:t>
            </a:r>
            <a:r>
              <a:rPr lang="en-GB" sz="1200" dirty="0">
                <a:highlight>
                  <a:srgbClr val="FFFF00"/>
                </a:highlight>
                <a:latin typeface="Arial" panose="020B0604020202020204" pitchFamily="34" charset="0"/>
                <a:cs typeface="Arial" panose="020B0604020202020204" pitchFamily="34" charset="0"/>
              </a:rPr>
              <a:t> students placements predicted in academic year 2024/25</a:t>
            </a:r>
          </a:p>
          <a:p>
            <a:pPr marL="342900" indent="-342900">
              <a:buFont typeface="Arial" panose="020B0604020202020204" pitchFamily="34" charset="0"/>
              <a:buChar char="•"/>
            </a:pPr>
            <a:r>
              <a:rPr lang="en-GB" sz="1200" dirty="0">
                <a:latin typeface="Arial" panose="020B0604020202020204" pitchFamily="34" charset="0"/>
                <a:cs typeface="Arial" panose="020B0604020202020204" pitchFamily="34" charset="0"/>
              </a:rPr>
              <a:t>Provide bespoke ‘Learning Set’ support to Apprentices on academic programmes, UoG learning sets, OU Siobhan Maclean offer – via Dept H&amp;SC grant to increase access to SW education grant for 2023/24 – 24/25</a:t>
            </a:r>
          </a:p>
          <a:p>
            <a:endParaRPr lang="en-GB" dirty="0"/>
          </a:p>
          <a:p>
            <a:r>
              <a:rPr lang="en-GB" sz="1800" b="1" dirty="0">
                <a:latin typeface="Arial" panose="020B0604020202020204" pitchFamily="34" charset="0"/>
                <a:cs typeface="Arial" panose="020B0604020202020204" pitchFamily="34" charset="0"/>
              </a:rPr>
              <a:t>School leavers and college students </a:t>
            </a:r>
            <a:r>
              <a:rPr lang="en-GB" sz="1200" b="1" dirty="0">
                <a:latin typeface="Arial" panose="020B0604020202020204" pitchFamily="34" charset="0"/>
                <a:cs typeface="Arial" panose="020B0604020202020204" pitchFamily="34" charset="0"/>
              </a:rPr>
              <a:t>(links to Young Peoples Strategy)</a:t>
            </a:r>
          </a:p>
          <a:p>
            <a:pPr marL="342900" indent="-342900">
              <a:buFont typeface="Arial" panose="020B0604020202020204" pitchFamily="34" charset="0"/>
              <a:buChar char="•"/>
            </a:pPr>
            <a:r>
              <a:rPr lang="en-GB" sz="1200" dirty="0">
                <a:latin typeface="Arial" panose="020B0604020202020204" pitchFamily="34" charset="0"/>
                <a:cs typeface="Arial" panose="020B0604020202020204" pitchFamily="34" charset="0"/>
              </a:rPr>
              <a:t>Attend local Health and Social Care courses at Higher Education Institutes and Colleges to promote OT and SW as a profession</a:t>
            </a:r>
          </a:p>
          <a:p>
            <a:pPr marL="342900" indent="-342900">
              <a:buFont typeface="Arial" panose="020B0604020202020204" pitchFamily="34" charset="0"/>
              <a:buChar char="•"/>
            </a:pPr>
            <a:r>
              <a:rPr lang="en-GB" dirty="0"/>
              <a:t>Lecturing at Yeovil College SW degree programme</a:t>
            </a:r>
          </a:p>
          <a:p>
            <a:endParaRPr lang="en-GB" dirty="0"/>
          </a:p>
          <a:p>
            <a:r>
              <a:rPr lang="en-GB" sz="1600" b="1" dirty="0">
                <a:latin typeface="Arial" panose="020B0604020202020204" pitchFamily="34" charset="0"/>
                <a:ea typeface="+mn-lt"/>
                <a:cs typeface="Arial" panose="020B0604020202020204" pitchFamily="34" charset="0"/>
              </a:rPr>
              <a:t>Gaps in development opportunities </a:t>
            </a:r>
            <a:endParaRPr lang="en-GB" sz="16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To revisit the delivery of the Managing Practice Learning Programme</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Practice Development Advanced Practitioners to explore increasing capacity within the Service to support students on placement</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Refresh to Return to Social Work programme to bring in line with OT route.</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Developing a framework for Work Experience and Shadowing for 16-19 year olds</a:t>
            </a:r>
          </a:p>
          <a:p>
            <a:endParaRPr lang="en-GB" dirty="0"/>
          </a:p>
          <a:p>
            <a:endParaRPr lang="en-GB" dirty="0"/>
          </a:p>
        </p:txBody>
      </p:sp>
      <p:sp>
        <p:nvSpPr>
          <p:cNvPr id="4" name="Slide Number Placeholder 3"/>
          <p:cNvSpPr>
            <a:spLocks noGrp="1"/>
          </p:cNvSpPr>
          <p:nvPr>
            <p:ph type="sldNum" sz="quarter" idx="5"/>
          </p:nvPr>
        </p:nvSpPr>
        <p:spPr/>
        <p:txBody>
          <a:bodyPr/>
          <a:lstStyle/>
          <a:p>
            <a:fld id="{E899E98C-7401-4C68-AAD2-BC26A1380E66}" type="slidenum">
              <a:rPr lang="en-GB" smtClean="0"/>
              <a:t>8</a:t>
            </a:fld>
            <a:endParaRPr lang="en-GB"/>
          </a:p>
        </p:txBody>
      </p:sp>
    </p:spTree>
    <p:extLst>
      <p:ext uri="{BB962C8B-B14F-4D97-AF65-F5344CB8AC3E}">
        <p14:creationId xmlns:p14="http://schemas.microsoft.com/office/powerpoint/2010/main" val="4134756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NQSW numbers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12 NQSW currently being supported through their first year in practice</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2 joining through external recruitment </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Up to 4 via Yeovil College </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7 through the Social Work Degree (x1) / Apprenticeship programme (x6 </a:t>
            </a:r>
            <a:r>
              <a:rPr lang="en-GB" sz="1200" dirty="0" err="1">
                <a:latin typeface="Arial" panose="020B0604020202020204" pitchFamily="34" charset="0"/>
                <a:cs typeface="Arial" panose="020B0604020202020204" pitchFamily="34" charset="0"/>
              </a:rPr>
              <a:t>inc</a:t>
            </a:r>
            <a:r>
              <a:rPr lang="en-GB" sz="1200" dirty="0">
                <a:latin typeface="Arial" panose="020B0604020202020204" pitchFamily="34" charset="0"/>
                <a:cs typeface="Arial" panose="020B0604020202020204" pitchFamily="34" charset="0"/>
              </a:rPr>
              <a:t> Laura Clarke March 2025) in coming year</a:t>
            </a: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Somerset ASYE Offer</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Adapted the national Skills for Care framework, to meet Service requirements, additional prompts added to support NQSWs and Assessors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12-month probation period for all newly qualified social workers that runs alongside the ASYE programme</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Probation questions incorporated within portfolio and signed off at each review</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Confidentiality Agreement adapted to include the requirement that all NQSWs and Assessors undertake Somerset Information Governance, GDPR and Data Protection e-Learning</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Inclusion of Somerset specific Social GGRRAAACCEEESSS questionnaire at 3–6-month point, to support with equality, diversity and inclusion within first year of practice.  Completion by both NQSW and Assessor</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Model has been updated to include reference to neurodiversity, care experienced and mental health difficulties.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Creation of an ‘optional evidence’ template to showcase examples of creative practice undertaken with a Service User or Carer in the previous three months, developed following feedback from ASYE cohort to support visual learners.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Somerset ASC </a:t>
            </a:r>
            <a:r>
              <a:rPr lang="en-GB" sz="1200" dirty="0">
                <a:latin typeface="Arial" panose="020B0604020202020204" pitchFamily="34" charset="0"/>
                <a:ea typeface="Calibri" panose="020F0502020204030204" pitchFamily="34" charset="0"/>
                <a:cs typeface="Arial" panose="020B0604020202020204" pitchFamily="34" charset="0"/>
              </a:rPr>
              <a:t>specific workbook and electronic resources within sharepoint </a:t>
            </a:r>
            <a:r>
              <a:rPr lang="en-GB" sz="1200" dirty="0">
                <a:latin typeface="Arial" panose="020B0604020202020204" pitchFamily="34" charset="0"/>
                <a:cs typeface="Arial" panose="020B0604020202020204" pitchFamily="34" charset="0"/>
              </a:rPr>
              <a:t>for Assessors and NQSWs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Creation of ASYE for Assessor e-Learning programme</a:t>
            </a:r>
          </a:p>
          <a:p>
            <a:endParaRPr lang="en-GB" sz="1200"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Quality Assurance and programme improvements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Skills for Care Action Plan for Continuous Development, identifies programme improvements, move from QA reviews at 4 and 7 months to 1 and 4.   Continuation of Social Graces in its current format or use of the Wheel of Identity.  Embedding PD AP posts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Creation of Advanced Practitioner Practice Development posts to undertake the Support and Assessment of NQSWs – 3 x PDAPs on PQPS programme</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Quality Assurance reviews at 1 months and 4 months with NQSWs to review ‘practical’ aspects of the programme undertaken by L&amp;D Advanced Practitioner for Social Work </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Monthly ASYE drop in’s for NQSWs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Quarterly ASYE Learning Sets for NQSWs and bespoke webinars (Advocacy Service, Mental Capacity, Time Management)</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Skills for Care Action Plan for Continuous Development, identifies programme improvements, move from QA reviews at 4 and 7 months to 1 and 4.   Continuation of Social Graces in its current format or use of the Wheel of Identity.</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Inclusion of Members of the Working Together Board on future Internal moderation panels.</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Review of recruitment, of NQSWs, should we adapt Assessment Centre and Cohorts as being trailed by CSC </a:t>
            </a: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ASYE site on Sharepoint </a:t>
            </a:r>
            <a:r>
              <a:rPr lang="en-GB" sz="1200" dirty="0">
                <a:latin typeface="Arial" panose="020B0604020202020204" pitchFamily="34" charset="0"/>
                <a:cs typeface="Arial" panose="020B0604020202020204" pitchFamily="34" charset="0"/>
                <a:hlinkClick r:id="rId3"/>
              </a:rPr>
              <a:t>Assessed and Supported Year in Employment (ASYE) Resources (Social Work) (sharepoint.com)</a:t>
            </a:r>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Information Governance, GDPR and Data Protection e-Learning </a:t>
            </a:r>
            <a:r>
              <a:rPr lang="en-GB" sz="1200" dirty="0">
                <a:latin typeface="Arial" panose="020B0604020202020204" pitchFamily="34" charset="0"/>
                <a:cs typeface="Arial" panose="020B0604020202020204" pitchFamily="34" charset="0"/>
                <a:hlinkClick r:id="rId4"/>
              </a:rPr>
              <a:t>Course: Information Governance, GDPR and Data Protection in Somerset Council (learningpool.com)</a:t>
            </a:r>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899E98C-7401-4C68-AAD2-BC26A1380E66}" type="slidenum">
              <a:rPr lang="en-GB" smtClean="0"/>
              <a:t>9</a:t>
            </a:fld>
            <a:endParaRPr lang="en-GB"/>
          </a:p>
        </p:txBody>
      </p:sp>
    </p:spTree>
    <p:extLst>
      <p:ext uri="{BB962C8B-B14F-4D97-AF65-F5344CB8AC3E}">
        <p14:creationId xmlns:p14="http://schemas.microsoft.com/office/powerpoint/2010/main" val="1329539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831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22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7F8953B-80E1-4E3A-5FB9-8FB3390CADA8}"/>
              </a:ext>
            </a:extLst>
          </p:cNvPr>
          <p:cNvSpPr>
            <a:spLocks noGrp="1"/>
          </p:cNvSpPr>
          <p:nvPr>
            <p:ph type="pic" sz="quarter" idx="10"/>
          </p:nvPr>
        </p:nvSpPr>
        <p:spPr>
          <a:xfrm>
            <a:off x="7495786" y="456422"/>
            <a:ext cx="4339656" cy="2252272"/>
          </a:xfrm>
          <a:prstGeom prst="rect">
            <a:avLst/>
          </a:prstGeom>
        </p:spPr>
        <p:txBody>
          <a:bodyPr/>
          <a:lstStyle/>
          <a:p>
            <a:endParaRPr lang="en-GB"/>
          </a:p>
        </p:txBody>
      </p:sp>
      <p:sp>
        <p:nvSpPr>
          <p:cNvPr id="4" name="Picture Placeholder 2">
            <a:extLst>
              <a:ext uri="{FF2B5EF4-FFF2-40B4-BE49-F238E27FC236}">
                <a16:creationId xmlns:a16="http://schemas.microsoft.com/office/drawing/2014/main" id="{61F0BF9F-567D-69BA-EC66-A752E3B3EE9F}"/>
              </a:ext>
            </a:extLst>
          </p:cNvPr>
          <p:cNvSpPr>
            <a:spLocks noGrp="1"/>
          </p:cNvSpPr>
          <p:nvPr>
            <p:ph type="pic" sz="quarter" idx="11"/>
          </p:nvPr>
        </p:nvSpPr>
        <p:spPr>
          <a:xfrm>
            <a:off x="7495786" y="3576309"/>
            <a:ext cx="4339656" cy="2252272"/>
          </a:xfrm>
          <a:prstGeom prst="rect">
            <a:avLst/>
          </a:prstGeom>
        </p:spPr>
        <p:txBody>
          <a:bodyPr/>
          <a:lstStyle/>
          <a:p>
            <a:endParaRPr lang="en-GB"/>
          </a:p>
        </p:txBody>
      </p:sp>
    </p:spTree>
    <p:extLst>
      <p:ext uri="{BB962C8B-B14F-4D97-AF65-F5344CB8AC3E}">
        <p14:creationId xmlns:p14="http://schemas.microsoft.com/office/powerpoint/2010/main" val="351226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4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D4F51E-9C34-DBAD-CC57-291494DBAB62}"/>
              </a:ext>
            </a:extLst>
          </p:cNvPr>
          <p:cNvSpPr>
            <a:spLocks noGrp="1"/>
          </p:cNvSpPr>
          <p:nvPr>
            <p:ph type="pic" sz="quarter" idx="10"/>
          </p:nvPr>
        </p:nvSpPr>
        <p:spPr>
          <a:xfrm>
            <a:off x="8420100" y="1517650"/>
            <a:ext cx="2906713" cy="1911350"/>
          </a:xfrm>
          <a:prstGeom prst="rect">
            <a:avLst/>
          </a:prstGeom>
        </p:spPr>
        <p:txBody>
          <a:bodyPr/>
          <a:lstStyle/>
          <a:p>
            <a:endParaRPr lang="en-GB"/>
          </a:p>
        </p:txBody>
      </p:sp>
      <p:sp>
        <p:nvSpPr>
          <p:cNvPr id="4" name="Picture Placeholder 2">
            <a:extLst>
              <a:ext uri="{FF2B5EF4-FFF2-40B4-BE49-F238E27FC236}">
                <a16:creationId xmlns:a16="http://schemas.microsoft.com/office/drawing/2014/main" id="{EA2FA4F6-C353-88B3-C993-8DE6ED4BF003}"/>
              </a:ext>
            </a:extLst>
          </p:cNvPr>
          <p:cNvSpPr>
            <a:spLocks noGrp="1"/>
          </p:cNvSpPr>
          <p:nvPr>
            <p:ph type="pic" sz="quarter" idx="11"/>
          </p:nvPr>
        </p:nvSpPr>
        <p:spPr>
          <a:xfrm>
            <a:off x="8420099" y="3586552"/>
            <a:ext cx="2906713" cy="1911350"/>
          </a:xfrm>
          <a:prstGeom prst="rect">
            <a:avLst/>
          </a:prstGeom>
        </p:spPr>
        <p:txBody>
          <a:bodyPr/>
          <a:lstStyle/>
          <a:p>
            <a:endParaRPr lang="en-GB"/>
          </a:p>
        </p:txBody>
      </p:sp>
    </p:spTree>
    <p:extLst>
      <p:ext uri="{BB962C8B-B14F-4D97-AF65-F5344CB8AC3E}">
        <p14:creationId xmlns:p14="http://schemas.microsoft.com/office/powerpoint/2010/main" val="259499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FDFCC89-4DBE-6454-EA6D-F376C03455AE}"/>
              </a:ext>
            </a:extLst>
          </p:cNvPr>
          <p:cNvSpPr>
            <a:spLocks noGrp="1"/>
          </p:cNvSpPr>
          <p:nvPr>
            <p:ph type="pic" sz="quarter" idx="10"/>
          </p:nvPr>
        </p:nvSpPr>
        <p:spPr>
          <a:xfrm>
            <a:off x="906463" y="4468813"/>
            <a:ext cx="2924175" cy="1992312"/>
          </a:xfrm>
          <a:prstGeom prst="rect">
            <a:avLst/>
          </a:prstGeom>
        </p:spPr>
        <p:txBody>
          <a:bodyPr/>
          <a:lstStyle/>
          <a:p>
            <a:endParaRPr lang="en-GB"/>
          </a:p>
        </p:txBody>
      </p:sp>
      <p:sp>
        <p:nvSpPr>
          <p:cNvPr id="7" name="Picture Placeholder 4">
            <a:extLst>
              <a:ext uri="{FF2B5EF4-FFF2-40B4-BE49-F238E27FC236}">
                <a16:creationId xmlns:a16="http://schemas.microsoft.com/office/drawing/2014/main" id="{34104393-F7D0-8059-FA49-FBB10150647E}"/>
              </a:ext>
            </a:extLst>
          </p:cNvPr>
          <p:cNvSpPr>
            <a:spLocks noGrp="1"/>
          </p:cNvSpPr>
          <p:nvPr>
            <p:ph type="pic" sz="quarter" idx="12"/>
          </p:nvPr>
        </p:nvSpPr>
        <p:spPr>
          <a:xfrm>
            <a:off x="4633912" y="4466268"/>
            <a:ext cx="2924175" cy="1992312"/>
          </a:xfrm>
          <a:prstGeom prst="rect">
            <a:avLst/>
          </a:prstGeom>
        </p:spPr>
        <p:txBody>
          <a:bodyPr/>
          <a:lstStyle/>
          <a:p>
            <a:endParaRPr lang="en-GB"/>
          </a:p>
        </p:txBody>
      </p:sp>
      <p:sp>
        <p:nvSpPr>
          <p:cNvPr id="8" name="Picture Placeholder 4">
            <a:extLst>
              <a:ext uri="{FF2B5EF4-FFF2-40B4-BE49-F238E27FC236}">
                <a16:creationId xmlns:a16="http://schemas.microsoft.com/office/drawing/2014/main" id="{32423352-6820-9DE5-875E-25A3933A81FA}"/>
              </a:ext>
            </a:extLst>
          </p:cNvPr>
          <p:cNvSpPr>
            <a:spLocks noGrp="1"/>
          </p:cNvSpPr>
          <p:nvPr>
            <p:ph type="pic" sz="quarter" idx="13"/>
          </p:nvPr>
        </p:nvSpPr>
        <p:spPr>
          <a:xfrm>
            <a:off x="8208962" y="4466268"/>
            <a:ext cx="2924175" cy="1992312"/>
          </a:xfrm>
          <a:prstGeom prst="rect">
            <a:avLst/>
          </a:prstGeom>
        </p:spPr>
        <p:txBody>
          <a:bodyPr/>
          <a:lstStyle/>
          <a:p>
            <a:endParaRPr lang="en-GB"/>
          </a:p>
        </p:txBody>
      </p:sp>
    </p:spTree>
    <p:extLst>
      <p:ext uri="{BB962C8B-B14F-4D97-AF65-F5344CB8AC3E}">
        <p14:creationId xmlns:p14="http://schemas.microsoft.com/office/powerpoint/2010/main" val="109149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30435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7.xml"/><Relationship Id="rId1" Type="http://schemas.openxmlformats.org/officeDocument/2006/relationships/slideLayout" Target="../slideLayouts/slideLayout7.xml"/><Relationship Id="rId4" Type="http://schemas.openxmlformats.org/officeDocument/2006/relationships/image" Target="../media/image6.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Shape">
            <a:extLst>
              <a:ext uri="{FF2B5EF4-FFF2-40B4-BE49-F238E27FC236}">
                <a16:creationId xmlns:a16="http://schemas.microsoft.com/office/drawing/2014/main" id="{5904852E-5BDE-4F31-A115-E7DEAB6B145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5447" t="24791" r="11469" b="22353"/>
          <a:stretch/>
        </p:blipFill>
        <p:spPr>
          <a:xfrm>
            <a:off x="0" y="0"/>
            <a:ext cx="10229850" cy="6858000"/>
          </a:xfrm>
          <a:prstGeom prst="rect">
            <a:avLst/>
          </a:prstGeom>
        </p:spPr>
      </p:pic>
      <p:pic>
        <p:nvPicPr>
          <p:cNvPr id="8" name="Picture 7" descr="Logo&#10;&#10;Description automatically generated with low confidence">
            <a:extLst>
              <a:ext uri="{FF2B5EF4-FFF2-40B4-BE49-F238E27FC236}">
                <a16:creationId xmlns:a16="http://schemas.microsoft.com/office/drawing/2014/main" id="{176EED41-9290-52DD-F99B-00E4C7CA069F}"/>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t="82778"/>
          <a:stretch/>
        </p:blipFill>
        <p:spPr>
          <a:xfrm>
            <a:off x="895001" y="5063180"/>
            <a:ext cx="3981799" cy="1013770"/>
          </a:xfrm>
          <a:prstGeom prst="rect">
            <a:avLst/>
          </a:prstGeom>
        </p:spPr>
      </p:pic>
    </p:spTree>
    <p:extLst>
      <p:ext uri="{BB962C8B-B14F-4D97-AF65-F5344CB8AC3E}">
        <p14:creationId xmlns:p14="http://schemas.microsoft.com/office/powerpoint/2010/main" val="1633217866"/>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20F74B-3053-4EA7-6612-79CE9C12273A}"/>
              </a:ext>
            </a:extLst>
          </p:cNvPr>
          <p:cNvSpPr/>
          <p:nvPr userDrawn="1"/>
        </p:nvSpPr>
        <p:spPr>
          <a:xfrm>
            <a:off x="0" y="-2160"/>
            <a:ext cx="12192000" cy="1667058"/>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A black and white spiral&#10;&#10;Description automatically generated with low confidence">
            <a:extLst>
              <a:ext uri="{FF2B5EF4-FFF2-40B4-BE49-F238E27FC236}">
                <a16:creationId xmlns:a16="http://schemas.microsoft.com/office/drawing/2014/main" id="{AB12C66F-87DB-1D82-E46D-4AB472A1EFD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6664722">
            <a:off x="6781850" y="-1855217"/>
            <a:ext cx="6318409" cy="6276287"/>
          </a:xfrm>
          <a:prstGeom prst="rect">
            <a:avLst/>
          </a:prstGeom>
        </p:spPr>
      </p:pic>
    </p:spTree>
    <p:extLst>
      <p:ext uri="{BB962C8B-B14F-4D97-AF65-F5344CB8AC3E}">
        <p14:creationId xmlns:p14="http://schemas.microsoft.com/office/powerpoint/2010/main" val="244659164"/>
      </p:ext>
    </p:extLst>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E3451E-B880-94C7-0B09-43313F30BC1D}"/>
              </a:ext>
            </a:extLst>
          </p:cNvPr>
          <p:cNvSpPr/>
          <p:nvPr userDrawn="1"/>
        </p:nvSpPr>
        <p:spPr>
          <a:xfrm>
            <a:off x="7004482" y="1"/>
            <a:ext cx="5187518" cy="6922652"/>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ircle&#10;&#10;Description automatically generated">
            <a:extLst>
              <a:ext uri="{FF2B5EF4-FFF2-40B4-BE49-F238E27FC236}">
                <a16:creationId xmlns:a16="http://schemas.microsoft.com/office/drawing/2014/main" id="{81677155-4FAF-D144-791F-3758B3D63D8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053743" y="4370025"/>
            <a:ext cx="5792286" cy="3766803"/>
          </a:xfrm>
          <a:prstGeom prst="rect">
            <a:avLst/>
          </a:prstGeom>
        </p:spPr>
      </p:pic>
      <p:cxnSp>
        <p:nvCxnSpPr>
          <p:cNvPr id="8" name="Straight Connector 7">
            <a:extLst>
              <a:ext uri="{FF2B5EF4-FFF2-40B4-BE49-F238E27FC236}">
                <a16:creationId xmlns:a16="http://schemas.microsoft.com/office/drawing/2014/main" id="{859AEF0C-9591-6D91-3888-D1A07A1492E8}"/>
              </a:ext>
            </a:extLst>
          </p:cNvPr>
          <p:cNvCxnSpPr>
            <a:cxnSpLocks/>
          </p:cNvCxnSpPr>
          <p:nvPr userDrawn="1"/>
        </p:nvCxnSpPr>
        <p:spPr>
          <a:xfrm>
            <a:off x="847550" y="1248063"/>
            <a:ext cx="5837335"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2250820"/>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1A453FC0-0102-35C4-F1B4-3B8B75CE6BF5}"/>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ircle&#10;&#10;Description automatically generated">
            <a:extLst>
              <a:ext uri="{FF2B5EF4-FFF2-40B4-BE49-F238E27FC236}">
                <a16:creationId xmlns:a16="http://schemas.microsoft.com/office/drawing/2014/main" id="{B083A677-4B28-1812-C4A1-BB7ED0E557B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68424087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E886B4E-914A-6D02-BC61-6FEAAE502B52}"/>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Circle&#10;&#10;Description automatically generated">
            <a:extLst>
              <a:ext uri="{FF2B5EF4-FFF2-40B4-BE49-F238E27FC236}">
                <a16:creationId xmlns:a16="http://schemas.microsoft.com/office/drawing/2014/main" id="{6CA36070-64C1-1CC1-E342-A4DD4F4A025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397311981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C9B9B39-0EAE-663F-8916-D13B0E3836A9}"/>
              </a:ext>
            </a:extLst>
          </p:cNvPr>
          <p:cNvCxnSpPr>
            <a:cxnSpLocks/>
          </p:cNvCxnSpPr>
          <p:nvPr userDrawn="1"/>
        </p:nvCxnSpPr>
        <p:spPr>
          <a:xfrm>
            <a:off x="847550" y="1248063"/>
            <a:ext cx="10496899"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68A6119-C88D-3649-1CD4-7CC0622E9784}"/>
              </a:ext>
            </a:extLst>
          </p:cNvPr>
          <p:cNvSpPr/>
          <p:nvPr userDrawn="1"/>
        </p:nvSpPr>
        <p:spPr>
          <a:xfrm>
            <a:off x="0" y="6383547"/>
            <a:ext cx="12192000" cy="539103"/>
          </a:xfrm>
          <a:prstGeom prst="rect">
            <a:avLst/>
          </a:prstGeom>
          <a:solidFill>
            <a:srgbClr val="006072"/>
          </a:solidFill>
          <a:ln>
            <a:solidFill>
              <a:srgbClr val="0060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Circle&#10;&#10;Description automatically generated">
            <a:extLst>
              <a:ext uri="{FF2B5EF4-FFF2-40B4-BE49-F238E27FC236}">
                <a16:creationId xmlns:a16="http://schemas.microsoft.com/office/drawing/2014/main" id="{D47B3F49-4DAA-D4D0-1CB6-2B7CBB9B6B0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5224" r="25687" b="64051"/>
          <a:stretch/>
        </p:blipFill>
        <p:spPr>
          <a:xfrm rot="19800000">
            <a:off x="7291524" y="5132462"/>
            <a:ext cx="4989911" cy="3041270"/>
          </a:xfrm>
          <a:prstGeom prst="rect">
            <a:avLst/>
          </a:prstGeom>
        </p:spPr>
      </p:pic>
    </p:spTree>
    <p:extLst>
      <p:ext uri="{BB962C8B-B14F-4D97-AF65-F5344CB8AC3E}">
        <p14:creationId xmlns:p14="http://schemas.microsoft.com/office/powerpoint/2010/main" val="2066364808"/>
      </p:ext>
    </p:extLst>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15950EE9-87B8-A6A1-83DF-026C64CBFB6A}"/>
              </a:ext>
            </a:extLst>
          </p:cNvPr>
          <p:cNvCxnSpPr>
            <a:cxnSpLocks/>
          </p:cNvCxnSpPr>
          <p:nvPr userDrawn="1"/>
        </p:nvCxnSpPr>
        <p:spPr>
          <a:xfrm>
            <a:off x="4692072" y="6008963"/>
            <a:ext cx="6902165" cy="0"/>
          </a:xfrm>
          <a:prstGeom prst="line">
            <a:avLst/>
          </a:prstGeom>
          <a:ln w="19050">
            <a:solidFill>
              <a:srgbClr val="006072"/>
            </a:solidFill>
          </a:ln>
        </p:spPr>
        <p:style>
          <a:lnRef idx="1">
            <a:schemeClr val="accent1"/>
          </a:lnRef>
          <a:fillRef idx="0">
            <a:schemeClr val="accent1"/>
          </a:fillRef>
          <a:effectRef idx="0">
            <a:schemeClr val="accent1"/>
          </a:effectRef>
          <a:fontRef idx="minor">
            <a:schemeClr val="tx1"/>
          </a:fontRef>
        </p:style>
      </p:cxnSp>
      <p:pic>
        <p:nvPicPr>
          <p:cNvPr id="5" name="Graphic 4">
            <a:extLst>
              <a:ext uri="{FF2B5EF4-FFF2-40B4-BE49-F238E27FC236}">
                <a16:creationId xmlns:a16="http://schemas.microsoft.com/office/drawing/2014/main" id="{733E436F-A51F-4978-BFD2-80DC7D457BB2}"/>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l="15000" b="7822"/>
          <a:stretch/>
        </p:blipFill>
        <p:spPr>
          <a:xfrm>
            <a:off x="0" y="2613891"/>
            <a:ext cx="4231614" cy="4244108"/>
          </a:xfrm>
          <a:prstGeom prst="rect">
            <a:avLst/>
          </a:prstGeom>
        </p:spPr>
      </p:pic>
    </p:spTree>
    <p:extLst>
      <p:ext uri="{BB962C8B-B14F-4D97-AF65-F5344CB8AC3E}">
        <p14:creationId xmlns:p14="http://schemas.microsoft.com/office/powerpoint/2010/main" val="1347444650"/>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omersetcc.sharepoint.com/sites/ASCLearningAndDevelopment/SitePages/Supported-First-Year-in-Practice-Resources-(Occupational-Therapy).aspx?source=https%3a//somersetcc.sharepoint.com/sites/ASCLearningAndDevelopment/SitePages/Forms/ByAuthor.aspx"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somersetcc.sharepoint.com/sites/ASCLearningAndDevelopment/SitePages/A-Z-of-Practice.aspx?csf=1&amp;web=1&amp;e=VCuhAS"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careknowledge.com/media/57567/swop-main-findings-report.pdf"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eur01.safelinks.protection.outlook.com/?url=https%3A%2F%2Frespond2us.at%2F126-b0a5-367&amp;data=05%7C02%7Csarah.gray%40somerset.gov.uk%7C2617817dd0d447b1f81608dc3944c907%7Cb524f606f77a4aa28da2fe70343b0cce%7C0%7C0%7C638448214833649395%7CUnknown%7CTWFpbGZsb3d8eyJWIjoiMC4wLjAwMDAiLCJQIjoiV2luMzIiLCJBTiI6Ik1haWwiLCJXVCI6Mn0%3D%7C0%7C%7C%7C&amp;sdata=bG5tXcxcFjkKZ3KaKZIpWqu8ep0TBgZE4AsLdPEM4F8%3D&amp;reserved=0"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hyperlink" Target="https://eur01.safelinks.protection.outlook.com/?url=https%3A%2F%2Frespond2us.at%2F126-039c-369&amp;data=05%7C02%7Csarah.gray%40somerset.gov.uk%7C2617817dd0d447b1f81608dc3944c907%7Cb524f606f77a4aa28da2fe70343b0cce%7C0%7C0%7C638448214833666313%7CUnknown%7CTWFpbGZsb3d8eyJWIjoiMC4wLjAwMDAiLCJQIjoiV2luMzIiLCJBTiI6Ik1haWwiLCJXVCI6Mn0%3D%7C0%7C%7C%7C&amp;sdata=dDX8ZSPXgpF28eRkPTZNfdIPW714J6JgHhFgZT6EQ8Y%3D&amp;reserved=0" TargetMode="External"/><Relationship Id="rId4" Type="http://schemas.openxmlformats.org/officeDocument/2006/relationships/hyperlink" Target="https://eur01.safelinks.protection.outlook.com/?url=https%3A%2F%2Frespond2us.at%2F126-8632-368&amp;data=05%7C02%7Csarah.gray%40somerset.gov.uk%7C2617817dd0d447b1f81608dc3944c907%7Cb524f606f77a4aa28da2fe70343b0cce%7C0%7C0%7C638448214833659105%7CUnknown%7CTWFpbGZsb3d8eyJWIjoiMC4wLjAwMDAiLCJQIjoiV2luMzIiLCJBTiI6Ik1haWwiLCJXVCI6Mn0%3D%7C0%7C%7C%7C&amp;sdata=YH3CIJLiLD5pex3wbvswnIfFt3X1clsvnFd2JPRHe9o%3D&amp;reserved=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A69677-82D3-7BB6-F4D1-809EDEB52FF0}"/>
              </a:ext>
            </a:extLst>
          </p:cNvPr>
          <p:cNvSpPr txBox="1"/>
          <p:nvPr/>
        </p:nvSpPr>
        <p:spPr>
          <a:xfrm>
            <a:off x="731875" y="1208150"/>
            <a:ext cx="7919756" cy="769441"/>
          </a:xfrm>
          <a:prstGeom prst="rect">
            <a:avLst/>
          </a:prstGeom>
          <a:noFill/>
        </p:spPr>
        <p:txBody>
          <a:bodyPr wrap="square" lIns="91440" tIns="45720" rIns="91440" bIns="45720" rtlCol="0" anchor="t">
            <a:spAutoFit/>
          </a:bodyPr>
          <a:lstStyle/>
          <a:p>
            <a:r>
              <a:rPr lang="en-GB" sz="4400" b="1">
                <a:solidFill>
                  <a:schemeClr val="bg1"/>
                </a:solidFill>
                <a:latin typeface="Arial"/>
                <a:cs typeface="Arial"/>
              </a:rPr>
              <a:t>Learning and Development </a:t>
            </a:r>
            <a:endParaRPr lang="en-US" sz="4400">
              <a:solidFill>
                <a:schemeClr val="bg1"/>
              </a:solidFill>
              <a:latin typeface="Arial"/>
              <a:cs typeface="Arial"/>
            </a:endParaRPr>
          </a:p>
        </p:txBody>
      </p:sp>
      <p:sp>
        <p:nvSpPr>
          <p:cNvPr id="3" name="TextBox 2">
            <a:extLst>
              <a:ext uri="{FF2B5EF4-FFF2-40B4-BE49-F238E27FC236}">
                <a16:creationId xmlns:a16="http://schemas.microsoft.com/office/drawing/2014/main" id="{F548BFAA-A455-21EE-7689-E90BF9160637}"/>
              </a:ext>
            </a:extLst>
          </p:cNvPr>
          <p:cNvSpPr txBox="1"/>
          <p:nvPr/>
        </p:nvSpPr>
        <p:spPr>
          <a:xfrm>
            <a:off x="895001" y="2660505"/>
            <a:ext cx="6457950" cy="523220"/>
          </a:xfrm>
          <a:prstGeom prst="rect">
            <a:avLst/>
          </a:prstGeom>
          <a:noFill/>
        </p:spPr>
        <p:txBody>
          <a:bodyPr wrap="square" rtlCol="0">
            <a:spAutoFit/>
          </a:bodyPr>
          <a:lstStyle/>
          <a:p>
            <a:r>
              <a:rPr lang="en-GB" sz="2800">
                <a:solidFill>
                  <a:schemeClr val="bg1"/>
                </a:solidFill>
                <a:latin typeface="Arial" panose="020B0604020202020204" pitchFamily="34" charset="0"/>
                <a:cs typeface="Arial" panose="020B0604020202020204" pitchFamily="34" charset="0"/>
              </a:rPr>
              <a:t>Date: 6</a:t>
            </a:r>
            <a:r>
              <a:rPr lang="en-GB" sz="2800" baseline="30000">
                <a:solidFill>
                  <a:schemeClr val="bg1"/>
                </a:solidFill>
                <a:latin typeface="Arial" panose="020B0604020202020204" pitchFamily="34" charset="0"/>
                <a:cs typeface="Arial" panose="020B0604020202020204" pitchFamily="34" charset="0"/>
              </a:rPr>
              <a:t>th</a:t>
            </a:r>
            <a:r>
              <a:rPr lang="en-GB" sz="2800">
                <a:solidFill>
                  <a:schemeClr val="bg1"/>
                </a:solidFill>
                <a:latin typeface="Arial" panose="020B0604020202020204" pitchFamily="34" charset="0"/>
                <a:cs typeface="Arial" panose="020B0604020202020204" pitchFamily="34" charset="0"/>
              </a:rPr>
              <a:t> March 2024</a:t>
            </a:r>
            <a:endParaRPr lang="en-GB" sz="28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580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10496898" cy="584775"/>
          </a:xfrm>
          <a:prstGeom prst="rect">
            <a:avLst/>
          </a:prstGeom>
          <a:noFill/>
        </p:spPr>
        <p:txBody>
          <a:bodyPr wrap="square" rtlCol="0">
            <a:spAutoFit/>
          </a:bodyPr>
          <a:lstStyle/>
          <a:p>
            <a:r>
              <a:rPr lang="en-GB" sz="3200" b="1">
                <a:solidFill>
                  <a:srgbClr val="006072"/>
                </a:solidFill>
                <a:latin typeface="Arial" panose="020B0604020202020204" pitchFamily="34" charset="0"/>
                <a:cs typeface="Arial" panose="020B0604020202020204" pitchFamily="34" charset="0"/>
              </a:rPr>
              <a:t>Support to Newly Qualified Occupational Therapists</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0" y="1577115"/>
            <a:ext cx="10496898" cy="3323987"/>
          </a:xfrm>
          <a:prstGeom prst="rect">
            <a:avLst/>
          </a:prstGeom>
          <a:noFill/>
        </p:spPr>
        <p:txBody>
          <a:bodyPr wrap="square" lIns="91440" tIns="45720" rIns="91440" bIns="45720" rtlCol="0" anchor="t">
            <a:spAutoFit/>
          </a:bodyPr>
          <a:lstStyle/>
          <a:p>
            <a:r>
              <a:rPr lang="en-GB" sz="2000" b="1">
                <a:effectLst/>
                <a:latin typeface="Arial" panose="020B0604020202020204" pitchFamily="34" charset="0"/>
                <a:ea typeface="Calibri" panose="020F0502020204030204" pitchFamily="34" charset="0"/>
                <a:cs typeface="Arial" panose="020B0604020202020204" pitchFamily="34" charset="0"/>
              </a:rPr>
              <a:t>Occupational Therapy Preceptorship Programme</a:t>
            </a:r>
          </a:p>
          <a:p>
            <a:pPr marL="285750" indent="-285750">
              <a:buFont typeface="Arial" panose="020B0604020202020204" pitchFamily="34" charset="0"/>
              <a:buChar char="•"/>
            </a:pPr>
            <a:r>
              <a:rPr lang="en-GB" sz="1400">
                <a:effectLst/>
                <a:latin typeface="Arial" panose="020B0604020202020204" pitchFamily="34" charset="0"/>
                <a:ea typeface="Calibri" panose="020F0502020204030204" pitchFamily="34" charset="0"/>
              </a:rPr>
              <a:t>2 OTs are currently going through preceptorship.</a:t>
            </a:r>
          </a:p>
          <a:p>
            <a:pPr marL="285750" indent="-285750">
              <a:buFont typeface="Arial" panose="020B0604020202020204" pitchFamily="34" charset="0"/>
              <a:buChar char="•"/>
            </a:pPr>
            <a:endParaRPr lang="en-GB" sz="140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GB" sz="1400">
                <a:effectLst/>
                <a:latin typeface="Arial" panose="020B0604020202020204" pitchFamily="34" charset="0"/>
                <a:ea typeface="Calibri" panose="020F0502020204030204" pitchFamily="34" charset="0"/>
                <a:cs typeface="Arial" panose="020B0604020202020204" pitchFamily="34" charset="0"/>
              </a:rPr>
              <a:t>Somerset OTs have access to the AHP faculty programme, L&amp;D OT Lead involved in the development.  This includes 5 development days, hosted by Somerset Foundation Trust </a:t>
            </a:r>
          </a:p>
          <a:p>
            <a:endParaRPr lang="en-GB" sz="140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GB" sz="1400">
                <a:latin typeface="Arial" panose="020B0604020202020204" pitchFamily="34" charset="0"/>
                <a:ea typeface="Calibri" panose="020F0502020204030204" pitchFamily="34" charset="0"/>
                <a:cs typeface="Arial" panose="020B0604020202020204" pitchFamily="34" charset="0"/>
              </a:rPr>
              <a:t>Somerset ASC OT specific workbook and electronic resources within sharepoint (</a:t>
            </a:r>
            <a:r>
              <a:rPr lang="en-GB" sz="1400">
                <a:hlinkClick r:id="rId3"/>
              </a:rPr>
              <a:t>OT Preceptorship Resources</a:t>
            </a:r>
            <a:r>
              <a:rPr lang="en-GB" sz="1400"/>
              <a:t>) </a:t>
            </a:r>
            <a:r>
              <a:rPr lang="en-GB" sz="1400">
                <a:effectLst/>
                <a:latin typeface="Arial" panose="020B0604020202020204" pitchFamily="34" charset="0"/>
                <a:ea typeface="Calibri" panose="020F0502020204030204" pitchFamily="34" charset="0"/>
                <a:cs typeface="Arial" panose="020B0604020202020204" pitchFamily="34" charset="0"/>
              </a:rPr>
              <a:t>developed in conjunction with Devon Adult Social Care using Health Education England funding</a:t>
            </a:r>
            <a:endParaRPr lang="en-GB" sz="1400"/>
          </a:p>
          <a:p>
            <a:pPr marL="342900" indent="-342900">
              <a:buFont typeface="Arial" panose="020B0604020202020204" pitchFamily="34" charset="0"/>
              <a:buChar char="•"/>
            </a:pPr>
            <a:endParaRPr lang="en-GB" sz="140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GB" sz="1400">
                <a:latin typeface="Arial" panose="020B0604020202020204" pitchFamily="34" charset="0"/>
                <a:ea typeface="Calibri" panose="020F0502020204030204" pitchFamily="34" charset="0"/>
                <a:cs typeface="Arial" panose="020B0604020202020204" pitchFamily="34" charset="0"/>
              </a:rPr>
              <a:t>Support internally by Preceptor within operational team and Learning and Development OT preceptorship lead</a:t>
            </a:r>
            <a:endParaRPr lang="en-GB" sz="140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GB">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GB">
              <a:effectLst/>
              <a:latin typeface="Arial" panose="020B0604020202020204" pitchFamily="34" charset="0"/>
              <a:ea typeface="Calibri" panose="020F0502020204030204" pitchFamily="34" charset="0"/>
              <a:cs typeface="Arial" panose="020B0604020202020204" pitchFamily="34" charset="0"/>
            </a:endParaRPr>
          </a:p>
          <a:p>
            <a:pPr marL="457200" indent="-457200">
              <a:buFont typeface="Arial" panose="020B0604020202020204" pitchFamily="34" charset="0"/>
              <a:buChar char="•"/>
            </a:pPr>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9622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8382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Competency Framework</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1" y="2167665"/>
            <a:ext cx="10496898" cy="3416320"/>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GB" sz="2000">
                <a:latin typeface="Arial"/>
                <a:cs typeface="Arial"/>
              </a:rPr>
              <a:t>Launched August 2023</a:t>
            </a:r>
          </a:p>
          <a:p>
            <a:endParaRPr lang="en-GB" sz="20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a:latin typeface="Arial"/>
                <a:cs typeface="Arial"/>
              </a:rPr>
              <a:t>ASCPs to APs. Plan to develop to include service managers and strategic managers.</a:t>
            </a:r>
            <a:endParaRPr lang="en-GB" sz="20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a:latin typeface="Arial"/>
                <a:cs typeface="Arial"/>
              </a:rPr>
              <a:t>Provides a clear development pathway including qualifications.</a:t>
            </a:r>
          </a:p>
          <a:p>
            <a:pPr marL="457200" indent="-457200">
              <a:buFont typeface="Arial" panose="020B0604020202020204" pitchFamily="34" charset="0"/>
              <a:buChar char="•"/>
            </a:pPr>
            <a:endParaRPr lang="en-GB" sz="20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a:latin typeface="Arial"/>
                <a:cs typeface="Arial"/>
              </a:rPr>
              <a:t>Integral to the supervision process.</a:t>
            </a:r>
          </a:p>
          <a:p>
            <a:pPr marL="457200" indent="-457200">
              <a:buFont typeface="Arial" panose="020B0604020202020204" pitchFamily="34" charset="0"/>
              <a:buChar char="•"/>
            </a:pPr>
            <a:endParaRPr lang="en-GB" sz="2000">
              <a:latin typeface="Arial"/>
              <a:cs typeface="Arial"/>
            </a:endParaRPr>
          </a:p>
          <a:p>
            <a:pPr marL="457200" indent="-457200">
              <a:buFont typeface="Arial" panose="020B0604020202020204" pitchFamily="34" charset="0"/>
              <a:buChar char="•"/>
            </a:pPr>
            <a:r>
              <a:rPr lang="en-GB" sz="2000">
                <a:latin typeface="Arial"/>
                <a:cs typeface="Arial"/>
              </a:rPr>
              <a:t>Focus on evidencing competencies that have been achieved through practice and identifying areas for development</a:t>
            </a:r>
            <a:r>
              <a:rPr lang="en-GB" sz="2800">
                <a:latin typeface="Arial"/>
                <a:cs typeface="Arial"/>
              </a:rPr>
              <a:t>.</a:t>
            </a:r>
          </a:p>
          <a:p>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82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8382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Practice Quality Framework</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1" y="2167665"/>
            <a:ext cx="10496898" cy="273921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a:latin typeface="Arial"/>
                <a:cs typeface="Arial"/>
              </a:rPr>
              <a:t>Co-produced with people with lived expertise in workshops in 2023.</a:t>
            </a:r>
          </a:p>
          <a:p>
            <a:pPr marL="285750" indent="-285750">
              <a:buFont typeface="Arial" panose="020B0604020202020204" pitchFamily="34" charset="0"/>
              <a:buChar char="•"/>
            </a:pPr>
            <a:endParaRPr lang="en-GB">
              <a:latin typeface="Arial"/>
              <a:cs typeface="Arial"/>
            </a:endParaRPr>
          </a:p>
          <a:p>
            <a:pPr marL="285750" indent="-285750">
              <a:buFont typeface="Arial" panose="020B0604020202020204" pitchFamily="34" charset="0"/>
              <a:buChar char="•"/>
            </a:pPr>
            <a:r>
              <a:rPr lang="en-GB">
                <a:latin typeface="Arial"/>
                <a:cs typeface="Arial"/>
              </a:rPr>
              <a:t>Draws on practice quality standards that have been shared in the regional PSW network.</a:t>
            </a:r>
            <a:endParaRPr lang="en-GB">
              <a:latin typeface="Calibri" panose="020F0502020204030204"/>
              <a:ea typeface="Calibri" panose="020F0502020204030204"/>
              <a:cs typeface="Calibri" panose="020F0502020204030204"/>
            </a:endParaRPr>
          </a:p>
          <a:p>
            <a:pPr marL="285750" indent="-285750">
              <a:buFont typeface="Arial" panose="020B0604020202020204" pitchFamily="34" charset="0"/>
              <a:buChar char="•"/>
            </a:pPr>
            <a:endParaRPr lang="en-GB">
              <a:latin typeface="Arial"/>
              <a:cs typeface="Arial"/>
            </a:endParaRPr>
          </a:p>
          <a:p>
            <a:pPr marL="285750" indent="-285750">
              <a:buFont typeface="Arial" panose="020B0604020202020204" pitchFamily="34" charset="0"/>
              <a:buChar char="•"/>
            </a:pPr>
            <a:r>
              <a:rPr lang="en-GB">
                <a:latin typeface="Arial"/>
                <a:cs typeface="Arial"/>
              </a:rPr>
              <a:t>Ambitious programme of audits involving all in operations.</a:t>
            </a:r>
            <a:endParaRPr lang="en-GB">
              <a:latin typeface="Calibri" panose="020F0502020204030204"/>
              <a:ea typeface="Calibri"/>
              <a:cs typeface="Calibri"/>
            </a:endParaRPr>
          </a:p>
          <a:p>
            <a:pPr marL="285750" indent="-285750">
              <a:buFont typeface="Arial" panose="020B0604020202020204" pitchFamily="34" charset="0"/>
              <a:buChar char="•"/>
            </a:pPr>
            <a:endParaRPr lang="en-GB">
              <a:latin typeface="Arial"/>
              <a:cs typeface="Arial"/>
            </a:endParaRPr>
          </a:p>
          <a:p>
            <a:pPr marL="285750" indent="-285750">
              <a:buFont typeface="Arial" panose="020B0604020202020204" pitchFamily="34" charset="0"/>
              <a:buChar char="•"/>
            </a:pPr>
            <a:r>
              <a:rPr lang="en-GB">
                <a:latin typeface="Arial"/>
                <a:cs typeface="Arial"/>
              </a:rPr>
              <a:t>Learning collated and analysed by Practice Development Advanced Practitioners and presented to the Practice Quality Board with learning and how this will be taken forward. </a:t>
            </a:r>
            <a:endParaRPr lang="en-GB">
              <a:latin typeface="Calibri" panose="020F0502020204030204"/>
              <a:ea typeface="Calibri"/>
              <a:cs typeface="Calibri"/>
            </a:endParaRPr>
          </a:p>
          <a:p>
            <a:pPr marL="285750" indent="-285750">
              <a:buFont typeface="Arial" panose="020B0604020202020204" pitchFamily="34" charset="0"/>
              <a:buChar char="•"/>
            </a:pPr>
            <a:endParaRPr lang="en-GB" sz="1400">
              <a:latin typeface="Arial"/>
              <a:ea typeface="Calibri"/>
              <a:cs typeface="Arial"/>
            </a:endParaRP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22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8382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Supervision </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0" y="1459230"/>
            <a:ext cx="10496898" cy="4031873"/>
          </a:xfrm>
          <a:prstGeom prst="rect">
            <a:avLst/>
          </a:prstGeom>
          <a:noFill/>
        </p:spPr>
        <p:txBody>
          <a:bodyPr wrap="square" rtlCol="0">
            <a:spAutoFit/>
          </a:bodyPr>
          <a:lstStyle/>
          <a:p>
            <a:r>
              <a:rPr lang="en-GB" sz="2000" b="1">
                <a:latin typeface="Arial" panose="020B0604020202020204" pitchFamily="34" charset="0"/>
                <a:cs typeface="Arial" panose="020B0604020202020204" pitchFamily="34" charset="0"/>
              </a:rPr>
              <a:t>New Supervision, Achievement and Development Plan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Working group from across Service, developed new template</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Inclusion of annual observation, areas supervisee is proud of, feedback to line manager and personal development plan</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Post Qualifying Standards for Practice Supervisors – Pilot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Programme built on initial work of the trail blazer pilots held across Local Authorities in the Southwest.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Framework adapted to meet Service need, inclusion of Supervision audit,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Pilot running with 6 Advanced Practitioners from Operational teams (Health Interface Service, Learning Disabilities, Mental Health) and Practice Development over a 9 months.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Externally commissioned.</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Evaluation in June 2024</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Training and audits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Development of supervision training offer to run alongside e-Learning and PQPS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Standard 10 Practice Quality Framework </a:t>
            </a:r>
          </a:p>
          <a:p>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133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8382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L&amp;D Communication Hub</a:t>
            </a:r>
          </a:p>
        </p:txBody>
      </p:sp>
      <p:sp>
        <p:nvSpPr>
          <p:cNvPr id="10" name="TextBox 9">
            <a:extLst>
              <a:ext uri="{FF2B5EF4-FFF2-40B4-BE49-F238E27FC236}">
                <a16:creationId xmlns:a16="http://schemas.microsoft.com/office/drawing/2014/main" id="{7697384F-D30D-0B84-F6B1-D35D1201BCED}"/>
              </a:ext>
            </a:extLst>
          </p:cNvPr>
          <p:cNvSpPr txBox="1"/>
          <p:nvPr/>
        </p:nvSpPr>
        <p:spPr>
          <a:xfrm>
            <a:off x="629302" y="1593765"/>
            <a:ext cx="10496898" cy="4524315"/>
          </a:xfrm>
          <a:prstGeom prst="rect">
            <a:avLst/>
          </a:prstGeom>
          <a:noFill/>
        </p:spPr>
        <p:txBody>
          <a:bodyPr wrap="square" rtlCol="0">
            <a:spAutoFit/>
          </a:bodyPr>
          <a:lstStyle/>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A-Z of Practice Resources provides the workforce with links to Resources held by Somerset Council and Externally </a:t>
            </a:r>
            <a:r>
              <a:rPr lang="en-GB">
                <a:hlinkClick r:id="rId3"/>
              </a:rPr>
              <a:t>A-Z of Practice Resources</a:t>
            </a:r>
            <a:endParaRPr lang="en-GB"/>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Links to The Learning Centre, and training provision and e-Learning </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Past learning events</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Learning, Handbooks, Plans and Templates (ASYE, Stepping Towards, PEPS, Return to Practice etc)</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Making Research Count resources</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CPD resources</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Career Pathway development guidance</a:t>
            </a:r>
          </a:p>
          <a:p>
            <a:pPr marL="285750" indent="-285750">
              <a:buFont typeface="Arial" panose="020B0604020202020204" pitchFamily="34" charset="0"/>
              <a:buChar char="•"/>
            </a:pP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831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8382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Research activities</a:t>
            </a:r>
          </a:p>
        </p:txBody>
      </p:sp>
      <p:sp>
        <p:nvSpPr>
          <p:cNvPr id="10" name="TextBox 9">
            <a:extLst>
              <a:ext uri="{FF2B5EF4-FFF2-40B4-BE49-F238E27FC236}">
                <a16:creationId xmlns:a16="http://schemas.microsoft.com/office/drawing/2014/main" id="{7697384F-D30D-0B84-F6B1-D35D1201BCED}"/>
              </a:ext>
            </a:extLst>
          </p:cNvPr>
          <p:cNvSpPr txBox="1"/>
          <p:nvPr/>
        </p:nvSpPr>
        <p:spPr>
          <a:xfrm>
            <a:off x="735024" y="1678934"/>
            <a:ext cx="10496898" cy="3785652"/>
          </a:xfrm>
          <a:prstGeom prst="rect">
            <a:avLst/>
          </a:prstGeom>
          <a:noFill/>
        </p:spPr>
        <p:txBody>
          <a:bodyPr wrap="square" rtlCol="0">
            <a:spAutoFit/>
          </a:bodyPr>
          <a:lstStyle/>
          <a:p>
            <a:r>
              <a:rPr lang="en-GB" sz="2000" b="1">
                <a:latin typeface="Arial" panose="020B0604020202020204" pitchFamily="34" charset="0"/>
                <a:cs typeface="Arial" panose="020B0604020202020204" pitchFamily="34" charset="0"/>
              </a:rPr>
              <a:t>Peninsula Adult Social Care Research Collaboration (PARC) Project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Social Worker and Occupational Therapist appointed 2 days per week (4 research days in total) to develop Research Capacity and Culture in Somerset from 1</a:t>
            </a:r>
            <a:r>
              <a:rPr lang="en-GB" sz="1400" baseline="30000">
                <a:latin typeface="Arial" panose="020B0604020202020204" pitchFamily="34" charset="0"/>
                <a:cs typeface="Arial" panose="020B0604020202020204" pitchFamily="34" charset="0"/>
              </a:rPr>
              <a:t>st</a:t>
            </a:r>
            <a:r>
              <a:rPr lang="en-GB" sz="1400">
                <a:latin typeface="Arial" panose="020B0604020202020204" pitchFamily="34" charset="0"/>
                <a:cs typeface="Arial" panose="020B0604020202020204" pitchFamily="34" charset="0"/>
              </a:rPr>
              <a:t> March 2024</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Running in partnership with Plymouth University</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Funded by National Institute for Health and Social Care Research (NIHR)</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Links to other Research projects in Public Health, Somerset and within South West</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b="1">
                <a:latin typeface="Arial" panose="020B0604020202020204" pitchFamily="34" charset="0"/>
                <a:cs typeface="Arial" panose="020B0604020202020204" pitchFamily="34" charset="0"/>
              </a:rPr>
              <a:t>Making Research Count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Subscription provides access to current research within Social Work and Social enabling us to  increase ‘research mindedness’ within Service</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Social Work with Older People (SWOT) Project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Run in partnership with Bristol University</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hlinkClick r:id="rId3"/>
              </a:rPr>
              <a:t>swop-main-findings-report.pdf (careknowledge.com)</a:t>
            </a:r>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Funded by National Institute for Health and Social Care Research (NIHR)</a:t>
            </a:r>
          </a:p>
          <a:p>
            <a:endParaRPr lang="en-GB"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9216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10304935" cy="646331"/>
          </a:xfrm>
          <a:prstGeom prst="rect">
            <a:avLst/>
          </a:prstGeom>
          <a:noFill/>
        </p:spPr>
        <p:txBody>
          <a:bodyPr wrap="square" rtlCol="0">
            <a:spAutoFit/>
          </a:bodyPr>
          <a:lstStyle/>
          <a:p>
            <a:r>
              <a:rPr lang="en-GB" sz="3600" b="1">
                <a:solidFill>
                  <a:srgbClr val="006072"/>
                </a:solidFill>
                <a:latin typeface="Arial" panose="020B0604020202020204" pitchFamily="34" charset="0"/>
                <a:cs typeface="Arial" panose="020B0604020202020204" pitchFamily="34" charset="0"/>
              </a:rPr>
              <a:t>Contribution to Recruitment and Retention </a:t>
            </a:r>
          </a:p>
        </p:txBody>
      </p:sp>
      <p:sp>
        <p:nvSpPr>
          <p:cNvPr id="10" name="TextBox 9">
            <a:extLst>
              <a:ext uri="{FF2B5EF4-FFF2-40B4-BE49-F238E27FC236}">
                <a16:creationId xmlns:a16="http://schemas.microsoft.com/office/drawing/2014/main" id="{7697384F-D30D-0B84-F6B1-D35D1201BCED}"/>
              </a:ext>
            </a:extLst>
          </p:cNvPr>
          <p:cNvSpPr txBox="1"/>
          <p:nvPr/>
        </p:nvSpPr>
        <p:spPr>
          <a:xfrm>
            <a:off x="847551" y="913183"/>
            <a:ext cx="10496898" cy="5816977"/>
          </a:xfrm>
          <a:prstGeom prst="rect">
            <a:avLst/>
          </a:prstGeom>
          <a:noFill/>
        </p:spPr>
        <p:txBody>
          <a:bodyPr wrap="square" lIns="91440" tIns="45720" rIns="91440" bIns="45720" rtlCol="0" anchor="t">
            <a:spAutoFit/>
          </a:bodyPr>
          <a:lstStyle/>
          <a:p>
            <a:r>
              <a:rPr lang="en-GB" sz="2000" b="1">
                <a:latin typeface="Arial"/>
                <a:cs typeface="Arial"/>
              </a:rPr>
              <a:t>System wide Development</a:t>
            </a:r>
          </a:p>
          <a:p>
            <a:pPr marL="342900" indent="-342900">
              <a:buFont typeface="Arial" panose="020B0604020202020204" pitchFamily="34" charset="0"/>
              <a:buChar char="•"/>
            </a:pPr>
            <a:r>
              <a:rPr lang="en-GB" sz="1400">
                <a:latin typeface="Arial"/>
                <a:cs typeface="Arial"/>
              </a:rPr>
              <a:t>Alongside Integrated Care Board and Somerset Foundation Trust exploring opportunities to widen access to Occupational Therapy and Social Work education across Somerset.</a:t>
            </a:r>
          </a:p>
          <a:p>
            <a:pPr marL="342900" indent="-342900">
              <a:buFont typeface="Arial" panose="020B0604020202020204" pitchFamily="34" charset="0"/>
              <a:buChar char="•"/>
            </a:pPr>
            <a:r>
              <a:rPr lang="en-GB" sz="1400">
                <a:latin typeface="Arial"/>
                <a:cs typeface="Arial"/>
              </a:rPr>
              <a:t>Development of a Social Work Position statement with Somerset Foundation Trust, Integrated Care Board and HEI network</a:t>
            </a:r>
          </a:p>
          <a:p>
            <a:pPr marL="342900" indent="-342900">
              <a:buFont typeface="Arial" panose="020B0604020202020204" pitchFamily="34" charset="0"/>
              <a:buChar char="•"/>
            </a:pPr>
            <a:r>
              <a:rPr lang="en-GB" sz="1400">
                <a:latin typeface="Arial"/>
                <a:cs typeface="Arial"/>
              </a:rPr>
              <a:t>Somerset Academy Development to create a care workforce for the future</a:t>
            </a: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Yeovil College Social Work Degree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Incentive programme for those undertaking the Degree to work for Somerset Council on completion.  Guarantee job interview and £50 per month for 5 years </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2000" b="1">
                <a:latin typeface="Arial"/>
                <a:cs typeface="Arial"/>
              </a:rPr>
              <a:t>OT Return to Practice framework</a:t>
            </a:r>
          </a:p>
          <a:p>
            <a:pPr marL="342900" indent="-342900">
              <a:buFont typeface="Arial" panose="020B0604020202020204" pitchFamily="34" charset="0"/>
              <a:buChar char="•"/>
            </a:pPr>
            <a:r>
              <a:rPr lang="en-GB" sz="1400">
                <a:latin typeface="Arial"/>
                <a:cs typeface="Arial"/>
              </a:rPr>
              <a:t>Rolling advert to recruit Return to Practice Occupational Therapists</a:t>
            </a:r>
          </a:p>
          <a:p>
            <a:pPr marL="342900" indent="-342900">
              <a:buFont typeface="Arial" panose="020B0604020202020204" pitchFamily="34" charset="0"/>
              <a:buChar char="•"/>
            </a:pPr>
            <a:r>
              <a:rPr lang="en-GB" sz="1400">
                <a:latin typeface="Arial"/>
                <a:cs typeface="Arial"/>
              </a:rPr>
              <a:t>Somerset offers the first Return to Practice route in Social Care</a:t>
            </a:r>
          </a:p>
          <a:p>
            <a:pPr marL="342900" indent="-342900">
              <a:buFont typeface="Arial" panose="020B0604020202020204" pitchFamily="34" charset="0"/>
              <a:buChar char="•"/>
            </a:pPr>
            <a:r>
              <a:rPr lang="en-GB" sz="1400">
                <a:latin typeface="Arial"/>
                <a:cs typeface="Arial"/>
              </a:rPr>
              <a:t>1 Occupational Therapist returnee in 2023/24.  1 potential starter.</a:t>
            </a: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Social Work Return to Practice framework</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Refresh of the Social Work Return to Practice framework</a:t>
            </a: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Social Work Sessions Podcast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Hosted by Principal Social Worker, national speakers are interviewed on key practice topics</a:t>
            </a:r>
          </a:p>
          <a:p>
            <a:pPr marL="285750" indent="-285750">
              <a:buFont typeface="Arial" panose="020B0604020202020204" pitchFamily="34" charset="0"/>
              <a:buChar char="•"/>
            </a:pPr>
            <a:endParaRPr lang="en-GB" sz="1400" b="1">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Advertising through national newspapers and Skills for Care</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Recent article for Apprenticeship week &amp; guardian for Social Work week. </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0115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10304935" cy="646331"/>
          </a:xfrm>
          <a:prstGeom prst="rect">
            <a:avLst/>
          </a:prstGeom>
          <a:noFill/>
        </p:spPr>
        <p:txBody>
          <a:bodyPr wrap="square" rtlCol="0">
            <a:spAutoFit/>
          </a:bodyPr>
          <a:lstStyle/>
          <a:p>
            <a:r>
              <a:rPr lang="en-GB" sz="3600" b="1">
                <a:solidFill>
                  <a:srgbClr val="006072"/>
                </a:solidFill>
                <a:latin typeface="Arial" panose="020B0604020202020204" pitchFamily="34" charset="0"/>
                <a:cs typeface="Arial" panose="020B0604020202020204" pitchFamily="34" charset="0"/>
              </a:rPr>
              <a:t>Workforce</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0" y="1826143"/>
            <a:ext cx="10496898" cy="2862322"/>
          </a:xfrm>
          <a:prstGeom prst="rect">
            <a:avLst/>
          </a:prstGeom>
          <a:noFill/>
        </p:spPr>
        <p:txBody>
          <a:bodyPr wrap="square" rtlCol="0">
            <a:spAutoFit/>
          </a:bodyPr>
          <a:lstStyle/>
          <a:p>
            <a:pPr marL="285750" indent="-285750">
              <a:buFont typeface="Arial" panose="020B0604020202020204" pitchFamily="34" charset="0"/>
              <a:buChar char="•"/>
            </a:pPr>
            <a:r>
              <a:rPr lang="en-GB" sz="2000" b="1" dirty="0">
                <a:latin typeface="Arial" panose="020B0604020202020204" pitchFamily="34" charset="0"/>
                <a:cs typeface="Arial" panose="020B0604020202020204" pitchFamily="34" charset="0"/>
              </a:rPr>
              <a:t>Employer Standards Health Check 2024, launched 29</a:t>
            </a:r>
            <a:r>
              <a:rPr lang="en-GB" sz="2000" b="1" baseline="30000" dirty="0">
                <a:latin typeface="Arial" panose="020B0604020202020204" pitchFamily="34" charset="0"/>
                <a:cs typeface="Arial" panose="020B0604020202020204" pitchFamily="34" charset="0"/>
              </a:rPr>
              <a:t>th</a:t>
            </a:r>
            <a:r>
              <a:rPr lang="en-GB" sz="2000" b="1" dirty="0">
                <a:latin typeface="Arial" panose="020B0604020202020204" pitchFamily="34" charset="0"/>
                <a:cs typeface="Arial" panose="020B0604020202020204" pitchFamily="34" charset="0"/>
              </a:rPr>
              <a:t> February 2024</a:t>
            </a:r>
          </a:p>
          <a:p>
            <a:r>
              <a:rPr lang="en-GB" sz="1400" u="sng" dirty="0">
                <a:effectLst/>
                <a:latin typeface="Arial" panose="020B0604020202020204" pitchFamily="34" charset="0"/>
                <a:ea typeface="Calibri" panose="020F0502020204030204" pitchFamily="34" charset="0"/>
              </a:rPr>
              <a:t>Social Workers Registered with Social Work England</a:t>
            </a:r>
            <a:endParaRPr lang="en-GB" sz="1400" dirty="0">
              <a:effectLst/>
              <a:latin typeface="Calibri" panose="020F0502020204030204" pitchFamily="34" charset="0"/>
              <a:ea typeface="Calibri" panose="020F0502020204030204" pitchFamily="34" charset="0"/>
            </a:endParaRPr>
          </a:p>
          <a:p>
            <a:r>
              <a:rPr lang="en-GB" sz="1400" u="sng" dirty="0">
                <a:solidFill>
                  <a:srgbClr val="0563C1"/>
                </a:solidFill>
                <a:effectLst/>
                <a:latin typeface="Arial" panose="020B0604020202020204" pitchFamily="34" charset="0"/>
                <a:ea typeface="Calibri" panose="020F0502020204030204" pitchFamily="34" charset="0"/>
                <a:hlinkClick r:id="rId3"/>
              </a:rPr>
              <a:t>https://respond2us.at/126-b0a5-367</a:t>
            </a:r>
            <a:endParaRPr lang="en-GB" sz="1400" dirty="0">
              <a:effectLst/>
              <a:latin typeface="Calibri" panose="020F0502020204030204" pitchFamily="34" charset="0"/>
              <a:ea typeface="Calibri" panose="020F0502020204030204" pitchFamily="34" charset="0"/>
            </a:endParaRPr>
          </a:p>
          <a:p>
            <a:r>
              <a:rPr lang="en-GB" sz="1400" dirty="0">
                <a:effectLst/>
                <a:latin typeface="Arial" panose="020B0604020202020204" pitchFamily="34" charset="0"/>
                <a:ea typeface="Calibri" panose="020F0502020204030204" pitchFamily="34" charset="0"/>
              </a:rPr>
              <a:t> </a:t>
            </a:r>
            <a:endParaRPr lang="en-GB" sz="1400" dirty="0">
              <a:effectLst/>
              <a:latin typeface="Calibri" panose="020F0502020204030204" pitchFamily="34" charset="0"/>
              <a:ea typeface="Calibri" panose="020F0502020204030204" pitchFamily="34" charset="0"/>
            </a:endParaRPr>
          </a:p>
          <a:p>
            <a:r>
              <a:rPr lang="en-GB" sz="1400" u="sng" dirty="0">
                <a:effectLst/>
                <a:latin typeface="Arial" panose="020B0604020202020204" pitchFamily="34" charset="0"/>
                <a:ea typeface="Calibri" panose="020F0502020204030204" pitchFamily="34" charset="0"/>
              </a:rPr>
              <a:t>Social Care Workers - ASCPs</a:t>
            </a:r>
            <a:endParaRPr lang="en-GB" sz="1400" dirty="0">
              <a:effectLst/>
              <a:latin typeface="Calibri" panose="020F0502020204030204" pitchFamily="34" charset="0"/>
              <a:ea typeface="Calibri" panose="020F0502020204030204" pitchFamily="34" charset="0"/>
            </a:endParaRPr>
          </a:p>
          <a:p>
            <a:r>
              <a:rPr lang="en-GB" sz="1400" u="sng" dirty="0">
                <a:solidFill>
                  <a:srgbClr val="0563C1"/>
                </a:solidFill>
                <a:effectLst/>
                <a:latin typeface="Arial" panose="020B0604020202020204" pitchFamily="34" charset="0"/>
                <a:ea typeface="Calibri" panose="020F0502020204030204" pitchFamily="34" charset="0"/>
                <a:hlinkClick r:id="rId4"/>
              </a:rPr>
              <a:t>https://respond2us.at/126-8632-368</a:t>
            </a:r>
            <a:endParaRPr lang="en-GB" sz="1400" dirty="0">
              <a:effectLst/>
              <a:latin typeface="Calibri" panose="020F0502020204030204" pitchFamily="34" charset="0"/>
              <a:ea typeface="Calibri" panose="020F0502020204030204" pitchFamily="34" charset="0"/>
            </a:endParaRPr>
          </a:p>
          <a:p>
            <a:r>
              <a:rPr lang="en-GB" sz="1400" dirty="0">
                <a:effectLst/>
                <a:latin typeface="Arial" panose="020B0604020202020204" pitchFamily="34" charset="0"/>
                <a:ea typeface="Calibri" panose="020F0502020204030204" pitchFamily="34" charset="0"/>
              </a:rPr>
              <a:t> </a:t>
            </a:r>
            <a:endParaRPr lang="en-GB" sz="1400" dirty="0">
              <a:effectLst/>
              <a:latin typeface="Calibri" panose="020F0502020204030204" pitchFamily="34" charset="0"/>
              <a:ea typeface="Calibri" panose="020F0502020204030204" pitchFamily="34" charset="0"/>
            </a:endParaRPr>
          </a:p>
          <a:p>
            <a:r>
              <a:rPr lang="en-GB" sz="1400" u="sng" dirty="0">
                <a:effectLst/>
                <a:latin typeface="Arial" panose="020B0604020202020204" pitchFamily="34" charset="0"/>
                <a:ea typeface="Calibri" panose="020F0502020204030204" pitchFamily="34" charset="0"/>
              </a:rPr>
              <a:t>Occupational Therapists</a:t>
            </a:r>
            <a:endParaRPr lang="en-GB" sz="1400" dirty="0">
              <a:effectLst/>
              <a:latin typeface="Calibri" panose="020F0502020204030204" pitchFamily="34" charset="0"/>
              <a:ea typeface="Calibri" panose="020F0502020204030204" pitchFamily="34" charset="0"/>
            </a:endParaRPr>
          </a:p>
          <a:p>
            <a:r>
              <a:rPr lang="en-GB" sz="1400" u="sng" dirty="0">
                <a:solidFill>
                  <a:srgbClr val="0563C1"/>
                </a:solidFill>
                <a:effectLst/>
                <a:latin typeface="Arial" panose="020B0604020202020204" pitchFamily="34" charset="0"/>
                <a:ea typeface="Calibri" panose="020F0502020204030204" pitchFamily="34" charset="0"/>
                <a:hlinkClick r:id="rId5"/>
              </a:rPr>
              <a:t>https://respond2us.at/126-039c-369</a:t>
            </a:r>
            <a:endParaRPr lang="en-GB" sz="1400" dirty="0">
              <a:effectLst/>
              <a:latin typeface="Calibri" panose="020F0502020204030204" pitchFamily="34" charset="0"/>
              <a:ea typeface="Calibri" panose="020F0502020204030204" pitchFamily="34" charset="0"/>
            </a:endParaRPr>
          </a:p>
          <a:p>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b="1" dirty="0">
                <a:latin typeface="Arial" panose="020B0604020202020204" pitchFamily="34" charset="0"/>
                <a:cs typeface="Arial" panose="020B0604020202020204" pitchFamily="34" charset="0"/>
              </a:rPr>
              <a:t>Employer Standards Health Check 2023</a:t>
            </a:r>
          </a:p>
        </p:txBody>
      </p:sp>
    </p:spTree>
    <p:extLst>
      <p:ext uri="{BB962C8B-B14F-4D97-AF65-F5344CB8AC3E}">
        <p14:creationId xmlns:p14="http://schemas.microsoft.com/office/powerpoint/2010/main" val="3788542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4008FE-75CB-5F59-9F1F-F0FE0CFE17A9}"/>
              </a:ext>
            </a:extLst>
          </p:cNvPr>
          <p:cNvSpPr txBox="1"/>
          <p:nvPr/>
        </p:nvSpPr>
        <p:spPr>
          <a:xfrm>
            <a:off x="4554245" y="6133251"/>
            <a:ext cx="2530136" cy="523220"/>
          </a:xfrm>
          <a:prstGeom prst="rect">
            <a:avLst/>
          </a:prstGeom>
          <a:noFill/>
        </p:spPr>
        <p:txBody>
          <a:bodyPr wrap="square" rtlCol="0">
            <a:spAutoFit/>
          </a:bodyPr>
          <a:lstStyle/>
          <a:p>
            <a:r>
              <a:rPr lang="en-GB" sz="2800">
                <a:latin typeface="Arial" panose="020B0604020202020204" pitchFamily="34" charset="0"/>
                <a:cs typeface="Arial" panose="020B0604020202020204" pitchFamily="34" charset="0"/>
              </a:rPr>
              <a:t>Contact email</a:t>
            </a:r>
            <a:endParaRPr lang="en-GB" sz="2800" b="1">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0A86A85F-82A0-7DD7-C208-C487CBEACD7F}"/>
              </a:ext>
            </a:extLst>
          </p:cNvPr>
          <p:cNvSpPr txBox="1"/>
          <p:nvPr/>
        </p:nvSpPr>
        <p:spPr>
          <a:xfrm>
            <a:off x="677200" y="392071"/>
            <a:ext cx="10284226" cy="830997"/>
          </a:xfrm>
          <a:prstGeom prst="rect">
            <a:avLst/>
          </a:prstGeom>
          <a:noFill/>
        </p:spPr>
        <p:txBody>
          <a:bodyPr wrap="square" rtlCol="0">
            <a:spAutoFit/>
          </a:bodyPr>
          <a:lstStyle/>
          <a:p>
            <a:r>
              <a:rPr lang="en-GB" sz="4800" b="1">
                <a:solidFill>
                  <a:srgbClr val="006072"/>
                </a:solidFill>
              </a:rPr>
              <a:t>Time for Questions</a:t>
            </a:r>
          </a:p>
        </p:txBody>
      </p:sp>
    </p:spTree>
    <p:extLst>
      <p:ext uri="{BB962C8B-B14F-4D97-AF65-F5344CB8AC3E}">
        <p14:creationId xmlns:p14="http://schemas.microsoft.com/office/powerpoint/2010/main" val="103896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96FF42-D4A1-E945-2D44-13268B66ABEA}"/>
              </a:ext>
            </a:extLst>
          </p:cNvPr>
          <p:cNvSpPr txBox="1"/>
          <p:nvPr/>
        </p:nvSpPr>
        <p:spPr>
          <a:xfrm>
            <a:off x="578771" y="540703"/>
            <a:ext cx="6457950" cy="830997"/>
          </a:xfrm>
          <a:prstGeom prst="rect">
            <a:avLst/>
          </a:prstGeom>
          <a:noFill/>
        </p:spPr>
        <p:txBody>
          <a:bodyPr wrap="square" rtlCol="0">
            <a:spAutoFit/>
          </a:bodyPr>
          <a:lstStyle/>
          <a:p>
            <a:r>
              <a:rPr lang="en-GB" sz="4800" b="1">
                <a:solidFill>
                  <a:schemeClr val="bg1"/>
                </a:solidFill>
                <a:latin typeface="Arial" panose="020B0604020202020204" pitchFamily="34" charset="0"/>
                <a:cs typeface="Arial" panose="020B0604020202020204" pitchFamily="34" charset="0"/>
              </a:rPr>
              <a:t>Introductions</a:t>
            </a:r>
          </a:p>
        </p:txBody>
      </p:sp>
      <p:sp>
        <p:nvSpPr>
          <p:cNvPr id="3" name="TextBox 2">
            <a:extLst>
              <a:ext uri="{FF2B5EF4-FFF2-40B4-BE49-F238E27FC236}">
                <a16:creationId xmlns:a16="http://schemas.microsoft.com/office/drawing/2014/main" id="{37FBCD1E-31C6-5760-DF1B-7FDC36B4034B}"/>
              </a:ext>
            </a:extLst>
          </p:cNvPr>
          <p:cNvSpPr txBox="1"/>
          <p:nvPr/>
        </p:nvSpPr>
        <p:spPr>
          <a:xfrm>
            <a:off x="578771" y="1840570"/>
            <a:ext cx="6457950" cy="584775"/>
          </a:xfrm>
          <a:prstGeom prst="rect">
            <a:avLst/>
          </a:prstGeom>
          <a:noFill/>
        </p:spPr>
        <p:txBody>
          <a:bodyPr wrap="square" rtlCol="0">
            <a:spAutoFit/>
          </a:bodyPr>
          <a:lstStyle/>
          <a:p>
            <a:r>
              <a:rPr lang="en-GB" sz="3200" b="1">
                <a:solidFill>
                  <a:srgbClr val="006072"/>
                </a:solidFill>
                <a:latin typeface="Arial" panose="020B0604020202020204" pitchFamily="34" charset="0"/>
                <a:cs typeface="Arial" panose="020B0604020202020204" pitchFamily="34" charset="0"/>
              </a:rPr>
              <a:t>Meet the Team</a:t>
            </a:r>
          </a:p>
        </p:txBody>
      </p:sp>
      <p:sp>
        <p:nvSpPr>
          <p:cNvPr id="4" name="TextBox 3">
            <a:extLst>
              <a:ext uri="{FF2B5EF4-FFF2-40B4-BE49-F238E27FC236}">
                <a16:creationId xmlns:a16="http://schemas.microsoft.com/office/drawing/2014/main" id="{B5C1E50B-7953-1478-057E-973E8CF80681}"/>
              </a:ext>
            </a:extLst>
          </p:cNvPr>
          <p:cNvSpPr txBox="1"/>
          <p:nvPr/>
        </p:nvSpPr>
        <p:spPr>
          <a:xfrm>
            <a:off x="578771" y="2664248"/>
            <a:ext cx="11186509" cy="3170099"/>
          </a:xfrm>
          <a:prstGeom prst="rect">
            <a:avLst/>
          </a:prstGeom>
          <a:noFill/>
        </p:spPr>
        <p:txBody>
          <a:bodyPr wrap="square" rtlCol="0">
            <a:spAutoFit/>
          </a:bodyPr>
          <a:lstStyle/>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Principal Social Worker – Carolyn Smith</a:t>
            </a:r>
          </a:p>
          <a:p>
            <a:endParaRPr lang="en-GB" sz="20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Principal Occupational Therapist – Paulette Baker</a:t>
            </a:r>
          </a:p>
          <a:p>
            <a:endParaRPr lang="en-GB" sz="20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Advanced Practitioner Social Work – Amanda Rae</a:t>
            </a:r>
          </a:p>
          <a:p>
            <a:endParaRPr lang="en-GB" sz="20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Learning and Development Officer – Sarah Gray</a:t>
            </a:r>
          </a:p>
          <a:p>
            <a:endParaRPr lang="en-GB" sz="20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Learning and Development Officer – Sean Taylor</a:t>
            </a:r>
          </a:p>
          <a:p>
            <a:endParaRPr lang="en-GB" sz="2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515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0FA1E5-F0D0-D3F1-BD6C-BAD0526181B5}"/>
              </a:ext>
            </a:extLst>
          </p:cNvPr>
          <p:cNvSpPr txBox="1"/>
          <p:nvPr/>
        </p:nvSpPr>
        <p:spPr>
          <a:xfrm>
            <a:off x="761650" y="266852"/>
            <a:ext cx="10496897" cy="707886"/>
          </a:xfrm>
          <a:prstGeom prst="rect">
            <a:avLst/>
          </a:prstGeom>
          <a:noFill/>
        </p:spPr>
        <p:txBody>
          <a:bodyPr wrap="square" rtlCol="0">
            <a:spAutoFit/>
          </a:bodyPr>
          <a:lstStyle/>
          <a:p>
            <a:r>
              <a:rPr lang="en-GB" sz="4000" b="1">
                <a:solidFill>
                  <a:srgbClr val="006072"/>
                </a:solidFill>
                <a:latin typeface="Arial" panose="020B0604020202020204" pitchFamily="34" charset="0"/>
                <a:cs typeface="Arial" panose="020B0604020202020204" pitchFamily="34" charset="0"/>
              </a:rPr>
              <a:t>Learning and Development Training Offer</a:t>
            </a:r>
          </a:p>
        </p:txBody>
      </p:sp>
      <p:sp>
        <p:nvSpPr>
          <p:cNvPr id="6" name="TextBox 5">
            <a:extLst>
              <a:ext uri="{FF2B5EF4-FFF2-40B4-BE49-F238E27FC236}">
                <a16:creationId xmlns:a16="http://schemas.microsoft.com/office/drawing/2014/main" id="{35B0AE0E-42A9-8297-B34F-43E7DD805307}"/>
              </a:ext>
            </a:extLst>
          </p:cNvPr>
          <p:cNvSpPr txBox="1"/>
          <p:nvPr/>
        </p:nvSpPr>
        <p:spPr>
          <a:xfrm>
            <a:off x="761649" y="1361120"/>
            <a:ext cx="10496898" cy="5878532"/>
          </a:xfrm>
          <a:prstGeom prst="rect">
            <a:avLst/>
          </a:prstGeom>
          <a:noFill/>
        </p:spPr>
        <p:txBody>
          <a:bodyPr wrap="square" rtlCol="0">
            <a:spAutoFit/>
          </a:bodyPr>
          <a:lstStyle/>
          <a:p>
            <a:r>
              <a:rPr lang="en-GB" sz="2000" b="1">
                <a:latin typeface="Arial" panose="020B0604020202020204" pitchFamily="34" charset="0"/>
                <a:cs typeface="Arial" panose="020B0604020202020204" pitchFamily="34" charset="0"/>
              </a:rPr>
              <a:t>Learning Programme</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Learning and Development programme is delivered through externally commissioned workshops, internal CPD workshops and internally hosted Drop-In sessions. In addition, TLC hosts a range of e-learning topics.</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The pandemic enabled the team to explore more creative approaches to the training delivery offered, resulting in a combination of in-person and virtual workshops. </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In 2023/24 we have delivered </a:t>
            </a:r>
            <a:r>
              <a:rPr lang="en-GB" sz="1400" b="1">
                <a:latin typeface="Arial" panose="020B0604020202020204" pitchFamily="34" charset="0"/>
                <a:cs typeface="Arial" panose="020B0604020202020204" pitchFamily="34" charset="0"/>
              </a:rPr>
              <a:t>250+</a:t>
            </a:r>
            <a:r>
              <a:rPr lang="en-GB" sz="1400">
                <a:latin typeface="Arial" panose="020B0604020202020204" pitchFamily="34" charset="0"/>
                <a:cs typeface="Arial" panose="020B0604020202020204" pitchFamily="34" charset="0"/>
              </a:rPr>
              <a:t> training courses or </a:t>
            </a:r>
            <a:r>
              <a:rPr lang="en-GB" sz="1400" b="1">
                <a:latin typeface="Arial" panose="020B0604020202020204" pitchFamily="34" charset="0"/>
                <a:cs typeface="Arial" panose="020B0604020202020204" pitchFamily="34" charset="0"/>
              </a:rPr>
              <a:t>1,700 </a:t>
            </a:r>
            <a:r>
              <a:rPr lang="en-GB" sz="1400">
                <a:latin typeface="Arial" panose="020B0604020202020204" pitchFamily="34" charset="0"/>
                <a:cs typeface="Arial" panose="020B0604020202020204" pitchFamily="34" charset="0"/>
              </a:rPr>
              <a:t>places </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Training is broken down into two key area ‘core’ essential for everyday practice and ‘specialist’ bespoke or theme specific</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Training programme designed to reflects and act upon </a:t>
            </a:r>
            <a:r>
              <a:rPr lang="en-GB" sz="1400" i="1">
                <a:latin typeface="Arial" panose="020B0604020202020204" pitchFamily="34" charset="0"/>
                <a:cs typeface="Arial" panose="020B0604020202020204" pitchFamily="34" charset="0"/>
              </a:rPr>
              <a:t>key service messages</a:t>
            </a:r>
            <a:r>
              <a:rPr lang="en-GB" sz="1400">
                <a:latin typeface="Arial" panose="020B0604020202020204" pitchFamily="34" charset="0"/>
                <a:cs typeface="Arial" panose="020B0604020202020204" pitchFamily="34" charset="0"/>
              </a:rPr>
              <a:t>, </a:t>
            </a:r>
            <a:r>
              <a:rPr lang="en-GB" sz="1400" i="1">
                <a:latin typeface="Arial" panose="020B0604020202020204" pitchFamily="34" charset="0"/>
                <a:cs typeface="Arial" panose="020B0604020202020204" pitchFamily="34" charset="0"/>
              </a:rPr>
              <a:t>actions from ASC Boards </a:t>
            </a:r>
            <a:r>
              <a:rPr lang="en-GB" sz="1400">
                <a:latin typeface="Arial" panose="020B0604020202020204" pitchFamily="34" charset="0"/>
                <a:cs typeface="Arial" panose="020B0604020202020204" pitchFamily="34" charset="0"/>
              </a:rPr>
              <a:t>and </a:t>
            </a:r>
            <a:r>
              <a:rPr lang="en-GB" sz="1400" i="1">
                <a:latin typeface="Arial" panose="020B0604020202020204" pitchFamily="34" charset="0"/>
                <a:cs typeface="Arial" panose="020B0604020202020204" pitchFamily="34" charset="0"/>
              </a:rPr>
              <a:t>government priorities</a:t>
            </a:r>
            <a:r>
              <a:rPr lang="en-GB" sz="1400">
                <a:latin typeface="Arial" panose="020B0604020202020204" pitchFamily="34" charset="0"/>
                <a:cs typeface="Arial" panose="020B0604020202020204" pitchFamily="34" charset="0"/>
              </a:rPr>
              <a:t>. Examples include, Self-Neglect training following rise in case during the pandemic. Sexual Activity and the MCA following ‘Ms C’ Safeguarding Adult Review, Introduction to Homelessness Law following a rise in case seen within Service, Optimal Handed Care to reduce for example the number of carers supporting packages of care</a:t>
            </a:r>
          </a:p>
          <a:p>
            <a:pPr marL="342900" indent="-34290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Future Improvements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Further work to be undertaken to align training offer to Competency framework ready for April 2024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Revised specifications for training replacing Core and Specialist - Mandatory within Probation for New Starters, Mandatory and Specialist Training offer for all job roles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Staff shortages and last-minute cancellations across the Service has resulted in attendance figures being lower than anticipated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Expectations introduced from April 2024 regarding access to training, non-attendance and criteria for accessing courses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Learning Needs Analysis in March for 2024/25 in line with on-going financial emergency</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Reintroduction of Postgraduate academic offer to complement Competency Framework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To recruit members of Working Together Board to contribute to the development of the L&amp;D training offer</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Development programme for those new to Leadership roles’ to be created (linked to Recruitment and Retention)</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46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210780-A08A-7E51-C717-E939F72174E7}"/>
              </a:ext>
            </a:extLst>
          </p:cNvPr>
          <p:cNvSpPr txBox="1"/>
          <p:nvPr/>
        </p:nvSpPr>
        <p:spPr>
          <a:xfrm>
            <a:off x="761651" y="266852"/>
            <a:ext cx="6457950"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Training Statistics</a:t>
            </a:r>
          </a:p>
        </p:txBody>
      </p:sp>
      <p:sp>
        <p:nvSpPr>
          <p:cNvPr id="7" name="TextBox 6">
            <a:extLst>
              <a:ext uri="{FF2B5EF4-FFF2-40B4-BE49-F238E27FC236}">
                <a16:creationId xmlns:a16="http://schemas.microsoft.com/office/drawing/2014/main" id="{142F2ADA-C31B-0C2C-C723-8BDFC1015A0B}"/>
              </a:ext>
            </a:extLst>
          </p:cNvPr>
          <p:cNvSpPr txBox="1"/>
          <p:nvPr/>
        </p:nvSpPr>
        <p:spPr>
          <a:xfrm>
            <a:off x="847551" y="1518441"/>
            <a:ext cx="10496898" cy="4278094"/>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Attendance is monitored by reports generated from the learning platform, the Learning Centre (TLC) and analysed using Power BI. This is supported through an Excel spreadsheet which is used in planning attendance on courses.</a:t>
            </a: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Currently developing new compliance module in TLC, following tests, to replace much of the above.</a:t>
            </a: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Liaison with Practice Development Advanced Practitioners quarterly to discuss gaps and future training needs.</a:t>
            </a: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Currently addressing attendance/late cancellations – almost one third of face-to-face training places are lost to non-attendance, partial attendance and late cancellations.</a:t>
            </a:r>
          </a:p>
          <a:p>
            <a:endParaRPr lang="en-GB">
              <a:latin typeface="Arial" panose="020B0604020202020204" pitchFamily="34" charset="0"/>
              <a:cs typeface="Arial" panose="020B0604020202020204" pitchFamily="34" charset="0"/>
            </a:endParaRPr>
          </a:p>
          <a:p>
            <a:endParaRPr lang="en-GB" sz="2800">
              <a:latin typeface="Arial" panose="020B0604020202020204" pitchFamily="34" charset="0"/>
              <a:cs typeface="Arial" panose="020B0604020202020204" pitchFamily="34" charset="0"/>
            </a:endParaRPr>
          </a:p>
          <a:p>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737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210780-A08A-7E51-C717-E939F72174E7}"/>
              </a:ext>
            </a:extLst>
          </p:cNvPr>
          <p:cNvSpPr txBox="1"/>
          <p:nvPr/>
        </p:nvSpPr>
        <p:spPr>
          <a:xfrm>
            <a:off x="761650" y="266852"/>
            <a:ext cx="9906349"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Adult Social Care Induction </a:t>
            </a:r>
          </a:p>
        </p:txBody>
      </p:sp>
      <p:sp>
        <p:nvSpPr>
          <p:cNvPr id="7" name="TextBox 6">
            <a:extLst>
              <a:ext uri="{FF2B5EF4-FFF2-40B4-BE49-F238E27FC236}">
                <a16:creationId xmlns:a16="http://schemas.microsoft.com/office/drawing/2014/main" id="{142F2ADA-C31B-0C2C-C723-8BDFC1015A0B}"/>
              </a:ext>
            </a:extLst>
          </p:cNvPr>
          <p:cNvSpPr txBox="1"/>
          <p:nvPr/>
        </p:nvSpPr>
        <p:spPr>
          <a:xfrm>
            <a:off x="761650" y="1539180"/>
            <a:ext cx="10496898" cy="4524315"/>
          </a:xfrm>
          <a:prstGeom prst="rect">
            <a:avLst/>
          </a:prstGeom>
          <a:noFill/>
        </p:spPr>
        <p:txBody>
          <a:bodyPr wrap="square" rtlCol="0">
            <a:spAutoFit/>
          </a:bodyPr>
          <a:lstStyle/>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The ASC induction programme is hosted on TLC, structured such that workers undertake various courses during their first days, weeks and months during their probation period. The ASC induction also links workers to the Corporate Induction Programme. </a:t>
            </a:r>
          </a:p>
          <a:p>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An Induction Framework document is provided to all new starters and links to the ASC induction site on TLC&gt; This framework also provides additional information on local induction expectations, shadowing opportunities and future mandatory training requirements beyond probation.</a:t>
            </a:r>
          </a:p>
          <a:p>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Following a suspension of face-to-face induction sessions, these have been re-introduced to give staff an opportunity to meet and hear from the many services which support ASC. This will become a rolling programme, supported by recorded sessions for immediate access in TLC.</a:t>
            </a:r>
          </a:p>
          <a:p>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A specific Occupational Therapy induction is being developed to be included within ASC offer along with a bespoke offer to International Recruits, provided by HR.</a:t>
            </a:r>
          </a:p>
          <a:p>
            <a:endParaRPr lang="en-GB">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a:latin typeface="Arial" panose="020B0604020202020204" pitchFamily="34" charset="0"/>
                <a:cs typeface="Arial" panose="020B0604020202020204" pitchFamily="34" charset="0"/>
              </a:rPr>
              <a:t>Locums are required to complete aspects of the induction and can access a limited training offer</a:t>
            </a:r>
          </a:p>
        </p:txBody>
      </p:sp>
    </p:spTree>
    <p:extLst>
      <p:ext uri="{BB962C8B-B14F-4D97-AF65-F5344CB8AC3E}">
        <p14:creationId xmlns:p14="http://schemas.microsoft.com/office/powerpoint/2010/main" val="1705506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1" y="266852"/>
            <a:ext cx="6457950" cy="830997"/>
          </a:xfrm>
          <a:prstGeom prst="rect">
            <a:avLst/>
          </a:prstGeom>
          <a:noFill/>
        </p:spPr>
        <p:txBody>
          <a:bodyPr wrap="square" rtlCol="0">
            <a:spAutoFit/>
          </a:bodyPr>
          <a:lstStyle/>
          <a:p>
            <a:r>
              <a:rPr lang="en-GB" sz="4800" b="1">
                <a:solidFill>
                  <a:srgbClr val="006072"/>
                </a:solidFill>
                <a:latin typeface="Arial" panose="020B0604020202020204" pitchFamily="34" charset="0"/>
                <a:cs typeface="Arial" panose="020B0604020202020204" pitchFamily="34" charset="0"/>
              </a:rPr>
              <a:t>CPD</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1" y="1605690"/>
            <a:ext cx="10496898" cy="3693319"/>
          </a:xfrm>
          <a:prstGeom prst="rect">
            <a:avLst/>
          </a:prstGeom>
          <a:noFill/>
        </p:spPr>
        <p:txBody>
          <a:bodyPr wrap="square" rtlCol="0">
            <a:spAutoFit/>
          </a:bodyPr>
          <a:lstStyle/>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Annual Carnival of Practice  </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CPD specific to teams facilitated by Practice Development Advanced Practitioners/specific to Service area i.e. OT</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Internally hosted drop-ins held by Operations and Commissioning, covering areas like MCA, transitions (PFA), finance and benefits, Direct Payments, TEC and ECH</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Access available to external CPD opportunities through Providers and Health</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Making Research Count</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Journal Clubs (OT specific)</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Peer reflection session facilitated by Practice Development Advanced Practitioners open to Social Workers and Adult Social Care Practitioners</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Podcast</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The Loop articles</a:t>
            </a:r>
          </a:p>
          <a:p>
            <a:pPr marL="457200" indent="-457200">
              <a:buFont typeface="Arial" panose="020B0604020202020204" pitchFamily="34" charset="0"/>
              <a:buChar char="•"/>
            </a:pPr>
            <a:r>
              <a:rPr lang="en-GB">
                <a:latin typeface="Arial" panose="020B0604020202020204" pitchFamily="34" charset="0"/>
                <a:cs typeface="Arial" panose="020B0604020202020204" pitchFamily="34" charset="0"/>
              </a:rPr>
              <a:t>A-Z Practice </a:t>
            </a:r>
          </a:p>
        </p:txBody>
      </p:sp>
    </p:spTree>
    <p:extLst>
      <p:ext uri="{BB962C8B-B14F-4D97-AF65-F5344CB8AC3E}">
        <p14:creationId xmlns:p14="http://schemas.microsoft.com/office/powerpoint/2010/main" val="2320530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1" y="266852"/>
            <a:ext cx="10668698" cy="646331"/>
          </a:xfrm>
          <a:prstGeom prst="rect">
            <a:avLst/>
          </a:prstGeom>
          <a:noFill/>
        </p:spPr>
        <p:txBody>
          <a:bodyPr wrap="square" rtlCol="0">
            <a:spAutoFit/>
          </a:bodyPr>
          <a:lstStyle/>
          <a:p>
            <a:r>
              <a:rPr lang="en-GB" sz="3600" b="1">
                <a:solidFill>
                  <a:srgbClr val="006072"/>
                </a:solidFill>
                <a:latin typeface="Arial" panose="020B0604020202020204" pitchFamily="34" charset="0"/>
                <a:cs typeface="Arial" panose="020B0604020202020204" pitchFamily="34" charset="0"/>
              </a:rPr>
              <a:t>Career Progression – Occupational Therapy</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1" y="1199501"/>
            <a:ext cx="11030956" cy="6124754"/>
          </a:xfrm>
          <a:prstGeom prst="rect">
            <a:avLst/>
          </a:prstGeom>
          <a:noFill/>
        </p:spPr>
        <p:txBody>
          <a:bodyPr wrap="square" lIns="91440" tIns="45720" rIns="91440" bIns="45720" rtlCol="0" anchor="t">
            <a:spAutoFit/>
          </a:bodyPr>
          <a:lstStyle/>
          <a:p>
            <a:r>
              <a:rPr lang="en-GB" sz="2000" b="1">
                <a:latin typeface="Arial" panose="020B0604020202020204" pitchFamily="34" charset="0"/>
                <a:ea typeface="+mn-lt"/>
                <a:cs typeface="Arial" panose="020B0604020202020204" pitchFamily="34" charset="0"/>
              </a:rPr>
              <a:t>Opportunities</a:t>
            </a:r>
            <a:r>
              <a:rPr lang="en-GB" sz="2400" b="1">
                <a:latin typeface="Arial" panose="020B0604020202020204" pitchFamily="34" charset="0"/>
                <a:ea typeface="+mn-lt"/>
                <a:cs typeface="Arial" panose="020B0604020202020204" pitchFamily="34" charset="0"/>
              </a:rPr>
              <a:t> </a:t>
            </a:r>
            <a:r>
              <a:rPr lang="en-GB" sz="2000" b="1">
                <a:latin typeface="Arial" panose="020B0604020202020204" pitchFamily="34" charset="0"/>
                <a:ea typeface="+mn-lt"/>
                <a:cs typeface="Arial" panose="020B0604020202020204" pitchFamily="34" charset="0"/>
              </a:rPr>
              <a:t>for Career Progression </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Creation of OT Assistant role within operational teams</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OT Degree Apprenticeship programme (</a:t>
            </a:r>
            <a:r>
              <a:rPr lang="en-GB" sz="1400">
                <a:effectLst/>
                <a:latin typeface="Arial" panose="020B0604020202020204" pitchFamily="34" charset="0"/>
                <a:ea typeface="Calibri" panose="020F0502020204030204" pitchFamily="34" charset="0"/>
              </a:rPr>
              <a:t>2 x 1</a:t>
            </a:r>
            <a:r>
              <a:rPr lang="en-GB" sz="1400" baseline="30000">
                <a:effectLst/>
                <a:latin typeface="Arial" panose="020B0604020202020204" pitchFamily="34" charset="0"/>
                <a:ea typeface="Calibri" panose="020F0502020204030204" pitchFamily="34" charset="0"/>
              </a:rPr>
              <a:t>st</a:t>
            </a:r>
            <a:r>
              <a:rPr lang="en-GB" sz="1400">
                <a:effectLst/>
                <a:latin typeface="Arial" panose="020B0604020202020204" pitchFamily="34" charset="0"/>
                <a:ea typeface="Calibri" panose="020F0502020204030204" pitchFamily="34" charset="0"/>
              </a:rPr>
              <a:t> year apprentices and 3 x 2nd year apprentices, up to 4 in 2024)</a:t>
            </a:r>
            <a:r>
              <a:rPr lang="en-GB" sz="1400">
                <a:latin typeface="Arial" panose="020B0604020202020204" pitchFamily="34" charset="0"/>
                <a:ea typeface="+mn-lt"/>
                <a:cs typeface="Arial" panose="020B0604020202020204" pitchFamily="34" charset="0"/>
              </a:rPr>
              <a:t>, open to OTAs who are approved by Service Managers</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Support to those to meet pre-requisite qualifications for the OT Degree</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Practice Education support to full time students and apprentices on placement from university programmes</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Increasing capacity within the Service to support students on placement by exploring role emerging opportunities e.g. Mental Health Social Care.</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Exploring existing OT provision to support staff to undertake Practice Education e.g. Hospice</a:t>
            </a:r>
          </a:p>
          <a:p>
            <a:endParaRPr lang="en-GB" sz="1400" b="1">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School leavers and college students </a:t>
            </a:r>
            <a:r>
              <a:rPr lang="en-GB" sz="1400" b="1">
                <a:latin typeface="Arial" panose="020B0604020202020204" pitchFamily="34" charset="0"/>
                <a:cs typeface="Arial" panose="020B0604020202020204" pitchFamily="34" charset="0"/>
              </a:rPr>
              <a:t>(links to Young Peoples Strategy)</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Attendance at local H&amp;SC courses at Colleges to promote OT and SW as a profession</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Attendance at recruitment events to promote Social Care and Somerset Council</a:t>
            </a:r>
          </a:p>
          <a:p>
            <a:endParaRPr lang="en-GB" sz="1400" b="1">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CPD support for OTAs, Sensory loss workers and registered OTs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Mandatory training offer</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Local CPD, Quarterly workshops, Journal Club, Condition specific training, Optimal Handed Care, DFG modules and Housing specific </a:t>
            </a: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ea typeface="+mn-lt"/>
                <a:cs typeface="Arial" panose="020B0604020202020204" pitchFamily="34" charset="0"/>
              </a:rPr>
              <a:t>Gaps in development opportunities </a:t>
            </a:r>
            <a:endParaRPr lang="en-GB" sz="2000">
              <a:latin typeface="Arial" panose="020B0604020202020204" pitchFamily="34" charset="0"/>
              <a:ea typeface="+mn-lt"/>
              <a:cs typeface="Arial" panose="020B0604020202020204" pitchFamily="34" charset="0"/>
            </a:endParaRP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Development of leadership training to support progression into management positions and specialist areas</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Development opportunities for support workers (OTAs and ASCPs) who do not wish to progress into professional roles</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Development of promotional materials </a:t>
            </a:r>
          </a:p>
          <a:p>
            <a:endParaRPr lang="en-GB" sz="2800" b="1">
              <a:latin typeface="Calibri"/>
              <a:cs typeface="Calibri"/>
            </a:endParaRPr>
          </a:p>
          <a:p>
            <a:endParaRPr lang="en-GB" sz="28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4821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1" y="266852"/>
            <a:ext cx="10703518" cy="646331"/>
          </a:xfrm>
          <a:prstGeom prst="rect">
            <a:avLst/>
          </a:prstGeom>
          <a:noFill/>
        </p:spPr>
        <p:txBody>
          <a:bodyPr wrap="square" rtlCol="0">
            <a:spAutoFit/>
          </a:bodyPr>
          <a:lstStyle/>
          <a:p>
            <a:r>
              <a:rPr lang="en-GB" sz="3600" b="1">
                <a:solidFill>
                  <a:srgbClr val="006072"/>
                </a:solidFill>
                <a:latin typeface="Arial" panose="020B0604020202020204" pitchFamily="34" charset="0"/>
                <a:cs typeface="Arial" panose="020B0604020202020204" pitchFamily="34" charset="0"/>
              </a:rPr>
              <a:t>Career Progression – Social Work</a:t>
            </a:r>
          </a:p>
        </p:txBody>
      </p:sp>
      <p:sp>
        <p:nvSpPr>
          <p:cNvPr id="3" name="TextBox 2">
            <a:extLst>
              <a:ext uri="{FF2B5EF4-FFF2-40B4-BE49-F238E27FC236}">
                <a16:creationId xmlns:a16="http://schemas.microsoft.com/office/drawing/2014/main" id="{B79E03E5-50C6-2429-1BEC-33B10E0E9B88}"/>
              </a:ext>
            </a:extLst>
          </p:cNvPr>
          <p:cNvSpPr txBox="1"/>
          <p:nvPr/>
        </p:nvSpPr>
        <p:spPr>
          <a:xfrm>
            <a:off x="761651" y="1210713"/>
            <a:ext cx="10809026" cy="5509200"/>
          </a:xfrm>
          <a:prstGeom prst="rect">
            <a:avLst/>
          </a:prstGeom>
          <a:noFill/>
        </p:spPr>
        <p:txBody>
          <a:bodyPr wrap="square">
            <a:spAutoFit/>
          </a:bodyPr>
          <a:lstStyle/>
          <a:p>
            <a:r>
              <a:rPr lang="en-GB" sz="2000" b="1">
                <a:latin typeface="Arial" panose="020B0604020202020204" pitchFamily="34" charset="0"/>
                <a:ea typeface="+mn-lt"/>
                <a:cs typeface="Arial" panose="020B0604020202020204" pitchFamily="34" charset="0"/>
              </a:rPr>
              <a:t>Opportunities</a:t>
            </a:r>
            <a:r>
              <a:rPr lang="en-GB" sz="2400" b="1">
                <a:latin typeface="Arial" panose="020B0604020202020204" pitchFamily="34" charset="0"/>
                <a:ea typeface="+mn-lt"/>
                <a:cs typeface="Arial" panose="020B0604020202020204" pitchFamily="34" charset="0"/>
              </a:rPr>
              <a:t> </a:t>
            </a:r>
            <a:r>
              <a:rPr lang="en-GB" sz="2000" b="1">
                <a:latin typeface="Arial" panose="020B0604020202020204" pitchFamily="34" charset="0"/>
                <a:ea typeface="+mn-lt"/>
                <a:cs typeface="Arial" panose="020B0604020202020204" pitchFamily="34" charset="0"/>
              </a:rPr>
              <a:t>for Career Progression</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Creation of ‘Stepping Towards Social Work’ Programme in 2023/24, open to Adult Social Care Practitioners </a:t>
            </a:r>
            <a:r>
              <a:rPr lang="en-GB" sz="1400" b="1">
                <a:latin typeface="Arial" panose="020B0604020202020204" pitchFamily="34" charset="0"/>
                <a:ea typeface="+mn-lt"/>
                <a:cs typeface="Arial" panose="020B0604020202020204" pitchFamily="34" charset="0"/>
              </a:rPr>
              <a:t>2</a:t>
            </a:r>
            <a:r>
              <a:rPr lang="en-GB" sz="1400">
                <a:latin typeface="Arial" panose="020B0604020202020204" pitchFamily="34" charset="0"/>
                <a:ea typeface="+mn-lt"/>
                <a:cs typeface="Arial" panose="020B0604020202020204" pitchFamily="34" charset="0"/>
              </a:rPr>
              <a:t> learners have completed the programme. </a:t>
            </a:r>
            <a:r>
              <a:rPr lang="en-GB" sz="1400" b="1">
                <a:latin typeface="Arial" panose="020B0604020202020204" pitchFamily="34" charset="0"/>
                <a:ea typeface="+mn-lt"/>
                <a:cs typeface="Arial" panose="020B0604020202020204" pitchFamily="34" charset="0"/>
              </a:rPr>
              <a:t>2024/25</a:t>
            </a:r>
            <a:r>
              <a:rPr lang="en-GB" sz="1400">
                <a:latin typeface="Arial" panose="020B0604020202020204" pitchFamily="34" charset="0"/>
                <a:ea typeface="+mn-lt"/>
                <a:cs typeface="Arial" panose="020B0604020202020204" pitchFamily="34" charset="0"/>
              </a:rPr>
              <a:t> programme open for nomination up to </a:t>
            </a:r>
            <a:r>
              <a:rPr lang="en-GB" sz="1400" b="1">
                <a:latin typeface="Arial" panose="020B0604020202020204" pitchFamily="34" charset="0"/>
                <a:ea typeface="+mn-lt"/>
                <a:cs typeface="Arial" panose="020B0604020202020204" pitchFamily="34" charset="0"/>
              </a:rPr>
              <a:t>6</a:t>
            </a:r>
            <a:r>
              <a:rPr lang="en-GB" sz="1400">
                <a:latin typeface="Arial" panose="020B0604020202020204" pitchFamily="34" charset="0"/>
                <a:ea typeface="+mn-lt"/>
                <a:cs typeface="Arial" panose="020B0604020202020204" pitchFamily="34" charset="0"/>
              </a:rPr>
              <a:t> places available</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Social Work Degree Apprenticeship programme, open to Adult Social Care Practitioners.  Up to </a:t>
            </a:r>
            <a:r>
              <a:rPr lang="en-GB" sz="1400" b="1">
                <a:latin typeface="Arial" panose="020B0604020202020204" pitchFamily="34" charset="0"/>
                <a:ea typeface="+mn-lt"/>
                <a:cs typeface="Arial" panose="020B0604020202020204" pitchFamily="34" charset="0"/>
              </a:rPr>
              <a:t>5</a:t>
            </a:r>
            <a:r>
              <a:rPr lang="en-GB" sz="1400">
                <a:latin typeface="Arial" panose="020B0604020202020204" pitchFamily="34" charset="0"/>
                <a:ea typeface="+mn-lt"/>
                <a:cs typeface="Arial" panose="020B0604020202020204" pitchFamily="34" charset="0"/>
              </a:rPr>
              <a:t> spaces available. </a:t>
            </a:r>
          </a:p>
          <a:p>
            <a:pPr marL="342900" indent="-342900">
              <a:buFont typeface="Arial" panose="020B0604020202020204" pitchFamily="34" charset="0"/>
              <a:buChar char="•"/>
            </a:pPr>
            <a:r>
              <a:rPr lang="en-GB" sz="1400" b="1">
                <a:latin typeface="Arial" panose="020B0604020202020204" pitchFamily="34" charset="0"/>
                <a:ea typeface="+mn-lt"/>
                <a:cs typeface="Arial" panose="020B0604020202020204" pitchFamily="34" charset="0"/>
              </a:rPr>
              <a:t>10 </a:t>
            </a:r>
            <a:r>
              <a:rPr lang="en-GB" sz="1400">
                <a:latin typeface="Arial" panose="020B0604020202020204" pitchFamily="34" charset="0"/>
                <a:ea typeface="+mn-lt"/>
                <a:cs typeface="Arial" panose="020B0604020202020204" pitchFamily="34" charset="0"/>
              </a:rPr>
              <a:t>apprentices supported through the Degree, since start of programme (early adopters)</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Best Interest Assessor Training offered annually (up to </a:t>
            </a:r>
            <a:r>
              <a:rPr lang="en-GB" sz="1400" b="1">
                <a:latin typeface="Arial" panose="020B0604020202020204" pitchFamily="34" charset="0"/>
                <a:ea typeface="+mn-lt"/>
                <a:cs typeface="Arial" panose="020B0604020202020204" pitchFamily="34" charset="0"/>
              </a:rPr>
              <a:t>3</a:t>
            </a:r>
            <a:r>
              <a:rPr lang="en-GB" sz="1400">
                <a:latin typeface="Arial" panose="020B0604020202020204" pitchFamily="34" charset="0"/>
                <a:ea typeface="+mn-lt"/>
                <a:cs typeface="Arial" panose="020B0604020202020204" pitchFamily="34" charset="0"/>
              </a:rPr>
              <a:t> funded places per year)</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Developed Somerset specific Post Qualifying Standards for Practice Supervisor programme (see Supervision side)</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Apprentice Approved Mental Health Professional Role, leading to AMHP training.</a:t>
            </a:r>
          </a:p>
          <a:p>
            <a:pPr marL="342900" indent="-342900">
              <a:buFont typeface="Arial" panose="020B0604020202020204" pitchFamily="34" charset="0"/>
              <a:buChar char="•"/>
            </a:pPr>
            <a:r>
              <a:rPr lang="en-GB" sz="1400">
                <a:latin typeface="Arial" panose="020B0604020202020204" pitchFamily="34" charset="0"/>
                <a:ea typeface="+mn-lt"/>
                <a:cs typeface="Arial" panose="020B0604020202020204" pitchFamily="34" charset="0"/>
              </a:rPr>
              <a:t>Return to Social Work Programme</a:t>
            </a:r>
          </a:p>
          <a:p>
            <a:endParaRPr lang="en-GB" sz="1400">
              <a:highlight>
                <a:srgbClr val="FFFF00"/>
              </a:highlight>
              <a:latin typeface="Arial" panose="020B0604020202020204" pitchFamily="34" charset="0"/>
              <a:ea typeface="+mn-lt"/>
              <a:cs typeface="Arial" panose="020B0604020202020204" pitchFamily="34" charset="0"/>
            </a:endParaRPr>
          </a:p>
          <a:p>
            <a:r>
              <a:rPr lang="en-GB" sz="2000" b="1">
                <a:latin typeface="Arial" panose="020B0604020202020204" pitchFamily="34" charset="0"/>
                <a:ea typeface="+mn-lt"/>
                <a:cs typeface="Arial" panose="020B0604020202020204" pitchFamily="34" charset="0"/>
              </a:rPr>
              <a:t>Practice Education </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Offer Internal and Academically accredited Practice Education Professional Standards Stage 1 and 2.  </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Provide bespoke learning sets for Placement Supervisors/Practice Educators through commissioned webinars</a:t>
            </a:r>
          </a:p>
          <a:p>
            <a:endParaRPr lang="en-GB" sz="1400" b="1">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School leavers and college students </a:t>
            </a:r>
            <a:r>
              <a:rPr lang="en-GB" sz="1400" b="1">
                <a:latin typeface="Arial" panose="020B0604020202020204" pitchFamily="34" charset="0"/>
                <a:cs typeface="Arial" panose="020B0604020202020204" pitchFamily="34" charset="0"/>
              </a:rPr>
              <a:t>(links to Young Peoples Strategy)</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Attend local Health and Social Care courses at Higher Education Institutes and Colleges to promote OT and SW as a profession</a:t>
            </a:r>
          </a:p>
          <a:p>
            <a:pPr marL="342900" indent="-342900">
              <a:buFont typeface="Arial" panose="020B0604020202020204" pitchFamily="34" charset="0"/>
              <a:buChar char="•"/>
            </a:pPr>
            <a:r>
              <a:rPr lang="en-GB" sz="1400">
                <a:latin typeface="Arial" panose="020B0604020202020204" pitchFamily="34" charset="0"/>
                <a:cs typeface="Arial" panose="020B0604020202020204" pitchFamily="34" charset="0"/>
              </a:rPr>
              <a:t>Provide lectures to Yeovil College Social Work Degree students</a:t>
            </a:r>
          </a:p>
          <a:p>
            <a:endParaRPr lang="en-GB" sz="1400">
              <a:latin typeface="Arial" panose="020B0604020202020204" pitchFamily="34" charset="0"/>
              <a:cs typeface="Arial" panose="020B0604020202020204" pitchFamily="34" charset="0"/>
            </a:endParaRPr>
          </a:p>
          <a:p>
            <a:r>
              <a:rPr lang="en-GB" sz="1800" b="1">
                <a:latin typeface="Arial" panose="020B0604020202020204" pitchFamily="34" charset="0"/>
                <a:ea typeface="+mn-lt"/>
                <a:cs typeface="Arial" panose="020B0604020202020204" pitchFamily="34" charset="0"/>
              </a:rPr>
              <a:t>Gaps in development opportunities </a:t>
            </a:r>
            <a:endParaRPr lang="en-GB" sz="180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Developing a framework for Work Experience and Shadowing for 16–19-year-olds, in link with Young Peoples Strategy</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Practice Development Advanced Practitioners to explore increasing capacity within Teams to support 2024/25 predicted student no.</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Refresh to Return to Social Work programme to bring in line with OT route.</a:t>
            </a:r>
          </a:p>
          <a:p>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5F99D0C-F8A2-D137-AF98-A322979DE049}"/>
              </a:ext>
            </a:extLst>
          </p:cNvPr>
          <p:cNvSpPr txBox="1"/>
          <p:nvPr/>
        </p:nvSpPr>
        <p:spPr>
          <a:xfrm>
            <a:off x="761650" y="266852"/>
            <a:ext cx="10496898" cy="707886"/>
          </a:xfrm>
          <a:prstGeom prst="rect">
            <a:avLst/>
          </a:prstGeom>
          <a:noFill/>
        </p:spPr>
        <p:txBody>
          <a:bodyPr wrap="square" rtlCol="0">
            <a:spAutoFit/>
          </a:bodyPr>
          <a:lstStyle/>
          <a:p>
            <a:r>
              <a:rPr lang="en-GB" sz="4000" b="1">
                <a:solidFill>
                  <a:srgbClr val="006072"/>
                </a:solidFill>
                <a:latin typeface="Arial" panose="020B0604020202020204" pitchFamily="34" charset="0"/>
                <a:cs typeface="Arial" panose="020B0604020202020204" pitchFamily="34" charset="0"/>
              </a:rPr>
              <a:t>Support to Newly Qualified Social Workers </a:t>
            </a:r>
          </a:p>
        </p:txBody>
      </p:sp>
      <p:sp>
        <p:nvSpPr>
          <p:cNvPr id="10" name="TextBox 9">
            <a:extLst>
              <a:ext uri="{FF2B5EF4-FFF2-40B4-BE49-F238E27FC236}">
                <a16:creationId xmlns:a16="http://schemas.microsoft.com/office/drawing/2014/main" id="{7697384F-D30D-0B84-F6B1-D35D1201BCED}"/>
              </a:ext>
            </a:extLst>
          </p:cNvPr>
          <p:cNvSpPr txBox="1"/>
          <p:nvPr/>
        </p:nvSpPr>
        <p:spPr>
          <a:xfrm>
            <a:off x="761650" y="1318022"/>
            <a:ext cx="10884918" cy="5109091"/>
          </a:xfrm>
          <a:prstGeom prst="rect">
            <a:avLst/>
          </a:prstGeom>
          <a:noFill/>
        </p:spPr>
        <p:txBody>
          <a:bodyPr wrap="square" lIns="91440" tIns="45720" rIns="91440" bIns="45720" rtlCol="0" anchor="t">
            <a:spAutoFit/>
          </a:bodyPr>
          <a:lstStyle/>
          <a:p>
            <a:r>
              <a:rPr lang="en-GB" sz="2000" b="1">
                <a:latin typeface="Arial"/>
                <a:cs typeface="Arial"/>
              </a:rPr>
              <a:t>Newly Qualified numbers</a:t>
            </a:r>
            <a:endParaRPr lang="en-GB" sz="2000" b="1">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12</a:t>
            </a:r>
            <a:r>
              <a:rPr lang="en-GB" sz="1400">
                <a:latin typeface="Arial" panose="020B0604020202020204" pitchFamily="34" charset="0"/>
                <a:cs typeface="Arial" panose="020B0604020202020204" pitchFamily="34" charset="0"/>
              </a:rPr>
              <a:t> Newly Qualified Social Workers currently being supported in teams across Adult Social Care</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13</a:t>
            </a:r>
            <a:r>
              <a:rPr lang="en-GB" sz="1400">
                <a:latin typeface="Arial" panose="020B0604020202020204" pitchFamily="34" charset="0"/>
                <a:cs typeface="Arial" panose="020B0604020202020204" pitchFamily="34" charset="0"/>
              </a:rPr>
              <a:t> ‘new’ starters joining, </a:t>
            </a:r>
            <a:r>
              <a:rPr lang="en-GB" sz="1400" b="1">
                <a:latin typeface="Arial" panose="020B0604020202020204" pitchFamily="34" charset="0"/>
                <a:cs typeface="Arial" panose="020B0604020202020204" pitchFamily="34" charset="0"/>
              </a:rPr>
              <a:t>2 </a:t>
            </a:r>
            <a:r>
              <a:rPr lang="en-GB" sz="1400">
                <a:latin typeface="Arial" panose="020B0604020202020204" pitchFamily="34" charset="0"/>
                <a:cs typeface="Arial" panose="020B0604020202020204" pitchFamily="34" charset="0"/>
              </a:rPr>
              <a:t>through external recruitment, </a:t>
            </a:r>
            <a:r>
              <a:rPr lang="en-GB" sz="1400" b="1">
                <a:latin typeface="Arial" panose="020B0604020202020204" pitchFamily="34" charset="0"/>
                <a:cs typeface="Arial" panose="020B0604020202020204" pitchFamily="34" charset="0"/>
              </a:rPr>
              <a:t>7</a:t>
            </a:r>
            <a:r>
              <a:rPr lang="en-GB" sz="1400">
                <a:latin typeface="Arial" panose="020B0604020202020204" pitchFamily="34" charset="0"/>
                <a:cs typeface="Arial" panose="020B0604020202020204" pitchFamily="34" charset="0"/>
              </a:rPr>
              <a:t> through the Social Work Degree / Apprenticeship and </a:t>
            </a:r>
            <a:r>
              <a:rPr lang="en-GB" sz="1400" b="1">
                <a:latin typeface="Arial" panose="020B0604020202020204" pitchFamily="34" charset="0"/>
                <a:cs typeface="Arial" panose="020B0604020202020204" pitchFamily="34" charset="0"/>
              </a:rPr>
              <a:t>4</a:t>
            </a:r>
            <a:r>
              <a:rPr lang="en-GB" sz="1400">
                <a:latin typeface="Arial" panose="020B0604020202020204" pitchFamily="34" charset="0"/>
                <a:cs typeface="Arial" panose="020B0604020202020204" pitchFamily="34" charset="0"/>
              </a:rPr>
              <a:t> via Yeovil </a:t>
            </a:r>
            <a:endParaRPr lang="en-GB" sz="1400">
              <a:highlight>
                <a:srgbClr val="FFFF00"/>
              </a:highlight>
              <a:latin typeface="Arial" panose="020B0604020202020204" pitchFamily="34" charset="0"/>
              <a:cs typeface="Arial" panose="020B0604020202020204" pitchFamily="34" charset="0"/>
            </a:endParaRP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Somerset Assessed and Supported Year in Employment Offer</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Adapted the national Skills for Care framework, to meet Service requirements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Probation aligned to the ASYE programme, with questions incorporated within portfolio and signed off given at each review</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Confidentiality Agreement includes Somerset </a:t>
            </a:r>
            <a:r>
              <a:rPr lang="en-GB" sz="1400" i="1">
                <a:latin typeface="Arial" panose="020B0604020202020204" pitchFamily="34" charset="0"/>
                <a:cs typeface="Arial" panose="020B0604020202020204" pitchFamily="34" charset="0"/>
              </a:rPr>
              <a:t>Information Governance, GDPR and Data Protection </a:t>
            </a:r>
            <a:r>
              <a:rPr lang="en-GB" sz="1400">
                <a:latin typeface="Arial" panose="020B0604020202020204" pitchFamily="34" charset="0"/>
                <a:cs typeface="Arial" panose="020B0604020202020204" pitchFamily="34" charset="0"/>
              </a:rPr>
              <a:t>e-Learning</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Inclusion of Somerset specific Social GGRRAAACCEEESSS questionnaire at 3–6-month point</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Adapted original questionnaire to include reference to neurodiversity, care experienced and mental health difficulties.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Creation of an ‘optional evidence’ template to showcase examples of creative practice undertaken with a Service User or Carer Somerset ASC </a:t>
            </a:r>
            <a:r>
              <a:rPr lang="en-GB" sz="1400">
                <a:latin typeface="Arial" panose="020B0604020202020204" pitchFamily="34" charset="0"/>
                <a:ea typeface="Calibri" panose="020F0502020204030204" pitchFamily="34" charset="0"/>
                <a:cs typeface="Arial" panose="020B0604020202020204" pitchFamily="34" charset="0"/>
              </a:rPr>
              <a:t>specific workbook, electronic resources and Assessor e-Learning</a:t>
            </a:r>
            <a:endParaRPr lang="en-GB" sz="1400">
              <a:latin typeface="Arial" panose="020B0604020202020204" pitchFamily="34" charset="0"/>
              <a:cs typeface="Arial" panose="020B0604020202020204" pitchFamily="34" charset="0"/>
            </a:endParaRPr>
          </a:p>
          <a:p>
            <a:endParaRPr lang="en-GB" sz="1400">
              <a:latin typeface="Arial" panose="020B0604020202020204" pitchFamily="34" charset="0"/>
              <a:cs typeface="Arial" panose="020B0604020202020204" pitchFamily="34" charset="0"/>
            </a:endParaRPr>
          </a:p>
          <a:p>
            <a:r>
              <a:rPr lang="en-GB" sz="2000" b="1">
                <a:latin typeface="Arial" panose="020B0604020202020204" pitchFamily="34" charset="0"/>
                <a:cs typeface="Arial" panose="020B0604020202020204" pitchFamily="34" charset="0"/>
              </a:rPr>
              <a:t>Quality Assurance and programme improvements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Skills for Care Action Plan for Continuous Development, identifies programme improvements, awaiting feedback</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Creation of Advanced Practitioner Practice Development posts to undertake the Support and Assessment of NQSWs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Quality Assurance reviews at 1 months and 4 months with NQSWs to review ‘practical’ aspects of the programme</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Monthly ASYE drop in’s for NQSWs</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Quarterly ASYE Learning Sets for NQSWs and bespoke webinars </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Drop ins for Assessors and Refresher training provided</a:t>
            </a:r>
          </a:p>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To recruit members of Working Together Board to contribute to the development of the ASYE programme and support with future Internal Moderation Panels</a:t>
            </a:r>
          </a:p>
        </p:txBody>
      </p:sp>
    </p:spTree>
    <p:extLst>
      <p:ext uri="{BB962C8B-B14F-4D97-AF65-F5344CB8AC3E}">
        <p14:creationId xmlns:p14="http://schemas.microsoft.com/office/powerpoint/2010/main" val="370641426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Slid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7b6b569b-509a-467d-b105-d97728d3fc11"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D8D3479EFF7F82479B047639E1F08C64" ma:contentTypeVersion="17" ma:contentTypeDescription="Create a new document." ma:contentTypeScope="" ma:versionID="da479ef1ee101a706ec07ff33bec74b6">
  <xsd:schema xmlns:xsd="http://www.w3.org/2001/XMLSchema" xmlns:xs="http://www.w3.org/2001/XMLSchema" xmlns:p="http://schemas.microsoft.com/office/2006/metadata/properties" xmlns:ns2="e606a31e-bfd0-4690-bc20-76fc0d82e55c" xmlns:ns3="e4b905b2-a329-4497-b5f5-c64cb3b254a9" xmlns:ns4="3e24bc36-2db9-4dd4-83ef-e2c9c598d6d6" targetNamespace="http://schemas.microsoft.com/office/2006/metadata/properties" ma:root="true" ma:fieldsID="2b155c82d5897d1526fb949577978ce8" ns2:_="" ns3:_="" ns4:_="">
    <xsd:import namespace="e606a31e-bfd0-4690-bc20-76fc0d82e55c"/>
    <xsd:import namespace="e4b905b2-a329-4497-b5f5-c64cb3b254a9"/>
    <xsd:import namespace="3e24bc36-2db9-4dd4-83ef-e2c9c598d6d6"/>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06a31e-bfd0-4690-bc20-76fc0d82e5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6b569b-509a-467d-b105-d97728d3fc1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b905b2-a329-4497-b5f5-c64cb3b254a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e24bc36-2db9-4dd4-83ef-e2c9c598d6d6"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b0af78cc-2973-4a23-bd92-945edf927c43}" ma:internalName="TaxCatchAll" ma:showField="CatchAllData" ma:web="3e24bc36-2db9-4dd4-83ef-e2c9c598d6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haredWithUsers xmlns="e4b905b2-a329-4497-b5f5-c64cb3b254a9">
      <UserInfo>
        <DisplayName/>
        <AccountId xsi:nil="true"/>
        <AccountType/>
      </UserInfo>
    </SharedWithUsers>
    <lcf76f155ced4ddcb4097134ff3c332f xmlns="e606a31e-bfd0-4690-bc20-76fc0d82e55c">
      <Terms xmlns="http://schemas.microsoft.com/office/infopath/2007/PartnerControls"/>
    </lcf76f155ced4ddcb4097134ff3c332f>
    <TaxCatchAll xmlns="3e24bc36-2db9-4dd4-83ef-e2c9c598d6d6" xsi:nil="true"/>
  </documentManagement>
</p:properties>
</file>

<file path=customXml/itemProps1.xml><?xml version="1.0" encoding="utf-8"?>
<ds:datastoreItem xmlns:ds="http://schemas.openxmlformats.org/officeDocument/2006/customXml" ds:itemID="{169CD234-8DB7-41CF-89C0-6E03EDB5BA13}">
  <ds:schemaRefs>
    <ds:schemaRef ds:uri="http://schemas.microsoft.com/sharepoint/v3/contenttype/forms"/>
  </ds:schemaRefs>
</ds:datastoreItem>
</file>

<file path=customXml/itemProps2.xml><?xml version="1.0" encoding="utf-8"?>
<ds:datastoreItem xmlns:ds="http://schemas.openxmlformats.org/officeDocument/2006/customXml" ds:itemID="{962D79C5-646C-484D-9586-C4D83F3EC9F0}">
  <ds:schemaRefs>
    <ds:schemaRef ds:uri="Microsoft.SharePoint.Taxonomy.ContentTypeSync"/>
  </ds:schemaRefs>
</ds:datastoreItem>
</file>

<file path=customXml/itemProps3.xml><?xml version="1.0" encoding="utf-8"?>
<ds:datastoreItem xmlns:ds="http://schemas.openxmlformats.org/officeDocument/2006/customXml" ds:itemID="{9F216D24-FB90-4728-8638-0EF2B947A957}">
  <ds:schemaRefs>
    <ds:schemaRef ds:uri="3e24bc36-2db9-4dd4-83ef-e2c9c598d6d6"/>
    <ds:schemaRef ds:uri="e4b905b2-a329-4497-b5f5-c64cb3b254a9"/>
    <ds:schemaRef ds:uri="e606a31e-bfd0-4690-bc20-76fc0d82e5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01C4B55E-B218-453D-97F1-71C13E8BF539}">
  <ds:schemaRefs>
    <ds:schemaRef ds:uri="3e24bc36-2db9-4dd4-83ef-e2c9c598d6d6"/>
    <ds:schemaRef ds:uri="e4b905b2-a329-4497-b5f5-c64cb3b254a9"/>
    <ds:schemaRef ds:uri="e606a31e-bfd0-4690-bc20-76fc0d82e55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7d396678-c698-4451-b9ab-bac3c3310917}" enabled="1" method="Privileged" siteId="{b524f606-f77a-4aa2-8da2-fe70343b0cce}" removed="0"/>
</clbl:labelList>
</file>

<file path=docProps/app.xml><?xml version="1.0" encoding="utf-8"?>
<Properties xmlns="http://schemas.openxmlformats.org/officeDocument/2006/extended-properties" xmlns:vt="http://schemas.openxmlformats.org/officeDocument/2006/docPropsVTypes">
  <Template/>
  <TotalTime>9</TotalTime>
  <Words>4185</Words>
  <Application>Microsoft Office PowerPoint</Application>
  <PresentationFormat>Widescreen</PresentationFormat>
  <Paragraphs>401</Paragraphs>
  <Slides>18</Slides>
  <Notes>18</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18</vt:i4>
      </vt:variant>
    </vt:vector>
  </HeadingPairs>
  <TitlesOfParts>
    <vt:vector size="29" baseType="lpstr">
      <vt:lpstr>Arial</vt:lpstr>
      <vt:lpstr>Calibri</vt:lpstr>
      <vt:lpstr>Courier New</vt:lpstr>
      <vt:lpstr>Microsoft New Tai Lue</vt:lpstr>
      <vt:lpstr>Custom Design</vt:lpstr>
      <vt:lpstr>1_Slide 1</vt:lpstr>
      <vt:lpstr>4_Slide 1</vt:lpstr>
      <vt:lpstr>2_Slide 1</vt:lpstr>
      <vt:lpstr>5_Slide 1</vt:lpstr>
      <vt:lpstr>6_Slide 1</vt:lpstr>
      <vt:lpstr>3_Slide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Morrell</dc:creator>
  <cp:lastModifiedBy>Niki Shaw</cp:lastModifiedBy>
  <cp:revision>2</cp:revision>
  <dcterms:created xsi:type="dcterms:W3CDTF">2022-10-28T14:59:57Z</dcterms:created>
  <dcterms:modified xsi:type="dcterms:W3CDTF">2024-03-06T15:49:06Z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0x010100D8D3479EFF7F82479B047639E1F08C64</vt:lpwstr>
  </property>
</Properties>
</file>