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87" r:id="rId2"/>
    <p:sldId id="258" r:id="rId3"/>
    <p:sldId id="257" r:id="rId4"/>
    <p:sldId id="288" r:id="rId5"/>
    <p:sldId id="289" r:id="rId6"/>
    <p:sldId id="284" r:id="rId7"/>
    <p:sldId id="266" r:id="rId8"/>
    <p:sldId id="301" r:id="rId9"/>
    <p:sldId id="304" r:id="rId10"/>
    <p:sldId id="291" r:id="rId11"/>
    <p:sldId id="305" r:id="rId12"/>
    <p:sldId id="302" r:id="rId13"/>
    <p:sldId id="293" r:id="rId14"/>
    <p:sldId id="294" r:id="rId15"/>
    <p:sldId id="295" r:id="rId16"/>
    <p:sldId id="296" r:id="rId17"/>
    <p:sldId id="297" r:id="rId18"/>
    <p:sldId id="261" r:id="rId19"/>
    <p:sldId id="298" r:id="rId20"/>
    <p:sldId id="299" r:id="rId21"/>
    <p:sldId id="265" r:id="rId22"/>
    <p:sldId id="280" r:id="rId23"/>
    <p:sldId id="281" r:id="rId24"/>
    <p:sldId id="268" r:id="rId25"/>
    <p:sldId id="303" r:id="rId26"/>
    <p:sldId id="267" r:id="rId27"/>
    <p:sldId id="277" r:id="rId28"/>
    <p:sldId id="263" r:id="rId29"/>
    <p:sldId id="300" r:id="rId30"/>
    <p:sldId id="264" r:id="rId31"/>
    <p:sldId id="273" r:id="rId32"/>
    <p:sldId id="269" r:id="rId33"/>
    <p:sldId id="271" r:id="rId34"/>
    <p:sldId id="272" r:id="rId35"/>
    <p:sldId id="270" r:id="rId36"/>
    <p:sldId id="274" r:id="rId37"/>
    <p:sldId id="275" r:id="rId38"/>
    <p:sldId id="276" r:id="rId39"/>
  </p:sldIdLst>
  <p:sldSz cx="9144000" cy="6858000" type="screen4x3"/>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3B08E8-9B31-4BC0-B7AF-85382FACFE2F}" v="245" dt="2023-08-04T10:57:00.4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91" d="100"/>
          <a:sy n="91" d="100"/>
        </p:scale>
        <p:origin x="164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diagrams/_rels/data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0ADE9F-083F-43EE-9371-D64C13B082F4}"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8CBBFE47-8A15-4607-867F-4F3CFBD66BB1}">
      <dgm:prSet/>
      <dgm:spPr/>
      <dgm:t>
        <a:bodyPr/>
        <a:lstStyle/>
        <a:p>
          <a:r>
            <a:rPr lang="en-GB"/>
            <a:t>A Direct Payment is one way to use a personal budget.</a:t>
          </a:r>
          <a:endParaRPr lang="en-US"/>
        </a:p>
      </dgm:t>
    </dgm:pt>
    <dgm:pt modelId="{754CAA35-9AA6-447B-95C3-669A4BD71CB4}" type="parTrans" cxnId="{9D69D0D3-CB5A-48F5-98F8-2B1AD9E19589}">
      <dgm:prSet/>
      <dgm:spPr/>
      <dgm:t>
        <a:bodyPr/>
        <a:lstStyle/>
        <a:p>
          <a:endParaRPr lang="en-US"/>
        </a:p>
      </dgm:t>
    </dgm:pt>
    <dgm:pt modelId="{42E0A7D5-A80B-423B-A44B-FBE9523FFDB5}" type="sibTrans" cxnId="{9D69D0D3-CB5A-48F5-98F8-2B1AD9E19589}">
      <dgm:prSet/>
      <dgm:spPr/>
      <dgm:t>
        <a:bodyPr/>
        <a:lstStyle/>
        <a:p>
          <a:endParaRPr lang="en-US"/>
        </a:p>
      </dgm:t>
    </dgm:pt>
    <dgm:pt modelId="{D9B65A44-F30C-4A99-A17D-7E8041DEB93C}">
      <dgm:prSet/>
      <dgm:spPr/>
      <dgm:t>
        <a:bodyPr/>
        <a:lstStyle/>
        <a:p>
          <a:r>
            <a:rPr lang="en-GB"/>
            <a:t>It is funding given to a person who has been assessed as being eligible for social care support as per the Care Act 2014 criteria.</a:t>
          </a:r>
          <a:endParaRPr lang="en-US"/>
        </a:p>
      </dgm:t>
    </dgm:pt>
    <dgm:pt modelId="{257D6198-5EBA-47B6-9632-CAC6C0EB76CD}" type="parTrans" cxnId="{FFDA8802-F549-4110-9C86-E942A5FBAC0C}">
      <dgm:prSet/>
      <dgm:spPr/>
      <dgm:t>
        <a:bodyPr/>
        <a:lstStyle/>
        <a:p>
          <a:endParaRPr lang="en-US"/>
        </a:p>
      </dgm:t>
    </dgm:pt>
    <dgm:pt modelId="{FEED9E78-803F-4D32-8060-01CF68404596}" type="sibTrans" cxnId="{FFDA8802-F549-4110-9C86-E942A5FBAC0C}">
      <dgm:prSet/>
      <dgm:spPr/>
      <dgm:t>
        <a:bodyPr/>
        <a:lstStyle/>
        <a:p>
          <a:endParaRPr lang="en-US"/>
        </a:p>
      </dgm:t>
    </dgm:pt>
    <dgm:pt modelId="{DC317E1D-71C6-4711-8DC1-C9B53FC7AA8B}">
      <dgm:prSet/>
      <dgm:spPr/>
      <dgm:t>
        <a:bodyPr/>
        <a:lstStyle/>
        <a:p>
          <a:r>
            <a:rPr lang="en-GB"/>
            <a:t>It will give our service users the flexibility, choice and control to arrange and purchase care and support for themselves, achieving the outcomes agreed in their care and support plan. </a:t>
          </a:r>
          <a:endParaRPr lang="en-US"/>
        </a:p>
      </dgm:t>
    </dgm:pt>
    <dgm:pt modelId="{BAAB4D68-E8A2-40B8-BBAE-27F191EA85A1}" type="parTrans" cxnId="{510A0289-AF99-44AB-892E-A1F91C3DBA9F}">
      <dgm:prSet/>
      <dgm:spPr/>
      <dgm:t>
        <a:bodyPr/>
        <a:lstStyle/>
        <a:p>
          <a:endParaRPr lang="en-US"/>
        </a:p>
      </dgm:t>
    </dgm:pt>
    <dgm:pt modelId="{CDE1F501-D1BC-4BAD-B3B2-1A64E1527606}" type="sibTrans" cxnId="{510A0289-AF99-44AB-892E-A1F91C3DBA9F}">
      <dgm:prSet/>
      <dgm:spPr/>
      <dgm:t>
        <a:bodyPr/>
        <a:lstStyle/>
        <a:p>
          <a:endParaRPr lang="en-US"/>
        </a:p>
      </dgm:t>
    </dgm:pt>
    <dgm:pt modelId="{51549615-73BA-40D2-89DB-9D1A3851DAB0}" type="pres">
      <dgm:prSet presAssocID="{450ADE9F-083F-43EE-9371-D64C13B082F4}" presName="Name0" presStyleCnt="0">
        <dgm:presLayoutVars>
          <dgm:dir/>
          <dgm:animLvl val="lvl"/>
          <dgm:resizeHandles val="exact"/>
        </dgm:presLayoutVars>
      </dgm:prSet>
      <dgm:spPr/>
    </dgm:pt>
    <dgm:pt modelId="{32E5D71E-8508-422E-8EBB-60B7C1178886}" type="pres">
      <dgm:prSet presAssocID="{DC317E1D-71C6-4711-8DC1-C9B53FC7AA8B}" presName="boxAndChildren" presStyleCnt="0"/>
      <dgm:spPr/>
    </dgm:pt>
    <dgm:pt modelId="{4E7BEE80-2C13-447D-B523-468ACE9CC174}" type="pres">
      <dgm:prSet presAssocID="{DC317E1D-71C6-4711-8DC1-C9B53FC7AA8B}" presName="parentTextBox" presStyleLbl="node1" presStyleIdx="0" presStyleCnt="3"/>
      <dgm:spPr/>
    </dgm:pt>
    <dgm:pt modelId="{485682AE-ADD1-4375-A574-3A768BE3302D}" type="pres">
      <dgm:prSet presAssocID="{FEED9E78-803F-4D32-8060-01CF68404596}" presName="sp" presStyleCnt="0"/>
      <dgm:spPr/>
    </dgm:pt>
    <dgm:pt modelId="{859C5AD6-B8B7-469A-AF31-1EE802DCBBC4}" type="pres">
      <dgm:prSet presAssocID="{D9B65A44-F30C-4A99-A17D-7E8041DEB93C}" presName="arrowAndChildren" presStyleCnt="0"/>
      <dgm:spPr/>
    </dgm:pt>
    <dgm:pt modelId="{3C2F7805-FA3C-4C65-878F-205060135ECD}" type="pres">
      <dgm:prSet presAssocID="{D9B65A44-F30C-4A99-A17D-7E8041DEB93C}" presName="parentTextArrow" presStyleLbl="node1" presStyleIdx="1" presStyleCnt="3"/>
      <dgm:spPr/>
    </dgm:pt>
    <dgm:pt modelId="{4B3C5973-2AA8-44E1-B0A4-656A9C0FA242}" type="pres">
      <dgm:prSet presAssocID="{42E0A7D5-A80B-423B-A44B-FBE9523FFDB5}" presName="sp" presStyleCnt="0"/>
      <dgm:spPr/>
    </dgm:pt>
    <dgm:pt modelId="{DFD9306F-E454-40C9-A8DE-612732A727B9}" type="pres">
      <dgm:prSet presAssocID="{8CBBFE47-8A15-4607-867F-4F3CFBD66BB1}" presName="arrowAndChildren" presStyleCnt="0"/>
      <dgm:spPr/>
    </dgm:pt>
    <dgm:pt modelId="{05C4D63C-2B41-4BEE-B1AC-4F34D647BDFB}" type="pres">
      <dgm:prSet presAssocID="{8CBBFE47-8A15-4607-867F-4F3CFBD66BB1}" presName="parentTextArrow" presStyleLbl="node1" presStyleIdx="2" presStyleCnt="3"/>
      <dgm:spPr/>
    </dgm:pt>
  </dgm:ptLst>
  <dgm:cxnLst>
    <dgm:cxn modelId="{FFDA8802-F549-4110-9C86-E942A5FBAC0C}" srcId="{450ADE9F-083F-43EE-9371-D64C13B082F4}" destId="{D9B65A44-F30C-4A99-A17D-7E8041DEB93C}" srcOrd="1" destOrd="0" parTransId="{257D6198-5EBA-47B6-9632-CAC6C0EB76CD}" sibTransId="{FEED9E78-803F-4D32-8060-01CF68404596}"/>
    <dgm:cxn modelId="{6CB8100E-90C1-49C5-AB68-2114E978C5AD}" type="presOf" srcId="{450ADE9F-083F-43EE-9371-D64C13B082F4}" destId="{51549615-73BA-40D2-89DB-9D1A3851DAB0}" srcOrd="0" destOrd="0" presId="urn:microsoft.com/office/officeart/2005/8/layout/process4"/>
    <dgm:cxn modelId="{2B3F5639-05C4-4CE0-9962-9CEAD6185D89}" type="presOf" srcId="{DC317E1D-71C6-4711-8DC1-C9B53FC7AA8B}" destId="{4E7BEE80-2C13-447D-B523-468ACE9CC174}" srcOrd="0" destOrd="0" presId="urn:microsoft.com/office/officeart/2005/8/layout/process4"/>
    <dgm:cxn modelId="{510A0289-AF99-44AB-892E-A1F91C3DBA9F}" srcId="{450ADE9F-083F-43EE-9371-D64C13B082F4}" destId="{DC317E1D-71C6-4711-8DC1-C9B53FC7AA8B}" srcOrd="2" destOrd="0" parTransId="{BAAB4D68-E8A2-40B8-BBAE-27F191EA85A1}" sibTransId="{CDE1F501-D1BC-4BAD-B3B2-1A64E1527606}"/>
    <dgm:cxn modelId="{57B27BD0-BBB6-49A8-9F54-FA257F81B878}" type="presOf" srcId="{D9B65A44-F30C-4A99-A17D-7E8041DEB93C}" destId="{3C2F7805-FA3C-4C65-878F-205060135ECD}" srcOrd="0" destOrd="0" presId="urn:microsoft.com/office/officeart/2005/8/layout/process4"/>
    <dgm:cxn modelId="{9D69D0D3-CB5A-48F5-98F8-2B1AD9E19589}" srcId="{450ADE9F-083F-43EE-9371-D64C13B082F4}" destId="{8CBBFE47-8A15-4607-867F-4F3CFBD66BB1}" srcOrd="0" destOrd="0" parTransId="{754CAA35-9AA6-447B-95C3-669A4BD71CB4}" sibTransId="{42E0A7D5-A80B-423B-A44B-FBE9523FFDB5}"/>
    <dgm:cxn modelId="{0632CEF8-EA87-4A15-B52C-AA4869128BA5}" type="presOf" srcId="{8CBBFE47-8A15-4607-867F-4F3CFBD66BB1}" destId="{05C4D63C-2B41-4BEE-B1AC-4F34D647BDFB}" srcOrd="0" destOrd="0" presId="urn:microsoft.com/office/officeart/2005/8/layout/process4"/>
    <dgm:cxn modelId="{7A67A934-0C93-438A-92EA-ACA4EB5F2CBA}" type="presParOf" srcId="{51549615-73BA-40D2-89DB-9D1A3851DAB0}" destId="{32E5D71E-8508-422E-8EBB-60B7C1178886}" srcOrd="0" destOrd="0" presId="urn:microsoft.com/office/officeart/2005/8/layout/process4"/>
    <dgm:cxn modelId="{EC9FC91B-C033-4A2B-B40B-2459F537F76C}" type="presParOf" srcId="{32E5D71E-8508-422E-8EBB-60B7C1178886}" destId="{4E7BEE80-2C13-447D-B523-468ACE9CC174}" srcOrd="0" destOrd="0" presId="urn:microsoft.com/office/officeart/2005/8/layout/process4"/>
    <dgm:cxn modelId="{0BB1053E-C251-4E16-8679-E29FB8A01E5B}" type="presParOf" srcId="{51549615-73BA-40D2-89DB-9D1A3851DAB0}" destId="{485682AE-ADD1-4375-A574-3A768BE3302D}" srcOrd="1" destOrd="0" presId="urn:microsoft.com/office/officeart/2005/8/layout/process4"/>
    <dgm:cxn modelId="{21785567-9912-47F0-92A6-C215DD9A81F9}" type="presParOf" srcId="{51549615-73BA-40D2-89DB-9D1A3851DAB0}" destId="{859C5AD6-B8B7-469A-AF31-1EE802DCBBC4}" srcOrd="2" destOrd="0" presId="urn:microsoft.com/office/officeart/2005/8/layout/process4"/>
    <dgm:cxn modelId="{945FF01E-449F-4BFB-B10C-29454A7DE769}" type="presParOf" srcId="{859C5AD6-B8B7-469A-AF31-1EE802DCBBC4}" destId="{3C2F7805-FA3C-4C65-878F-205060135ECD}" srcOrd="0" destOrd="0" presId="urn:microsoft.com/office/officeart/2005/8/layout/process4"/>
    <dgm:cxn modelId="{49BAFD82-AB41-40E3-AA73-C11F80A904A5}" type="presParOf" srcId="{51549615-73BA-40D2-89DB-9D1A3851DAB0}" destId="{4B3C5973-2AA8-44E1-B0A4-656A9C0FA242}" srcOrd="3" destOrd="0" presId="urn:microsoft.com/office/officeart/2005/8/layout/process4"/>
    <dgm:cxn modelId="{45022399-7D74-4050-80F0-52103CF9BD2D}" type="presParOf" srcId="{51549615-73BA-40D2-89DB-9D1A3851DAB0}" destId="{DFD9306F-E454-40C9-A8DE-612732A727B9}" srcOrd="4" destOrd="0" presId="urn:microsoft.com/office/officeart/2005/8/layout/process4"/>
    <dgm:cxn modelId="{D571F74C-3327-4468-B579-E1C2E03A85E3}" type="presParOf" srcId="{DFD9306F-E454-40C9-A8DE-612732A727B9}" destId="{05C4D63C-2B41-4BEE-B1AC-4F34D647BDF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F12430-7049-4247-8171-56C114612CA3}" type="doc">
      <dgm:prSet loTypeId="urn:microsoft.com/office/officeart/2016/7/layout/BasicProcessNew" loCatId="process" qsTypeId="urn:microsoft.com/office/officeart/2005/8/quickstyle/simple1" qsCatId="simple" csTypeId="urn:microsoft.com/office/officeart/2005/8/colors/accent1_2" csCatId="accent1" phldr="1"/>
      <dgm:spPr/>
      <dgm:t>
        <a:bodyPr/>
        <a:lstStyle/>
        <a:p>
          <a:endParaRPr lang="en-US"/>
        </a:p>
      </dgm:t>
    </dgm:pt>
    <dgm:pt modelId="{8154477A-D59E-46DE-BA17-7901EB2DE9F5}">
      <dgm:prSet/>
      <dgm:spPr/>
      <dgm:t>
        <a:bodyPr/>
        <a:lstStyle/>
        <a:p>
          <a:r>
            <a:rPr lang="en-GB"/>
            <a:t>To purchase care from a CQC registered agency</a:t>
          </a:r>
          <a:endParaRPr lang="en-US"/>
        </a:p>
      </dgm:t>
    </dgm:pt>
    <dgm:pt modelId="{7BC00F15-2C29-4527-A013-E052304A6070}" type="parTrans" cxnId="{5C0F5B9B-AA14-417F-B494-8BEA85A5D3B8}">
      <dgm:prSet/>
      <dgm:spPr/>
      <dgm:t>
        <a:bodyPr/>
        <a:lstStyle/>
        <a:p>
          <a:endParaRPr lang="en-US"/>
        </a:p>
      </dgm:t>
    </dgm:pt>
    <dgm:pt modelId="{68BC18C1-174E-40E8-8B21-D272C340DCC3}" type="sibTrans" cxnId="{5C0F5B9B-AA14-417F-B494-8BEA85A5D3B8}">
      <dgm:prSet/>
      <dgm:spPr/>
      <dgm:t>
        <a:bodyPr/>
        <a:lstStyle/>
        <a:p>
          <a:endParaRPr lang="en-US"/>
        </a:p>
      </dgm:t>
    </dgm:pt>
    <dgm:pt modelId="{17999655-8E40-4009-A6F2-01F950ECB747}">
      <dgm:prSet/>
      <dgm:spPr/>
      <dgm:t>
        <a:bodyPr/>
        <a:lstStyle/>
        <a:p>
          <a:r>
            <a:rPr lang="en-GB"/>
            <a:t>Paying for a carer/personal assistant/micro-provider</a:t>
          </a:r>
          <a:endParaRPr lang="en-US"/>
        </a:p>
      </dgm:t>
    </dgm:pt>
    <dgm:pt modelId="{A6A4B57B-E068-42AB-81BC-0A84C5089EE0}" type="parTrans" cxnId="{9CE307B8-1027-4F29-861B-98909D10361D}">
      <dgm:prSet/>
      <dgm:spPr/>
      <dgm:t>
        <a:bodyPr/>
        <a:lstStyle/>
        <a:p>
          <a:endParaRPr lang="en-US"/>
        </a:p>
      </dgm:t>
    </dgm:pt>
    <dgm:pt modelId="{9BD20C2A-6B10-4687-8263-9B93CCF33B47}" type="sibTrans" cxnId="{9CE307B8-1027-4F29-861B-98909D10361D}">
      <dgm:prSet/>
      <dgm:spPr/>
      <dgm:t>
        <a:bodyPr/>
        <a:lstStyle/>
        <a:p>
          <a:endParaRPr lang="en-US"/>
        </a:p>
      </dgm:t>
    </dgm:pt>
    <dgm:pt modelId="{6FE9CFC0-B3DB-4C80-A766-144D5B7D794B}">
      <dgm:prSet/>
      <dgm:spPr/>
      <dgm:t>
        <a:bodyPr/>
        <a:lstStyle/>
        <a:p>
          <a:r>
            <a:rPr lang="en-GB"/>
            <a:t>Support to use daytime activities &amp; access to the community</a:t>
          </a:r>
          <a:endParaRPr lang="en-US"/>
        </a:p>
      </dgm:t>
    </dgm:pt>
    <dgm:pt modelId="{EA6F1790-BAF2-43E4-B768-F0AC4E97FA62}" type="parTrans" cxnId="{170BBCC3-0215-4000-86ED-DC7899F66D66}">
      <dgm:prSet/>
      <dgm:spPr/>
      <dgm:t>
        <a:bodyPr/>
        <a:lstStyle/>
        <a:p>
          <a:endParaRPr lang="en-US"/>
        </a:p>
      </dgm:t>
    </dgm:pt>
    <dgm:pt modelId="{26B6B615-36A8-4BC0-A960-EAED043AE216}" type="sibTrans" cxnId="{170BBCC3-0215-4000-86ED-DC7899F66D66}">
      <dgm:prSet/>
      <dgm:spPr/>
      <dgm:t>
        <a:bodyPr/>
        <a:lstStyle/>
        <a:p>
          <a:endParaRPr lang="en-US"/>
        </a:p>
      </dgm:t>
    </dgm:pt>
    <dgm:pt modelId="{9AF4C3CD-A80C-4B6C-BD24-A4F1935C15A5}">
      <dgm:prSet/>
      <dgm:spPr/>
      <dgm:t>
        <a:bodyPr/>
        <a:lstStyle/>
        <a:p>
          <a:r>
            <a:rPr lang="en-GB" dirty="0"/>
            <a:t>To purchase equipment which </a:t>
          </a:r>
          <a:r>
            <a:rPr lang="en-GB" b="1" dirty="0"/>
            <a:t>cannot</a:t>
          </a:r>
          <a:r>
            <a:rPr lang="en-GB" dirty="0"/>
            <a:t> be bought through our current contracted provider. We should also signpost DP service Users to Organisations which provide equipment cost effectively.</a:t>
          </a:r>
          <a:endParaRPr lang="en-US" dirty="0"/>
        </a:p>
      </dgm:t>
    </dgm:pt>
    <dgm:pt modelId="{96160291-30AF-469E-807C-66532DE4B068}" type="parTrans" cxnId="{A155ED8E-B9B2-4419-BDCF-9542B4F81DA1}">
      <dgm:prSet/>
      <dgm:spPr/>
      <dgm:t>
        <a:bodyPr/>
        <a:lstStyle/>
        <a:p>
          <a:endParaRPr lang="en-US"/>
        </a:p>
      </dgm:t>
    </dgm:pt>
    <dgm:pt modelId="{BA856145-8052-4F2B-B764-4DD9CE9273C9}" type="sibTrans" cxnId="{A155ED8E-B9B2-4419-BDCF-9542B4F81DA1}">
      <dgm:prSet/>
      <dgm:spPr/>
      <dgm:t>
        <a:bodyPr/>
        <a:lstStyle/>
        <a:p>
          <a:endParaRPr lang="en-US"/>
        </a:p>
      </dgm:t>
    </dgm:pt>
    <dgm:pt modelId="{24F2E5CA-8834-4F96-82E3-37E9A2B9EFA4}">
      <dgm:prSet/>
      <dgm:spPr/>
      <dgm:t>
        <a:bodyPr/>
        <a:lstStyle/>
        <a:p>
          <a:r>
            <a:rPr lang="en-GB"/>
            <a:t>The cost of the item should not be more than SC would pay if we sourced it ourselves, if it is, the DP SU must fund the difference themselves.</a:t>
          </a:r>
          <a:endParaRPr lang="en-US"/>
        </a:p>
      </dgm:t>
    </dgm:pt>
    <dgm:pt modelId="{83F751B8-1FEA-49AF-AE5A-23D6059BBCB4}" type="parTrans" cxnId="{7428AC3A-990D-46D0-9BD0-445C475DADE0}">
      <dgm:prSet/>
      <dgm:spPr/>
      <dgm:t>
        <a:bodyPr/>
        <a:lstStyle/>
        <a:p>
          <a:endParaRPr lang="en-US"/>
        </a:p>
      </dgm:t>
    </dgm:pt>
    <dgm:pt modelId="{11D462FA-DA33-4B16-8661-020B5EB4BE0D}" type="sibTrans" cxnId="{7428AC3A-990D-46D0-9BD0-445C475DADE0}">
      <dgm:prSet/>
      <dgm:spPr/>
      <dgm:t>
        <a:bodyPr/>
        <a:lstStyle/>
        <a:p>
          <a:endParaRPr lang="en-US"/>
        </a:p>
      </dgm:t>
    </dgm:pt>
    <dgm:pt modelId="{A0E552BD-E69D-48CA-9270-15CA4F96F446}">
      <dgm:prSet/>
      <dgm:spPr/>
      <dgm:t>
        <a:bodyPr/>
        <a:lstStyle/>
        <a:p>
          <a:r>
            <a:rPr lang="en-GB"/>
            <a:t>Pay for transport ONLY if every other mobility benefit funded by the council and volunteer/free options have been exhausted and there is still an outstanding need to be met.</a:t>
          </a:r>
          <a:endParaRPr lang="en-US"/>
        </a:p>
      </dgm:t>
    </dgm:pt>
    <dgm:pt modelId="{ABD46335-30FA-43EC-8961-9C6DF5E147C4}" type="parTrans" cxnId="{A5892C88-B903-423A-9B36-2CFE575422B5}">
      <dgm:prSet/>
      <dgm:spPr/>
      <dgm:t>
        <a:bodyPr/>
        <a:lstStyle/>
        <a:p>
          <a:endParaRPr lang="en-US"/>
        </a:p>
      </dgm:t>
    </dgm:pt>
    <dgm:pt modelId="{A3DC5C2F-AF8D-4D07-9D96-77741DC2E5D1}" type="sibTrans" cxnId="{A5892C88-B903-423A-9B36-2CFE575422B5}">
      <dgm:prSet/>
      <dgm:spPr/>
      <dgm:t>
        <a:bodyPr/>
        <a:lstStyle/>
        <a:p>
          <a:endParaRPr lang="en-US"/>
        </a:p>
      </dgm:t>
    </dgm:pt>
    <dgm:pt modelId="{A980F8E2-7DC0-4069-9F19-717575005EC8}">
      <dgm:prSet/>
      <dgm:spPr/>
      <dgm:t>
        <a:bodyPr/>
        <a:lstStyle/>
        <a:p>
          <a:r>
            <a:rPr lang="en-GB"/>
            <a:t>Anything else relevant to meeting the agreed outcomes within their care and support plan.</a:t>
          </a:r>
          <a:endParaRPr lang="en-US"/>
        </a:p>
      </dgm:t>
    </dgm:pt>
    <dgm:pt modelId="{BC89BF04-E384-49D1-B354-442CB5119DA7}" type="parTrans" cxnId="{8F0566E7-8E0D-4AFA-81E2-AAEAFFC12872}">
      <dgm:prSet/>
      <dgm:spPr/>
      <dgm:t>
        <a:bodyPr/>
        <a:lstStyle/>
        <a:p>
          <a:endParaRPr lang="en-US"/>
        </a:p>
      </dgm:t>
    </dgm:pt>
    <dgm:pt modelId="{69FCF241-8822-404D-9F4C-97737FA1BA7D}" type="sibTrans" cxnId="{8F0566E7-8E0D-4AFA-81E2-AAEAFFC12872}">
      <dgm:prSet/>
      <dgm:spPr/>
      <dgm:t>
        <a:bodyPr/>
        <a:lstStyle/>
        <a:p>
          <a:endParaRPr lang="en-US"/>
        </a:p>
      </dgm:t>
    </dgm:pt>
    <dgm:pt modelId="{B82BD248-B6E8-4A99-8E5D-E9D7FF4AD8CD}" type="pres">
      <dgm:prSet presAssocID="{9DF12430-7049-4247-8171-56C114612CA3}" presName="Name0" presStyleCnt="0">
        <dgm:presLayoutVars>
          <dgm:dir/>
          <dgm:resizeHandles val="exact"/>
        </dgm:presLayoutVars>
      </dgm:prSet>
      <dgm:spPr/>
    </dgm:pt>
    <dgm:pt modelId="{E9B3037B-B8A1-42C9-8EEC-ED964938840D}" type="pres">
      <dgm:prSet presAssocID="{8154477A-D59E-46DE-BA17-7901EB2DE9F5}" presName="node" presStyleLbl="node1" presStyleIdx="0" presStyleCnt="11">
        <dgm:presLayoutVars>
          <dgm:bulletEnabled val="1"/>
        </dgm:presLayoutVars>
      </dgm:prSet>
      <dgm:spPr/>
    </dgm:pt>
    <dgm:pt modelId="{560AD837-956F-44A9-A0B1-934B146F0754}" type="pres">
      <dgm:prSet presAssocID="{68BC18C1-174E-40E8-8B21-D272C340DCC3}" presName="sibTransSpacerBeforeConnector" presStyleCnt="0"/>
      <dgm:spPr/>
    </dgm:pt>
    <dgm:pt modelId="{52D1098D-1793-432A-965A-AF15986D8DAB}" type="pres">
      <dgm:prSet presAssocID="{68BC18C1-174E-40E8-8B21-D272C340DCC3}" presName="sibTrans" presStyleLbl="node1" presStyleIdx="1" presStyleCnt="11"/>
      <dgm:spPr/>
    </dgm:pt>
    <dgm:pt modelId="{C99EADCC-4985-40E2-90C7-632EC358E8A6}" type="pres">
      <dgm:prSet presAssocID="{68BC18C1-174E-40E8-8B21-D272C340DCC3}" presName="sibTransSpacerAfterConnector" presStyleCnt="0"/>
      <dgm:spPr/>
    </dgm:pt>
    <dgm:pt modelId="{E6896687-93D4-4D8C-94EF-D7FC7AEC5025}" type="pres">
      <dgm:prSet presAssocID="{17999655-8E40-4009-A6F2-01F950ECB747}" presName="node" presStyleLbl="node1" presStyleIdx="2" presStyleCnt="11">
        <dgm:presLayoutVars>
          <dgm:bulletEnabled val="1"/>
        </dgm:presLayoutVars>
      </dgm:prSet>
      <dgm:spPr/>
    </dgm:pt>
    <dgm:pt modelId="{09262A6B-D10E-49B5-914A-CEE17392B2C6}" type="pres">
      <dgm:prSet presAssocID="{9BD20C2A-6B10-4687-8263-9B93CCF33B47}" presName="sibTransSpacerBeforeConnector" presStyleCnt="0"/>
      <dgm:spPr/>
    </dgm:pt>
    <dgm:pt modelId="{58F8A555-5AE1-4C62-8214-FA6F4D21AD4D}" type="pres">
      <dgm:prSet presAssocID="{9BD20C2A-6B10-4687-8263-9B93CCF33B47}" presName="sibTrans" presStyleLbl="node1" presStyleIdx="3" presStyleCnt="11"/>
      <dgm:spPr/>
    </dgm:pt>
    <dgm:pt modelId="{F38E8068-CF9A-4345-98A9-D2A9DA17A248}" type="pres">
      <dgm:prSet presAssocID="{9BD20C2A-6B10-4687-8263-9B93CCF33B47}" presName="sibTransSpacerAfterConnector" presStyleCnt="0"/>
      <dgm:spPr/>
    </dgm:pt>
    <dgm:pt modelId="{423AB4D3-E541-440B-9C54-6733D5187652}" type="pres">
      <dgm:prSet presAssocID="{6FE9CFC0-B3DB-4C80-A766-144D5B7D794B}" presName="node" presStyleLbl="node1" presStyleIdx="4" presStyleCnt="11">
        <dgm:presLayoutVars>
          <dgm:bulletEnabled val="1"/>
        </dgm:presLayoutVars>
      </dgm:prSet>
      <dgm:spPr/>
    </dgm:pt>
    <dgm:pt modelId="{501EB74A-7EDB-4761-869F-AA0D3BDB0746}" type="pres">
      <dgm:prSet presAssocID="{26B6B615-36A8-4BC0-A960-EAED043AE216}" presName="sibTransSpacerBeforeConnector" presStyleCnt="0"/>
      <dgm:spPr/>
    </dgm:pt>
    <dgm:pt modelId="{1661F88E-C2DA-4022-9864-68448F566035}" type="pres">
      <dgm:prSet presAssocID="{26B6B615-36A8-4BC0-A960-EAED043AE216}" presName="sibTrans" presStyleLbl="node1" presStyleIdx="5" presStyleCnt="11"/>
      <dgm:spPr/>
    </dgm:pt>
    <dgm:pt modelId="{3FABC1B4-3607-4BF3-9DC1-DB17A9254BFE}" type="pres">
      <dgm:prSet presAssocID="{26B6B615-36A8-4BC0-A960-EAED043AE216}" presName="sibTransSpacerAfterConnector" presStyleCnt="0"/>
      <dgm:spPr/>
    </dgm:pt>
    <dgm:pt modelId="{21CA49E3-B671-4014-9970-5E431383B517}" type="pres">
      <dgm:prSet presAssocID="{9AF4C3CD-A80C-4B6C-BD24-A4F1935C15A5}" presName="node" presStyleLbl="node1" presStyleIdx="6" presStyleCnt="11">
        <dgm:presLayoutVars>
          <dgm:bulletEnabled val="1"/>
        </dgm:presLayoutVars>
      </dgm:prSet>
      <dgm:spPr/>
    </dgm:pt>
    <dgm:pt modelId="{DA0AA5D5-E8CE-4FA0-9897-55AA02D63940}" type="pres">
      <dgm:prSet presAssocID="{BA856145-8052-4F2B-B764-4DD9CE9273C9}" presName="sibTransSpacerBeforeConnector" presStyleCnt="0"/>
      <dgm:spPr/>
    </dgm:pt>
    <dgm:pt modelId="{4B4F8351-4163-4E97-973B-CE14D2EA808F}" type="pres">
      <dgm:prSet presAssocID="{BA856145-8052-4F2B-B764-4DD9CE9273C9}" presName="sibTrans" presStyleLbl="node1" presStyleIdx="7" presStyleCnt="11"/>
      <dgm:spPr/>
    </dgm:pt>
    <dgm:pt modelId="{6D107979-92A2-4CCA-A349-6317F7C91EDB}" type="pres">
      <dgm:prSet presAssocID="{BA856145-8052-4F2B-B764-4DD9CE9273C9}" presName="sibTransSpacerAfterConnector" presStyleCnt="0"/>
      <dgm:spPr/>
    </dgm:pt>
    <dgm:pt modelId="{AF9C193A-D387-4353-A2C4-1670A13A3C1F}" type="pres">
      <dgm:prSet presAssocID="{A0E552BD-E69D-48CA-9270-15CA4F96F446}" presName="node" presStyleLbl="node1" presStyleIdx="8" presStyleCnt="11">
        <dgm:presLayoutVars>
          <dgm:bulletEnabled val="1"/>
        </dgm:presLayoutVars>
      </dgm:prSet>
      <dgm:spPr/>
    </dgm:pt>
    <dgm:pt modelId="{F94B4DC9-0115-4ECF-ABD1-E4F7ED4FD622}" type="pres">
      <dgm:prSet presAssocID="{A3DC5C2F-AF8D-4D07-9D96-77741DC2E5D1}" presName="sibTransSpacerBeforeConnector" presStyleCnt="0"/>
      <dgm:spPr/>
    </dgm:pt>
    <dgm:pt modelId="{87B84AC1-164F-4777-AC5A-3B9D1339CCBC}" type="pres">
      <dgm:prSet presAssocID="{A3DC5C2F-AF8D-4D07-9D96-77741DC2E5D1}" presName="sibTrans" presStyleLbl="node1" presStyleIdx="9" presStyleCnt="11"/>
      <dgm:spPr/>
    </dgm:pt>
    <dgm:pt modelId="{F407C600-C4BB-4C5C-97A1-9763C8B5232E}" type="pres">
      <dgm:prSet presAssocID="{A3DC5C2F-AF8D-4D07-9D96-77741DC2E5D1}" presName="sibTransSpacerAfterConnector" presStyleCnt="0"/>
      <dgm:spPr/>
    </dgm:pt>
    <dgm:pt modelId="{3244EF03-3C06-4BD2-AD4E-BC51EDA1E27B}" type="pres">
      <dgm:prSet presAssocID="{A980F8E2-7DC0-4069-9F19-717575005EC8}" presName="node" presStyleLbl="node1" presStyleIdx="10" presStyleCnt="11">
        <dgm:presLayoutVars>
          <dgm:bulletEnabled val="1"/>
        </dgm:presLayoutVars>
      </dgm:prSet>
      <dgm:spPr/>
    </dgm:pt>
  </dgm:ptLst>
  <dgm:cxnLst>
    <dgm:cxn modelId="{293A3221-FD56-4A57-8D2C-74E6F37E3A63}" type="presOf" srcId="{A3DC5C2F-AF8D-4D07-9D96-77741DC2E5D1}" destId="{87B84AC1-164F-4777-AC5A-3B9D1339CCBC}" srcOrd="0" destOrd="0" presId="urn:microsoft.com/office/officeart/2016/7/layout/BasicProcessNew"/>
    <dgm:cxn modelId="{7428AC3A-990D-46D0-9BD0-445C475DADE0}" srcId="{9AF4C3CD-A80C-4B6C-BD24-A4F1935C15A5}" destId="{24F2E5CA-8834-4F96-82E3-37E9A2B9EFA4}" srcOrd="0" destOrd="0" parTransId="{83F751B8-1FEA-49AF-AE5A-23D6059BBCB4}" sibTransId="{11D462FA-DA33-4B16-8661-020B5EB4BE0D}"/>
    <dgm:cxn modelId="{A4C36F6D-4C57-43FA-B207-FEA33B43FD60}" type="presOf" srcId="{BA856145-8052-4F2B-B764-4DD9CE9273C9}" destId="{4B4F8351-4163-4E97-973B-CE14D2EA808F}" srcOrd="0" destOrd="0" presId="urn:microsoft.com/office/officeart/2016/7/layout/BasicProcessNew"/>
    <dgm:cxn modelId="{E53AE06E-847B-49BF-AF40-4A1A569D95E2}" type="presOf" srcId="{24F2E5CA-8834-4F96-82E3-37E9A2B9EFA4}" destId="{21CA49E3-B671-4014-9970-5E431383B517}" srcOrd="0" destOrd="1" presId="urn:microsoft.com/office/officeart/2016/7/layout/BasicProcessNew"/>
    <dgm:cxn modelId="{3E25D487-EC7F-401A-A51C-306CCA261875}" type="presOf" srcId="{68BC18C1-174E-40E8-8B21-D272C340DCC3}" destId="{52D1098D-1793-432A-965A-AF15986D8DAB}" srcOrd="0" destOrd="0" presId="urn:microsoft.com/office/officeart/2016/7/layout/BasicProcessNew"/>
    <dgm:cxn modelId="{A5892C88-B903-423A-9B36-2CFE575422B5}" srcId="{9DF12430-7049-4247-8171-56C114612CA3}" destId="{A0E552BD-E69D-48CA-9270-15CA4F96F446}" srcOrd="4" destOrd="0" parTransId="{ABD46335-30FA-43EC-8961-9C6DF5E147C4}" sibTransId="{A3DC5C2F-AF8D-4D07-9D96-77741DC2E5D1}"/>
    <dgm:cxn modelId="{A155ED8E-B9B2-4419-BDCF-9542B4F81DA1}" srcId="{9DF12430-7049-4247-8171-56C114612CA3}" destId="{9AF4C3CD-A80C-4B6C-BD24-A4F1935C15A5}" srcOrd="3" destOrd="0" parTransId="{96160291-30AF-469E-807C-66532DE4B068}" sibTransId="{BA856145-8052-4F2B-B764-4DD9CE9273C9}"/>
    <dgm:cxn modelId="{8D7B2D98-3DD2-46EF-B8D5-F00D3C5AEB7B}" type="presOf" srcId="{9DF12430-7049-4247-8171-56C114612CA3}" destId="{B82BD248-B6E8-4A99-8E5D-E9D7FF4AD8CD}" srcOrd="0" destOrd="0" presId="urn:microsoft.com/office/officeart/2016/7/layout/BasicProcessNew"/>
    <dgm:cxn modelId="{5C0F5B9B-AA14-417F-B494-8BEA85A5D3B8}" srcId="{9DF12430-7049-4247-8171-56C114612CA3}" destId="{8154477A-D59E-46DE-BA17-7901EB2DE9F5}" srcOrd="0" destOrd="0" parTransId="{7BC00F15-2C29-4527-A013-E052304A6070}" sibTransId="{68BC18C1-174E-40E8-8B21-D272C340DCC3}"/>
    <dgm:cxn modelId="{28A7869B-1790-4B1D-86B9-6DCADE3E855D}" type="presOf" srcId="{A980F8E2-7DC0-4069-9F19-717575005EC8}" destId="{3244EF03-3C06-4BD2-AD4E-BC51EDA1E27B}" srcOrd="0" destOrd="0" presId="urn:microsoft.com/office/officeart/2016/7/layout/BasicProcessNew"/>
    <dgm:cxn modelId="{9CE307B8-1027-4F29-861B-98909D10361D}" srcId="{9DF12430-7049-4247-8171-56C114612CA3}" destId="{17999655-8E40-4009-A6F2-01F950ECB747}" srcOrd="1" destOrd="0" parTransId="{A6A4B57B-E068-42AB-81BC-0A84C5089EE0}" sibTransId="{9BD20C2A-6B10-4687-8263-9B93CCF33B47}"/>
    <dgm:cxn modelId="{170BBCC3-0215-4000-86ED-DC7899F66D66}" srcId="{9DF12430-7049-4247-8171-56C114612CA3}" destId="{6FE9CFC0-B3DB-4C80-A766-144D5B7D794B}" srcOrd="2" destOrd="0" parTransId="{EA6F1790-BAF2-43E4-B768-F0AC4E97FA62}" sibTransId="{26B6B615-36A8-4BC0-A960-EAED043AE216}"/>
    <dgm:cxn modelId="{8F0566E7-8E0D-4AFA-81E2-AAEAFFC12872}" srcId="{9DF12430-7049-4247-8171-56C114612CA3}" destId="{A980F8E2-7DC0-4069-9F19-717575005EC8}" srcOrd="5" destOrd="0" parTransId="{BC89BF04-E384-49D1-B354-442CB5119DA7}" sibTransId="{69FCF241-8822-404D-9F4C-97737FA1BA7D}"/>
    <dgm:cxn modelId="{5C7D7DE8-58BB-4E24-87D0-B078730AC2F2}" type="presOf" srcId="{8154477A-D59E-46DE-BA17-7901EB2DE9F5}" destId="{E9B3037B-B8A1-42C9-8EEC-ED964938840D}" srcOrd="0" destOrd="0" presId="urn:microsoft.com/office/officeart/2016/7/layout/BasicProcessNew"/>
    <dgm:cxn modelId="{EBC5D8EA-EE2B-45DE-AD6F-7B9C1819A0BA}" type="presOf" srcId="{17999655-8E40-4009-A6F2-01F950ECB747}" destId="{E6896687-93D4-4D8C-94EF-D7FC7AEC5025}" srcOrd="0" destOrd="0" presId="urn:microsoft.com/office/officeart/2016/7/layout/BasicProcessNew"/>
    <dgm:cxn modelId="{54D8BFEF-68CB-4871-99A2-8381B502B2CC}" type="presOf" srcId="{6FE9CFC0-B3DB-4C80-A766-144D5B7D794B}" destId="{423AB4D3-E541-440B-9C54-6733D5187652}" srcOrd="0" destOrd="0" presId="urn:microsoft.com/office/officeart/2016/7/layout/BasicProcessNew"/>
    <dgm:cxn modelId="{B8354FF0-CFC3-4EE8-A8D1-6669FA65C3A1}" type="presOf" srcId="{9AF4C3CD-A80C-4B6C-BD24-A4F1935C15A5}" destId="{21CA49E3-B671-4014-9970-5E431383B517}" srcOrd="0" destOrd="0" presId="urn:microsoft.com/office/officeart/2016/7/layout/BasicProcessNew"/>
    <dgm:cxn modelId="{C74526F3-D31B-40A3-A501-EFB77CB363BB}" type="presOf" srcId="{9BD20C2A-6B10-4687-8263-9B93CCF33B47}" destId="{58F8A555-5AE1-4C62-8214-FA6F4D21AD4D}" srcOrd="0" destOrd="0" presId="urn:microsoft.com/office/officeart/2016/7/layout/BasicProcessNew"/>
    <dgm:cxn modelId="{5E4C59F3-8458-40F6-8FD7-3F6159446C9A}" type="presOf" srcId="{A0E552BD-E69D-48CA-9270-15CA4F96F446}" destId="{AF9C193A-D387-4353-A2C4-1670A13A3C1F}" srcOrd="0" destOrd="0" presId="urn:microsoft.com/office/officeart/2016/7/layout/BasicProcessNew"/>
    <dgm:cxn modelId="{4B8994F8-ABC2-477E-8790-C445FE159EC0}" type="presOf" srcId="{26B6B615-36A8-4BC0-A960-EAED043AE216}" destId="{1661F88E-C2DA-4022-9864-68448F566035}" srcOrd="0" destOrd="0" presId="urn:microsoft.com/office/officeart/2016/7/layout/BasicProcessNew"/>
    <dgm:cxn modelId="{BD2C329A-7569-4A06-A269-B510CC86DF62}" type="presParOf" srcId="{B82BD248-B6E8-4A99-8E5D-E9D7FF4AD8CD}" destId="{E9B3037B-B8A1-42C9-8EEC-ED964938840D}" srcOrd="0" destOrd="0" presId="urn:microsoft.com/office/officeart/2016/7/layout/BasicProcessNew"/>
    <dgm:cxn modelId="{B3075AF7-6B11-430E-B04B-B3DCF7700023}" type="presParOf" srcId="{B82BD248-B6E8-4A99-8E5D-E9D7FF4AD8CD}" destId="{560AD837-956F-44A9-A0B1-934B146F0754}" srcOrd="1" destOrd="0" presId="urn:microsoft.com/office/officeart/2016/7/layout/BasicProcessNew"/>
    <dgm:cxn modelId="{D349DE41-940F-4754-A48B-F7FF29F0281F}" type="presParOf" srcId="{B82BD248-B6E8-4A99-8E5D-E9D7FF4AD8CD}" destId="{52D1098D-1793-432A-965A-AF15986D8DAB}" srcOrd="2" destOrd="0" presId="urn:microsoft.com/office/officeart/2016/7/layout/BasicProcessNew"/>
    <dgm:cxn modelId="{79D7BBFA-6537-486E-BA8B-815D02B12DE7}" type="presParOf" srcId="{B82BD248-B6E8-4A99-8E5D-E9D7FF4AD8CD}" destId="{C99EADCC-4985-40E2-90C7-632EC358E8A6}" srcOrd="3" destOrd="0" presId="urn:microsoft.com/office/officeart/2016/7/layout/BasicProcessNew"/>
    <dgm:cxn modelId="{9DDE9FC1-3AC5-4C0E-9447-95E78E08463A}" type="presParOf" srcId="{B82BD248-B6E8-4A99-8E5D-E9D7FF4AD8CD}" destId="{E6896687-93D4-4D8C-94EF-D7FC7AEC5025}" srcOrd="4" destOrd="0" presId="urn:microsoft.com/office/officeart/2016/7/layout/BasicProcessNew"/>
    <dgm:cxn modelId="{25474BB9-C693-48AC-9B45-FDE082E3FBCB}" type="presParOf" srcId="{B82BD248-B6E8-4A99-8E5D-E9D7FF4AD8CD}" destId="{09262A6B-D10E-49B5-914A-CEE17392B2C6}" srcOrd="5" destOrd="0" presId="urn:microsoft.com/office/officeart/2016/7/layout/BasicProcessNew"/>
    <dgm:cxn modelId="{BCB2562E-BB77-4B26-AE24-050D971D6481}" type="presParOf" srcId="{B82BD248-B6E8-4A99-8E5D-E9D7FF4AD8CD}" destId="{58F8A555-5AE1-4C62-8214-FA6F4D21AD4D}" srcOrd="6" destOrd="0" presId="urn:microsoft.com/office/officeart/2016/7/layout/BasicProcessNew"/>
    <dgm:cxn modelId="{53AE838C-1EC8-47D1-B01E-894768155F47}" type="presParOf" srcId="{B82BD248-B6E8-4A99-8E5D-E9D7FF4AD8CD}" destId="{F38E8068-CF9A-4345-98A9-D2A9DA17A248}" srcOrd="7" destOrd="0" presId="urn:microsoft.com/office/officeart/2016/7/layout/BasicProcessNew"/>
    <dgm:cxn modelId="{6C5D40AA-4B44-4B23-91B8-CDA075D735D2}" type="presParOf" srcId="{B82BD248-B6E8-4A99-8E5D-E9D7FF4AD8CD}" destId="{423AB4D3-E541-440B-9C54-6733D5187652}" srcOrd="8" destOrd="0" presId="urn:microsoft.com/office/officeart/2016/7/layout/BasicProcessNew"/>
    <dgm:cxn modelId="{0C36D03B-F323-4675-B638-890577FA58BD}" type="presParOf" srcId="{B82BD248-B6E8-4A99-8E5D-E9D7FF4AD8CD}" destId="{501EB74A-7EDB-4761-869F-AA0D3BDB0746}" srcOrd="9" destOrd="0" presId="urn:microsoft.com/office/officeart/2016/7/layout/BasicProcessNew"/>
    <dgm:cxn modelId="{59940C73-F5E7-4A84-8D42-4737E7E2CDE2}" type="presParOf" srcId="{B82BD248-B6E8-4A99-8E5D-E9D7FF4AD8CD}" destId="{1661F88E-C2DA-4022-9864-68448F566035}" srcOrd="10" destOrd="0" presId="urn:microsoft.com/office/officeart/2016/7/layout/BasicProcessNew"/>
    <dgm:cxn modelId="{CD63FA00-E7B4-4EAC-B5CA-3B67571EE4E3}" type="presParOf" srcId="{B82BD248-B6E8-4A99-8E5D-E9D7FF4AD8CD}" destId="{3FABC1B4-3607-4BF3-9DC1-DB17A9254BFE}" srcOrd="11" destOrd="0" presId="urn:microsoft.com/office/officeart/2016/7/layout/BasicProcessNew"/>
    <dgm:cxn modelId="{EA4FFD13-A363-4819-AC48-A94397118B3E}" type="presParOf" srcId="{B82BD248-B6E8-4A99-8E5D-E9D7FF4AD8CD}" destId="{21CA49E3-B671-4014-9970-5E431383B517}" srcOrd="12" destOrd="0" presId="urn:microsoft.com/office/officeart/2016/7/layout/BasicProcessNew"/>
    <dgm:cxn modelId="{0F32BEEC-A7CA-43E7-8935-874B56748C78}" type="presParOf" srcId="{B82BD248-B6E8-4A99-8E5D-E9D7FF4AD8CD}" destId="{DA0AA5D5-E8CE-4FA0-9897-55AA02D63940}" srcOrd="13" destOrd="0" presId="urn:microsoft.com/office/officeart/2016/7/layout/BasicProcessNew"/>
    <dgm:cxn modelId="{8862E0B3-618F-4880-9BD2-A23B16317507}" type="presParOf" srcId="{B82BD248-B6E8-4A99-8E5D-E9D7FF4AD8CD}" destId="{4B4F8351-4163-4E97-973B-CE14D2EA808F}" srcOrd="14" destOrd="0" presId="urn:microsoft.com/office/officeart/2016/7/layout/BasicProcessNew"/>
    <dgm:cxn modelId="{2F8CEF4B-B5C3-44F2-BB7C-138CA3FC64AF}" type="presParOf" srcId="{B82BD248-B6E8-4A99-8E5D-E9D7FF4AD8CD}" destId="{6D107979-92A2-4CCA-A349-6317F7C91EDB}" srcOrd="15" destOrd="0" presId="urn:microsoft.com/office/officeart/2016/7/layout/BasicProcessNew"/>
    <dgm:cxn modelId="{0EE4F468-37B2-42C7-AB7E-8A8DD3CFF2D8}" type="presParOf" srcId="{B82BD248-B6E8-4A99-8E5D-E9D7FF4AD8CD}" destId="{AF9C193A-D387-4353-A2C4-1670A13A3C1F}" srcOrd="16" destOrd="0" presId="urn:microsoft.com/office/officeart/2016/7/layout/BasicProcessNew"/>
    <dgm:cxn modelId="{E83DE356-1C8D-4055-8752-D8ED239D3748}" type="presParOf" srcId="{B82BD248-B6E8-4A99-8E5D-E9D7FF4AD8CD}" destId="{F94B4DC9-0115-4ECF-ABD1-E4F7ED4FD622}" srcOrd="17" destOrd="0" presId="urn:microsoft.com/office/officeart/2016/7/layout/BasicProcessNew"/>
    <dgm:cxn modelId="{243BDB9B-011A-441C-BA0F-07D59951A1C2}" type="presParOf" srcId="{B82BD248-B6E8-4A99-8E5D-E9D7FF4AD8CD}" destId="{87B84AC1-164F-4777-AC5A-3B9D1339CCBC}" srcOrd="18" destOrd="0" presId="urn:microsoft.com/office/officeart/2016/7/layout/BasicProcessNew"/>
    <dgm:cxn modelId="{A201E17C-9524-4991-BF22-E688A4CDBB77}" type="presParOf" srcId="{B82BD248-B6E8-4A99-8E5D-E9D7FF4AD8CD}" destId="{F407C600-C4BB-4C5C-97A1-9763C8B5232E}" srcOrd="19" destOrd="0" presId="urn:microsoft.com/office/officeart/2016/7/layout/BasicProcessNew"/>
    <dgm:cxn modelId="{945B2DA5-090B-427F-927C-8C8375D8A245}" type="presParOf" srcId="{B82BD248-B6E8-4A99-8E5D-E9D7FF4AD8CD}" destId="{3244EF03-3C06-4BD2-AD4E-BC51EDA1E27B}" srcOrd="20"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2071E0C-643F-4114-A4D8-E3AE918EC1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4B0A753-01B7-4481-B46C-4EE4B79DF4E1}">
      <dgm:prSet/>
      <dgm:spPr/>
      <dgm:t>
        <a:bodyPr/>
        <a:lstStyle/>
        <a:p>
          <a:r>
            <a:rPr lang="en-GB"/>
            <a:t>Help determine what care and support is needed</a:t>
          </a:r>
          <a:endParaRPr lang="en-US"/>
        </a:p>
      </dgm:t>
    </dgm:pt>
    <dgm:pt modelId="{9EF22ED1-E3D3-42D9-BB52-92C28F47D84A}" type="parTrans" cxnId="{89CC0D4B-DA99-4F6B-B3F6-2979960100A4}">
      <dgm:prSet/>
      <dgm:spPr/>
      <dgm:t>
        <a:bodyPr/>
        <a:lstStyle/>
        <a:p>
          <a:endParaRPr lang="en-US"/>
        </a:p>
      </dgm:t>
    </dgm:pt>
    <dgm:pt modelId="{A3D1FF09-C539-4CB2-AD13-44EF71D57F81}" type="sibTrans" cxnId="{89CC0D4B-DA99-4F6B-B3F6-2979960100A4}">
      <dgm:prSet/>
      <dgm:spPr/>
      <dgm:t>
        <a:bodyPr/>
        <a:lstStyle/>
        <a:p>
          <a:endParaRPr lang="en-US"/>
        </a:p>
      </dgm:t>
    </dgm:pt>
    <dgm:pt modelId="{0B93B047-8D0C-4BBB-9D4D-2F3C6C318F7C}">
      <dgm:prSet/>
      <dgm:spPr/>
      <dgm:t>
        <a:bodyPr/>
        <a:lstStyle/>
        <a:p>
          <a:r>
            <a:rPr lang="en-GB"/>
            <a:t>Show the service user exactly what their budget is and what it can be spent on</a:t>
          </a:r>
          <a:endParaRPr lang="en-US"/>
        </a:p>
      </dgm:t>
    </dgm:pt>
    <dgm:pt modelId="{44B9097A-F2D2-4238-BE4C-939C5097D580}" type="parTrans" cxnId="{C086E7F7-D3A5-48EE-8439-D1C19C8B7928}">
      <dgm:prSet/>
      <dgm:spPr/>
      <dgm:t>
        <a:bodyPr/>
        <a:lstStyle/>
        <a:p>
          <a:endParaRPr lang="en-US"/>
        </a:p>
      </dgm:t>
    </dgm:pt>
    <dgm:pt modelId="{CE7C8B10-7E75-460F-8F5F-A96CE68F2625}" type="sibTrans" cxnId="{C086E7F7-D3A5-48EE-8439-D1C19C8B7928}">
      <dgm:prSet/>
      <dgm:spPr/>
      <dgm:t>
        <a:bodyPr/>
        <a:lstStyle/>
        <a:p>
          <a:endParaRPr lang="en-US"/>
        </a:p>
      </dgm:t>
    </dgm:pt>
    <dgm:pt modelId="{4E3C5088-B14B-4CAC-B2F2-E0689BAAE32E}">
      <dgm:prSet/>
      <dgm:spPr/>
      <dgm:t>
        <a:bodyPr/>
        <a:lstStyle/>
        <a:p>
          <a:r>
            <a:rPr lang="en-GB" dirty="0"/>
            <a:t>Inform them what their assessed needs and achievable outcomes are</a:t>
          </a:r>
          <a:endParaRPr lang="en-US" dirty="0"/>
        </a:p>
      </dgm:t>
    </dgm:pt>
    <dgm:pt modelId="{58AE491D-29CB-4D5E-A9DA-42E8877F0EDF}" type="parTrans" cxnId="{4B92AAF0-6B7F-495E-B51B-2F453D99D56F}">
      <dgm:prSet/>
      <dgm:spPr/>
      <dgm:t>
        <a:bodyPr/>
        <a:lstStyle/>
        <a:p>
          <a:endParaRPr lang="en-US"/>
        </a:p>
      </dgm:t>
    </dgm:pt>
    <dgm:pt modelId="{25F40477-1BBF-4618-A9DB-990130CBC491}" type="sibTrans" cxnId="{4B92AAF0-6B7F-495E-B51B-2F453D99D56F}">
      <dgm:prSet/>
      <dgm:spPr/>
      <dgm:t>
        <a:bodyPr/>
        <a:lstStyle/>
        <a:p>
          <a:endParaRPr lang="en-US"/>
        </a:p>
      </dgm:t>
    </dgm:pt>
    <dgm:pt modelId="{213139AB-4F2C-4668-BF2C-52CD8056D958}">
      <dgm:prSet/>
      <dgm:spPr/>
      <dgm:t>
        <a:bodyPr/>
        <a:lstStyle/>
        <a:p>
          <a:r>
            <a:rPr lang="en-GB" dirty="0"/>
            <a:t>Show the service user their FAB assessed contribution and SC’s contribution </a:t>
          </a:r>
          <a:endParaRPr lang="en-US" dirty="0"/>
        </a:p>
      </dgm:t>
    </dgm:pt>
    <dgm:pt modelId="{53C6410A-5A1D-4B9D-B127-AC5F8E4C3E48}" type="parTrans" cxnId="{20032218-F819-4EEB-AD95-96F559370759}">
      <dgm:prSet/>
      <dgm:spPr/>
      <dgm:t>
        <a:bodyPr/>
        <a:lstStyle/>
        <a:p>
          <a:endParaRPr lang="en-US"/>
        </a:p>
      </dgm:t>
    </dgm:pt>
    <dgm:pt modelId="{3C5DBEDE-5168-4BD2-ABEE-3729BD7A8A88}" type="sibTrans" cxnId="{20032218-F819-4EEB-AD95-96F559370759}">
      <dgm:prSet/>
      <dgm:spPr/>
      <dgm:t>
        <a:bodyPr/>
        <a:lstStyle/>
        <a:p>
          <a:endParaRPr lang="en-US"/>
        </a:p>
      </dgm:t>
    </dgm:pt>
    <dgm:pt modelId="{FA12A525-CF9E-4522-AF3E-63D28096B411}">
      <dgm:prSet/>
      <dgm:spPr/>
      <dgm:t>
        <a:bodyPr/>
        <a:lstStyle/>
        <a:p>
          <a:r>
            <a:rPr lang="en-GB"/>
            <a:t>Have a contingency plan clearly stated</a:t>
          </a:r>
          <a:endParaRPr lang="en-US"/>
        </a:p>
      </dgm:t>
    </dgm:pt>
    <dgm:pt modelId="{4502F0BA-0534-4E51-B81A-7C250A44F534}" type="parTrans" cxnId="{6BD62995-59F8-434C-9941-E9B9397DCB37}">
      <dgm:prSet/>
      <dgm:spPr/>
      <dgm:t>
        <a:bodyPr/>
        <a:lstStyle/>
        <a:p>
          <a:endParaRPr lang="en-US"/>
        </a:p>
      </dgm:t>
    </dgm:pt>
    <dgm:pt modelId="{5F04C510-4E27-41E1-92BF-08D8EFED3E68}" type="sibTrans" cxnId="{6BD62995-59F8-434C-9941-E9B9397DCB37}">
      <dgm:prSet/>
      <dgm:spPr/>
      <dgm:t>
        <a:bodyPr/>
        <a:lstStyle/>
        <a:p>
          <a:endParaRPr lang="en-US"/>
        </a:p>
      </dgm:t>
    </dgm:pt>
    <dgm:pt modelId="{759A1808-3D2E-49E2-AD0C-B23AE60D2507}">
      <dgm:prSet/>
      <dgm:spPr/>
      <dgm:t>
        <a:bodyPr/>
        <a:lstStyle/>
        <a:p>
          <a:r>
            <a:rPr lang="en-GB"/>
            <a:t>Help with future reviews </a:t>
          </a:r>
          <a:endParaRPr lang="en-US"/>
        </a:p>
      </dgm:t>
    </dgm:pt>
    <dgm:pt modelId="{51AEE68E-AE18-42BA-9E25-8F4A63251B96}" type="parTrans" cxnId="{C6386F4A-A63C-4D90-8921-55CF9BC961BE}">
      <dgm:prSet/>
      <dgm:spPr/>
      <dgm:t>
        <a:bodyPr/>
        <a:lstStyle/>
        <a:p>
          <a:endParaRPr lang="en-US"/>
        </a:p>
      </dgm:t>
    </dgm:pt>
    <dgm:pt modelId="{5DD88FF6-3D82-4C7C-901C-983C128DDDD3}" type="sibTrans" cxnId="{C6386F4A-A63C-4D90-8921-55CF9BC961BE}">
      <dgm:prSet/>
      <dgm:spPr/>
      <dgm:t>
        <a:bodyPr/>
        <a:lstStyle/>
        <a:p>
          <a:endParaRPr lang="en-US"/>
        </a:p>
      </dgm:t>
    </dgm:pt>
    <dgm:pt modelId="{39626DB6-B0B5-4E92-9286-EC7932CDC29A}">
      <dgm:prSet/>
      <dgm:spPr/>
      <dgm:t>
        <a:bodyPr/>
        <a:lstStyle/>
        <a:p>
          <a:r>
            <a:rPr lang="en-GB" dirty="0"/>
            <a:t>Help DP Team identify misuse</a:t>
          </a:r>
          <a:endParaRPr lang="en-US" dirty="0"/>
        </a:p>
      </dgm:t>
    </dgm:pt>
    <dgm:pt modelId="{14E7E738-29FC-4F18-A0DA-35D61FF52747}" type="parTrans" cxnId="{CED4199D-760A-4439-AC68-63C75B4F694D}">
      <dgm:prSet/>
      <dgm:spPr/>
      <dgm:t>
        <a:bodyPr/>
        <a:lstStyle/>
        <a:p>
          <a:endParaRPr lang="en-US"/>
        </a:p>
      </dgm:t>
    </dgm:pt>
    <dgm:pt modelId="{BC53FFCA-3D3B-4AFC-98B6-9B3141D39A72}" type="sibTrans" cxnId="{CED4199D-760A-4439-AC68-63C75B4F694D}">
      <dgm:prSet/>
      <dgm:spPr/>
      <dgm:t>
        <a:bodyPr/>
        <a:lstStyle/>
        <a:p>
          <a:endParaRPr lang="en-US"/>
        </a:p>
      </dgm:t>
    </dgm:pt>
    <dgm:pt modelId="{F0FD24A0-4BE6-410E-8765-D8E704F25032}" type="pres">
      <dgm:prSet presAssocID="{42071E0C-643F-4114-A4D8-E3AE918EC12B}" presName="diagram" presStyleCnt="0">
        <dgm:presLayoutVars>
          <dgm:dir/>
          <dgm:resizeHandles val="exact"/>
        </dgm:presLayoutVars>
      </dgm:prSet>
      <dgm:spPr/>
    </dgm:pt>
    <dgm:pt modelId="{C80DC1FB-182E-4036-A824-D1C2EE8B617A}" type="pres">
      <dgm:prSet presAssocID="{14B0A753-01B7-4481-B46C-4EE4B79DF4E1}" presName="node" presStyleLbl="node1" presStyleIdx="0" presStyleCnt="7">
        <dgm:presLayoutVars>
          <dgm:bulletEnabled val="1"/>
        </dgm:presLayoutVars>
      </dgm:prSet>
      <dgm:spPr/>
    </dgm:pt>
    <dgm:pt modelId="{0D2F4EB0-4C43-4EA4-A7DB-50D93A2B76D5}" type="pres">
      <dgm:prSet presAssocID="{A3D1FF09-C539-4CB2-AD13-44EF71D57F81}" presName="sibTrans" presStyleCnt="0"/>
      <dgm:spPr/>
    </dgm:pt>
    <dgm:pt modelId="{36BAFD0D-AB1C-4931-A626-CE517513CD87}" type="pres">
      <dgm:prSet presAssocID="{0B93B047-8D0C-4BBB-9D4D-2F3C6C318F7C}" presName="node" presStyleLbl="node1" presStyleIdx="1" presStyleCnt="7">
        <dgm:presLayoutVars>
          <dgm:bulletEnabled val="1"/>
        </dgm:presLayoutVars>
      </dgm:prSet>
      <dgm:spPr/>
    </dgm:pt>
    <dgm:pt modelId="{8BED60A4-BA5C-457F-A6C1-47FC0640FDAE}" type="pres">
      <dgm:prSet presAssocID="{CE7C8B10-7E75-460F-8F5F-A96CE68F2625}" presName="sibTrans" presStyleCnt="0"/>
      <dgm:spPr/>
    </dgm:pt>
    <dgm:pt modelId="{C3689DFF-FD0B-4681-B253-2E552992EC42}" type="pres">
      <dgm:prSet presAssocID="{4E3C5088-B14B-4CAC-B2F2-E0689BAAE32E}" presName="node" presStyleLbl="node1" presStyleIdx="2" presStyleCnt="7">
        <dgm:presLayoutVars>
          <dgm:bulletEnabled val="1"/>
        </dgm:presLayoutVars>
      </dgm:prSet>
      <dgm:spPr/>
    </dgm:pt>
    <dgm:pt modelId="{9AB42C6C-C240-4AD9-B172-D1DFF154C4C1}" type="pres">
      <dgm:prSet presAssocID="{25F40477-1BBF-4618-A9DB-990130CBC491}" presName="sibTrans" presStyleCnt="0"/>
      <dgm:spPr/>
    </dgm:pt>
    <dgm:pt modelId="{826E1E4A-85D2-49FD-B4D0-7682F18598CE}" type="pres">
      <dgm:prSet presAssocID="{213139AB-4F2C-4668-BF2C-52CD8056D958}" presName="node" presStyleLbl="node1" presStyleIdx="3" presStyleCnt="7" custLinFactNeighborX="51410" custLinFactNeighborY="-8307">
        <dgm:presLayoutVars>
          <dgm:bulletEnabled val="1"/>
        </dgm:presLayoutVars>
      </dgm:prSet>
      <dgm:spPr/>
    </dgm:pt>
    <dgm:pt modelId="{36C5678D-4697-4D07-B69C-FD4B842318FD}" type="pres">
      <dgm:prSet presAssocID="{3C5DBEDE-5168-4BD2-ABEE-3729BD7A8A88}" presName="sibTrans" presStyleCnt="0"/>
      <dgm:spPr/>
    </dgm:pt>
    <dgm:pt modelId="{935B3677-CB68-4027-B9D0-29D42271CF7B}" type="pres">
      <dgm:prSet presAssocID="{FA12A525-CF9E-4522-AF3E-63D28096B411}" presName="node" presStyleLbl="node1" presStyleIdx="4" presStyleCnt="7" custLinFactNeighborX="68097" custLinFactNeighborY="-8307">
        <dgm:presLayoutVars>
          <dgm:bulletEnabled val="1"/>
        </dgm:presLayoutVars>
      </dgm:prSet>
      <dgm:spPr/>
    </dgm:pt>
    <dgm:pt modelId="{B8A8169D-E265-4630-9E5E-085386D38358}" type="pres">
      <dgm:prSet presAssocID="{5F04C510-4E27-41E1-92BF-08D8EFED3E68}" presName="sibTrans" presStyleCnt="0"/>
      <dgm:spPr/>
    </dgm:pt>
    <dgm:pt modelId="{97A0619B-6D68-44F5-8BD9-1B880A5229FD}" type="pres">
      <dgm:prSet presAssocID="{759A1808-3D2E-49E2-AD0C-B23AE60D2507}" presName="node" presStyleLbl="node1" presStyleIdx="5" presStyleCnt="7" custLinFactY="8996" custLinFactNeighborX="-41903" custLinFactNeighborY="100000">
        <dgm:presLayoutVars>
          <dgm:bulletEnabled val="1"/>
        </dgm:presLayoutVars>
      </dgm:prSet>
      <dgm:spPr/>
    </dgm:pt>
    <dgm:pt modelId="{61635414-372B-4192-8BFA-00FECB9DC202}" type="pres">
      <dgm:prSet presAssocID="{5DD88FF6-3D82-4C7C-901C-983C128DDDD3}" presName="sibTrans" presStyleCnt="0"/>
      <dgm:spPr/>
    </dgm:pt>
    <dgm:pt modelId="{91EAC4CE-49D0-4D84-88E3-4EF1C4907754}" type="pres">
      <dgm:prSet presAssocID="{39626DB6-B0B5-4E92-9286-EC7932CDC29A}" presName="node" presStyleLbl="node1" presStyleIdx="6" presStyleCnt="7" custLinFactNeighborX="-58590" custLinFactNeighborY="-7671">
        <dgm:presLayoutVars>
          <dgm:bulletEnabled val="1"/>
        </dgm:presLayoutVars>
      </dgm:prSet>
      <dgm:spPr/>
    </dgm:pt>
  </dgm:ptLst>
  <dgm:cxnLst>
    <dgm:cxn modelId="{0618F600-BFB2-4D75-8E9A-23DBE6E9D2E9}" type="presOf" srcId="{42071E0C-643F-4114-A4D8-E3AE918EC12B}" destId="{F0FD24A0-4BE6-410E-8765-D8E704F25032}" srcOrd="0" destOrd="0" presId="urn:microsoft.com/office/officeart/2005/8/layout/default"/>
    <dgm:cxn modelId="{C25D6A0D-6CD1-4802-A4C1-143F273869E1}" type="presOf" srcId="{759A1808-3D2E-49E2-AD0C-B23AE60D2507}" destId="{97A0619B-6D68-44F5-8BD9-1B880A5229FD}" srcOrd="0" destOrd="0" presId="urn:microsoft.com/office/officeart/2005/8/layout/default"/>
    <dgm:cxn modelId="{2CD06212-46FD-4E04-86C0-89DC11B6B2D4}" type="presOf" srcId="{0B93B047-8D0C-4BBB-9D4D-2F3C6C318F7C}" destId="{36BAFD0D-AB1C-4931-A626-CE517513CD87}" srcOrd="0" destOrd="0" presId="urn:microsoft.com/office/officeart/2005/8/layout/default"/>
    <dgm:cxn modelId="{20032218-F819-4EEB-AD95-96F559370759}" srcId="{42071E0C-643F-4114-A4D8-E3AE918EC12B}" destId="{213139AB-4F2C-4668-BF2C-52CD8056D958}" srcOrd="3" destOrd="0" parTransId="{53C6410A-5A1D-4B9D-B127-AC5F8E4C3E48}" sibTransId="{3C5DBEDE-5168-4BD2-ABEE-3729BD7A8A88}"/>
    <dgm:cxn modelId="{B90B6B5E-BA90-49A7-90E1-50FE15F8E80E}" type="presOf" srcId="{14B0A753-01B7-4481-B46C-4EE4B79DF4E1}" destId="{C80DC1FB-182E-4036-A824-D1C2EE8B617A}" srcOrd="0" destOrd="0" presId="urn:microsoft.com/office/officeart/2005/8/layout/default"/>
    <dgm:cxn modelId="{C6386F4A-A63C-4D90-8921-55CF9BC961BE}" srcId="{42071E0C-643F-4114-A4D8-E3AE918EC12B}" destId="{759A1808-3D2E-49E2-AD0C-B23AE60D2507}" srcOrd="5" destOrd="0" parTransId="{51AEE68E-AE18-42BA-9E25-8F4A63251B96}" sibTransId="{5DD88FF6-3D82-4C7C-901C-983C128DDDD3}"/>
    <dgm:cxn modelId="{89CC0D4B-DA99-4F6B-B3F6-2979960100A4}" srcId="{42071E0C-643F-4114-A4D8-E3AE918EC12B}" destId="{14B0A753-01B7-4481-B46C-4EE4B79DF4E1}" srcOrd="0" destOrd="0" parTransId="{9EF22ED1-E3D3-42D9-BB52-92C28F47D84A}" sibTransId="{A3D1FF09-C539-4CB2-AD13-44EF71D57F81}"/>
    <dgm:cxn modelId="{FF669559-9C7F-4FC3-B709-9259028B0C7F}" type="presOf" srcId="{FA12A525-CF9E-4522-AF3E-63D28096B411}" destId="{935B3677-CB68-4027-B9D0-29D42271CF7B}" srcOrd="0" destOrd="0" presId="urn:microsoft.com/office/officeart/2005/8/layout/default"/>
    <dgm:cxn modelId="{AD5F9C8E-8CC4-49FD-89A7-EAE38FCBE2DF}" type="presOf" srcId="{4E3C5088-B14B-4CAC-B2F2-E0689BAAE32E}" destId="{C3689DFF-FD0B-4681-B253-2E552992EC42}" srcOrd="0" destOrd="0" presId="urn:microsoft.com/office/officeart/2005/8/layout/default"/>
    <dgm:cxn modelId="{6BD62995-59F8-434C-9941-E9B9397DCB37}" srcId="{42071E0C-643F-4114-A4D8-E3AE918EC12B}" destId="{FA12A525-CF9E-4522-AF3E-63D28096B411}" srcOrd="4" destOrd="0" parTransId="{4502F0BA-0534-4E51-B81A-7C250A44F534}" sibTransId="{5F04C510-4E27-41E1-92BF-08D8EFED3E68}"/>
    <dgm:cxn modelId="{CED4199D-760A-4439-AC68-63C75B4F694D}" srcId="{42071E0C-643F-4114-A4D8-E3AE918EC12B}" destId="{39626DB6-B0B5-4E92-9286-EC7932CDC29A}" srcOrd="6" destOrd="0" parTransId="{14E7E738-29FC-4F18-A0DA-35D61FF52747}" sibTransId="{BC53FFCA-3D3B-4AFC-98B6-9B3141D39A72}"/>
    <dgm:cxn modelId="{DAAD7FDC-9C23-4804-83FF-0AFE7FBF67EF}" type="presOf" srcId="{213139AB-4F2C-4668-BF2C-52CD8056D958}" destId="{826E1E4A-85D2-49FD-B4D0-7682F18598CE}" srcOrd="0" destOrd="0" presId="urn:microsoft.com/office/officeart/2005/8/layout/default"/>
    <dgm:cxn modelId="{90A28FEC-D7B5-47A5-83E0-91C29C579B0C}" type="presOf" srcId="{39626DB6-B0B5-4E92-9286-EC7932CDC29A}" destId="{91EAC4CE-49D0-4D84-88E3-4EF1C4907754}" srcOrd="0" destOrd="0" presId="urn:microsoft.com/office/officeart/2005/8/layout/default"/>
    <dgm:cxn modelId="{4B92AAF0-6B7F-495E-B51B-2F453D99D56F}" srcId="{42071E0C-643F-4114-A4D8-E3AE918EC12B}" destId="{4E3C5088-B14B-4CAC-B2F2-E0689BAAE32E}" srcOrd="2" destOrd="0" parTransId="{58AE491D-29CB-4D5E-A9DA-42E8877F0EDF}" sibTransId="{25F40477-1BBF-4618-A9DB-990130CBC491}"/>
    <dgm:cxn modelId="{C086E7F7-D3A5-48EE-8439-D1C19C8B7928}" srcId="{42071E0C-643F-4114-A4D8-E3AE918EC12B}" destId="{0B93B047-8D0C-4BBB-9D4D-2F3C6C318F7C}" srcOrd="1" destOrd="0" parTransId="{44B9097A-F2D2-4238-BE4C-939C5097D580}" sibTransId="{CE7C8B10-7E75-460F-8F5F-A96CE68F2625}"/>
    <dgm:cxn modelId="{89D10CA5-184B-4E67-B506-D4B3ABFA7D36}" type="presParOf" srcId="{F0FD24A0-4BE6-410E-8765-D8E704F25032}" destId="{C80DC1FB-182E-4036-A824-D1C2EE8B617A}" srcOrd="0" destOrd="0" presId="urn:microsoft.com/office/officeart/2005/8/layout/default"/>
    <dgm:cxn modelId="{9872216E-67C9-4504-9301-8471B4187587}" type="presParOf" srcId="{F0FD24A0-4BE6-410E-8765-D8E704F25032}" destId="{0D2F4EB0-4C43-4EA4-A7DB-50D93A2B76D5}" srcOrd="1" destOrd="0" presId="urn:microsoft.com/office/officeart/2005/8/layout/default"/>
    <dgm:cxn modelId="{E999F4DF-FEAB-424D-84D2-573D2538C2EF}" type="presParOf" srcId="{F0FD24A0-4BE6-410E-8765-D8E704F25032}" destId="{36BAFD0D-AB1C-4931-A626-CE517513CD87}" srcOrd="2" destOrd="0" presId="urn:microsoft.com/office/officeart/2005/8/layout/default"/>
    <dgm:cxn modelId="{C0144D0A-0216-4B94-A593-3051E37D223F}" type="presParOf" srcId="{F0FD24A0-4BE6-410E-8765-D8E704F25032}" destId="{8BED60A4-BA5C-457F-A6C1-47FC0640FDAE}" srcOrd="3" destOrd="0" presId="urn:microsoft.com/office/officeart/2005/8/layout/default"/>
    <dgm:cxn modelId="{D52F02EF-9D31-405A-A9BA-407A0009A2AE}" type="presParOf" srcId="{F0FD24A0-4BE6-410E-8765-D8E704F25032}" destId="{C3689DFF-FD0B-4681-B253-2E552992EC42}" srcOrd="4" destOrd="0" presId="urn:microsoft.com/office/officeart/2005/8/layout/default"/>
    <dgm:cxn modelId="{31BDE755-8938-4271-9BE7-56798BA5C894}" type="presParOf" srcId="{F0FD24A0-4BE6-410E-8765-D8E704F25032}" destId="{9AB42C6C-C240-4AD9-B172-D1DFF154C4C1}" srcOrd="5" destOrd="0" presId="urn:microsoft.com/office/officeart/2005/8/layout/default"/>
    <dgm:cxn modelId="{8728A1FE-3075-44D4-920B-E67558D5E5F9}" type="presParOf" srcId="{F0FD24A0-4BE6-410E-8765-D8E704F25032}" destId="{826E1E4A-85D2-49FD-B4D0-7682F18598CE}" srcOrd="6" destOrd="0" presId="urn:microsoft.com/office/officeart/2005/8/layout/default"/>
    <dgm:cxn modelId="{5199D426-5F74-438B-BD92-E5B597DD23CA}" type="presParOf" srcId="{F0FD24A0-4BE6-410E-8765-D8E704F25032}" destId="{36C5678D-4697-4D07-B69C-FD4B842318FD}" srcOrd="7" destOrd="0" presId="urn:microsoft.com/office/officeart/2005/8/layout/default"/>
    <dgm:cxn modelId="{329ACF1B-716C-4074-9312-6B979A4E25AA}" type="presParOf" srcId="{F0FD24A0-4BE6-410E-8765-D8E704F25032}" destId="{935B3677-CB68-4027-B9D0-29D42271CF7B}" srcOrd="8" destOrd="0" presId="urn:microsoft.com/office/officeart/2005/8/layout/default"/>
    <dgm:cxn modelId="{D10A0788-BF23-4CCC-A14F-AE3262CCE115}" type="presParOf" srcId="{F0FD24A0-4BE6-410E-8765-D8E704F25032}" destId="{B8A8169D-E265-4630-9E5E-085386D38358}" srcOrd="9" destOrd="0" presId="urn:microsoft.com/office/officeart/2005/8/layout/default"/>
    <dgm:cxn modelId="{21719F3B-5EF7-48DB-B5C4-55B11F80C607}" type="presParOf" srcId="{F0FD24A0-4BE6-410E-8765-D8E704F25032}" destId="{97A0619B-6D68-44F5-8BD9-1B880A5229FD}" srcOrd="10" destOrd="0" presId="urn:microsoft.com/office/officeart/2005/8/layout/default"/>
    <dgm:cxn modelId="{916ECA20-A836-4366-B869-BE4E96A74600}" type="presParOf" srcId="{F0FD24A0-4BE6-410E-8765-D8E704F25032}" destId="{61635414-372B-4192-8BFA-00FECB9DC202}" srcOrd="11" destOrd="0" presId="urn:microsoft.com/office/officeart/2005/8/layout/default"/>
    <dgm:cxn modelId="{EB496229-68A5-4708-AE85-86F463B782E6}" type="presParOf" srcId="{F0FD24A0-4BE6-410E-8765-D8E704F25032}" destId="{91EAC4CE-49D0-4D84-88E3-4EF1C4907754}"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6FA76F-6DA6-456A-9A6D-367E18CB4150}"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C7C91CF0-3CEA-4B4D-90F2-62AF98BA9FEE}">
      <dgm:prSet/>
      <dgm:spPr/>
      <dgm:t>
        <a:bodyPr/>
        <a:lstStyle/>
        <a:p>
          <a:r>
            <a:rPr lang="en-GB"/>
            <a:t>Anyone who has a Care Act 2014 eligible assessed social and care need.</a:t>
          </a:r>
          <a:endParaRPr lang="en-US"/>
        </a:p>
      </dgm:t>
    </dgm:pt>
    <dgm:pt modelId="{F1AFC911-CAB6-4A06-80E2-CFB5F38D86CE}" type="parTrans" cxnId="{1543943B-D548-4E6E-9D6D-228E9B4F6E52}">
      <dgm:prSet/>
      <dgm:spPr/>
      <dgm:t>
        <a:bodyPr/>
        <a:lstStyle/>
        <a:p>
          <a:endParaRPr lang="en-US"/>
        </a:p>
      </dgm:t>
    </dgm:pt>
    <dgm:pt modelId="{201AF2BC-491D-4E5D-8598-23AD12E4A6C2}" type="sibTrans" cxnId="{1543943B-D548-4E6E-9D6D-228E9B4F6E52}">
      <dgm:prSet/>
      <dgm:spPr/>
      <dgm:t>
        <a:bodyPr/>
        <a:lstStyle/>
        <a:p>
          <a:endParaRPr lang="en-US"/>
        </a:p>
      </dgm:t>
    </dgm:pt>
    <dgm:pt modelId="{6DBD2540-FD99-43CD-9739-9196E83632B7}">
      <dgm:prSet/>
      <dgm:spPr/>
      <dgm:t>
        <a:bodyPr/>
        <a:lstStyle/>
        <a:p>
          <a:r>
            <a:rPr lang="en-GB"/>
            <a:t>Their capital is below the threshold (£23,250)</a:t>
          </a:r>
          <a:endParaRPr lang="en-US"/>
        </a:p>
      </dgm:t>
    </dgm:pt>
    <dgm:pt modelId="{EFF83F09-4E65-479F-8A87-17BB390EAB8C}" type="parTrans" cxnId="{DB27F2DF-3AC9-431E-932E-F8A86C04C4DE}">
      <dgm:prSet/>
      <dgm:spPr/>
      <dgm:t>
        <a:bodyPr/>
        <a:lstStyle/>
        <a:p>
          <a:endParaRPr lang="en-US"/>
        </a:p>
      </dgm:t>
    </dgm:pt>
    <dgm:pt modelId="{F79A52E9-6338-47C4-81D4-0B626734CD29}" type="sibTrans" cxnId="{DB27F2DF-3AC9-431E-932E-F8A86C04C4DE}">
      <dgm:prSet/>
      <dgm:spPr/>
      <dgm:t>
        <a:bodyPr/>
        <a:lstStyle/>
        <a:p>
          <a:endParaRPr lang="en-US"/>
        </a:p>
      </dgm:t>
    </dgm:pt>
    <dgm:pt modelId="{2888E8F2-1C46-4E23-BAB6-3B32653DED7B}" type="pres">
      <dgm:prSet presAssocID="{8B6FA76F-6DA6-456A-9A6D-367E18CB4150}" presName="hierChild1" presStyleCnt="0">
        <dgm:presLayoutVars>
          <dgm:chPref val="1"/>
          <dgm:dir/>
          <dgm:animOne val="branch"/>
          <dgm:animLvl val="lvl"/>
          <dgm:resizeHandles/>
        </dgm:presLayoutVars>
      </dgm:prSet>
      <dgm:spPr/>
    </dgm:pt>
    <dgm:pt modelId="{179AFDC8-8FA4-46E3-9EB9-D4741190E8CC}" type="pres">
      <dgm:prSet presAssocID="{C7C91CF0-3CEA-4B4D-90F2-62AF98BA9FEE}" presName="hierRoot1" presStyleCnt="0"/>
      <dgm:spPr/>
    </dgm:pt>
    <dgm:pt modelId="{C085E205-ED57-4E51-A9C9-07072531B64E}" type="pres">
      <dgm:prSet presAssocID="{C7C91CF0-3CEA-4B4D-90F2-62AF98BA9FEE}" presName="composite" presStyleCnt="0"/>
      <dgm:spPr/>
    </dgm:pt>
    <dgm:pt modelId="{757D5126-4646-4D3A-A27F-F922CA388178}" type="pres">
      <dgm:prSet presAssocID="{C7C91CF0-3CEA-4B4D-90F2-62AF98BA9FEE}" presName="background" presStyleLbl="node0" presStyleIdx="0" presStyleCnt="2"/>
      <dgm:spPr/>
    </dgm:pt>
    <dgm:pt modelId="{81ADC8CA-8630-473F-A544-D0B3B3F0B034}" type="pres">
      <dgm:prSet presAssocID="{C7C91CF0-3CEA-4B4D-90F2-62AF98BA9FEE}" presName="text" presStyleLbl="fgAcc0" presStyleIdx="0" presStyleCnt="2">
        <dgm:presLayoutVars>
          <dgm:chPref val="3"/>
        </dgm:presLayoutVars>
      </dgm:prSet>
      <dgm:spPr/>
    </dgm:pt>
    <dgm:pt modelId="{7B511994-36DD-4108-919B-4061170587A3}" type="pres">
      <dgm:prSet presAssocID="{C7C91CF0-3CEA-4B4D-90F2-62AF98BA9FEE}" presName="hierChild2" presStyleCnt="0"/>
      <dgm:spPr/>
    </dgm:pt>
    <dgm:pt modelId="{FC368BE0-B97B-4CA9-A32F-D44B0B5925E3}" type="pres">
      <dgm:prSet presAssocID="{6DBD2540-FD99-43CD-9739-9196E83632B7}" presName="hierRoot1" presStyleCnt="0"/>
      <dgm:spPr/>
    </dgm:pt>
    <dgm:pt modelId="{81A3A946-0BC7-422E-A7FC-FF0E2E3A9F1E}" type="pres">
      <dgm:prSet presAssocID="{6DBD2540-FD99-43CD-9739-9196E83632B7}" presName="composite" presStyleCnt="0"/>
      <dgm:spPr/>
    </dgm:pt>
    <dgm:pt modelId="{2BBBE89D-F9C5-4D73-B192-4175AC13ED83}" type="pres">
      <dgm:prSet presAssocID="{6DBD2540-FD99-43CD-9739-9196E83632B7}" presName="background" presStyleLbl="node0" presStyleIdx="1" presStyleCnt="2"/>
      <dgm:spPr/>
    </dgm:pt>
    <dgm:pt modelId="{8A668746-807F-4EDC-B53B-1B13F40F389D}" type="pres">
      <dgm:prSet presAssocID="{6DBD2540-FD99-43CD-9739-9196E83632B7}" presName="text" presStyleLbl="fgAcc0" presStyleIdx="1" presStyleCnt="2">
        <dgm:presLayoutVars>
          <dgm:chPref val="3"/>
        </dgm:presLayoutVars>
      </dgm:prSet>
      <dgm:spPr/>
    </dgm:pt>
    <dgm:pt modelId="{8951725E-7760-4894-AB73-6A9DC395295F}" type="pres">
      <dgm:prSet presAssocID="{6DBD2540-FD99-43CD-9739-9196E83632B7}" presName="hierChild2" presStyleCnt="0"/>
      <dgm:spPr/>
    </dgm:pt>
  </dgm:ptLst>
  <dgm:cxnLst>
    <dgm:cxn modelId="{A72C2B23-436E-49DB-B0D3-78EAB24250C1}" type="presOf" srcId="{8B6FA76F-6DA6-456A-9A6D-367E18CB4150}" destId="{2888E8F2-1C46-4E23-BAB6-3B32653DED7B}" srcOrd="0" destOrd="0" presId="urn:microsoft.com/office/officeart/2005/8/layout/hierarchy1"/>
    <dgm:cxn modelId="{1543943B-D548-4E6E-9D6D-228E9B4F6E52}" srcId="{8B6FA76F-6DA6-456A-9A6D-367E18CB4150}" destId="{C7C91CF0-3CEA-4B4D-90F2-62AF98BA9FEE}" srcOrd="0" destOrd="0" parTransId="{F1AFC911-CAB6-4A06-80E2-CFB5F38D86CE}" sibTransId="{201AF2BC-491D-4E5D-8598-23AD12E4A6C2}"/>
    <dgm:cxn modelId="{986592CB-C557-4BC1-9583-B06F5CEFB46F}" type="presOf" srcId="{C7C91CF0-3CEA-4B4D-90F2-62AF98BA9FEE}" destId="{81ADC8CA-8630-473F-A544-D0B3B3F0B034}" srcOrd="0" destOrd="0" presId="urn:microsoft.com/office/officeart/2005/8/layout/hierarchy1"/>
    <dgm:cxn modelId="{5C5B74D6-0BAA-41E3-A320-DF4257B0EDD9}" type="presOf" srcId="{6DBD2540-FD99-43CD-9739-9196E83632B7}" destId="{8A668746-807F-4EDC-B53B-1B13F40F389D}" srcOrd="0" destOrd="0" presId="urn:microsoft.com/office/officeart/2005/8/layout/hierarchy1"/>
    <dgm:cxn modelId="{DB27F2DF-3AC9-431E-932E-F8A86C04C4DE}" srcId="{8B6FA76F-6DA6-456A-9A6D-367E18CB4150}" destId="{6DBD2540-FD99-43CD-9739-9196E83632B7}" srcOrd="1" destOrd="0" parTransId="{EFF83F09-4E65-479F-8A87-17BB390EAB8C}" sibTransId="{F79A52E9-6338-47C4-81D4-0B626734CD29}"/>
    <dgm:cxn modelId="{BD7DCB2F-5806-4A84-8AA7-D96ABE1C70EA}" type="presParOf" srcId="{2888E8F2-1C46-4E23-BAB6-3B32653DED7B}" destId="{179AFDC8-8FA4-46E3-9EB9-D4741190E8CC}" srcOrd="0" destOrd="0" presId="urn:microsoft.com/office/officeart/2005/8/layout/hierarchy1"/>
    <dgm:cxn modelId="{1539D014-B25F-4F40-8BFE-C269A04D3F1A}" type="presParOf" srcId="{179AFDC8-8FA4-46E3-9EB9-D4741190E8CC}" destId="{C085E205-ED57-4E51-A9C9-07072531B64E}" srcOrd="0" destOrd="0" presId="urn:microsoft.com/office/officeart/2005/8/layout/hierarchy1"/>
    <dgm:cxn modelId="{70A75136-A125-4228-84D0-7C53FF84B2E1}" type="presParOf" srcId="{C085E205-ED57-4E51-A9C9-07072531B64E}" destId="{757D5126-4646-4D3A-A27F-F922CA388178}" srcOrd="0" destOrd="0" presId="urn:microsoft.com/office/officeart/2005/8/layout/hierarchy1"/>
    <dgm:cxn modelId="{6AF9EFF7-1533-42C7-896E-FE7E5936D169}" type="presParOf" srcId="{C085E205-ED57-4E51-A9C9-07072531B64E}" destId="{81ADC8CA-8630-473F-A544-D0B3B3F0B034}" srcOrd="1" destOrd="0" presId="urn:microsoft.com/office/officeart/2005/8/layout/hierarchy1"/>
    <dgm:cxn modelId="{1248C5CF-3441-4399-B9D5-B74B2F2BC5EA}" type="presParOf" srcId="{179AFDC8-8FA4-46E3-9EB9-D4741190E8CC}" destId="{7B511994-36DD-4108-919B-4061170587A3}" srcOrd="1" destOrd="0" presId="urn:microsoft.com/office/officeart/2005/8/layout/hierarchy1"/>
    <dgm:cxn modelId="{A346999E-A876-4896-9238-81469BE6CAD2}" type="presParOf" srcId="{2888E8F2-1C46-4E23-BAB6-3B32653DED7B}" destId="{FC368BE0-B97B-4CA9-A32F-D44B0B5925E3}" srcOrd="1" destOrd="0" presId="urn:microsoft.com/office/officeart/2005/8/layout/hierarchy1"/>
    <dgm:cxn modelId="{A3927238-4679-478D-AE44-CB7EC16F74CD}" type="presParOf" srcId="{FC368BE0-B97B-4CA9-A32F-D44B0B5925E3}" destId="{81A3A946-0BC7-422E-A7FC-FF0E2E3A9F1E}" srcOrd="0" destOrd="0" presId="urn:microsoft.com/office/officeart/2005/8/layout/hierarchy1"/>
    <dgm:cxn modelId="{6B7FF68C-7666-434C-B6E9-8F5782A29F86}" type="presParOf" srcId="{81A3A946-0BC7-422E-A7FC-FF0E2E3A9F1E}" destId="{2BBBE89D-F9C5-4D73-B192-4175AC13ED83}" srcOrd="0" destOrd="0" presId="urn:microsoft.com/office/officeart/2005/8/layout/hierarchy1"/>
    <dgm:cxn modelId="{0C26ED9F-F35D-42D0-BB67-945020EAC2B2}" type="presParOf" srcId="{81A3A946-0BC7-422E-A7FC-FF0E2E3A9F1E}" destId="{8A668746-807F-4EDC-B53B-1B13F40F389D}" srcOrd="1" destOrd="0" presId="urn:microsoft.com/office/officeart/2005/8/layout/hierarchy1"/>
    <dgm:cxn modelId="{D573EFC4-931C-4558-AC5F-6D8BF34F663D}" type="presParOf" srcId="{FC368BE0-B97B-4CA9-A32F-D44B0B5925E3}" destId="{8951725E-7760-4894-AB73-6A9DC395295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732EB7-6AFB-472C-B92B-B03EBBD408F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DEF4195C-A2A1-4537-B359-AB7BB602517C}">
      <dgm:prSet/>
      <dgm:spPr/>
      <dgm:t>
        <a:bodyPr/>
        <a:lstStyle/>
        <a:p>
          <a:r>
            <a:rPr lang="en-GB" dirty="0"/>
            <a:t>The law specifically </a:t>
          </a:r>
          <a:r>
            <a:rPr lang="en-GB" b="1" dirty="0"/>
            <a:t>excludes</a:t>
          </a:r>
          <a:r>
            <a:rPr lang="en-GB" dirty="0"/>
            <a:t> people who are placed under certain conditions by the courts relating to drug/alcohol dependencies</a:t>
          </a:r>
          <a:endParaRPr lang="en-US" dirty="0"/>
        </a:p>
      </dgm:t>
    </dgm:pt>
    <dgm:pt modelId="{4858203A-99B8-4692-A555-40410DD1F2D1}" type="parTrans" cxnId="{0AD77D83-851E-424F-A5EC-CDFF53FDA973}">
      <dgm:prSet/>
      <dgm:spPr/>
      <dgm:t>
        <a:bodyPr/>
        <a:lstStyle/>
        <a:p>
          <a:endParaRPr lang="en-US"/>
        </a:p>
      </dgm:t>
    </dgm:pt>
    <dgm:pt modelId="{8BEBD567-1D9E-4F14-AB92-6DC470B45904}" type="sibTrans" cxnId="{0AD77D83-851E-424F-A5EC-CDFF53FDA973}">
      <dgm:prSet/>
      <dgm:spPr/>
      <dgm:t>
        <a:bodyPr/>
        <a:lstStyle/>
        <a:p>
          <a:endParaRPr lang="en-US"/>
        </a:p>
      </dgm:t>
    </dgm:pt>
    <dgm:pt modelId="{345A5B2D-B23C-4BF7-AE91-2B376AF33E4C}">
      <dgm:prSet/>
      <dgm:spPr/>
      <dgm:t>
        <a:bodyPr/>
        <a:lstStyle/>
        <a:p>
          <a:r>
            <a:rPr lang="en-GB" dirty="0"/>
            <a:t>For service users who may have alcohol, drug or substance dependencies and require a direct payment but who are not under any of the stipulated court orders, it is strongly advised that they are placed onto the scheme with a holding account to ensure they do not get into any financial difficulties which could result in their care needs not being met.</a:t>
          </a:r>
          <a:endParaRPr lang="en-US" dirty="0"/>
        </a:p>
      </dgm:t>
    </dgm:pt>
    <dgm:pt modelId="{CD601967-7E8C-4164-86A7-6397636B0EB4}" type="parTrans" cxnId="{CB27D5E8-2E1D-4765-B9F1-EB9656176334}">
      <dgm:prSet/>
      <dgm:spPr/>
      <dgm:t>
        <a:bodyPr/>
        <a:lstStyle/>
        <a:p>
          <a:endParaRPr lang="en-US"/>
        </a:p>
      </dgm:t>
    </dgm:pt>
    <dgm:pt modelId="{4AB8A43F-88D0-41D6-8E5B-6EA1D7A4AB78}" type="sibTrans" cxnId="{CB27D5E8-2E1D-4765-B9F1-EB9656176334}">
      <dgm:prSet/>
      <dgm:spPr/>
      <dgm:t>
        <a:bodyPr/>
        <a:lstStyle/>
        <a:p>
          <a:endParaRPr lang="en-US"/>
        </a:p>
      </dgm:t>
    </dgm:pt>
    <dgm:pt modelId="{7AF2385B-0BF8-4D12-A0CC-C179703EF820}" type="pres">
      <dgm:prSet presAssocID="{D6732EB7-6AFB-472C-B92B-B03EBBD408F3}" presName="Name0" presStyleCnt="0">
        <dgm:presLayoutVars>
          <dgm:dir/>
          <dgm:animLvl val="lvl"/>
          <dgm:resizeHandles val="exact"/>
        </dgm:presLayoutVars>
      </dgm:prSet>
      <dgm:spPr/>
    </dgm:pt>
    <dgm:pt modelId="{D4C373CB-0A23-4464-A34B-4BB05A963305}" type="pres">
      <dgm:prSet presAssocID="{345A5B2D-B23C-4BF7-AE91-2B376AF33E4C}" presName="boxAndChildren" presStyleCnt="0"/>
      <dgm:spPr/>
    </dgm:pt>
    <dgm:pt modelId="{CB970B0A-5438-4C98-9BE5-DC109CD24942}" type="pres">
      <dgm:prSet presAssocID="{345A5B2D-B23C-4BF7-AE91-2B376AF33E4C}" presName="parentTextBox" presStyleLbl="node1" presStyleIdx="0" presStyleCnt="2" custScaleY="152273"/>
      <dgm:spPr/>
    </dgm:pt>
    <dgm:pt modelId="{857419E9-7D33-48D7-9574-391F288B1F84}" type="pres">
      <dgm:prSet presAssocID="{8BEBD567-1D9E-4F14-AB92-6DC470B45904}" presName="sp" presStyleCnt="0"/>
      <dgm:spPr/>
    </dgm:pt>
    <dgm:pt modelId="{1FFFE422-9D68-437A-BC09-3377EC81DC27}" type="pres">
      <dgm:prSet presAssocID="{DEF4195C-A2A1-4537-B359-AB7BB602517C}" presName="arrowAndChildren" presStyleCnt="0"/>
      <dgm:spPr/>
    </dgm:pt>
    <dgm:pt modelId="{BBEF298F-F8D1-47DE-A9F5-473A6D79DAA4}" type="pres">
      <dgm:prSet presAssocID="{DEF4195C-A2A1-4537-B359-AB7BB602517C}" presName="parentTextArrow" presStyleLbl="node1" presStyleIdx="1" presStyleCnt="2" custLinFactNeighborX="-360" custLinFactNeighborY="-12429"/>
      <dgm:spPr/>
    </dgm:pt>
  </dgm:ptLst>
  <dgm:cxnLst>
    <dgm:cxn modelId="{56528873-3860-413F-9B5A-103D92351CBD}" type="presOf" srcId="{D6732EB7-6AFB-472C-B92B-B03EBBD408F3}" destId="{7AF2385B-0BF8-4D12-A0CC-C179703EF820}" srcOrd="0" destOrd="0" presId="urn:microsoft.com/office/officeart/2005/8/layout/process4"/>
    <dgm:cxn modelId="{0AD77D83-851E-424F-A5EC-CDFF53FDA973}" srcId="{D6732EB7-6AFB-472C-B92B-B03EBBD408F3}" destId="{DEF4195C-A2A1-4537-B359-AB7BB602517C}" srcOrd="0" destOrd="0" parTransId="{4858203A-99B8-4692-A555-40410DD1F2D1}" sibTransId="{8BEBD567-1D9E-4F14-AB92-6DC470B45904}"/>
    <dgm:cxn modelId="{670A9CDA-236C-4668-B73C-DE893A1E8F0A}" type="presOf" srcId="{DEF4195C-A2A1-4537-B359-AB7BB602517C}" destId="{BBEF298F-F8D1-47DE-A9F5-473A6D79DAA4}" srcOrd="0" destOrd="0" presId="urn:microsoft.com/office/officeart/2005/8/layout/process4"/>
    <dgm:cxn modelId="{CB27D5E8-2E1D-4765-B9F1-EB9656176334}" srcId="{D6732EB7-6AFB-472C-B92B-B03EBBD408F3}" destId="{345A5B2D-B23C-4BF7-AE91-2B376AF33E4C}" srcOrd="1" destOrd="0" parTransId="{CD601967-7E8C-4164-86A7-6397636B0EB4}" sibTransId="{4AB8A43F-88D0-41D6-8E5B-6EA1D7A4AB78}"/>
    <dgm:cxn modelId="{DFBE2FFF-C2CF-4CB4-9C5B-5ED6453854A2}" type="presOf" srcId="{345A5B2D-B23C-4BF7-AE91-2B376AF33E4C}" destId="{CB970B0A-5438-4C98-9BE5-DC109CD24942}" srcOrd="0" destOrd="0" presId="urn:microsoft.com/office/officeart/2005/8/layout/process4"/>
    <dgm:cxn modelId="{26A4A790-00D4-41F2-B1A6-2825BCEE099E}" type="presParOf" srcId="{7AF2385B-0BF8-4D12-A0CC-C179703EF820}" destId="{D4C373CB-0A23-4464-A34B-4BB05A963305}" srcOrd="0" destOrd="0" presId="urn:microsoft.com/office/officeart/2005/8/layout/process4"/>
    <dgm:cxn modelId="{3CA5A4E4-3B56-43D9-B210-09F1825DB773}" type="presParOf" srcId="{D4C373CB-0A23-4464-A34B-4BB05A963305}" destId="{CB970B0A-5438-4C98-9BE5-DC109CD24942}" srcOrd="0" destOrd="0" presId="urn:microsoft.com/office/officeart/2005/8/layout/process4"/>
    <dgm:cxn modelId="{701445B8-92DA-4A07-B53B-656070B5BEE4}" type="presParOf" srcId="{7AF2385B-0BF8-4D12-A0CC-C179703EF820}" destId="{857419E9-7D33-48D7-9574-391F288B1F84}" srcOrd="1" destOrd="0" presId="urn:microsoft.com/office/officeart/2005/8/layout/process4"/>
    <dgm:cxn modelId="{7702F620-E8E8-47AE-8FD4-EEB4B3C3CB3B}" type="presParOf" srcId="{7AF2385B-0BF8-4D12-A0CC-C179703EF820}" destId="{1FFFE422-9D68-437A-BC09-3377EC81DC27}" srcOrd="2" destOrd="0" presId="urn:microsoft.com/office/officeart/2005/8/layout/process4"/>
    <dgm:cxn modelId="{531638B1-321A-42A7-9D9B-9C9DD8F2C8EE}" type="presParOf" srcId="{1FFFE422-9D68-437A-BC09-3377EC81DC27}" destId="{BBEF298F-F8D1-47DE-A9F5-473A6D79DAA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3B36CF-9D21-4CDC-856D-488FE5777F1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C07B4BD-B793-439A-90D1-42D127919B73}">
      <dgm:prSet/>
      <dgm:spPr/>
      <dgm:t>
        <a:bodyPr/>
        <a:lstStyle/>
        <a:p>
          <a:r>
            <a:rPr lang="en-GB"/>
            <a:t>Good basic knowledge and understanding of Direct Payments &amp; can explain them to the Service User at initial visit</a:t>
          </a:r>
          <a:endParaRPr lang="en-US"/>
        </a:p>
      </dgm:t>
    </dgm:pt>
    <dgm:pt modelId="{268B8919-FF2E-4C58-ABA8-5010F7A3633D}" type="parTrans" cxnId="{4889979A-B95E-4D5A-BB28-4999A76E61CE}">
      <dgm:prSet/>
      <dgm:spPr/>
      <dgm:t>
        <a:bodyPr/>
        <a:lstStyle/>
        <a:p>
          <a:endParaRPr lang="en-US"/>
        </a:p>
      </dgm:t>
    </dgm:pt>
    <dgm:pt modelId="{D139300B-639C-43DE-A0DA-B6CB238A043F}" type="sibTrans" cxnId="{4889979A-B95E-4D5A-BB28-4999A76E61CE}">
      <dgm:prSet/>
      <dgm:spPr/>
      <dgm:t>
        <a:bodyPr/>
        <a:lstStyle/>
        <a:p>
          <a:endParaRPr lang="en-US"/>
        </a:p>
      </dgm:t>
    </dgm:pt>
    <dgm:pt modelId="{A709EE11-E35C-4060-821E-60D11EB07C38}">
      <dgm:prSet/>
      <dgm:spPr/>
      <dgm:t>
        <a:bodyPr/>
        <a:lstStyle/>
        <a:p>
          <a:r>
            <a:rPr lang="en-GB" dirty="0"/>
            <a:t>Check Service User (or nominated or authorised person) is suitable to have, run and manage a Direct Payment</a:t>
          </a:r>
          <a:endParaRPr lang="en-US" dirty="0"/>
        </a:p>
      </dgm:t>
    </dgm:pt>
    <dgm:pt modelId="{3BDCFFF4-5384-4317-973A-8920AE36086C}" type="parTrans" cxnId="{C860AC02-37D6-4588-AE43-08F4EC5E4BE7}">
      <dgm:prSet/>
      <dgm:spPr/>
      <dgm:t>
        <a:bodyPr/>
        <a:lstStyle/>
        <a:p>
          <a:endParaRPr lang="en-US"/>
        </a:p>
      </dgm:t>
    </dgm:pt>
    <dgm:pt modelId="{AC3626F3-958F-47A1-B880-E8CAC4B04CDE}" type="sibTrans" cxnId="{C860AC02-37D6-4588-AE43-08F4EC5E4BE7}">
      <dgm:prSet/>
      <dgm:spPr/>
      <dgm:t>
        <a:bodyPr/>
        <a:lstStyle/>
        <a:p>
          <a:endParaRPr lang="en-US"/>
        </a:p>
      </dgm:t>
    </dgm:pt>
    <dgm:pt modelId="{F2DEE1D0-896F-4B39-9981-43E465ADFCA0}">
      <dgm:prSet/>
      <dgm:spPr/>
      <dgm:t>
        <a:bodyPr/>
        <a:lstStyle/>
        <a:p>
          <a:r>
            <a:rPr lang="en-GB"/>
            <a:t>Able to explain the difference between an Agency and Personal Assistants; employed and self employed (micro-provider)</a:t>
          </a:r>
          <a:endParaRPr lang="en-US"/>
        </a:p>
      </dgm:t>
    </dgm:pt>
    <dgm:pt modelId="{EBB8B26C-AC68-4FF6-A2F7-24865616954E}" type="parTrans" cxnId="{C2006DE8-D9E8-4651-8154-9322BE9F015B}">
      <dgm:prSet/>
      <dgm:spPr/>
      <dgm:t>
        <a:bodyPr/>
        <a:lstStyle/>
        <a:p>
          <a:endParaRPr lang="en-US"/>
        </a:p>
      </dgm:t>
    </dgm:pt>
    <dgm:pt modelId="{FD997E8D-A9CE-4DE2-A085-9A24AA3F006E}" type="sibTrans" cxnId="{C2006DE8-D9E8-4651-8154-9322BE9F015B}">
      <dgm:prSet/>
      <dgm:spPr/>
      <dgm:t>
        <a:bodyPr/>
        <a:lstStyle/>
        <a:p>
          <a:endParaRPr lang="en-US"/>
        </a:p>
      </dgm:t>
    </dgm:pt>
    <dgm:pt modelId="{3B67970B-EC88-4186-9300-F365398A177D}">
      <dgm:prSet/>
      <dgm:spPr/>
      <dgm:t>
        <a:bodyPr/>
        <a:lstStyle/>
        <a:p>
          <a:r>
            <a:rPr lang="en-GB"/>
            <a:t>Help prepare contingency plans and state them within the care and support plan on Eclipse</a:t>
          </a:r>
          <a:endParaRPr lang="en-US"/>
        </a:p>
      </dgm:t>
    </dgm:pt>
    <dgm:pt modelId="{EE3F88A8-276B-4EC5-BBD4-75C8B4B6B80A}" type="parTrans" cxnId="{EEBD2AEE-C2DD-4BBD-91DE-154EFFF041BF}">
      <dgm:prSet/>
      <dgm:spPr/>
      <dgm:t>
        <a:bodyPr/>
        <a:lstStyle/>
        <a:p>
          <a:endParaRPr lang="en-US"/>
        </a:p>
      </dgm:t>
    </dgm:pt>
    <dgm:pt modelId="{5357C6FD-742A-441C-80FC-943DEB28A60E}" type="sibTrans" cxnId="{EEBD2AEE-C2DD-4BBD-91DE-154EFFF041BF}">
      <dgm:prSet/>
      <dgm:spPr/>
      <dgm:t>
        <a:bodyPr/>
        <a:lstStyle/>
        <a:p>
          <a:endParaRPr lang="en-US"/>
        </a:p>
      </dgm:t>
    </dgm:pt>
    <dgm:pt modelId="{9CAC1A85-BEFC-4650-8AB7-9F35A1A142D9}">
      <dgm:prSet/>
      <dgm:spPr/>
      <dgm:t>
        <a:bodyPr/>
        <a:lstStyle/>
        <a:p>
          <a:r>
            <a:rPr lang="en-GB" dirty="0"/>
            <a:t>Ask if a DBS is required and arrange for one if its needed. If refused, ensure the disclaimer letter is signed and saved onto Eclipse.</a:t>
          </a:r>
          <a:endParaRPr lang="en-US" dirty="0"/>
        </a:p>
      </dgm:t>
    </dgm:pt>
    <dgm:pt modelId="{1001DE14-C274-4614-B3D8-884D7503B022}" type="parTrans" cxnId="{67C879A1-6603-4EA3-B546-37AC1D89EFB8}">
      <dgm:prSet/>
      <dgm:spPr/>
      <dgm:t>
        <a:bodyPr/>
        <a:lstStyle/>
        <a:p>
          <a:endParaRPr lang="en-US"/>
        </a:p>
      </dgm:t>
    </dgm:pt>
    <dgm:pt modelId="{1DE67533-F808-49C4-ABA4-B53C33CE23F4}" type="sibTrans" cxnId="{67C879A1-6603-4EA3-B546-37AC1D89EFB8}">
      <dgm:prSet/>
      <dgm:spPr/>
      <dgm:t>
        <a:bodyPr/>
        <a:lstStyle/>
        <a:p>
          <a:endParaRPr lang="en-US"/>
        </a:p>
      </dgm:t>
    </dgm:pt>
    <dgm:pt modelId="{204770AD-51B6-4D54-A6EC-911BCC0005EA}">
      <dgm:prSet/>
      <dgm:spPr/>
      <dgm:t>
        <a:bodyPr/>
        <a:lstStyle/>
        <a:p>
          <a:r>
            <a:rPr lang="en-GB"/>
            <a:t>Ensure correct review and support plan is completed on Eclipse when ordering the DP</a:t>
          </a:r>
          <a:endParaRPr lang="en-US"/>
        </a:p>
      </dgm:t>
    </dgm:pt>
    <dgm:pt modelId="{E0562AAC-489F-4F04-BD09-24BBB77C5726}" type="parTrans" cxnId="{5DB3B658-731C-4F68-B798-B3FE197AC574}">
      <dgm:prSet/>
      <dgm:spPr/>
      <dgm:t>
        <a:bodyPr/>
        <a:lstStyle/>
        <a:p>
          <a:endParaRPr lang="en-US"/>
        </a:p>
      </dgm:t>
    </dgm:pt>
    <dgm:pt modelId="{18CEC36D-5D44-4BFB-91EA-BB7D1427CB3E}" type="sibTrans" cxnId="{5DB3B658-731C-4F68-B798-B3FE197AC574}">
      <dgm:prSet/>
      <dgm:spPr/>
      <dgm:t>
        <a:bodyPr/>
        <a:lstStyle/>
        <a:p>
          <a:endParaRPr lang="en-US"/>
        </a:p>
      </dgm:t>
    </dgm:pt>
    <dgm:pt modelId="{20D76998-8C2C-4DE8-A925-50D86DCB409C}">
      <dgm:prSet/>
      <dgm:spPr/>
      <dgm:t>
        <a:bodyPr/>
        <a:lstStyle/>
        <a:p>
          <a:r>
            <a:rPr lang="en-GB" dirty="0"/>
            <a:t>Be available at the start to assist if there are any queries with the DP set up where the nominated/authorised person doesn’t engage</a:t>
          </a:r>
          <a:endParaRPr lang="en-US" dirty="0"/>
        </a:p>
      </dgm:t>
    </dgm:pt>
    <dgm:pt modelId="{8F18B0B4-39B7-45AB-9097-9C6CFF1D6B4F}" type="parTrans" cxnId="{9A32BB96-73CF-4793-B63A-67A074635A9E}">
      <dgm:prSet/>
      <dgm:spPr/>
      <dgm:t>
        <a:bodyPr/>
        <a:lstStyle/>
        <a:p>
          <a:endParaRPr lang="en-US"/>
        </a:p>
      </dgm:t>
    </dgm:pt>
    <dgm:pt modelId="{21EDFFFB-B430-453D-BB0E-D9BB0C0EA94B}" type="sibTrans" cxnId="{9A32BB96-73CF-4793-B63A-67A074635A9E}">
      <dgm:prSet/>
      <dgm:spPr/>
      <dgm:t>
        <a:bodyPr/>
        <a:lstStyle/>
        <a:p>
          <a:endParaRPr lang="en-US"/>
        </a:p>
      </dgm:t>
    </dgm:pt>
    <dgm:pt modelId="{7D1D8DD7-F65A-4B1E-A837-4AC7DD5955A3}" type="pres">
      <dgm:prSet presAssocID="{013B36CF-9D21-4CDC-856D-488FE5777F1E}" presName="diagram" presStyleCnt="0">
        <dgm:presLayoutVars>
          <dgm:dir/>
          <dgm:resizeHandles val="exact"/>
        </dgm:presLayoutVars>
      </dgm:prSet>
      <dgm:spPr/>
    </dgm:pt>
    <dgm:pt modelId="{605AF724-E29E-4A96-8798-0CB7810A8208}" type="pres">
      <dgm:prSet presAssocID="{FC07B4BD-B793-439A-90D1-42D127919B73}" presName="node" presStyleLbl="node1" presStyleIdx="0" presStyleCnt="7">
        <dgm:presLayoutVars>
          <dgm:bulletEnabled val="1"/>
        </dgm:presLayoutVars>
      </dgm:prSet>
      <dgm:spPr/>
    </dgm:pt>
    <dgm:pt modelId="{D417E6D5-A3E5-4CDE-BC39-3BA238BDD5EB}" type="pres">
      <dgm:prSet presAssocID="{D139300B-639C-43DE-A0DA-B6CB238A043F}" presName="sibTrans" presStyleCnt="0"/>
      <dgm:spPr/>
    </dgm:pt>
    <dgm:pt modelId="{1FE18391-7EB3-4CF9-ACB9-1E5D25053071}" type="pres">
      <dgm:prSet presAssocID="{A709EE11-E35C-4060-821E-60D11EB07C38}" presName="node" presStyleLbl="node1" presStyleIdx="1" presStyleCnt="7">
        <dgm:presLayoutVars>
          <dgm:bulletEnabled val="1"/>
        </dgm:presLayoutVars>
      </dgm:prSet>
      <dgm:spPr/>
    </dgm:pt>
    <dgm:pt modelId="{62FD1AC3-C610-4AB0-BB6F-596C0D4BA526}" type="pres">
      <dgm:prSet presAssocID="{AC3626F3-958F-47A1-B880-E8CAC4B04CDE}" presName="sibTrans" presStyleCnt="0"/>
      <dgm:spPr/>
    </dgm:pt>
    <dgm:pt modelId="{5DA8DBD1-AA31-471E-8083-1C80E88D96B5}" type="pres">
      <dgm:prSet presAssocID="{F2DEE1D0-896F-4B39-9981-43E465ADFCA0}" presName="node" presStyleLbl="node1" presStyleIdx="2" presStyleCnt="7">
        <dgm:presLayoutVars>
          <dgm:bulletEnabled val="1"/>
        </dgm:presLayoutVars>
      </dgm:prSet>
      <dgm:spPr/>
    </dgm:pt>
    <dgm:pt modelId="{B7BFEC14-C779-43EA-8877-614118E2ABD7}" type="pres">
      <dgm:prSet presAssocID="{FD997E8D-A9CE-4DE2-A085-9A24AA3F006E}" presName="sibTrans" presStyleCnt="0"/>
      <dgm:spPr/>
    </dgm:pt>
    <dgm:pt modelId="{E85E7B58-A868-4271-B7CE-7962A054ADFF}" type="pres">
      <dgm:prSet presAssocID="{3B67970B-EC88-4186-9300-F365398A177D}" presName="node" presStyleLbl="node1" presStyleIdx="3" presStyleCnt="7">
        <dgm:presLayoutVars>
          <dgm:bulletEnabled val="1"/>
        </dgm:presLayoutVars>
      </dgm:prSet>
      <dgm:spPr/>
    </dgm:pt>
    <dgm:pt modelId="{FFA6053F-37F5-4D4A-BE30-0766814374ED}" type="pres">
      <dgm:prSet presAssocID="{5357C6FD-742A-441C-80FC-943DEB28A60E}" presName="sibTrans" presStyleCnt="0"/>
      <dgm:spPr/>
    </dgm:pt>
    <dgm:pt modelId="{3CD2F11D-8360-4DDE-8BF4-DB1AEC68E1FB}" type="pres">
      <dgm:prSet presAssocID="{9CAC1A85-BEFC-4650-8AB7-9F35A1A142D9}" presName="node" presStyleLbl="node1" presStyleIdx="4" presStyleCnt="7">
        <dgm:presLayoutVars>
          <dgm:bulletEnabled val="1"/>
        </dgm:presLayoutVars>
      </dgm:prSet>
      <dgm:spPr/>
    </dgm:pt>
    <dgm:pt modelId="{07156516-5087-471A-9ADA-7A151A0FD19B}" type="pres">
      <dgm:prSet presAssocID="{1DE67533-F808-49C4-ABA4-B53C33CE23F4}" presName="sibTrans" presStyleCnt="0"/>
      <dgm:spPr/>
    </dgm:pt>
    <dgm:pt modelId="{65821F4A-52EB-43E9-B6CE-11949AE0EC8D}" type="pres">
      <dgm:prSet presAssocID="{204770AD-51B6-4D54-A6EC-911BCC0005EA}" presName="node" presStyleLbl="node1" presStyleIdx="5" presStyleCnt="7">
        <dgm:presLayoutVars>
          <dgm:bulletEnabled val="1"/>
        </dgm:presLayoutVars>
      </dgm:prSet>
      <dgm:spPr/>
    </dgm:pt>
    <dgm:pt modelId="{2DF7CC70-A0BF-4C5C-8748-BAA2BB592EFF}" type="pres">
      <dgm:prSet presAssocID="{18CEC36D-5D44-4BFB-91EA-BB7D1427CB3E}" presName="sibTrans" presStyleCnt="0"/>
      <dgm:spPr/>
    </dgm:pt>
    <dgm:pt modelId="{6B4DCF23-30ED-4FE1-95B5-A67206E4F3E9}" type="pres">
      <dgm:prSet presAssocID="{20D76998-8C2C-4DE8-A925-50D86DCB409C}" presName="node" presStyleLbl="node1" presStyleIdx="6" presStyleCnt="7" custScaleX="145743">
        <dgm:presLayoutVars>
          <dgm:bulletEnabled val="1"/>
        </dgm:presLayoutVars>
      </dgm:prSet>
      <dgm:spPr/>
    </dgm:pt>
  </dgm:ptLst>
  <dgm:cxnLst>
    <dgm:cxn modelId="{C860AC02-37D6-4588-AE43-08F4EC5E4BE7}" srcId="{013B36CF-9D21-4CDC-856D-488FE5777F1E}" destId="{A709EE11-E35C-4060-821E-60D11EB07C38}" srcOrd="1" destOrd="0" parTransId="{3BDCFFF4-5384-4317-973A-8920AE36086C}" sibTransId="{AC3626F3-958F-47A1-B880-E8CAC4B04CDE}"/>
    <dgm:cxn modelId="{8A6B0123-0C0A-4D71-B9D4-D8CFFA15C8B3}" type="presOf" srcId="{20D76998-8C2C-4DE8-A925-50D86DCB409C}" destId="{6B4DCF23-30ED-4FE1-95B5-A67206E4F3E9}" srcOrd="0" destOrd="0" presId="urn:microsoft.com/office/officeart/2005/8/layout/default"/>
    <dgm:cxn modelId="{D85CF330-72FE-45B0-88BB-7F89C4D88571}" type="presOf" srcId="{204770AD-51B6-4D54-A6EC-911BCC0005EA}" destId="{65821F4A-52EB-43E9-B6CE-11949AE0EC8D}" srcOrd="0" destOrd="0" presId="urn:microsoft.com/office/officeart/2005/8/layout/default"/>
    <dgm:cxn modelId="{C2CA3B64-49EF-40A2-BE93-0583498E5EF8}" type="presOf" srcId="{013B36CF-9D21-4CDC-856D-488FE5777F1E}" destId="{7D1D8DD7-F65A-4B1E-A837-4AC7DD5955A3}" srcOrd="0" destOrd="0" presId="urn:microsoft.com/office/officeart/2005/8/layout/default"/>
    <dgm:cxn modelId="{5DB3B658-731C-4F68-B798-B3FE197AC574}" srcId="{013B36CF-9D21-4CDC-856D-488FE5777F1E}" destId="{204770AD-51B6-4D54-A6EC-911BCC0005EA}" srcOrd="5" destOrd="0" parTransId="{E0562AAC-489F-4F04-BD09-24BBB77C5726}" sibTransId="{18CEC36D-5D44-4BFB-91EA-BB7D1427CB3E}"/>
    <dgm:cxn modelId="{9A32BB96-73CF-4793-B63A-67A074635A9E}" srcId="{013B36CF-9D21-4CDC-856D-488FE5777F1E}" destId="{20D76998-8C2C-4DE8-A925-50D86DCB409C}" srcOrd="6" destOrd="0" parTransId="{8F18B0B4-39B7-45AB-9097-9C6CFF1D6B4F}" sibTransId="{21EDFFFB-B430-453D-BB0E-D9BB0C0EA94B}"/>
    <dgm:cxn modelId="{4889979A-B95E-4D5A-BB28-4999A76E61CE}" srcId="{013B36CF-9D21-4CDC-856D-488FE5777F1E}" destId="{FC07B4BD-B793-439A-90D1-42D127919B73}" srcOrd="0" destOrd="0" parTransId="{268B8919-FF2E-4C58-ABA8-5010F7A3633D}" sibTransId="{D139300B-639C-43DE-A0DA-B6CB238A043F}"/>
    <dgm:cxn modelId="{67C879A1-6603-4EA3-B546-37AC1D89EFB8}" srcId="{013B36CF-9D21-4CDC-856D-488FE5777F1E}" destId="{9CAC1A85-BEFC-4650-8AB7-9F35A1A142D9}" srcOrd="4" destOrd="0" parTransId="{1001DE14-C274-4614-B3D8-884D7503B022}" sibTransId="{1DE67533-F808-49C4-ABA4-B53C33CE23F4}"/>
    <dgm:cxn modelId="{BEC529B2-AF7D-408E-9FD9-D9BFC25AADFE}" type="presOf" srcId="{F2DEE1D0-896F-4B39-9981-43E465ADFCA0}" destId="{5DA8DBD1-AA31-471E-8083-1C80E88D96B5}" srcOrd="0" destOrd="0" presId="urn:microsoft.com/office/officeart/2005/8/layout/default"/>
    <dgm:cxn modelId="{77114FB7-371D-437A-ADD1-A872C1FC03C2}" type="presOf" srcId="{FC07B4BD-B793-439A-90D1-42D127919B73}" destId="{605AF724-E29E-4A96-8798-0CB7810A8208}" srcOrd="0" destOrd="0" presId="urn:microsoft.com/office/officeart/2005/8/layout/default"/>
    <dgm:cxn modelId="{F63E40C2-C844-45FE-B223-08B335E6AE1B}" type="presOf" srcId="{3B67970B-EC88-4186-9300-F365398A177D}" destId="{E85E7B58-A868-4271-B7CE-7962A054ADFF}" srcOrd="0" destOrd="0" presId="urn:microsoft.com/office/officeart/2005/8/layout/default"/>
    <dgm:cxn modelId="{C2006DE8-D9E8-4651-8154-9322BE9F015B}" srcId="{013B36CF-9D21-4CDC-856D-488FE5777F1E}" destId="{F2DEE1D0-896F-4B39-9981-43E465ADFCA0}" srcOrd="2" destOrd="0" parTransId="{EBB8B26C-AC68-4FF6-A2F7-24865616954E}" sibTransId="{FD997E8D-A9CE-4DE2-A085-9A24AA3F006E}"/>
    <dgm:cxn modelId="{268A65EB-A7A4-4D95-9951-B950F5E31FFE}" type="presOf" srcId="{9CAC1A85-BEFC-4650-8AB7-9F35A1A142D9}" destId="{3CD2F11D-8360-4DDE-8BF4-DB1AEC68E1FB}" srcOrd="0" destOrd="0" presId="urn:microsoft.com/office/officeart/2005/8/layout/default"/>
    <dgm:cxn modelId="{EEBD2AEE-C2DD-4BBD-91DE-154EFFF041BF}" srcId="{013B36CF-9D21-4CDC-856D-488FE5777F1E}" destId="{3B67970B-EC88-4186-9300-F365398A177D}" srcOrd="3" destOrd="0" parTransId="{EE3F88A8-276B-4EC5-BBD4-75C8B4B6B80A}" sibTransId="{5357C6FD-742A-441C-80FC-943DEB28A60E}"/>
    <dgm:cxn modelId="{5EC4ECF4-B19C-4B2F-9389-D18AA5BC4285}" type="presOf" srcId="{A709EE11-E35C-4060-821E-60D11EB07C38}" destId="{1FE18391-7EB3-4CF9-ACB9-1E5D25053071}" srcOrd="0" destOrd="0" presId="urn:microsoft.com/office/officeart/2005/8/layout/default"/>
    <dgm:cxn modelId="{D6F450D2-914A-4139-8E08-74347F8452B0}" type="presParOf" srcId="{7D1D8DD7-F65A-4B1E-A837-4AC7DD5955A3}" destId="{605AF724-E29E-4A96-8798-0CB7810A8208}" srcOrd="0" destOrd="0" presId="urn:microsoft.com/office/officeart/2005/8/layout/default"/>
    <dgm:cxn modelId="{F5340CA5-3AA3-4B3F-98D2-F5BF3B6E13AD}" type="presParOf" srcId="{7D1D8DD7-F65A-4B1E-A837-4AC7DD5955A3}" destId="{D417E6D5-A3E5-4CDE-BC39-3BA238BDD5EB}" srcOrd="1" destOrd="0" presId="urn:microsoft.com/office/officeart/2005/8/layout/default"/>
    <dgm:cxn modelId="{2394147A-FC49-4325-BDE2-FFC3823B6861}" type="presParOf" srcId="{7D1D8DD7-F65A-4B1E-A837-4AC7DD5955A3}" destId="{1FE18391-7EB3-4CF9-ACB9-1E5D25053071}" srcOrd="2" destOrd="0" presId="urn:microsoft.com/office/officeart/2005/8/layout/default"/>
    <dgm:cxn modelId="{E02C7FA7-7868-4D46-AAA8-476566E87124}" type="presParOf" srcId="{7D1D8DD7-F65A-4B1E-A837-4AC7DD5955A3}" destId="{62FD1AC3-C610-4AB0-BB6F-596C0D4BA526}" srcOrd="3" destOrd="0" presId="urn:microsoft.com/office/officeart/2005/8/layout/default"/>
    <dgm:cxn modelId="{E507A371-7D28-46F8-BE83-C3C3610EC164}" type="presParOf" srcId="{7D1D8DD7-F65A-4B1E-A837-4AC7DD5955A3}" destId="{5DA8DBD1-AA31-471E-8083-1C80E88D96B5}" srcOrd="4" destOrd="0" presId="urn:microsoft.com/office/officeart/2005/8/layout/default"/>
    <dgm:cxn modelId="{D21FF4B8-043C-4395-83B2-8F3459CBCE11}" type="presParOf" srcId="{7D1D8DD7-F65A-4B1E-A837-4AC7DD5955A3}" destId="{B7BFEC14-C779-43EA-8877-614118E2ABD7}" srcOrd="5" destOrd="0" presId="urn:microsoft.com/office/officeart/2005/8/layout/default"/>
    <dgm:cxn modelId="{84C2D6E5-4E7C-447B-9BEB-C94592DEC598}" type="presParOf" srcId="{7D1D8DD7-F65A-4B1E-A837-4AC7DD5955A3}" destId="{E85E7B58-A868-4271-B7CE-7962A054ADFF}" srcOrd="6" destOrd="0" presId="urn:microsoft.com/office/officeart/2005/8/layout/default"/>
    <dgm:cxn modelId="{3C23B28C-258E-4250-BB5A-2171019C8284}" type="presParOf" srcId="{7D1D8DD7-F65A-4B1E-A837-4AC7DD5955A3}" destId="{FFA6053F-37F5-4D4A-BE30-0766814374ED}" srcOrd="7" destOrd="0" presId="urn:microsoft.com/office/officeart/2005/8/layout/default"/>
    <dgm:cxn modelId="{7FCAE7A3-3043-4A0E-B7F6-4E2378B5F6D5}" type="presParOf" srcId="{7D1D8DD7-F65A-4B1E-A837-4AC7DD5955A3}" destId="{3CD2F11D-8360-4DDE-8BF4-DB1AEC68E1FB}" srcOrd="8" destOrd="0" presId="urn:microsoft.com/office/officeart/2005/8/layout/default"/>
    <dgm:cxn modelId="{A44AA2CB-FE77-411F-9914-83592597640C}" type="presParOf" srcId="{7D1D8DD7-F65A-4B1E-A837-4AC7DD5955A3}" destId="{07156516-5087-471A-9ADA-7A151A0FD19B}" srcOrd="9" destOrd="0" presId="urn:microsoft.com/office/officeart/2005/8/layout/default"/>
    <dgm:cxn modelId="{22C5AA09-AC37-47CC-8606-A3EA940462ED}" type="presParOf" srcId="{7D1D8DD7-F65A-4B1E-A837-4AC7DD5955A3}" destId="{65821F4A-52EB-43E9-B6CE-11949AE0EC8D}" srcOrd="10" destOrd="0" presId="urn:microsoft.com/office/officeart/2005/8/layout/default"/>
    <dgm:cxn modelId="{3EAC1EEA-D5A0-44CC-9DD9-A033F83BA9B7}" type="presParOf" srcId="{7D1D8DD7-F65A-4B1E-A837-4AC7DD5955A3}" destId="{2DF7CC70-A0BF-4C5C-8748-BAA2BB592EFF}" srcOrd="11" destOrd="0" presId="urn:microsoft.com/office/officeart/2005/8/layout/default"/>
    <dgm:cxn modelId="{EE95E142-89F9-4FDF-91CF-177F88D7C9AC}" type="presParOf" srcId="{7D1D8DD7-F65A-4B1E-A837-4AC7DD5955A3}" destId="{6B4DCF23-30ED-4FE1-95B5-A67206E4F3E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144D3B-D97A-46BE-9351-14CBFF1791C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4EF811F-1611-49E5-9D5A-288D26450F43}">
      <dgm:prSet custT="1"/>
      <dgm:spPr/>
      <dgm:t>
        <a:bodyPr/>
        <a:lstStyle/>
        <a:p>
          <a:r>
            <a:rPr lang="en-GB" sz="1200" dirty="0">
              <a:latin typeface="Arial" panose="020B0604020202020204" pitchFamily="34" charset="0"/>
              <a:cs typeface="Arial" panose="020B0604020202020204" pitchFamily="34" charset="0"/>
            </a:rPr>
            <a:t>If a DP is required, complete a support plan on Eclipse in work lists and ‘exit and complete’ it.</a:t>
          </a:r>
        </a:p>
        <a:p>
          <a:r>
            <a:rPr lang="en-GB" sz="1200" dirty="0">
              <a:latin typeface="Arial" panose="020B0604020202020204" pitchFamily="34" charset="0"/>
              <a:cs typeface="Arial" panose="020B0604020202020204" pitchFamily="34" charset="0"/>
            </a:rPr>
            <a:t>This automatically generates a ‘notify direct payments team’ notification which you will need to re-assign to the DP team. </a:t>
          </a:r>
          <a:endParaRPr lang="en-US" sz="1200" dirty="0">
            <a:latin typeface="Arial" panose="020B0604020202020204" pitchFamily="34" charset="0"/>
            <a:cs typeface="Arial" panose="020B0604020202020204" pitchFamily="34" charset="0"/>
          </a:endParaRPr>
        </a:p>
      </dgm:t>
    </dgm:pt>
    <dgm:pt modelId="{796BE448-1AA8-49B7-A1C3-FE82BC48E3D1}" type="parTrans" cxnId="{4045C99A-A655-4B32-8DA5-3ABEA7909095}">
      <dgm:prSet/>
      <dgm:spPr/>
      <dgm:t>
        <a:bodyPr/>
        <a:lstStyle/>
        <a:p>
          <a:endParaRPr lang="en-US"/>
        </a:p>
      </dgm:t>
    </dgm:pt>
    <dgm:pt modelId="{4A8699E8-4D59-48FB-8D53-5140ECCEF197}" type="sibTrans" cxnId="{4045C99A-A655-4B32-8DA5-3ABEA7909095}">
      <dgm:prSet/>
      <dgm:spPr/>
      <dgm:t>
        <a:bodyPr/>
        <a:lstStyle/>
        <a:p>
          <a:endParaRPr lang="en-US"/>
        </a:p>
      </dgm:t>
    </dgm:pt>
    <dgm:pt modelId="{622EADF3-A5CA-4B9C-9253-4830C7740153}">
      <dgm:prSet custT="1"/>
      <dgm:spPr/>
      <dgm:t>
        <a:bodyPr/>
        <a:lstStyle/>
        <a:p>
          <a:r>
            <a:rPr lang="en-GB" sz="1200" dirty="0">
              <a:latin typeface="Arial" panose="020B0604020202020204" pitchFamily="34" charset="0"/>
              <a:cs typeface="Arial" panose="020B0604020202020204" pitchFamily="34" charset="0"/>
            </a:rPr>
            <a:t>Do not send the DP team the ‘financial assessment’ notice</a:t>
          </a:r>
        </a:p>
        <a:p>
          <a:r>
            <a:rPr lang="en-GB" sz="1200" dirty="0">
              <a:latin typeface="Arial" panose="020B0604020202020204" pitchFamily="34" charset="0"/>
              <a:cs typeface="Arial" panose="020B0604020202020204" pitchFamily="34" charset="0"/>
            </a:rPr>
            <a:t>The ASC worker needs to complete the form and assign that notice to the FAB team </a:t>
          </a:r>
          <a:endParaRPr lang="en-US" sz="1200" dirty="0">
            <a:latin typeface="Arial" panose="020B0604020202020204" pitchFamily="34" charset="0"/>
            <a:cs typeface="Arial" panose="020B0604020202020204" pitchFamily="34" charset="0"/>
          </a:endParaRPr>
        </a:p>
      </dgm:t>
    </dgm:pt>
    <dgm:pt modelId="{206BC038-298F-4693-896E-2385E83A76BD}" type="parTrans" cxnId="{4876F011-2CF1-4818-B88A-F286B9A56D75}">
      <dgm:prSet/>
      <dgm:spPr/>
      <dgm:t>
        <a:bodyPr/>
        <a:lstStyle/>
        <a:p>
          <a:endParaRPr lang="en-US"/>
        </a:p>
      </dgm:t>
    </dgm:pt>
    <dgm:pt modelId="{5FE94598-483C-40D7-AF58-1AF57CFB9049}" type="sibTrans" cxnId="{4876F011-2CF1-4818-B88A-F286B9A56D75}">
      <dgm:prSet/>
      <dgm:spPr/>
      <dgm:t>
        <a:bodyPr/>
        <a:lstStyle/>
        <a:p>
          <a:endParaRPr lang="en-US"/>
        </a:p>
      </dgm:t>
    </dgm:pt>
    <dgm:pt modelId="{7DFC328C-6073-4A2A-966F-3AE2BE50B445}">
      <dgm:prSet custT="1"/>
      <dgm:spPr/>
      <dgm:t>
        <a:bodyPr/>
        <a:lstStyle/>
        <a:p>
          <a:r>
            <a:rPr lang="en-GB" sz="1200" dirty="0">
              <a:latin typeface="Arial" panose="020B0604020202020204" pitchFamily="34" charset="0"/>
              <a:cs typeface="Arial" panose="020B0604020202020204" pitchFamily="34" charset="0"/>
            </a:rPr>
            <a:t>Do not send the DP team the ‘finance team’ notice.</a:t>
          </a:r>
          <a:endParaRPr lang="en-US" sz="1200" dirty="0">
            <a:latin typeface="Arial" panose="020B0604020202020204" pitchFamily="34" charset="0"/>
            <a:cs typeface="Arial" panose="020B0604020202020204" pitchFamily="34" charset="0"/>
          </a:endParaRPr>
        </a:p>
      </dgm:t>
    </dgm:pt>
    <dgm:pt modelId="{19D8CCC9-9F92-459D-87A7-69E8D07CFDEF}" type="parTrans" cxnId="{00D18C1D-7B88-4B69-9910-047AE1486D4A}">
      <dgm:prSet/>
      <dgm:spPr/>
      <dgm:t>
        <a:bodyPr/>
        <a:lstStyle/>
        <a:p>
          <a:endParaRPr lang="en-US"/>
        </a:p>
      </dgm:t>
    </dgm:pt>
    <dgm:pt modelId="{20F7C3BC-8486-47EC-B8A9-B0350A3A5D58}" type="sibTrans" cxnId="{00D18C1D-7B88-4B69-9910-047AE1486D4A}">
      <dgm:prSet/>
      <dgm:spPr/>
      <dgm:t>
        <a:bodyPr/>
        <a:lstStyle/>
        <a:p>
          <a:endParaRPr lang="en-US"/>
        </a:p>
      </dgm:t>
    </dgm:pt>
    <dgm:pt modelId="{989B901E-A447-4C02-AD39-8546B808A260}">
      <dgm:prSet custT="1"/>
      <dgm:spPr/>
      <dgm:t>
        <a:bodyPr/>
        <a:lstStyle/>
        <a:p>
          <a:r>
            <a:rPr lang="en-GB" sz="1200" dirty="0">
              <a:latin typeface="Arial" panose="020B0604020202020204" pitchFamily="34" charset="0"/>
              <a:cs typeface="Arial" panose="020B0604020202020204" pitchFamily="34" charset="0"/>
            </a:rPr>
            <a:t>The DP team do not action orders via a ‘Message’ notice or messages that tell them to read a case note for details.</a:t>
          </a:r>
          <a:endParaRPr lang="en-US" sz="1200" dirty="0">
            <a:latin typeface="Arial" panose="020B0604020202020204" pitchFamily="34" charset="0"/>
            <a:cs typeface="Arial" panose="020B0604020202020204" pitchFamily="34" charset="0"/>
          </a:endParaRPr>
        </a:p>
      </dgm:t>
    </dgm:pt>
    <dgm:pt modelId="{69432983-6091-4E5D-8017-A7B9BC562DA3}" type="parTrans" cxnId="{8234D9BA-0820-4912-8879-F8B1B0D84D93}">
      <dgm:prSet/>
      <dgm:spPr/>
      <dgm:t>
        <a:bodyPr/>
        <a:lstStyle/>
        <a:p>
          <a:endParaRPr lang="en-US"/>
        </a:p>
      </dgm:t>
    </dgm:pt>
    <dgm:pt modelId="{8C54083F-162F-4908-9080-4E4212409BC9}" type="sibTrans" cxnId="{8234D9BA-0820-4912-8879-F8B1B0D84D93}">
      <dgm:prSet/>
      <dgm:spPr/>
      <dgm:t>
        <a:bodyPr/>
        <a:lstStyle/>
        <a:p>
          <a:endParaRPr lang="en-US"/>
        </a:p>
      </dgm:t>
    </dgm:pt>
    <dgm:pt modelId="{66CA410D-1E1A-4A2E-8BF8-70CC5BB82BC4}">
      <dgm:prSet/>
      <dgm:spPr/>
      <dgm:t>
        <a:bodyPr/>
        <a:lstStyle/>
        <a:p>
          <a:r>
            <a:rPr lang="en-GB" dirty="0">
              <a:latin typeface="Arial" panose="020B0604020202020204" pitchFamily="34" charset="0"/>
              <a:cs typeface="Arial" panose="020B0604020202020204" pitchFamily="34" charset="0"/>
            </a:rPr>
            <a:t>There must be an up to date and correct support plan for the individual, within the direct payment section, within the ‘Formal Services’ section.</a:t>
          </a:r>
        </a:p>
        <a:p>
          <a:r>
            <a:rPr lang="en-GB" dirty="0">
              <a:latin typeface="Arial" panose="020B0604020202020204" pitchFamily="34" charset="0"/>
              <a:cs typeface="Arial" panose="020B0604020202020204" pitchFamily="34" charset="0"/>
            </a:rPr>
            <a:t>Please ensure you include:</a:t>
          </a:r>
          <a:endParaRPr lang="en-US" dirty="0">
            <a:latin typeface="Arial" panose="020B0604020202020204" pitchFamily="34" charset="0"/>
            <a:cs typeface="Arial" panose="020B0604020202020204" pitchFamily="34" charset="0"/>
          </a:endParaRPr>
        </a:p>
      </dgm:t>
    </dgm:pt>
    <dgm:pt modelId="{DDCF674E-2164-42BE-B9E9-D65F19528FB7}" type="parTrans" cxnId="{9EE32D83-6F5C-4793-9E05-DF829A6405DA}">
      <dgm:prSet/>
      <dgm:spPr/>
      <dgm:t>
        <a:bodyPr/>
        <a:lstStyle/>
        <a:p>
          <a:endParaRPr lang="en-US"/>
        </a:p>
      </dgm:t>
    </dgm:pt>
    <dgm:pt modelId="{892A7D69-90C1-46ED-87C4-9FA95DB1EBEB}" type="sibTrans" cxnId="{9EE32D83-6F5C-4793-9E05-DF829A6405DA}">
      <dgm:prSet/>
      <dgm:spPr/>
      <dgm:t>
        <a:bodyPr/>
        <a:lstStyle/>
        <a:p>
          <a:endParaRPr lang="en-US"/>
        </a:p>
      </dgm:t>
    </dgm:pt>
    <dgm:pt modelId="{9D07AAFA-8BB9-4688-A4CE-B0344EC08483}">
      <dgm:prSet/>
      <dgm:spPr/>
      <dgm:t>
        <a:bodyPr/>
        <a:lstStyle/>
        <a:p>
          <a:r>
            <a:rPr lang="en-GB">
              <a:latin typeface="Arial" panose="020B0604020202020204" pitchFamily="34" charset="0"/>
              <a:cs typeface="Arial" panose="020B0604020202020204" pitchFamily="34" charset="0"/>
            </a:rPr>
            <a:t>Start Date</a:t>
          </a:r>
          <a:endParaRPr lang="en-US">
            <a:latin typeface="Arial" panose="020B0604020202020204" pitchFamily="34" charset="0"/>
            <a:cs typeface="Arial" panose="020B0604020202020204" pitchFamily="34" charset="0"/>
          </a:endParaRPr>
        </a:p>
      </dgm:t>
    </dgm:pt>
    <dgm:pt modelId="{18A5B006-E44B-4E7A-8A65-7E58294A562B}" type="parTrans" cxnId="{BD6D40AE-1A48-4BD6-AE4B-2E4F7667C259}">
      <dgm:prSet/>
      <dgm:spPr/>
      <dgm:t>
        <a:bodyPr/>
        <a:lstStyle/>
        <a:p>
          <a:endParaRPr lang="en-US"/>
        </a:p>
      </dgm:t>
    </dgm:pt>
    <dgm:pt modelId="{23FC9612-AC85-4A00-AE5C-74C244A42B7D}" type="sibTrans" cxnId="{BD6D40AE-1A48-4BD6-AE4B-2E4F7667C259}">
      <dgm:prSet/>
      <dgm:spPr/>
      <dgm:t>
        <a:bodyPr/>
        <a:lstStyle/>
        <a:p>
          <a:endParaRPr lang="en-US"/>
        </a:p>
      </dgm:t>
    </dgm:pt>
    <dgm:pt modelId="{512402E3-AA9B-4D18-BF15-2DDDD1BF58D3}">
      <dgm:prSet/>
      <dgm:spPr/>
      <dgm:t>
        <a:bodyPr/>
        <a:lstStyle/>
        <a:p>
          <a:r>
            <a:rPr lang="en-GB" dirty="0">
              <a:latin typeface="Arial" panose="020B0604020202020204" pitchFamily="34" charset="0"/>
              <a:cs typeface="Arial" panose="020B0604020202020204" pitchFamily="34" charset="0"/>
            </a:rPr>
            <a:t>Number of hours</a:t>
          </a:r>
          <a:endParaRPr lang="en-US" dirty="0">
            <a:latin typeface="Arial" panose="020B0604020202020204" pitchFamily="34" charset="0"/>
            <a:cs typeface="Arial" panose="020B0604020202020204" pitchFamily="34" charset="0"/>
          </a:endParaRPr>
        </a:p>
      </dgm:t>
    </dgm:pt>
    <dgm:pt modelId="{34D82358-5D6C-48F0-8884-051185296182}" type="parTrans" cxnId="{B6D76E8E-5376-48FA-B76F-01A8B5917076}">
      <dgm:prSet/>
      <dgm:spPr/>
      <dgm:t>
        <a:bodyPr/>
        <a:lstStyle/>
        <a:p>
          <a:endParaRPr lang="en-US"/>
        </a:p>
      </dgm:t>
    </dgm:pt>
    <dgm:pt modelId="{2248EB95-A330-4B4F-B64E-69C8434372AC}" type="sibTrans" cxnId="{B6D76E8E-5376-48FA-B76F-01A8B5917076}">
      <dgm:prSet/>
      <dgm:spPr/>
      <dgm:t>
        <a:bodyPr/>
        <a:lstStyle/>
        <a:p>
          <a:endParaRPr lang="en-US"/>
        </a:p>
      </dgm:t>
    </dgm:pt>
    <dgm:pt modelId="{82C4070B-7980-425E-845C-A2ABBD8B8FDE}">
      <dgm:prSet/>
      <dgm:spPr/>
      <dgm:t>
        <a:bodyPr/>
        <a:lstStyle/>
        <a:p>
          <a:r>
            <a:rPr lang="en-GB">
              <a:latin typeface="Arial" panose="020B0604020202020204" pitchFamily="34" charset="0"/>
              <a:cs typeface="Arial" panose="020B0604020202020204" pitchFamily="34" charset="0"/>
            </a:rPr>
            <a:t>Provider – PA or Agency</a:t>
          </a:r>
          <a:endParaRPr lang="en-US">
            <a:latin typeface="Arial" panose="020B0604020202020204" pitchFamily="34" charset="0"/>
            <a:cs typeface="Arial" panose="020B0604020202020204" pitchFamily="34" charset="0"/>
          </a:endParaRPr>
        </a:p>
      </dgm:t>
    </dgm:pt>
    <dgm:pt modelId="{8C3DE168-3413-469B-B011-58CC49ABB258}" type="parTrans" cxnId="{86E276F5-FA30-476B-A5AC-198C45499ED6}">
      <dgm:prSet/>
      <dgm:spPr/>
      <dgm:t>
        <a:bodyPr/>
        <a:lstStyle/>
        <a:p>
          <a:endParaRPr lang="en-US"/>
        </a:p>
      </dgm:t>
    </dgm:pt>
    <dgm:pt modelId="{ABF2C748-1806-4CB1-8533-284E3C95BCCE}" type="sibTrans" cxnId="{86E276F5-FA30-476B-A5AC-198C45499ED6}">
      <dgm:prSet/>
      <dgm:spPr/>
      <dgm:t>
        <a:bodyPr/>
        <a:lstStyle/>
        <a:p>
          <a:endParaRPr lang="en-US"/>
        </a:p>
      </dgm:t>
    </dgm:pt>
    <dgm:pt modelId="{4EA1401B-6408-4510-A140-9E6986EAE921}">
      <dgm:prSet/>
      <dgm:spPr/>
      <dgm:t>
        <a:bodyPr/>
        <a:lstStyle/>
        <a:p>
          <a:r>
            <a:rPr lang="en-GB">
              <a:latin typeface="Arial" panose="020B0604020202020204" pitchFamily="34" charset="0"/>
              <a:cs typeface="Arial" panose="020B0604020202020204" pitchFamily="34" charset="0"/>
            </a:rPr>
            <a:t>Budget</a:t>
          </a:r>
          <a:endParaRPr lang="en-US">
            <a:latin typeface="Arial" panose="020B0604020202020204" pitchFamily="34" charset="0"/>
            <a:cs typeface="Arial" panose="020B0604020202020204" pitchFamily="34" charset="0"/>
          </a:endParaRPr>
        </a:p>
      </dgm:t>
    </dgm:pt>
    <dgm:pt modelId="{2EF37FD5-39BC-47B2-8950-C0DB785CD089}" type="parTrans" cxnId="{F0F2DEF2-746A-4B9F-85A5-33D7F496306A}">
      <dgm:prSet/>
      <dgm:spPr/>
      <dgm:t>
        <a:bodyPr/>
        <a:lstStyle/>
        <a:p>
          <a:endParaRPr lang="en-US"/>
        </a:p>
      </dgm:t>
    </dgm:pt>
    <dgm:pt modelId="{0C6B4CDD-269C-46BB-8CF4-F1A36B5EDE83}" type="sibTrans" cxnId="{F0F2DEF2-746A-4B9F-85A5-33D7F496306A}">
      <dgm:prSet/>
      <dgm:spPr/>
      <dgm:t>
        <a:bodyPr/>
        <a:lstStyle/>
        <a:p>
          <a:endParaRPr lang="en-US"/>
        </a:p>
      </dgm:t>
    </dgm:pt>
    <dgm:pt modelId="{BB1F7953-2DDA-45F0-B804-27E3D3663D32}">
      <dgm:prSet/>
      <dgm:spPr/>
      <dgm:t>
        <a:bodyPr/>
        <a:lstStyle/>
        <a:p>
          <a:r>
            <a:rPr lang="en-GB">
              <a:latin typeface="Arial" panose="020B0604020202020204" pitchFamily="34" charset="0"/>
              <a:cs typeface="Arial" panose="020B0604020202020204" pitchFamily="34" charset="0"/>
            </a:rPr>
            <a:t>Whether it is a holding account (previously known as a managed account - MA) or not, and where it is, the name of the person who is managing the direct payment, their address and contact details.</a:t>
          </a:r>
          <a:endParaRPr lang="en-US">
            <a:latin typeface="Arial" panose="020B0604020202020204" pitchFamily="34" charset="0"/>
            <a:cs typeface="Arial" panose="020B0604020202020204" pitchFamily="34" charset="0"/>
          </a:endParaRPr>
        </a:p>
      </dgm:t>
    </dgm:pt>
    <dgm:pt modelId="{A213C752-8566-4649-BB45-96F8EF0F8273}" type="parTrans" cxnId="{3AD24AAB-9124-47B6-BEDC-C3F379434AB5}">
      <dgm:prSet/>
      <dgm:spPr/>
      <dgm:t>
        <a:bodyPr/>
        <a:lstStyle/>
        <a:p>
          <a:endParaRPr lang="en-US"/>
        </a:p>
      </dgm:t>
    </dgm:pt>
    <dgm:pt modelId="{FB2C9D55-397F-48B7-BF3C-DDDC45941BAA}" type="sibTrans" cxnId="{3AD24AAB-9124-47B6-BEDC-C3F379434AB5}">
      <dgm:prSet/>
      <dgm:spPr/>
      <dgm:t>
        <a:bodyPr/>
        <a:lstStyle/>
        <a:p>
          <a:endParaRPr lang="en-US"/>
        </a:p>
      </dgm:t>
    </dgm:pt>
    <dgm:pt modelId="{76C27DB0-8E95-4EDB-BE88-2D82FBD8AFF1}">
      <dgm:prSet/>
      <dgm:spPr/>
      <dgm:t>
        <a:bodyPr/>
        <a:lstStyle/>
        <a:p>
          <a:r>
            <a:rPr lang="en-GB">
              <a:latin typeface="Arial" panose="020B0604020202020204" pitchFamily="34" charset="0"/>
              <a:cs typeface="Arial" panose="020B0604020202020204" pitchFamily="34" charset="0"/>
            </a:rPr>
            <a:t>Sign off. Whether it was at peer or by a service manager</a:t>
          </a:r>
          <a:endParaRPr lang="en-US">
            <a:latin typeface="Arial" panose="020B0604020202020204" pitchFamily="34" charset="0"/>
            <a:cs typeface="Arial" panose="020B0604020202020204" pitchFamily="34" charset="0"/>
          </a:endParaRPr>
        </a:p>
      </dgm:t>
    </dgm:pt>
    <dgm:pt modelId="{6419F658-A10C-4400-9D33-6746F4D0BCE3}" type="parTrans" cxnId="{97E07183-3130-4593-9D64-6F4758B2622D}">
      <dgm:prSet/>
      <dgm:spPr/>
      <dgm:t>
        <a:bodyPr/>
        <a:lstStyle/>
        <a:p>
          <a:endParaRPr lang="en-US"/>
        </a:p>
      </dgm:t>
    </dgm:pt>
    <dgm:pt modelId="{5D9D7C23-F304-4EFA-81FE-5A5D96B92A57}" type="sibTrans" cxnId="{97E07183-3130-4593-9D64-6F4758B2622D}">
      <dgm:prSet/>
      <dgm:spPr/>
      <dgm:t>
        <a:bodyPr/>
        <a:lstStyle/>
        <a:p>
          <a:endParaRPr lang="en-US"/>
        </a:p>
      </dgm:t>
    </dgm:pt>
    <dgm:pt modelId="{3A6814EF-F052-4A86-9E71-57B065924D0E}" type="pres">
      <dgm:prSet presAssocID="{5A144D3B-D97A-46BE-9351-14CBFF1791C5}" presName="diagram" presStyleCnt="0">
        <dgm:presLayoutVars>
          <dgm:dir/>
          <dgm:resizeHandles val="exact"/>
        </dgm:presLayoutVars>
      </dgm:prSet>
      <dgm:spPr/>
    </dgm:pt>
    <dgm:pt modelId="{0E3B5FE4-38B9-4E9B-BA0D-20F7AE16C9BE}" type="pres">
      <dgm:prSet presAssocID="{14EF811F-1611-49E5-9D5A-288D26450F43}" presName="node" presStyleLbl="node1" presStyleIdx="0" presStyleCnt="5">
        <dgm:presLayoutVars>
          <dgm:bulletEnabled val="1"/>
        </dgm:presLayoutVars>
      </dgm:prSet>
      <dgm:spPr/>
    </dgm:pt>
    <dgm:pt modelId="{FAE9110C-3EBA-40C6-8462-182A5C6BFB54}" type="pres">
      <dgm:prSet presAssocID="{4A8699E8-4D59-48FB-8D53-5140ECCEF197}" presName="sibTrans" presStyleCnt="0"/>
      <dgm:spPr/>
    </dgm:pt>
    <dgm:pt modelId="{A22B7537-2548-48F9-A7D3-F5F284E602AB}" type="pres">
      <dgm:prSet presAssocID="{622EADF3-A5CA-4B9C-9253-4830C7740153}" presName="node" presStyleLbl="node1" presStyleIdx="1" presStyleCnt="5">
        <dgm:presLayoutVars>
          <dgm:bulletEnabled val="1"/>
        </dgm:presLayoutVars>
      </dgm:prSet>
      <dgm:spPr/>
    </dgm:pt>
    <dgm:pt modelId="{85C21686-325E-49B8-B534-06CE2CC5B96D}" type="pres">
      <dgm:prSet presAssocID="{5FE94598-483C-40D7-AF58-1AF57CFB9049}" presName="sibTrans" presStyleCnt="0"/>
      <dgm:spPr/>
    </dgm:pt>
    <dgm:pt modelId="{0F64EEFC-17FE-4282-AD24-1CB432AB9C79}" type="pres">
      <dgm:prSet presAssocID="{7DFC328C-6073-4A2A-966F-3AE2BE50B445}" presName="node" presStyleLbl="node1" presStyleIdx="2" presStyleCnt="5">
        <dgm:presLayoutVars>
          <dgm:bulletEnabled val="1"/>
        </dgm:presLayoutVars>
      </dgm:prSet>
      <dgm:spPr/>
    </dgm:pt>
    <dgm:pt modelId="{A950FD18-FEDE-4912-819F-11BE4AE80F8D}" type="pres">
      <dgm:prSet presAssocID="{20F7C3BC-8486-47EC-B8A9-B0350A3A5D58}" presName="sibTrans" presStyleCnt="0"/>
      <dgm:spPr/>
    </dgm:pt>
    <dgm:pt modelId="{5D14CDDE-8572-467D-99B6-A65E084100BB}" type="pres">
      <dgm:prSet presAssocID="{989B901E-A447-4C02-AD39-8546B808A260}" presName="node" presStyleLbl="node1" presStyleIdx="3" presStyleCnt="5">
        <dgm:presLayoutVars>
          <dgm:bulletEnabled val="1"/>
        </dgm:presLayoutVars>
      </dgm:prSet>
      <dgm:spPr/>
    </dgm:pt>
    <dgm:pt modelId="{DD7A18F7-1A88-411E-8858-95CD43248B25}" type="pres">
      <dgm:prSet presAssocID="{8C54083F-162F-4908-9080-4E4212409BC9}" presName="sibTrans" presStyleCnt="0"/>
      <dgm:spPr/>
    </dgm:pt>
    <dgm:pt modelId="{E1C08613-B6D9-4DFC-B744-D3FB7418960E}" type="pres">
      <dgm:prSet presAssocID="{66CA410D-1E1A-4A2E-8BF8-70CC5BB82BC4}" presName="node" presStyleLbl="node1" presStyleIdx="4" presStyleCnt="5" custScaleX="279662" custScaleY="129513">
        <dgm:presLayoutVars>
          <dgm:bulletEnabled val="1"/>
        </dgm:presLayoutVars>
      </dgm:prSet>
      <dgm:spPr/>
    </dgm:pt>
  </dgm:ptLst>
  <dgm:cxnLst>
    <dgm:cxn modelId="{A422A900-C078-4C42-8B2D-2B6A134FC971}" type="presOf" srcId="{9D07AAFA-8BB9-4688-A4CE-B0344EC08483}" destId="{E1C08613-B6D9-4DFC-B744-D3FB7418960E}" srcOrd="0" destOrd="1" presId="urn:microsoft.com/office/officeart/2005/8/layout/default"/>
    <dgm:cxn modelId="{4876F011-2CF1-4818-B88A-F286B9A56D75}" srcId="{5A144D3B-D97A-46BE-9351-14CBFF1791C5}" destId="{622EADF3-A5CA-4B9C-9253-4830C7740153}" srcOrd="1" destOrd="0" parTransId="{206BC038-298F-4693-896E-2385E83A76BD}" sibTransId="{5FE94598-483C-40D7-AF58-1AF57CFB9049}"/>
    <dgm:cxn modelId="{182F6014-FF4E-4E5F-A031-DC20DF4979A2}" type="presOf" srcId="{82C4070B-7980-425E-845C-A2ABBD8B8FDE}" destId="{E1C08613-B6D9-4DFC-B744-D3FB7418960E}" srcOrd="0" destOrd="3" presId="urn:microsoft.com/office/officeart/2005/8/layout/default"/>
    <dgm:cxn modelId="{00D18C1D-7B88-4B69-9910-047AE1486D4A}" srcId="{5A144D3B-D97A-46BE-9351-14CBFF1791C5}" destId="{7DFC328C-6073-4A2A-966F-3AE2BE50B445}" srcOrd="2" destOrd="0" parTransId="{19D8CCC9-9F92-459D-87A7-69E8D07CFDEF}" sibTransId="{20F7C3BC-8486-47EC-B8A9-B0350A3A5D58}"/>
    <dgm:cxn modelId="{F0D58B24-8371-4C73-8080-F87F4F701664}" type="presOf" srcId="{4EA1401B-6408-4510-A140-9E6986EAE921}" destId="{E1C08613-B6D9-4DFC-B744-D3FB7418960E}" srcOrd="0" destOrd="4" presId="urn:microsoft.com/office/officeart/2005/8/layout/default"/>
    <dgm:cxn modelId="{1BC64125-B32A-4672-BECA-438FEDE56C69}" type="presOf" srcId="{66CA410D-1E1A-4A2E-8BF8-70CC5BB82BC4}" destId="{E1C08613-B6D9-4DFC-B744-D3FB7418960E}" srcOrd="0" destOrd="0" presId="urn:microsoft.com/office/officeart/2005/8/layout/default"/>
    <dgm:cxn modelId="{914E8E29-2552-4996-AD72-21880FCE0272}" type="presOf" srcId="{BB1F7953-2DDA-45F0-B804-27E3D3663D32}" destId="{E1C08613-B6D9-4DFC-B744-D3FB7418960E}" srcOrd="0" destOrd="5" presId="urn:microsoft.com/office/officeart/2005/8/layout/default"/>
    <dgm:cxn modelId="{1038245A-98BB-4FD3-A6CC-F7DECA36047F}" type="presOf" srcId="{7DFC328C-6073-4A2A-966F-3AE2BE50B445}" destId="{0F64EEFC-17FE-4282-AD24-1CB432AB9C79}" srcOrd="0" destOrd="0" presId="urn:microsoft.com/office/officeart/2005/8/layout/default"/>
    <dgm:cxn modelId="{089ECF7E-E3EA-40AE-BF6A-9BB9F13BCD50}" type="presOf" srcId="{989B901E-A447-4C02-AD39-8546B808A260}" destId="{5D14CDDE-8572-467D-99B6-A65E084100BB}" srcOrd="0" destOrd="0" presId="urn:microsoft.com/office/officeart/2005/8/layout/default"/>
    <dgm:cxn modelId="{9EE32D83-6F5C-4793-9E05-DF829A6405DA}" srcId="{5A144D3B-D97A-46BE-9351-14CBFF1791C5}" destId="{66CA410D-1E1A-4A2E-8BF8-70CC5BB82BC4}" srcOrd="4" destOrd="0" parTransId="{DDCF674E-2164-42BE-B9E9-D65F19528FB7}" sibTransId="{892A7D69-90C1-46ED-87C4-9FA95DB1EBEB}"/>
    <dgm:cxn modelId="{97E07183-3130-4593-9D64-6F4758B2622D}" srcId="{66CA410D-1E1A-4A2E-8BF8-70CC5BB82BC4}" destId="{76C27DB0-8E95-4EDB-BE88-2D82FBD8AFF1}" srcOrd="5" destOrd="0" parTransId="{6419F658-A10C-4400-9D33-6746F4D0BCE3}" sibTransId="{5D9D7C23-F304-4EFA-81FE-5A5D96B92A57}"/>
    <dgm:cxn modelId="{B87E1E85-95B5-4548-B456-6F7AEDF0C042}" type="presOf" srcId="{76C27DB0-8E95-4EDB-BE88-2D82FBD8AFF1}" destId="{E1C08613-B6D9-4DFC-B744-D3FB7418960E}" srcOrd="0" destOrd="6" presId="urn:microsoft.com/office/officeart/2005/8/layout/default"/>
    <dgm:cxn modelId="{B6D76E8E-5376-48FA-B76F-01A8B5917076}" srcId="{66CA410D-1E1A-4A2E-8BF8-70CC5BB82BC4}" destId="{512402E3-AA9B-4D18-BF15-2DDDD1BF58D3}" srcOrd="1" destOrd="0" parTransId="{34D82358-5D6C-48F0-8884-051185296182}" sibTransId="{2248EB95-A330-4B4F-B64E-69C8434372AC}"/>
    <dgm:cxn modelId="{5BD3A093-9A7B-4A90-893A-ED12DD7E71EF}" type="presOf" srcId="{14EF811F-1611-49E5-9D5A-288D26450F43}" destId="{0E3B5FE4-38B9-4E9B-BA0D-20F7AE16C9BE}" srcOrd="0" destOrd="0" presId="urn:microsoft.com/office/officeart/2005/8/layout/default"/>
    <dgm:cxn modelId="{4045C99A-A655-4B32-8DA5-3ABEA7909095}" srcId="{5A144D3B-D97A-46BE-9351-14CBFF1791C5}" destId="{14EF811F-1611-49E5-9D5A-288D26450F43}" srcOrd="0" destOrd="0" parTransId="{796BE448-1AA8-49B7-A1C3-FE82BC48E3D1}" sibTransId="{4A8699E8-4D59-48FB-8D53-5140ECCEF197}"/>
    <dgm:cxn modelId="{37ADDE9D-E51A-47CD-9F3B-DB9AA8E53082}" type="presOf" srcId="{5A144D3B-D97A-46BE-9351-14CBFF1791C5}" destId="{3A6814EF-F052-4A86-9E71-57B065924D0E}" srcOrd="0" destOrd="0" presId="urn:microsoft.com/office/officeart/2005/8/layout/default"/>
    <dgm:cxn modelId="{3AD24AAB-9124-47B6-BEDC-C3F379434AB5}" srcId="{66CA410D-1E1A-4A2E-8BF8-70CC5BB82BC4}" destId="{BB1F7953-2DDA-45F0-B804-27E3D3663D32}" srcOrd="4" destOrd="0" parTransId="{A213C752-8566-4649-BB45-96F8EF0F8273}" sibTransId="{FB2C9D55-397F-48B7-BF3C-DDDC45941BAA}"/>
    <dgm:cxn modelId="{BD6D40AE-1A48-4BD6-AE4B-2E4F7667C259}" srcId="{66CA410D-1E1A-4A2E-8BF8-70CC5BB82BC4}" destId="{9D07AAFA-8BB9-4688-A4CE-B0344EC08483}" srcOrd="0" destOrd="0" parTransId="{18A5B006-E44B-4E7A-8A65-7E58294A562B}" sibTransId="{23FC9612-AC85-4A00-AE5C-74C244A42B7D}"/>
    <dgm:cxn modelId="{68AB61B5-C281-40A4-828A-C4362DBEF61E}" type="presOf" srcId="{622EADF3-A5CA-4B9C-9253-4830C7740153}" destId="{A22B7537-2548-48F9-A7D3-F5F284E602AB}" srcOrd="0" destOrd="0" presId="urn:microsoft.com/office/officeart/2005/8/layout/default"/>
    <dgm:cxn modelId="{8234D9BA-0820-4912-8879-F8B1B0D84D93}" srcId="{5A144D3B-D97A-46BE-9351-14CBFF1791C5}" destId="{989B901E-A447-4C02-AD39-8546B808A260}" srcOrd="3" destOrd="0" parTransId="{69432983-6091-4E5D-8017-A7B9BC562DA3}" sibTransId="{8C54083F-162F-4908-9080-4E4212409BC9}"/>
    <dgm:cxn modelId="{F0F2DEF2-746A-4B9F-85A5-33D7F496306A}" srcId="{66CA410D-1E1A-4A2E-8BF8-70CC5BB82BC4}" destId="{4EA1401B-6408-4510-A140-9E6986EAE921}" srcOrd="3" destOrd="0" parTransId="{2EF37FD5-39BC-47B2-8950-C0DB785CD089}" sibTransId="{0C6B4CDD-269C-46BB-8CF4-F1A36B5EDE83}"/>
    <dgm:cxn modelId="{330C22F4-E1C5-4BD4-A633-D7CF2D68DE83}" type="presOf" srcId="{512402E3-AA9B-4D18-BF15-2DDDD1BF58D3}" destId="{E1C08613-B6D9-4DFC-B744-D3FB7418960E}" srcOrd="0" destOrd="2" presId="urn:microsoft.com/office/officeart/2005/8/layout/default"/>
    <dgm:cxn modelId="{86E276F5-FA30-476B-A5AC-198C45499ED6}" srcId="{66CA410D-1E1A-4A2E-8BF8-70CC5BB82BC4}" destId="{82C4070B-7980-425E-845C-A2ABBD8B8FDE}" srcOrd="2" destOrd="0" parTransId="{8C3DE168-3413-469B-B011-58CC49ABB258}" sibTransId="{ABF2C748-1806-4CB1-8533-284E3C95BCCE}"/>
    <dgm:cxn modelId="{8EB77643-C18D-40CD-A80C-799DB497261B}" type="presParOf" srcId="{3A6814EF-F052-4A86-9E71-57B065924D0E}" destId="{0E3B5FE4-38B9-4E9B-BA0D-20F7AE16C9BE}" srcOrd="0" destOrd="0" presId="urn:microsoft.com/office/officeart/2005/8/layout/default"/>
    <dgm:cxn modelId="{CD975F7B-F898-411F-8549-71DB6DE06EAA}" type="presParOf" srcId="{3A6814EF-F052-4A86-9E71-57B065924D0E}" destId="{FAE9110C-3EBA-40C6-8462-182A5C6BFB54}" srcOrd="1" destOrd="0" presId="urn:microsoft.com/office/officeart/2005/8/layout/default"/>
    <dgm:cxn modelId="{5F6C7D43-88F5-4C99-A4DE-E5C1D5367A4E}" type="presParOf" srcId="{3A6814EF-F052-4A86-9E71-57B065924D0E}" destId="{A22B7537-2548-48F9-A7D3-F5F284E602AB}" srcOrd="2" destOrd="0" presId="urn:microsoft.com/office/officeart/2005/8/layout/default"/>
    <dgm:cxn modelId="{CB9EE14F-CEF1-41BA-B399-48A5EA040BCE}" type="presParOf" srcId="{3A6814EF-F052-4A86-9E71-57B065924D0E}" destId="{85C21686-325E-49B8-B534-06CE2CC5B96D}" srcOrd="3" destOrd="0" presId="urn:microsoft.com/office/officeart/2005/8/layout/default"/>
    <dgm:cxn modelId="{E5B63604-45AC-4D7B-88F6-A8C3E648E1C4}" type="presParOf" srcId="{3A6814EF-F052-4A86-9E71-57B065924D0E}" destId="{0F64EEFC-17FE-4282-AD24-1CB432AB9C79}" srcOrd="4" destOrd="0" presId="urn:microsoft.com/office/officeart/2005/8/layout/default"/>
    <dgm:cxn modelId="{5C162536-3FE2-470C-8831-A0C3C1E6AA42}" type="presParOf" srcId="{3A6814EF-F052-4A86-9E71-57B065924D0E}" destId="{A950FD18-FEDE-4912-819F-11BE4AE80F8D}" srcOrd="5" destOrd="0" presId="urn:microsoft.com/office/officeart/2005/8/layout/default"/>
    <dgm:cxn modelId="{311806E5-8049-452B-886C-B7A221A66443}" type="presParOf" srcId="{3A6814EF-F052-4A86-9E71-57B065924D0E}" destId="{5D14CDDE-8572-467D-99B6-A65E084100BB}" srcOrd="6" destOrd="0" presId="urn:microsoft.com/office/officeart/2005/8/layout/default"/>
    <dgm:cxn modelId="{91B6DCD0-C4E3-47B0-BE4D-C540842955A5}" type="presParOf" srcId="{3A6814EF-F052-4A86-9E71-57B065924D0E}" destId="{DD7A18F7-1A88-411E-8858-95CD43248B25}" srcOrd="7" destOrd="0" presId="urn:microsoft.com/office/officeart/2005/8/layout/default"/>
    <dgm:cxn modelId="{DB31F06F-7313-45D5-9EBE-26D4C08F9C3E}" type="presParOf" srcId="{3A6814EF-F052-4A86-9E71-57B065924D0E}" destId="{E1C08613-B6D9-4DFC-B744-D3FB7418960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A2BB04-0BF0-4478-8784-24E486CDAA0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73F0B87-5E27-4E2F-820E-CE84C0FF1782}">
      <dgm:prSet custT="1"/>
      <dgm:spPr/>
      <dgm:t>
        <a:bodyPr/>
        <a:lstStyle/>
        <a:p>
          <a:pPr>
            <a:lnSpc>
              <a:spcPct val="100000"/>
            </a:lnSpc>
          </a:pPr>
          <a:r>
            <a:rPr lang="en-GB" sz="1200" dirty="0">
              <a:latin typeface="Arial" panose="020B0604020202020204" pitchFamily="34" charset="0"/>
              <a:cs typeface="Arial" panose="020B0604020202020204" pitchFamily="34" charset="0"/>
            </a:rPr>
            <a:t>DP Finance team email DP referral over to advisory service; they confirm receipt of the referral by email.</a:t>
          </a:r>
          <a:endParaRPr lang="en-US" sz="1200" dirty="0">
            <a:latin typeface="Arial" panose="020B0604020202020204" pitchFamily="34" charset="0"/>
            <a:cs typeface="Arial" panose="020B0604020202020204" pitchFamily="34" charset="0"/>
          </a:endParaRPr>
        </a:p>
      </dgm:t>
    </dgm:pt>
    <dgm:pt modelId="{33D2E219-D352-425B-B83B-287731BF6043}" type="parTrans" cxnId="{356656C8-63BA-4C0F-A3F3-DA7C4D6E0115}">
      <dgm:prSet/>
      <dgm:spPr/>
      <dgm:t>
        <a:bodyPr/>
        <a:lstStyle/>
        <a:p>
          <a:endParaRPr lang="en-US"/>
        </a:p>
      </dgm:t>
    </dgm:pt>
    <dgm:pt modelId="{04A94419-DAD1-49E2-AA0E-D27F2F29969E}" type="sibTrans" cxnId="{356656C8-63BA-4C0F-A3F3-DA7C4D6E0115}">
      <dgm:prSet/>
      <dgm:spPr/>
      <dgm:t>
        <a:bodyPr/>
        <a:lstStyle/>
        <a:p>
          <a:endParaRPr lang="en-US"/>
        </a:p>
      </dgm:t>
    </dgm:pt>
    <dgm:pt modelId="{FB938C28-2F52-4731-90A8-291D158E9848}">
      <dgm:prSet custT="1"/>
      <dgm:spPr/>
      <dgm:t>
        <a:bodyPr/>
        <a:lstStyle/>
        <a:p>
          <a:pPr>
            <a:lnSpc>
              <a:spcPct val="100000"/>
            </a:lnSpc>
          </a:pPr>
          <a:r>
            <a:rPr lang="en-GB" sz="1200" dirty="0">
              <a:latin typeface="Arial" panose="020B0604020202020204" pitchFamily="34" charset="0"/>
              <a:cs typeface="Arial" panose="020B0604020202020204" pitchFamily="34" charset="0"/>
            </a:rPr>
            <a:t>Our contracted advisory service have 2 days to make initial contact with the service user.</a:t>
          </a:r>
        </a:p>
        <a:p>
          <a:pPr>
            <a:lnSpc>
              <a:spcPct val="100000"/>
            </a:lnSpc>
          </a:pPr>
          <a:r>
            <a:rPr lang="en-GB" sz="1200" dirty="0">
              <a:latin typeface="Arial" panose="020B0604020202020204" pitchFamily="34" charset="0"/>
              <a:cs typeface="Arial" panose="020B0604020202020204" pitchFamily="34" charset="0"/>
            </a:rPr>
            <a:t>They will talk through who they are and why they are contacting them. They will discuss the direct payment scheme in further detail. They will refer to the C3 (DP guidance) which is why it is important you leave a copy when you first visit to review the care needs.</a:t>
          </a:r>
          <a:endParaRPr lang="en-US" sz="1200" dirty="0">
            <a:latin typeface="Arial" panose="020B0604020202020204" pitchFamily="34" charset="0"/>
            <a:cs typeface="Arial" panose="020B0604020202020204" pitchFamily="34" charset="0"/>
          </a:endParaRPr>
        </a:p>
      </dgm:t>
    </dgm:pt>
    <dgm:pt modelId="{24074587-5E2E-43DA-B933-9509C8C876D0}" type="parTrans" cxnId="{5886E695-F3D5-44C6-BD81-8CDB9E14F78E}">
      <dgm:prSet/>
      <dgm:spPr/>
      <dgm:t>
        <a:bodyPr/>
        <a:lstStyle/>
        <a:p>
          <a:endParaRPr lang="en-US"/>
        </a:p>
      </dgm:t>
    </dgm:pt>
    <dgm:pt modelId="{8248B2A8-DA3B-45A6-BF66-92E4A1EDA245}" type="sibTrans" cxnId="{5886E695-F3D5-44C6-BD81-8CDB9E14F78E}">
      <dgm:prSet/>
      <dgm:spPr/>
      <dgm:t>
        <a:bodyPr/>
        <a:lstStyle/>
        <a:p>
          <a:endParaRPr lang="en-US"/>
        </a:p>
      </dgm:t>
    </dgm:pt>
    <dgm:pt modelId="{D10069F5-2249-4B11-8A04-327B4A99CF9D}">
      <dgm:prSet custT="1"/>
      <dgm:spPr/>
      <dgm:t>
        <a:bodyPr/>
        <a:lstStyle/>
        <a:p>
          <a:pPr>
            <a:lnSpc>
              <a:spcPct val="100000"/>
            </a:lnSpc>
          </a:pPr>
          <a:r>
            <a:rPr lang="en-GB" sz="1200" dirty="0">
              <a:latin typeface="Arial" panose="020B0604020202020204" pitchFamily="34" charset="0"/>
              <a:cs typeface="Arial" panose="020B0604020202020204" pitchFamily="34" charset="0"/>
            </a:rPr>
            <a:t>During this contact, the advisory service worker will decide if a face to face, video or phone call visit is needed or a postal set-up.</a:t>
          </a:r>
          <a:endParaRPr lang="en-US" sz="1200" dirty="0">
            <a:latin typeface="Arial" panose="020B0604020202020204" pitchFamily="34" charset="0"/>
            <a:cs typeface="Arial" panose="020B0604020202020204" pitchFamily="34" charset="0"/>
          </a:endParaRPr>
        </a:p>
      </dgm:t>
    </dgm:pt>
    <dgm:pt modelId="{275CFB81-9B2A-45B8-A3BD-560D382C0BE3}" type="parTrans" cxnId="{4E23BA31-BE26-4860-ABC9-DBB6D0A0D574}">
      <dgm:prSet/>
      <dgm:spPr/>
      <dgm:t>
        <a:bodyPr/>
        <a:lstStyle/>
        <a:p>
          <a:endParaRPr lang="en-US"/>
        </a:p>
      </dgm:t>
    </dgm:pt>
    <dgm:pt modelId="{B2CF2D5E-0543-447B-A1F1-2FD00205C30A}" type="sibTrans" cxnId="{4E23BA31-BE26-4860-ABC9-DBB6D0A0D574}">
      <dgm:prSet/>
      <dgm:spPr/>
      <dgm:t>
        <a:bodyPr/>
        <a:lstStyle/>
        <a:p>
          <a:endParaRPr lang="en-US"/>
        </a:p>
      </dgm:t>
    </dgm:pt>
    <dgm:pt modelId="{1539EEE2-DD4C-413B-8AAF-12E493CA52E1}">
      <dgm:prSet custT="1"/>
      <dgm:spPr/>
      <dgm:t>
        <a:bodyPr/>
        <a:lstStyle/>
        <a:p>
          <a:pPr>
            <a:lnSpc>
              <a:spcPct val="100000"/>
            </a:lnSpc>
          </a:pPr>
          <a:r>
            <a:rPr lang="en-GB" sz="1200" dirty="0">
              <a:latin typeface="Arial" panose="020B0604020202020204" pitchFamily="34" charset="0"/>
              <a:cs typeface="Arial" panose="020B0604020202020204" pitchFamily="34" charset="0"/>
            </a:rPr>
            <a:t>If an agency or micro-provider care with a low risk package is to be used, arrangement by video/phone is sufficient, unless the service user requests a face to face visit.</a:t>
          </a:r>
          <a:endParaRPr lang="en-US" sz="1200" dirty="0">
            <a:latin typeface="Arial" panose="020B0604020202020204" pitchFamily="34" charset="0"/>
            <a:cs typeface="Arial" panose="020B0604020202020204" pitchFamily="34" charset="0"/>
          </a:endParaRPr>
        </a:p>
      </dgm:t>
    </dgm:pt>
    <dgm:pt modelId="{A30EAD26-2DFE-46B2-98DB-7D9E37DCD083}" type="parTrans" cxnId="{2685E448-5BE8-4D4C-8EC7-61029DBD47F0}">
      <dgm:prSet/>
      <dgm:spPr/>
      <dgm:t>
        <a:bodyPr/>
        <a:lstStyle/>
        <a:p>
          <a:endParaRPr lang="en-US"/>
        </a:p>
      </dgm:t>
    </dgm:pt>
    <dgm:pt modelId="{30D12136-27ED-48F1-98CA-4E685EB394AB}" type="sibTrans" cxnId="{2685E448-5BE8-4D4C-8EC7-61029DBD47F0}">
      <dgm:prSet/>
      <dgm:spPr/>
      <dgm:t>
        <a:bodyPr/>
        <a:lstStyle/>
        <a:p>
          <a:endParaRPr lang="en-US"/>
        </a:p>
      </dgm:t>
    </dgm:pt>
    <dgm:pt modelId="{88048274-F2D2-4FA9-8476-0D1F7340D6C8}">
      <dgm:prSet custT="1"/>
      <dgm:spPr/>
      <dgm:t>
        <a:bodyPr/>
        <a:lstStyle/>
        <a:p>
          <a:pPr>
            <a:lnSpc>
              <a:spcPct val="100000"/>
            </a:lnSpc>
          </a:pPr>
          <a:r>
            <a:rPr lang="en-GB" sz="1200" dirty="0">
              <a:latin typeface="Arial" panose="020B0604020202020204" pitchFamily="34" charset="0"/>
              <a:cs typeface="Arial" panose="020B0604020202020204" pitchFamily="34" charset="0"/>
            </a:rPr>
            <a:t>If employing a PA a home visit may be required</a:t>
          </a:r>
          <a:endParaRPr lang="en-US" sz="1200" dirty="0">
            <a:latin typeface="Arial" panose="020B0604020202020204" pitchFamily="34" charset="0"/>
            <a:cs typeface="Arial" panose="020B0604020202020204" pitchFamily="34" charset="0"/>
          </a:endParaRPr>
        </a:p>
      </dgm:t>
    </dgm:pt>
    <dgm:pt modelId="{6EC5E8D1-623D-435B-A76E-8DB7599C523D}" type="parTrans" cxnId="{065F3330-7730-43F7-B225-BE4694ECA8EA}">
      <dgm:prSet/>
      <dgm:spPr/>
      <dgm:t>
        <a:bodyPr/>
        <a:lstStyle/>
        <a:p>
          <a:endParaRPr lang="en-US"/>
        </a:p>
      </dgm:t>
    </dgm:pt>
    <dgm:pt modelId="{DF6415C1-12D3-4688-AF04-6C25A907F390}" type="sibTrans" cxnId="{065F3330-7730-43F7-B225-BE4694ECA8EA}">
      <dgm:prSet/>
      <dgm:spPr/>
      <dgm:t>
        <a:bodyPr/>
        <a:lstStyle/>
        <a:p>
          <a:endParaRPr lang="en-US"/>
        </a:p>
      </dgm:t>
    </dgm:pt>
    <dgm:pt modelId="{0B663F6B-9864-4A56-BDD7-A779300C20FA}" type="pres">
      <dgm:prSet presAssocID="{2BA2BB04-0BF0-4478-8784-24E486CDAA00}" presName="root" presStyleCnt="0">
        <dgm:presLayoutVars>
          <dgm:dir/>
          <dgm:resizeHandles val="exact"/>
        </dgm:presLayoutVars>
      </dgm:prSet>
      <dgm:spPr/>
    </dgm:pt>
    <dgm:pt modelId="{7CBFDC7D-A194-485B-9A00-0757E518D5D4}" type="pres">
      <dgm:prSet presAssocID="{773F0B87-5E27-4E2F-820E-CE84C0FF1782}" presName="compNode" presStyleCnt="0"/>
      <dgm:spPr/>
    </dgm:pt>
    <dgm:pt modelId="{B0284FBF-849B-4AFD-8A30-F820A0F1FFC7}" type="pres">
      <dgm:prSet presAssocID="{773F0B87-5E27-4E2F-820E-CE84C0FF1782}" presName="bgRect" presStyleLbl="bgShp" presStyleIdx="0" presStyleCnt="3"/>
      <dgm:spPr/>
    </dgm:pt>
    <dgm:pt modelId="{EE025278-89F1-4536-93F9-6E5439CC1C60}" type="pres">
      <dgm:prSet presAssocID="{773F0B87-5E27-4E2F-820E-CE84C0FF178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nvelope"/>
        </a:ext>
      </dgm:extLst>
    </dgm:pt>
    <dgm:pt modelId="{E00DEBAF-125F-4851-B4A4-B0EC8BCCC23A}" type="pres">
      <dgm:prSet presAssocID="{773F0B87-5E27-4E2F-820E-CE84C0FF1782}" presName="spaceRect" presStyleCnt="0"/>
      <dgm:spPr/>
    </dgm:pt>
    <dgm:pt modelId="{D17D111C-C6B7-4111-A2E6-00FEDB92AF2E}" type="pres">
      <dgm:prSet presAssocID="{773F0B87-5E27-4E2F-820E-CE84C0FF1782}" presName="parTx" presStyleLbl="revTx" presStyleIdx="0" presStyleCnt="4">
        <dgm:presLayoutVars>
          <dgm:chMax val="0"/>
          <dgm:chPref val="0"/>
        </dgm:presLayoutVars>
      </dgm:prSet>
      <dgm:spPr/>
    </dgm:pt>
    <dgm:pt modelId="{BC82C451-7750-487B-B62E-3CB3FC66DAEB}" type="pres">
      <dgm:prSet presAssocID="{04A94419-DAD1-49E2-AA0E-D27F2F29969E}" presName="sibTrans" presStyleCnt="0"/>
      <dgm:spPr/>
    </dgm:pt>
    <dgm:pt modelId="{51BA4588-89BB-40DE-8F92-D4A1FC746053}" type="pres">
      <dgm:prSet presAssocID="{FB938C28-2F52-4731-90A8-291D158E9848}" presName="compNode" presStyleCnt="0"/>
      <dgm:spPr/>
    </dgm:pt>
    <dgm:pt modelId="{E74FDDF1-3F65-4CA7-926B-FB518B437962}" type="pres">
      <dgm:prSet presAssocID="{FB938C28-2F52-4731-90A8-291D158E9848}" presName="bgRect" presStyleLbl="bgShp" presStyleIdx="1" presStyleCnt="3"/>
      <dgm:spPr/>
    </dgm:pt>
    <dgm:pt modelId="{1E8B8170-59E3-48E2-B978-B98D997F2B38}" type="pres">
      <dgm:prSet presAssocID="{FB938C28-2F52-4731-90A8-291D158E98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all center"/>
        </a:ext>
      </dgm:extLst>
    </dgm:pt>
    <dgm:pt modelId="{2B89DA78-453C-4F93-B6C6-4D6A8F1CDBFD}" type="pres">
      <dgm:prSet presAssocID="{FB938C28-2F52-4731-90A8-291D158E9848}" presName="spaceRect" presStyleCnt="0"/>
      <dgm:spPr/>
    </dgm:pt>
    <dgm:pt modelId="{B3151A59-E6B9-4B08-B1E6-C2ACB746FCCC}" type="pres">
      <dgm:prSet presAssocID="{FB938C28-2F52-4731-90A8-291D158E9848}" presName="parTx" presStyleLbl="revTx" presStyleIdx="1" presStyleCnt="4">
        <dgm:presLayoutVars>
          <dgm:chMax val="0"/>
          <dgm:chPref val="0"/>
        </dgm:presLayoutVars>
      </dgm:prSet>
      <dgm:spPr/>
    </dgm:pt>
    <dgm:pt modelId="{5E391CF9-E547-4EC6-A6CD-DFD489EA9A74}" type="pres">
      <dgm:prSet presAssocID="{8248B2A8-DA3B-45A6-BF66-92E4A1EDA245}" presName="sibTrans" presStyleCnt="0"/>
      <dgm:spPr/>
    </dgm:pt>
    <dgm:pt modelId="{FEBD0F55-1C8E-4357-BFC4-AD080D539AEE}" type="pres">
      <dgm:prSet presAssocID="{D10069F5-2249-4B11-8A04-327B4A99CF9D}" presName="compNode" presStyleCnt="0"/>
      <dgm:spPr/>
    </dgm:pt>
    <dgm:pt modelId="{33D0E145-06A7-46EB-9E23-31F79ACA6C50}" type="pres">
      <dgm:prSet presAssocID="{D10069F5-2249-4B11-8A04-327B4A99CF9D}" presName="bgRect" presStyleLbl="bgShp" presStyleIdx="2" presStyleCnt="3" custScaleY="133355" custLinFactNeighborX="4332" custLinFactNeighborY="-762"/>
      <dgm:spPr/>
    </dgm:pt>
    <dgm:pt modelId="{F46D3B01-FA9F-4618-9D01-3885A44D0F92}" type="pres">
      <dgm:prSet presAssocID="{D10069F5-2249-4B11-8A04-327B4A99CF9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peaker Phone"/>
        </a:ext>
      </dgm:extLst>
    </dgm:pt>
    <dgm:pt modelId="{A0F5A137-7385-4E01-A4A5-42E31B3AC69B}" type="pres">
      <dgm:prSet presAssocID="{D10069F5-2249-4B11-8A04-327B4A99CF9D}" presName="spaceRect" presStyleCnt="0"/>
      <dgm:spPr/>
    </dgm:pt>
    <dgm:pt modelId="{92095177-24AC-4797-9133-140CAFBE4AC2}" type="pres">
      <dgm:prSet presAssocID="{D10069F5-2249-4B11-8A04-327B4A99CF9D}" presName="parTx" presStyleLbl="revTx" presStyleIdx="2" presStyleCnt="4" custScaleX="74058" custLinFactNeighborX="-15182" custLinFactNeighborY="-1033">
        <dgm:presLayoutVars>
          <dgm:chMax val="0"/>
          <dgm:chPref val="0"/>
        </dgm:presLayoutVars>
      </dgm:prSet>
      <dgm:spPr/>
    </dgm:pt>
    <dgm:pt modelId="{234B80E7-6A64-4FCC-852D-79328AF65C69}" type="pres">
      <dgm:prSet presAssocID="{D10069F5-2249-4B11-8A04-327B4A99CF9D}" presName="desTx" presStyleLbl="revTx" presStyleIdx="3" presStyleCnt="4" custScaleX="107783">
        <dgm:presLayoutVars/>
      </dgm:prSet>
      <dgm:spPr/>
    </dgm:pt>
  </dgm:ptLst>
  <dgm:cxnLst>
    <dgm:cxn modelId="{FB593807-1D04-4088-BEA7-458E3FC55C5C}" type="presOf" srcId="{88048274-F2D2-4FA9-8476-0D1F7340D6C8}" destId="{234B80E7-6A64-4FCC-852D-79328AF65C69}" srcOrd="0" destOrd="1" presId="urn:microsoft.com/office/officeart/2018/2/layout/IconVerticalSolidList"/>
    <dgm:cxn modelId="{CF340B2D-9A8B-4F9C-B249-3C4736BE3436}" type="presOf" srcId="{773F0B87-5E27-4E2F-820E-CE84C0FF1782}" destId="{D17D111C-C6B7-4111-A2E6-00FEDB92AF2E}" srcOrd="0" destOrd="0" presId="urn:microsoft.com/office/officeart/2018/2/layout/IconVerticalSolidList"/>
    <dgm:cxn modelId="{8E29852D-2FF2-4297-9123-539CBDD20F4F}" type="presOf" srcId="{2BA2BB04-0BF0-4478-8784-24E486CDAA00}" destId="{0B663F6B-9864-4A56-BDD7-A779300C20FA}" srcOrd="0" destOrd="0" presId="urn:microsoft.com/office/officeart/2018/2/layout/IconVerticalSolidList"/>
    <dgm:cxn modelId="{065F3330-7730-43F7-B225-BE4694ECA8EA}" srcId="{D10069F5-2249-4B11-8A04-327B4A99CF9D}" destId="{88048274-F2D2-4FA9-8476-0D1F7340D6C8}" srcOrd="1" destOrd="0" parTransId="{6EC5E8D1-623D-435B-A76E-8DB7599C523D}" sibTransId="{DF6415C1-12D3-4688-AF04-6C25A907F390}"/>
    <dgm:cxn modelId="{4E23BA31-BE26-4860-ABC9-DBB6D0A0D574}" srcId="{2BA2BB04-0BF0-4478-8784-24E486CDAA00}" destId="{D10069F5-2249-4B11-8A04-327B4A99CF9D}" srcOrd="2" destOrd="0" parTransId="{275CFB81-9B2A-45B8-A3BD-560D382C0BE3}" sibTransId="{B2CF2D5E-0543-447B-A1F1-2FD00205C30A}"/>
    <dgm:cxn modelId="{FEAEAA37-BDED-4468-B92F-F5B75FD34373}" type="presOf" srcId="{FB938C28-2F52-4731-90A8-291D158E9848}" destId="{B3151A59-E6B9-4B08-B1E6-C2ACB746FCCC}" srcOrd="0" destOrd="0" presId="urn:microsoft.com/office/officeart/2018/2/layout/IconVerticalSolidList"/>
    <dgm:cxn modelId="{2685E448-5BE8-4D4C-8EC7-61029DBD47F0}" srcId="{D10069F5-2249-4B11-8A04-327B4A99CF9D}" destId="{1539EEE2-DD4C-413B-8AAF-12E493CA52E1}" srcOrd="0" destOrd="0" parTransId="{A30EAD26-2DFE-46B2-98DB-7D9E37DCD083}" sibTransId="{30D12136-27ED-48F1-98CA-4E685EB394AB}"/>
    <dgm:cxn modelId="{9772BE53-8753-4776-AD10-EC0518A654C5}" type="presOf" srcId="{1539EEE2-DD4C-413B-8AAF-12E493CA52E1}" destId="{234B80E7-6A64-4FCC-852D-79328AF65C69}" srcOrd="0" destOrd="0" presId="urn:microsoft.com/office/officeart/2018/2/layout/IconVerticalSolidList"/>
    <dgm:cxn modelId="{5886E695-F3D5-44C6-BD81-8CDB9E14F78E}" srcId="{2BA2BB04-0BF0-4478-8784-24E486CDAA00}" destId="{FB938C28-2F52-4731-90A8-291D158E9848}" srcOrd="1" destOrd="0" parTransId="{24074587-5E2E-43DA-B933-9509C8C876D0}" sibTransId="{8248B2A8-DA3B-45A6-BF66-92E4A1EDA245}"/>
    <dgm:cxn modelId="{AA3213AE-DE56-40C4-A4B2-7F3DAF88B53F}" type="presOf" srcId="{D10069F5-2249-4B11-8A04-327B4A99CF9D}" destId="{92095177-24AC-4797-9133-140CAFBE4AC2}" srcOrd="0" destOrd="0" presId="urn:microsoft.com/office/officeart/2018/2/layout/IconVerticalSolidList"/>
    <dgm:cxn modelId="{356656C8-63BA-4C0F-A3F3-DA7C4D6E0115}" srcId="{2BA2BB04-0BF0-4478-8784-24E486CDAA00}" destId="{773F0B87-5E27-4E2F-820E-CE84C0FF1782}" srcOrd="0" destOrd="0" parTransId="{33D2E219-D352-425B-B83B-287731BF6043}" sibTransId="{04A94419-DAD1-49E2-AA0E-D27F2F29969E}"/>
    <dgm:cxn modelId="{5641FED5-4415-4816-A553-4306867BF7A4}" type="presParOf" srcId="{0B663F6B-9864-4A56-BDD7-A779300C20FA}" destId="{7CBFDC7D-A194-485B-9A00-0757E518D5D4}" srcOrd="0" destOrd="0" presId="urn:microsoft.com/office/officeart/2018/2/layout/IconVerticalSolidList"/>
    <dgm:cxn modelId="{83894079-B8B1-4E9C-9408-BB203235141B}" type="presParOf" srcId="{7CBFDC7D-A194-485B-9A00-0757E518D5D4}" destId="{B0284FBF-849B-4AFD-8A30-F820A0F1FFC7}" srcOrd="0" destOrd="0" presId="urn:microsoft.com/office/officeart/2018/2/layout/IconVerticalSolidList"/>
    <dgm:cxn modelId="{00FB318B-7FE5-4D6C-B020-7E157D027052}" type="presParOf" srcId="{7CBFDC7D-A194-485B-9A00-0757E518D5D4}" destId="{EE025278-89F1-4536-93F9-6E5439CC1C60}" srcOrd="1" destOrd="0" presId="urn:microsoft.com/office/officeart/2018/2/layout/IconVerticalSolidList"/>
    <dgm:cxn modelId="{6548AB8E-654D-440E-BF7D-46C379E0299F}" type="presParOf" srcId="{7CBFDC7D-A194-485B-9A00-0757E518D5D4}" destId="{E00DEBAF-125F-4851-B4A4-B0EC8BCCC23A}" srcOrd="2" destOrd="0" presId="urn:microsoft.com/office/officeart/2018/2/layout/IconVerticalSolidList"/>
    <dgm:cxn modelId="{920A8B85-7E15-46F0-93AA-FAD5C670DD36}" type="presParOf" srcId="{7CBFDC7D-A194-485B-9A00-0757E518D5D4}" destId="{D17D111C-C6B7-4111-A2E6-00FEDB92AF2E}" srcOrd="3" destOrd="0" presId="urn:microsoft.com/office/officeart/2018/2/layout/IconVerticalSolidList"/>
    <dgm:cxn modelId="{A9C4F95E-EF0E-48C5-94DD-EDA5F1FD664E}" type="presParOf" srcId="{0B663F6B-9864-4A56-BDD7-A779300C20FA}" destId="{BC82C451-7750-487B-B62E-3CB3FC66DAEB}" srcOrd="1" destOrd="0" presId="urn:microsoft.com/office/officeart/2018/2/layout/IconVerticalSolidList"/>
    <dgm:cxn modelId="{9D9FE497-48DE-4A18-85AE-C3CFA35CB639}" type="presParOf" srcId="{0B663F6B-9864-4A56-BDD7-A779300C20FA}" destId="{51BA4588-89BB-40DE-8F92-D4A1FC746053}" srcOrd="2" destOrd="0" presId="urn:microsoft.com/office/officeart/2018/2/layout/IconVerticalSolidList"/>
    <dgm:cxn modelId="{40CA70CA-FA7D-4273-A647-BE29926B9F06}" type="presParOf" srcId="{51BA4588-89BB-40DE-8F92-D4A1FC746053}" destId="{E74FDDF1-3F65-4CA7-926B-FB518B437962}" srcOrd="0" destOrd="0" presId="urn:microsoft.com/office/officeart/2018/2/layout/IconVerticalSolidList"/>
    <dgm:cxn modelId="{66D759D6-CF7D-4B67-9E00-23BEFCCC935B}" type="presParOf" srcId="{51BA4588-89BB-40DE-8F92-D4A1FC746053}" destId="{1E8B8170-59E3-48E2-B978-B98D997F2B38}" srcOrd="1" destOrd="0" presId="urn:microsoft.com/office/officeart/2018/2/layout/IconVerticalSolidList"/>
    <dgm:cxn modelId="{738A121A-EEF4-45CC-8264-32F3B6243BDC}" type="presParOf" srcId="{51BA4588-89BB-40DE-8F92-D4A1FC746053}" destId="{2B89DA78-453C-4F93-B6C6-4D6A8F1CDBFD}" srcOrd="2" destOrd="0" presId="urn:microsoft.com/office/officeart/2018/2/layout/IconVerticalSolidList"/>
    <dgm:cxn modelId="{1453FD36-296A-4666-BAD5-2201C7194E50}" type="presParOf" srcId="{51BA4588-89BB-40DE-8F92-D4A1FC746053}" destId="{B3151A59-E6B9-4B08-B1E6-C2ACB746FCCC}" srcOrd="3" destOrd="0" presId="urn:microsoft.com/office/officeart/2018/2/layout/IconVerticalSolidList"/>
    <dgm:cxn modelId="{CEBB43DD-0B7D-433E-92C2-4EF864BA1249}" type="presParOf" srcId="{0B663F6B-9864-4A56-BDD7-A779300C20FA}" destId="{5E391CF9-E547-4EC6-A6CD-DFD489EA9A74}" srcOrd="3" destOrd="0" presId="urn:microsoft.com/office/officeart/2018/2/layout/IconVerticalSolidList"/>
    <dgm:cxn modelId="{06444290-C99F-4757-B1E3-430FBB1CFB9E}" type="presParOf" srcId="{0B663F6B-9864-4A56-BDD7-A779300C20FA}" destId="{FEBD0F55-1C8E-4357-BFC4-AD080D539AEE}" srcOrd="4" destOrd="0" presId="urn:microsoft.com/office/officeart/2018/2/layout/IconVerticalSolidList"/>
    <dgm:cxn modelId="{CEF3FB73-8B35-4F23-98ED-D0A2C8F2D641}" type="presParOf" srcId="{FEBD0F55-1C8E-4357-BFC4-AD080D539AEE}" destId="{33D0E145-06A7-46EB-9E23-31F79ACA6C50}" srcOrd="0" destOrd="0" presId="urn:microsoft.com/office/officeart/2018/2/layout/IconVerticalSolidList"/>
    <dgm:cxn modelId="{AD90703B-9D85-4BAE-AC2B-C488B06CA3D1}" type="presParOf" srcId="{FEBD0F55-1C8E-4357-BFC4-AD080D539AEE}" destId="{F46D3B01-FA9F-4618-9D01-3885A44D0F92}" srcOrd="1" destOrd="0" presId="urn:microsoft.com/office/officeart/2018/2/layout/IconVerticalSolidList"/>
    <dgm:cxn modelId="{C3001998-D152-4F23-8545-082B5227FF13}" type="presParOf" srcId="{FEBD0F55-1C8E-4357-BFC4-AD080D539AEE}" destId="{A0F5A137-7385-4E01-A4A5-42E31B3AC69B}" srcOrd="2" destOrd="0" presId="urn:microsoft.com/office/officeart/2018/2/layout/IconVerticalSolidList"/>
    <dgm:cxn modelId="{528F8056-2861-492E-91DF-418ED4371C87}" type="presParOf" srcId="{FEBD0F55-1C8E-4357-BFC4-AD080D539AEE}" destId="{92095177-24AC-4797-9133-140CAFBE4AC2}" srcOrd="3" destOrd="0" presId="urn:microsoft.com/office/officeart/2018/2/layout/IconVerticalSolidList"/>
    <dgm:cxn modelId="{90E1A1F9-06D1-4F83-B9AE-1E98F715858C}" type="presParOf" srcId="{FEBD0F55-1C8E-4357-BFC4-AD080D539AEE}" destId="{234B80E7-6A64-4FCC-852D-79328AF65C69}"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4C00B6E-2F00-4606-84BE-6FCE6BD09C0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E1C234D6-FB65-4AA8-8510-A54F9E0C458B}">
      <dgm:prSet/>
      <dgm:spPr/>
      <dgm:t>
        <a:bodyPr/>
        <a:lstStyle/>
        <a:p>
          <a:r>
            <a:rPr lang="en-GB" dirty="0"/>
            <a:t>Agree if this should be joint visit with the allocated worker. If it is required, contact made via email to allocated worker (ASC worker who raised the DP Order)</a:t>
          </a:r>
          <a:endParaRPr lang="en-US" dirty="0"/>
        </a:p>
      </dgm:t>
    </dgm:pt>
    <dgm:pt modelId="{234F19AF-FCB0-4103-9209-81D415281456}" type="parTrans" cxnId="{2F886E42-A08A-4C15-BC93-D1F857AE43E5}">
      <dgm:prSet/>
      <dgm:spPr/>
      <dgm:t>
        <a:bodyPr/>
        <a:lstStyle/>
        <a:p>
          <a:endParaRPr lang="en-US"/>
        </a:p>
      </dgm:t>
    </dgm:pt>
    <dgm:pt modelId="{887AD5AA-769D-4D5C-B4CD-34E4D80B7FC4}" type="sibTrans" cxnId="{2F886E42-A08A-4C15-BC93-D1F857AE43E5}">
      <dgm:prSet/>
      <dgm:spPr/>
      <dgm:t>
        <a:bodyPr/>
        <a:lstStyle/>
        <a:p>
          <a:endParaRPr lang="en-US"/>
        </a:p>
      </dgm:t>
    </dgm:pt>
    <dgm:pt modelId="{FFB59B8A-9D9C-468D-B1F1-242CE839CFF3}">
      <dgm:prSet/>
      <dgm:spPr/>
      <dgm:t>
        <a:bodyPr/>
        <a:lstStyle/>
        <a:p>
          <a:r>
            <a:rPr lang="en-GB" dirty="0"/>
            <a:t>IAG service have 10 working days to set up the DP</a:t>
          </a:r>
          <a:endParaRPr lang="en-US" dirty="0"/>
        </a:p>
      </dgm:t>
    </dgm:pt>
    <dgm:pt modelId="{D1385328-5C94-4DFA-9D96-7BB8CD512C90}" type="parTrans" cxnId="{DEA47E31-C5E1-4075-9210-94EACB91562B}">
      <dgm:prSet/>
      <dgm:spPr/>
      <dgm:t>
        <a:bodyPr/>
        <a:lstStyle/>
        <a:p>
          <a:endParaRPr lang="en-US"/>
        </a:p>
      </dgm:t>
    </dgm:pt>
    <dgm:pt modelId="{28707E37-DB92-4C29-BEE9-2663A9FD8B78}" type="sibTrans" cxnId="{DEA47E31-C5E1-4075-9210-94EACB91562B}">
      <dgm:prSet/>
      <dgm:spPr/>
      <dgm:t>
        <a:bodyPr/>
        <a:lstStyle/>
        <a:p>
          <a:endParaRPr lang="en-US"/>
        </a:p>
      </dgm:t>
    </dgm:pt>
    <dgm:pt modelId="{76E70225-678F-4B05-8A91-EC780D396E83}">
      <dgm:prSet/>
      <dgm:spPr/>
      <dgm:t>
        <a:bodyPr/>
        <a:lstStyle/>
        <a:p>
          <a:r>
            <a:rPr lang="en-GB"/>
            <a:t>Delays occur when details supplied are incorrect, such as no contact name for nominated or authorised person, incorrect phone number, service user or their nominated or authorised person is in hospital or on holiday and sometimes people just don’t make contact when a voicemail is left when calls are unanswered.</a:t>
          </a:r>
          <a:endParaRPr lang="en-US"/>
        </a:p>
      </dgm:t>
    </dgm:pt>
    <dgm:pt modelId="{7085677A-E6B3-4774-A22A-9FF7A4407ED4}" type="parTrans" cxnId="{07361DA5-D3F5-4641-9505-4C823DFDD51D}">
      <dgm:prSet/>
      <dgm:spPr/>
      <dgm:t>
        <a:bodyPr/>
        <a:lstStyle/>
        <a:p>
          <a:endParaRPr lang="en-US"/>
        </a:p>
      </dgm:t>
    </dgm:pt>
    <dgm:pt modelId="{E6CE7A0B-933D-425B-84DC-288C10DEED61}" type="sibTrans" cxnId="{07361DA5-D3F5-4641-9505-4C823DFDD51D}">
      <dgm:prSet/>
      <dgm:spPr/>
      <dgm:t>
        <a:bodyPr/>
        <a:lstStyle/>
        <a:p>
          <a:endParaRPr lang="en-US"/>
        </a:p>
      </dgm:t>
    </dgm:pt>
    <dgm:pt modelId="{1FE6F980-4206-40A9-A0AE-E4D0E53EA1D4}">
      <dgm:prSet/>
      <dgm:spPr/>
      <dgm:t>
        <a:bodyPr/>
        <a:lstStyle/>
        <a:p>
          <a:r>
            <a:rPr lang="en-GB" dirty="0"/>
            <a:t>IAG Advisor will determine if the person signing the agreement is suitable to manage a direct payment. If they are not, contact will be made to the ASC worker who ordered the DP. Alternatives to a DP may be required if there is no-one suitable identified to manage the DP.</a:t>
          </a:r>
          <a:endParaRPr lang="en-US" dirty="0"/>
        </a:p>
      </dgm:t>
    </dgm:pt>
    <dgm:pt modelId="{D814FCC5-8190-473A-93F1-DB9D109B7BCF}" type="parTrans" cxnId="{84B81BBF-F93C-4436-B74F-E935C3F2C643}">
      <dgm:prSet/>
      <dgm:spPr/>
      <dgm:t>
        <a:bodyPr/>
        <a:lstStyle/>
        <a:p>
          <a:endParaRPr lang="en-US"/>
        </a:p>
      </dgm:t>
    </dgm:pt>
    <dgm:pt modelId="{84519EE6-32C2-4BB4-9934-07B159715848}" type="sibTrans" cxnId="{84B81BBF-F93C-4436-B74F-E935C3F2C643}">
      <dgm:prSet/>
      <dgm:spPr/>
      <dgm:t>
        <a:bodyPr/>
        <a:lstStyle/>
        <a:p>
          <a:endParaRPr lang="en-US"/>
        </a:p>
      </dgm:t>
    </dgm:pt>
    <dgm:pt modelId="{CCAA5261-08B3-4721-AA1E-1A3AAF80D210}" type="pres">
      <dgm:prSet presAssocID="{A4C00B6E-2F00-4606-84BE-6FCE6BD09C03}" presName="Name0" presStyleCnt="0">
        <dgm:presLayoutVars>
          <dgm:dir/>
          <dgm:animLvl val="lvl"/>
          <dgm:resizeHandles val="exact"/>
        </dgm:presLayoutVars>
      </dgm:prSet>
      <dgm:spPr/>
    </dgm:pt>
    <dgm:pt modelId="{ED7D198D-6ED7-4018-BC3E-DACFD11537EC}" type="pres">
      <dgm:prSet presAssocID="{1FE6F980-4206-40A9-A0AE-E4D0E53EA1D4}" presName="boxAndChildren" presStyleCnt="0"/>
      <dgm:spPr/>
    </dgm:pt>
    <dgm:pt modelId="{BAE7A9BE-F733-425C-B591-0F67AB31296B}" type="pres">
      <dgm:prSet presAssocID="{1FE6F980-4206-40A9-A0AE-E4D0E53EA1D4}" presName="parentTextBox" presStyleLbl="node1" presStyleIdx="0" presStyleCnt="3"/>
      <dgm:spPr/>
    </dgm:pt>
    <dgm:pt modelId="{0858A620-86E5-4608-AF0E-4E7485202C8F}" type="pres">
      <dgm:prSet presAssocID="{28707E37-DB92-4C29-BEE9-2663A9FD8B78}" presName="sp" presStyleCnt="0"/>
      <dgm:spPr/>
    </dgm:pt>
    <dgm:pt modelId="{6C85A8C7-76AE-416D-87A2-C60FD4C00932}" type="pres">
      <dgm:prSet presAssocID="{FFB59B8A-9D9C-468D-B1F1-242CE839CFF3}" presName="arrowAndChildren" presStyleCnt="0"/>
      <dgm:spPr/>
    </dgm:pt>
    <dgm:pt modelId="{D614EDAF-45DF-4172-8555-3C9379EF64FE}" type="pres">
      <dgm:prSet presAssocID="{FFB59B8A-9D9C-468D-B1F1-242CE839CFF3}" presName="parentTextArrow" presStyleLbl="node1" presStyleIdx="0" presStyleCnt="3"/>
      <dgm:spPr/>
    </dgm:pt>
    <dgm:pt modelId="{68EF349E-6223-47E4-BB4A-8BA01AC26EFE}" type="pres">
      <dgm:prSet presAssocID="{FFB59B8A-9D9C-468D-B1F1-242CE839CFF3}" presName="arrow" presStyleLbl="node1" presStyleIdx="1" presStyleCnt="3"/>
      <dgm:spPr/>
    </dgm:pt>
    <dgm:pt modelId="{CB8FF2E7-1489-428D-868E-FF49C447F646}" type="pres">
      <dgm:prSet presAssocID="{FFB59B8A-9D9C-468D-B1F1-242CE839CFF3}" presName="descendantArrow" presStyleCnt="0"/>
      <dgm:spPr/>
    </dgm:pt>
    <dgm:pt modelId="{2D680AA4-A8AA-4FCE-B6C2-D272715049B2}" type="pres">
      <dgm:prSet presAssocID="{76E70225-678F-4B05-8A91-EC780D396E83}" presName="childTextArrow" presStyleLbl="fgAccFollowNode1" presStyleIdx="0" presStyleCnt="1">
        <dgm:presLayoutVars>
          <dgm:bulletEnabled val="1"/>
        </dgm:presLayoutVars>
      </dgm:prSet>
      <dgm:spPr/>
    </dgm:pt>
    <dgm:pt modelId="{A87862A7-A979-4368-AFA2-EF79F5EAF620}" type="pres">
      <dgm:prSet presAssocID="{887AD5AA-769D-4D5C-B4CD-34E4D80B7FC4}" presName="sp" presStyleCnt="0"/>
      <dgm:spPr/>
    </dgm:pt>
    <dgm:pt modelId="{EA43B33B-2700-45C0-B22C-D8FD1860B7B7}" type="pres">
      <dgm:prSet presAssocID="{E1C234D6-FB65-4AA8-8510-A54F9E0C458B}" presName="arrowAndChildren" presStyleCnt="0"/>
      <dgm:spPr/>
    </dgm:pt>
    <dgm:pt modelId="{870B10EF-16AD-4FE7-9836-F81FFC67DADC}" type="pres">
      <dgm:prSet presAssocID="{E1C234D6-FB65-4AA8-8510-A54F9E0C458B}" presName="parentTextArrow" presStyleLbl="node1" presStyleIdx="2" presStyleCnt="3"/>
      <dgm:spPr/>
    </dgm:pt>
  </dgm:ptLst>
  <dgm:cxnLst>
    <dgm:cxn modelId="{DEA47E31-C5E1-4075-9210-94EACB91562B}" srcId="{A4C00B6E-2F00-4606-84BE-6FCE6BD09C03}" destId="{FFB59B8A-9D9C-468D-B1F1-242CE839CFF3}" srcOrd="1" destOrd="0" parTransId="{D1385328-5C94-4DFA-9D96-7BB8CD512C90}" sibTransId="{28707E37-DB92-4C29-BEE9-2663A9FD8B78}"/>
    <dgm:cxn modelId="{2F886E42-A08A-4C15-BC93-D1F857AE43E5}" srcId="{A4C00B6E-2F00-4606-84BE-6FCE6BD09C03}" destId="{E1C234D6-FB65-4AA8-8510-A54F9E0C458B}" srcOrd="0" destOrd="0" parTransId="{234F19AF-FCB0-4103-9209-81D415281456}" sibTransId="{887AD5AA-769D-4D5C-B4CD-34E4D80B7FC4}"/>
    <dgm:cxn modelId="{7B27F06E-EE49-4A21-A8E6-E24BDF754CBF}" type="presOf" srcId="{E1C234D6-FB65-4AA8-8510-A54F9E0C458B}" destId="{870B10EF-16AD-4FE7-9836-F81FFC67DADC}" srcOrd="0" destOrd="0" presId="urn:microsoft.com/office/officeart/2005/8/layout/process4"/>
    <dgm:cxn modelId="{24444E87-58C7-4E77-AAEB-93C37AA8D6C8}" type="presOf" srcId="{FFB59B8A-9D9C-468D-B1F1-242CE839CFF3}" destId="{68EF349E-6223-47E4-BB4A-8BA01AC26EFE}" srcOrd="1" destOrd="0" presId="urn:microsoft.com/office/officeart/2005/8/layout/process4"/>
    <dgm:cxn modelId="{13FA0E9F-C996-49CE-AA39-D115AF67A287}" type="presOf" srcId="{FFB59B8A-9D9C-468D-B1F1-242CE839CFF3}" destId="{D614EDAF-45DF-4172-8555-3C9379EF64FE}" srcOrd="0" destOrd="0" presId="urn:microsoft.com/office/officeart/2005/8/layout/process4"/>
    <dgm:cxn modelId="{DECC29A4-0ACE-4737-BDCB-36AB8CC317EF}" type="presOf" srcId="{1FE6F980-4206-40A9-A0AE-E4D0E53EA1D4}" destId="{BAE7A9BE-F733-425C-B591-0F67AB31296B}" srcOrd="0" destOrd="0" presId="urn:microsoft.com/office/officeart/2005/8/layout/process4"/>
    <dgm:cxn modelId="{07361DA5-D3F5-4641-9505-4C823DFDD51D}" srcId="{FFB59B8A-9D9C-468D-B1F1-242CE839CFF3}" destId="{76E70225-678F-4B05-8A91-EC780D396E83}" srcOrd="0" destOrd="0" parTransId="{7085677A-E6B3-4774-A22A-9FF7A4407ED4}" sibTransId="{E6CE7A0B-933D-425B-84DC-288C10DEED61}"/>
    <dgm:cxn modelId="{F45787B0-95CC-4F83-93EF-84E2858A0C88}" type="presOf" srcId="{76E70225-678F-4B05-8A91-EC780D396E83}" destId="{2D680AA4-A8AA-4FCE-B6C2-D272715049B2}" srcOrd="0" destOrd="0" presId="urn:microsoft.com/office/officeart/2005/8/layout/process4"/>
    <dgm:cxn modelId="{84B81BBF-F93C-4436-B74F-E935C3F2C643}" srcId="{A4C00B6E-2F00-4606-84BE-6FCE6BD09C03}" destId="{1FE6F980-4206-40A9-A0AE-E4D0E53EA1D4}" srcOrd="2" destOrd="0" parTransId="{D814FCC5-8190-473A-93F1-DB9D109B7BCF}" sibTransId="{84519EE6-32C2-4BB4-9934-07B159715848}"/>
    <dgm:cxn modelId="{498998FE-533B-4D17-9F22-22CCB39D1D20}" type="presOf" srcId="{A4C00B6E-2F00-4606-84BE-6FCE6BD09C03}" destId="{CCAA5261-08B3-4721-AA1E-1A3AAF80D210}" srcOrd="0" destOrd="0" presId="urn:microsoft.com/office/officeart/2005/8/layout/process4"/>
    <dgm:cxn modelId="{311B4BCF-1251-42F9-A309-A06F5B6D4851}" type="presParOf" srcId="{CCAA5261-08B3-4721-AA1E-1A3AAF80D210}" destId="{ED7D198D-6ED7-4018-BC3E-DACFD11537EC}" srcOrd="0" destOrd="0" presId="urn:microsoft.com/office/officeart/2005/8/layout/process4"/>
    <dgm:cxn modelId="{C6694001-BBAD-41E9-98A0-73914EF01251}" type="presParOf" srcId="{ED7D198D-6ED7-4018-BC3E-DACFD11537EC}" destId="{BAE7A9BE-F733-425C-B591-0F67AB31296B}" srcOrd="0" destOrd="0" presId="urn:microsoft.com/office/officeart/2005/8/layout/process4"/>
    <dgm:cxn modelId="{50B53911-46DC-4CB6-B943-33AA0B76221C}" type="presParOf" srcId="{CCAA5261-08B3-4721-AA1E-1A3AAF80D210}" destId="{0858A620-86E5-4608-AF0E-4E7485202C8F}" srcOrd="1" destOrd="0" presId="urn:microsoft.com/office/officeart/2005/8/layout/process4"/>
    <dgm:cxn modelId="{837D536A-DC56-49E4-99F4-4D0597DB11BF}" type="presParOf" srcId="{CCAA5261-08B3-4721-AA1E-1A3AAF80D210}" destId="{6C85A8C7-76AE-416D-87A2-C60FD4C00932}" srcOrd="2" destOrd="0" presId="urn:microsoft.com/office/officeart/2005/8/layout/process4"/>
    <dgm:cxn modelId="{B3011B4C-C976-4F21-BB90-36AF3D75615C}" type="presParOf" srcId="{6C85A8C7-76AE-416D-87A2-C60FD4C00932}" destId="{D614EDAF-45DF-4172-8555-3C9379EF64FE}" srcOrd="0" destOrd="0" presId="urn:microsoft.com/office/officeart/2005/8/layout/process4"/>
    <dgm:cxn modelId="{B95F4920-C2F6-4BBE-924D-BCA1DF018EC5}" type="presParOf" srcId="{6C85A8C7-76AE-416D-87A2-C60FD4C00932}" destId="{68EF349E-6223-47E4-BB4A-8BA01AC26EFE}" srcOrd="1" destOrd="0" presId="urn:microsoft.com/office/officeart/2005/8/layout/process4"/>
    <dgm:cxn modelId="{48D4E15C-65A9-4917-B372-807317814658}" type="presParOf" srcId="{6C85A8C7-76AE-416D-87A2-C60FD4C00932}" destId="{CB8FF2E7-1489-428D-868E-FF49C447F646}" srcOrd="2" destOrd="0" presId="urn:microsoft.com/office/officeart/2005/8/layout/process4"/>
    <dgm:cxn modelId="{852F053A-9B93-4870-9959-87F6F426582E}" type="presParOf" srcId="{CB8FF2E7-1489-428D-868E-FF49C447F646}" destId="{2D680AA4-A8AA-4FCE-B6C2-D272715049B2}" srcOrd="0" destOrd="0" presId="urn:microsoft.com/office/officeart/2005/8/layout/process4"/>
    <dgm:cxn modelId="{6E472316-4DF0-4415-873B-81513E1674D9}" type="presParOf" srcId="{CCAA5261-08B3-4721-AA1E-1A3AAF80D210}" destId="{A87862A7-A979-4368-AFA2-EF79F5EAF620}" srcOrd="3" destOrd="0" presId="urn:microsoft.com/office/officeart/2005/8/layout/process4"/>
    <dgm:cxn modelId="{A182515C-7531-4C28-9AF3-7D404A78A46F}" type="presParOf" srcId="{CCAA5261-08B3-4721-AA1E-1A3AAF80D210}" destId="{EA43B33B-2700-45C0-B22C-D8FD1860B7B7}" srcOrd="4" destOrd="0" presId="urn:microsoft.com/office/officeart/2005/8/layout/process4"/>
    <dgm:cxn modelId="{A7F688DF-E7E6-41C5-A20E-8AF17AC43227}" type="presParOf" srcId="{EA43B33B-2700-45C0-B22C-D8FD1860B7B7}" destId="{870B10EF-16AD-4FE7-9836-F81FFC67DAD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B5B9D60-1027-48E1-B7D3-3D66B584BB2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8C9EFC0-F9DF-4A7A-A5F4-F698413EA712}">
      <dgm:prSet/>
      <dgm:spPr/>
      <dgm:t>
        <a:bodyPr/>
        <a:lstStyle/>
        <a:p>
          <a:pPr>
            <a:lnSpc>
              <a:spcPct val="100000"/>
            </a:lnSpc>
          </a:pPr>
          <a:r>
            <a:rPr lang="en-GB" dirty="0"/>
            <a:t>IAG advisor will ensure the service user knows they have to open a separate bank account (not a savings </a:t>
          </a:r>
          <a:r>
            <a:rPr lang="en-GB" dirty="0" err="1"/>
            <a:t>acc</a:t>
          </a:r>
          <a:r>
            <a:rPr lang="en-GB" dirty="0"/>
            <a:t>) or sign them up to a ‘Holding account’ (Holding accounts discussed later)</a:t>
          </a:r>
          <a:endParaRPr lang="en-US" dirty="0"/>
        </a:p>
      </dgm:t>
    </dgm:pt>
    <dgm:pt modelId="{3F2D2422-FF89-47E2-97F1-2FC599B297F5}" type="parTrans" cxnId="{8C4D8F00-F89B-48D9-AAFA-B25569A33DA4}">
      <dgm:prSet/>
      <dgm:spPr/>
      <dgm:t>
        <a:bodyPr/>
        <a:lstStyle/>
        <a:p>
          <a:endParaRPr lang="en-US"/>
        </a:p>
      </dgm:t>
    </dgm:pt>
    <dgm:pt modelId="{1D29D61F-9607-46BF-9555-AC97EE718A86}" type="sibTrans" cxnId="{8C4D8F00-F89B-48D9-AAFA-B25569A33DA4}">
      <dgm:prSet/>
      <dgm:spPr/>
      <dgm:t>
        <a:bodyPr/>
        <a:lstStyle/>
        <a:p>
          <a:endParaRPr lang="en-US"/>
        </a:p>
      </dgm:t>
    </dgm:pt>
    <dgm:pt modelId="{101B65C5-9A79-4E62-AF83-D1A07A84AE53}">
      <dgm:prSet/>
      <dgm:spPr/>
      <dgm:t>
        <a:bodyPr/>
        <a:lstStyle/>
        <a:p>
          <a:pPr>
            <a:lnSpc>
              <a:spcPct val="100000"/>
            </a:lnSpc>
          </a:pPr>
          <a:r>
            <a:rPr lang="en-GB"/>
            <a:t>Advisory worker will make sure the service user understands and agrees to the DP agreement and what is required from them and that they have seen and read the C3 (DP Guidance).</a:t>
          </a:r>
          <a:endParaRPr lang="en-US"/>
        </a:p>
      </dgm:t>
    </dgm:pt>
    <dgm:pt modelId="{01E4DA8A-F143-4F80-A3DB-7A00C4606A2D}" type="parTrans" cxnId="{5D370CA5-CDB8-4E21-985D-9AF783B24D39}">
      <dgm:prSet/>
      <dgm:spPr/>
      <dgm:t>
        <a:bodyPr/>
        <a:lstStyle/>
        <a:p>
          <a:endParaRPr lang="en-US"/>
        </a:p>
      </dgm:t>
    </dgm:pt>
    <dgm:pt modelId="{CBA1763F-95BE-4680-8D0F-19D0F90EED4D}" type="sibTrans" cxnId="{5D370CA5-CDB8-4E21-985D-9AF783B24D39}">
      <dgm:prSet/>
      <dgm:spPr/>
      <dgm:t>
        <a:bodyPr/>
        <a:lstStyle/>
        <a:p>
          <a:endParaRPr lang="en-US"/>
        </a:p>
      </dgm:t>
    </dgm:pt>
    <dgm:pt modelId="{AAB71782-4D11-427A-9411-D7F6081A9EE2}">
      <dgm:prSet/>
      <dgm:spPr/>
      <dgm:t>
        <a:bodyPr/>
        <a:lstStyle/>
        <a:p>
          <a:pPr>
            <a:lnSpc>
              <a:spcPct val="100000"/>
            </a:lnSpc>
          </a:pPr>
          <a:r>
            <a:rPr lang="en-GB"/>
            <a:t>Sends all signed documents back to DP Finance team via email. These will be scanned documents.</a:t>
          </a:r>
          <a:endParaRPr lang="en-US"/>
        </a:p>
      </dgm:t>
    </dgm:pt>
    <dgm:pt modelId="{BC603137-4F18-44D9-BEED-3D0D5CE6BC86}" type="parTrans" cxnId="{0C611767-BD16-48D9-9629-2DD524C4D047}">
      <dgm:prSet/>
      <dgm:spPr/>
      <dgm:t>
        <a:bodyPr/>
        <a:lstStyle/>
        <a:p>
          <a:endParaRPr lang="en-US"/>
        </a:p>
      </dgm:t>
    </dgm:pt>
    <dgm:pt modelId="{AB72FF2A-7D02-4FCE-899B-B8F50D0EF3DB}" type="sibTrans" cxnId="{0C611767-BD16-48D9-9629-2DD524C4D047}">
      <dgm:prSet/>
      <dgm:spPr/>
      <dgm:t>
        <a:bodyPr/>
        <a:lstStyle/>
        <a:p>
          <a:endParaRPr lang="en-US"/>
        </a:p>
      </dgm:t>
    </dgm:pt>
    <dgm:pt modelId="{305EADD1-86A1-4E78-BF9F-978138742CF9}" type="pres">
      <dgm:prSet presAssocID="{BB5B9D60-1027-48E1-B7D3-3D66B584BB27}" presName="root" presStyleCnt="0">
        <dgm:presLayoutVars>
          <dgm:dir/>
          <dgm:resizeHandles val="exact"/>
        </dgm:presLayoutVars>
      </dgm:prSet>
      <dgm:spPr/>
    </dgm:pt>
    <dgm:pt modelId="{829BB73E-0054-4329-A5BB-0CE5C5DBCF4D}" type="pres">
      <dgm:prSet presAssocID="{C8C9EFC0-F9DF-4A7A-A5F4-F698413EA712}" presName="compNode" presStyleCnt="0"/>
      <dgm:spPr/>
    </dgm:pt>
    <dgm:pt modelId="{662B5098-5431-4DA9-95FA-6BA3E9C3B832}" type="pres">
      <dgm:prSet presAssocID="{C8C9EFC0-F9DF-4A7A-A5F4-F698413EA712}" presName="bgRect" presStyleLbl="bgShp" presStyleIdx="0" presStyleCnt="3"/>
      <dgm:spPr/>
    </dgm:pt>
    <dgm:pt modelId="{33689E0C-0DAC-42D5-B4E4-3D8718C92EEE}" type="pres">
      <dgm:prSet presAssocID="{C8C9EFC0-F9DF-4A7A-A5F4-F698413EA71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nk"/>
        </a:ext>
      </dgm:extLst>
    </dgm:pt>
    <dgm:pt modelId="{D8CF76AB-0993-44D3-A37C-877381AECDBF}" type="pres">
      <dgm:prSet presAssocID="{C8C9EFC0-F9DF-4A7A-A5F4-F698413EA712}" presName="spaceRect" presStyleCnt="0"/>
      <dgm:spPr/>
    </dgm:pt>
    <dgm:pt modelId="{A2F7E512-F220-4457-9136-A3E7C9A8AEB6}" type="pres">
      <dgm:prSet presAssocID="{C8C9EFC0-F9DF-4A7A-A5F4-F698413EA712}" presName="parTx" presStyleLbl="revTx" presStyleIdx="0" presStyleCnt="3">
        <dgm:presLayoutVars>
          <dgm:chMax val="0"/>
          <dgm:chPref val="0"/>
        </dgm:presLayoutVars>
      </dgm:prSet>
      <dgm:spPr/>
    </dgm:pt>
    <dgm:pt modelId="{617D6A16-79A3-4F4B-8936-210B50221BCE}" type="pres">
      <dgm:prSet presAssocID="{1D29D61F-9607-46BF-9555-AC97EE718A86}" presName="sibTrans" presStyleCnt="0"/>
      <dgm:spPr/>
    </dgm:pt>
    <dgm:pt modelId="{F6198D74-B4DD-4468-8FF0-BF0A23F0D362}" type="pres">
      <dgm:prSet presAssocID="{101B65C5-9A79-4E62-AF83-D1A07A84AE53}" presName="compNode" presStyleCnt="0"/>
      <dgm:spPr/>
    </dgm:pt>
    <dgm:pt modelId="{E61CE90D-30FB-4BA8-AF6E-DB4D21F722B5}" type="pres">
      <dgm:prSet presAssocID="{101B65C5-9A79-4E62-AF83-D1A07A84AE53}" presName="bgRect" presStyleLbl="bgShp" presStyleIdx="1" presStyleCnt="3"/>
      <dgm:spPr/>
    </dgm:pt>
    <dgm:pt modelId="{BBF91358-2935-45B4-9F19-3C48803B3FB8}" type="pres">
      <dgm:prSet presAssocID="{101B65C5-9A79-4E62-AF83-D1A07A84AE5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40237672-D793-4735-982C-7FDF40C866B8}" type="pres">
      <dgm:prSet presAssocID="{101B65C5-9A79-4E62-AF83-D1A07A84AE53}" presName="spaceRect" presStyleCnt="0"/>
      <dgm:spPr/>
    </dgm:pt>
    <dgm:pt modelId="{C589128F-B750-41CC-BD77-E39184C986DD}" type="pres">
      <dgm:prSet presAssocID="{101B65C5-9A79-4E62-AF83-D1A07A84AE53}" presName="parTx" presStyleLbl="revTx" presStyleIdx="1" presStyleCnt="3">
        <dgm:presLayoutVars>
          <dgm:chMax val="0"/>
          <dgm:chPref val="0"/>
        </dgm:presLayoutVars>
      </dgm:prSet>
      <dgm:spPr/>
    </dgm:pt>
    <dgm:pt modelId="{0DC4B906-5961-4022-8A04-B7B728C5FAC4}" type="pres">
      <dgm:prSet presAssocID="{CBA1763F-95BE-4680-8D0F-19D0F90EED4D}" presName="sibTrans" presStyleCnt="0"/>
      <dgm:spPr/>
    </dgm:pt>
    <dgm:pt modelId="{4C4BC8B0-FB1C-4729-BEEA-372E71CEF176}" type="pres">
      <dgm:prSet presAssocID="{AAB71782-4D11-427A-9411-D7F6081A9EE2}" presName="compNode" presStyleCnt="0"/>
      <dgm:spPr/>
    </dgm:pt>
    <dgm:pt modelId="{3CE5660B-EE19-4982-A02D-5FAF235B4B48}" type="pres">
      <dgm:prSet presAssocID="{AAB71782-4D11-427A-9411-D7F6081A9EE2}" presName="bgRect" presStyleLbl="bgShp" presStyleIdx="2" presStyleCnt="3"/>
      <dgm:spPr/>
    </dgm:pt>
    <dgm:pt modelId="{B382CA67-25D8-46AB-9A71-AADECA0FEF9C}" type="pres">
      <dgm:prSet presAssocID="{AAB71782-4D11-427A-9411-D7F6081A9EE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pen envelope"/>
        </a:ext>
      </dgm:extLst>
    </dgm:pt>
    <dgm:pt modelId="{152F8736-90B8-432E-9F48-1729BEF49B89}" type="pres">
      <dgm:prSet presAssocID="{AAB71782-4D11-427A-9411-D7F6081A9EE2}" presName="spaceRect" presStyleCnt="0"/>
      <dgm:spPr/>
    </dgm:pt>
    <dgm:pt modelId="{F7EF2029-65A1-4D39-B643-3A8F1399ECAC}" type="pres">
      <dgm:prSet presAssocID="{AAB71782-4D11-427A-9411-D7F6081A9EE2}" presName="parTx" presStyleLbl="revTx" presStyleIdx="2" presStyleCnt="3">
        <dgm:presLayoutVars>
          <dgm:chMax val="0"/>
          <dgm:chPref val="0"/>
        </dgm:presLayoutVars>
      </dgm:prSet>
      <dgm:spPr/>
    </dgm:pt>
  </dgm:ptLst>
  <dgm:cxnLst>
    <dgm:cxn modelId="{8C4D8F00-F89B-48D9-AAFA-B25569A33DA4}" srcId="{BB5B9D60-1027-48E1-B7D3-3D66B584BB27}" destId="{C8C9EFC0-F9DF-4A7A-A5F4-F698413EA712}" srcOrd="0" destOrd="0" parTransId="{3F2D2422-FF89-47E2-97F1-2FC599B297F5}" sibTransId="{1D29D61F-9607-46BF-9555-AC97EE718A86}"/>
    <dgm:cxn modelId="{69413F42-5F71-4853-B509-9B5850C56707}" type="presOf" srcId="{101B65C5-9A79-4E62-AF83-D1A07A84AE53}" destId="{C589128F-B750-41CC-BD77-E39184C986DD}" srcOrd="0" destOrd="0" presId="urn:microsoft.com/office/officeart/2018/2/layout/IconVerticalSolidList"/>
    <dgm:cxn modelId="{0C611767-BD16-48D9-9629-2DD524C4D047}" srcId="{BB5B9D60-1027-48E1-B7D3-3D66B584BB27}" destId="{AAB71782-4D11-427A-9411-D7F6081A9EE2}" srcOrd="2" destOrd="0" parTransId="{BC603137-4F18-44D9-BEED-3D0D5CE6BC86}" sibTransId="{AB72FF2A-7D02-4FCE-899B-B8F50D0EF3DB}"/>
    <dgm:cxn modelId="{79325974-BD4B-47FF-A4E5-3165EF9F14CE}" type="presOf" srcId="{BB5B9D60-1027-48E1-B7D3-3D66B584BB27}" destId="{305EADD1-86A1-4E78-BF9F-978138742CF9}" srcOrd="0" destOrd="0" presId="urn:microsoft.com/office/officeart/2018/2/layout/IconVerticalSolidList"/>
    <dgm:cxn modelId="{5D370CA5-CDB8-4E21-985D-9AF783B24D39}" srcId="{BB5B9D60-1027-48E1-B7D3-3D66B584BB27}" destId="{101B65C5-9A79-4E62-AF83-D1A07A84AE53}" srcOrd="1" destOrd="0" parTransId="{01E4DA8A-F143-4F80-A3DB-7A00C4606A2D}" sibTransId="{CBA1763F-95BE-4680-8D0F-19D0F90EED4D}"/>
    <dgm:cxn modelId="{094565CD-73D1-4B11-8B3D-D0727283E76E}" type="presOf" srcId="{C8C9EFC0-F9DF-4A7A-A5F4-F698413EA712}" destId="{A2F7E512-F220-4457-9136-A3E7C9A8AEB6}" srcOrd="0" destOrd="0" presId="urn:microsoft.com/office/officeart/2018/2/layout/IconVerticalSolidList"/>
    <dgm:cxn modelId="{26020ECE-8ACB-44A6-9ED1-6A3A4224DFB1}" type="presOf" srcId="{AAB71782-4D11-427A-9411-D7F6081A9EE2}" destId="{F7EF2029-65A1-4D39-B643-3A8F1399ECAC}" srcOrd="0" destOrd="0" presId="urn:microsoft.com/office/officeart/2018/2/layout/IconVerticalSolidList"/>
    <dgm:cxn modelId="{2E04B7C9-AD37-4286-8027-DBD60CE956C0}" type="presParOf" srcId="{305EADD1-86A1-4E78-BF9F-978138742CF9}" destId="{829BB73E-0054-4329-A5BB-0CE5C5DBCF4D}" srcOrd="0" destOrd="0" presId="urn:microsoft.com/office/officeart/2018/2/layout/IconVerticalSolidList"/>
    <dgm:cxn modelId="{42485681-8837-4C56-BCA3-B360CB3E7F6F}" type="presParOf" srcId="{829BB73E-0054-4329-A5BB-0CE5C5DBCF4D}" destId="{662B5098-5431-4DA9-95FA-6BA3E9C3B832}" srcOrd="0" destOrd="0" presId="urn:microsoft.com/office/officeart/2018/2/layout/IconVerticalSolidList"/>
    <dgm:cxn modelId="{6E240808-6BAB-45E8-A2BE-762BA61BDDF8}" type="presParOf" srcId="{829BB73E-0054-4329-A5BB-0CE5C5DBCF4D}" destId="{33689E0C-0DAC-42D5-B4E4-3D8718C92EEE}" srcOrd="1" destOrd="0" presId="urn:microsoft.com/office/officeart/2018/2/layout/IconVerticalSolidList"/>
    <dgm:cxn modelId="{EAAAD8F8-2679-4B65-BC50-C8415D11A133}" type="presParOf" srcId="{829BB73E-0054-4329-A5BB-0CE5C5DBCF4D}" destId="{D8CF76AB-0993-44D3-A37C-877381AECDBF}" srcOrd="2" destOrd="0" presId="urn:microsoft.com/office/officeart/2018/2/layout/IconVerticalSolidList"/>
    <dgm:cxn modelId="{BCEE1987-115A-48EE-BF0F-7FD1F4A164C8}" type="presParOf" srcId="{829BB73E-0054-4329-A5BB-0CE5C5DBCF4D}" destId="{A2F7E512-F220-4457-9136-A3E7C9A8AEB6}" srcOrd="3" destOrd="0" presId="urn:microsoft.com/office/officeart/2018/2/layout/IconVerticalSolidList"/>
    <dgm:cxn modelId="{8EB845AC-EBA5-47A6-B17F-6F003E85F86B}" type="presParOf" srcId="{305EADD1-86A1-4E78-BF9F-978138742CF9}" destId="{617D6A16-79A3-4F4B-8936-210B50221BCE}" srcOrd="1" destOrd="0" presId="urn:microsoft.com/office/officeart/2018/2/layout/IconVerticalSolidList"/>
    <dgm:cxn modelId="{E3D32EED-4F70-4933-BFF2-5D61B8EB7581}" type="presParOf" srcId="{305EADD1-86A1-4E78-BF9F-978138742CF9}" destId="{F6198D74-B4DD-4468-8FF0-BF0A23F0D362}" srcOrd="2" destOrd="0" presId="urn:microsoft.com/office/officeart/2018/2/layout/IconVerticalSolidList"/>
    <dgm:cxn modelId="{99D410E3-FAAA-4777-AE29-A447D3ED3FF5}" type="presParOf" srcId="{F6198D74-B4DD-4468-8FF0-BF0A23F0D362}" destId="{E61CE90D-30FB-4BA8-AF6E-DB4D21F722B5}" srcOrd="0" destOrd="0" presId="urn:microsoft.com/office/officeart/2018/2/layout/IconVerticalSolidList"/>
    <dgm:cxn modelId="{8E5A1C73-BAA7-4D12-A5CA-9EE97BE761CC}" type="presParOf" srcId="{F6198D74-B4DD-4468-8FF0-BF0A23F0D362}" destId="{BBF91358-2935-45B4-9F19-3C48803B3FB8}" srcOrd="1" destOrd="0" presId="urn:microsoft.com/office/officeart/2018/2/layout/IconVerticalSolidList"/>
    <dgm:cxn modelId="{EC167E10-3492-4135-B8D4-2E9DA13C63C8}" type="presParOf" srcId="{F6198D74-B4DD-4468-8FF0-BF0A23F0D362}" destId="{40237672-D793-4735-982C-7FDF40C866B8}" srcOrd="2" destOrd="0" presId="urn:microsoft.com/office/officeart/2018/2/layout/IconVerticalSolidList"/>
    <dgm:cxn modelId="{ACE69194-6D40-4AE8-A9FA-E0685F21FBA4}" type="presParOf" srcId="{F6198D74-B4DD-4468-8FF0-BF0A23F0D362}" destId="{C589128F-B750-41CC-BD77-E39184C986DD}" srcOrd="3" destOrd="0" presId="urn:microsoft.com/office/officeart/2018/2/layout/IconVerticalSolidList"/>
    <dgm:cxn modelId="{3C11F9F0-552A-4A93-93DD-622E14DAAEC3}" type="presParOf" srcId="{305EADD1-86A1-4E78-BF9F-978138742CF9}" destId="{0DC4B906-5961-4022-8A04-B7B728C5FAC4}" srcOrd="3" destOrd="0" presId="urn:microsoft.com/office/officeart/2018/2/layout/IconVerticalSolidList"/>
    <dgm:cxn modelId="{3211F5A8-4D99-4B25-876D-6811AB2569BB}" type="presParOf" srcId="{305EADD1-86A1-4E78-BF9F-978138742CF9}" destId="{4C4BC8B0-FB1C-4729-BEEA-372E71CEF176}" srcOrd="4" destOrd="0" presId="urn:microsoft.com/office/officeart/2018/2/layout/IconVerticalSolidList"/>
    <dgm:cxn modelId="{3461E060-142E-4B10-8751-5679E395FCA8}" type="presParOf" srcId="{4C4BC8B0-FB1C-4729-BEEA-372E71CEF176}" destId="{3CE5660B-EE19-4982-A02D-5FAF235B4B48}" srcOrd="0" destOrd="0" presId="urn:microsoft.com/office/officeart/2018/2/layout/IconVerticalSolidList"/>
    <dgm:cxn modelId="{12475DB5-FC0A-4014-B56B-B0AD68C562C4}" type="presParOf" srcId="{4C4BC8B0-FB1C-4729-BEEA-372E71CEF176}" destId="{B382CA67-25D8-46AB-9A71-AADECA0FEF9C}" srcOrd="1" destOrd="0" presId="urn:microsoft.com/office/officeart/2018/2/layout/IconVerticalSolidList"/>
    <dgm:cxn modelId="{07264C53-2602-44A8-976B-1744455ABB14}" type="presParOf" srcId="{4C4BC8B0-FB1C-4729-BEEA-372E71CEF176}" destId="{152F8736-90B8-432E-9F48-1729BEF49B89}" srcOrd="2" destOrd="0" presId="urn:microsoft.com/office/officeart/2018/2/layout/IconVerticalSolidList"/>
    <dgm:cxn modelId="{BB532080-CDC9-44F4-BC1B-AA701CF4CFE1}" type="presParOf" srcId="{4C4BC8B0-FB1C-4729-BEEA-372E71CEF176}" destId="{F7EF2029-65A1-4D39-B643-3A8F1399ECA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A2AEA2D-5712-4AAB-84CA-631D748B9EBF}"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659F4E89-2C8A-4A9D-8256-18938DD464BB}">
      <dgm:prSet/>
      <dgm:spPr/>
      <dgm:t>
        <a:bodyPr/>
        <a:lstStyle/>
        <a:p>
          <a:r>
            <a:rPr lang="en-GB"/>
            <a:t>Genuine one off payments can be made direct to the service user or their nominated or authorised person. These can be made into their own private bank accounts.</a:t>
          </a:r>
          <a:endParaRPr lang="en-US"/>
        </a:p>
      </dgm:t>
    </dgm:pt>
    <dgm:pt modelId="{39A7ADB4-2CAC-4FC5-A78E-B5E66ECB584E}" type="parTrans" cxnId="{F8F92653-EF03-4BDC-97EA-2664D422262D}">
      <dgm:prSet/>
      <dgm:spPr/>
      <dgm:t>
        <a:bodyPr/>
        <a:lstStyle/>
        <a:p>
          <a:endParaRPr lang="en-US"/>
        </a:p>
      </dgm:t>
    </dgm:pt>
    <dgm:pt modelId="{AD1C4EF2-2D60-44A5-BF2B-AC9D4CD50321}" type="sibTrans" cxnId="{F8F92653-EF03-4BDC-97EA-2664D422262D}">
      <dgm:prSet/>
      <dgm:spPr/>
      <dgm:t>
        <a:bodyPr/>
        <a:lstStyle/>
        <a:p>
          <a:endParaRPr lang="en-US"/>
        </a:p>
      </dgm:t>
    </dgm:pt>
    <dgm:pt modelId="{F0C6DAD8-556B-49D7-892E-99359CE12F87}">
      <dgm:prSet/>
      <dgm:spPr/>
      <dgm:t>
        <a:bodyPr/>
        <a:lstStyle/>
        <a:p>
          <a:r>
            <a:rPr lang="en-GB" sz="1300" dirty="0"/>
            <a:t>These are used when we KNOW there will not be any chance of an ongoing or continuous direct payment package.</a:t>
          </a:r>
          <a:endParaRPr lang="en-US" sz="1300" dirty="0"/>
        </a:p>
      </dgm:t>
    </dgm:pt>
    <dgm:pt modelId="{86593876-14DC-451C-B02F-98A3A18A2CE2}" type="parTrans" cxnId="{D14B19C4-AF70-42B9-AF83-BD0D8CDB96ED}">
      <dgm:prSet/>
      <dgm:spPr/>
      <dgm:t>
        <a:bodyPr/>
        <a:lstStyle/>
        <a:p>
          <a:endParaRPr lang="en-US"/>
        </a:p>
      </dgm:t>
    </dgm:pt>
    <dgm:pt modelId="{58A64893-FCAB-4D24-BD69-6C2E289FA0BE}" type="sibTrans" cxnId="{D14B19C4-AF70-42B9-AF83-BD0D8CDB96ED}">
      <dgm:prSet/>
      <dgm:spPr/>
      <dgm:t>
        <a:bodyPr/>
        <a:lstStyle/>
        <a:p>
          <a:endParaRPr lang="en-US"/>
        </a:p>
      </dgm:t>
    </dgm:pt>
    <dgm:pt modelId="{070682AE-8150-445C-A25A-465C0D582996}">
      <dgm:prSet custT="1"/>
      <dgm:spPr/>
      <dgm:t>
        <a:bodyPr/>
        <a:lstStyle/>
        <a:p>
          <a:r>
            <a:rPr lang="en-GB" sz="1300" dirty="0"/>
            <a:t>For example:</a:t>
          </a:r>
          <a:endParaRPr lang="en-US" sz="1300" dirty="0"/>
        </a:p>
      </dgm:t>
    </dgm:pt>
    <dgm:pt modelId="{FA5888A1-4BDC-45E5-9B7E-A7E0CD811BD0}" type="parTrans" cxnId="{F687522D-BDEA-44F8-AA55-B4EFE3344530}">
      <dgm:prSet/>
      <dgm:spPr/>
      <dgm:t>
        <a:bodyPr/>
        <a:lstStyle/>
        <a:p>
          <a:endParaRPr lang="en-US"/>
        </a:p>
      </dgm:t>
    </dgm:pt>
    <dgm:pt modelId="{7D42FCDC-FA23-47DA-872B-35E106281076}" type="sibTrans" cxnId="{F687522D-BDEA-44F8-AA55-B4EFE3344530}">
      <dgm:prSet/>
      <dgm:spPr/>
      <dgm:t>
        <a:bodyPr/>
        <a:lstStyle/>
        <a:p>
          <a:endParaRPr lang="en-US"/>
        </a:p>
      </dgm:t>
    </dgm:pt>
    <dgm:pt modelId="{9B41CB3B-10B3-4BA6-9896-E060D7F086AF}">
      <dgm:prSet custT="1"/>
      <dgm:spPr/>
      <dgm:t>
        <a:bodyPr/>
        <a:lstStyle/>
        <a:p>
          <a:r>
            <a:rPr lang="en-GB" sz="1300" dirty="0"/>
            <a:t>Respite coverage to someone who has no care in place already</a:t>
          </a:r>
          <a:endParaRPr lang="en-US" sz="1300" dirty="0"/>
        </a:p>
      </dgm:t>
    </dgm:pt>
    <dgm:pt modelId="{10D4DDF3-3974-4293-A88D-036CF25DAFA1}" type="parTrans" cxnId="{B216A76F-A3DF-4987-BCA3-1D1DDF5636AE}">
      <dgm:prSet/>
      <dgm:spPr/>
      <dgm:t>
        <a:bodyPr/>
        <a:lstStyle/>
        <a:p>
          <a:endParaRPr lang="en-US"/>
        </a:p>
      </dgm:t>
    </dgm:pt>
    <dgm:pt modelId="{93D40BDA-28FC-4490-86FB-9A35677A78E8}" type="sibTrans" cxnId="{B216A76F-A3DF-4987-BCA3-1D1DDF5636AE}">
      <dgm:prSet/>
      <dgm:spPr/>
      <dgm:t>
        <a:bodyPr/>
        <a:lstStyle/>
        <a:p>
          <a:endParaRPr lang="en-US"/>
        </a:p>
      </dgm:t>
    </dgm:pt>
    <dgm:pt modelId="{581771B2-8BFB-41AD-92CF-FB839DEEB3B9}">
      <dgm:prSet custT="1"/>
      <dgm:spPr/>
      <dgm:t>
        <a:bodyPr/>
        <a:lstStyle/>
        <a:p>
          <a:r>
            <a:rPr lang="en-GB" sz="1300" dirty="0"/>
            <a:t>a service user does not want a DP but needs to get home from long term respite or hospital stay and will be having a conventional care package put in place but it wont start in time of discharge.</a:t>
          </a:r>
          <a:endParaRPr lang="en-US" sz="1300" dirty="0"/>
        </a:p>
      </dgm:t>
    </dgm:pt>
    <dgm:pt modelId="{BC148628-43BE-4EB1-9AA6-850E0644514A}" type="parTrans" cxnId="{DBE287A9-5E10-46EA-A0F4-482EFE0492A0}">
      <dgm:prSet/>
      <dgm:spPr/>
      <dgm:t>
        <a:bodyPr/>
        <a:lstStyle/>
        <a:p>
          <a:endParaRPr lang="en-US"/>
        </a:p>
      </dgm:t>
    </dgm:pt>
    <dgm:pt modelId="{63DA7399-803E-4A6E-BAE2-EF118B663756}" type="sibTrans" cxnId="{DBE287A9-5E10-46EA-A0F4-482EFE0492A0}">
      <dgm:prSet/>
      <dgm:spPr/>
      <dgm:t>
        <a:bodyPr/>
        <a:lstStyle/>
        <a:p>
          <a:endParaRPr lang="en-US"/>
        </a:p>
      </dgm:t>
    </dgm:pt>
    <dgm:pt modelId="{0927154A-D3FF-45A1-A357-2653A4C01790}">
      <dgm:prSet/>
      <dgm:spPr/>
      <dgm:t>
        <a:bodyPr/>
        <a:lstStyle/>
        <a:p>
          <a:r>
            <a:rPr lang="en-GB" dirty="0"/>
            <a:t>You will ask the service user or their nominated or authorised person to sign a one-off DP agreement.</a:t>
          </a:r>
        </a:p>
        <a:p>
          <a:r>
            <a:rPr lang="en-GB" dirty="0"/>
            <a:t>(DP finance team can give you a blank copy of this)</a:t>
          </a:r>
          <a:endParaRPr lang="en-US" dirty="0"/>
        </a:p>
      </dgm:t>
    </dgm:pt>
    <dgm:pt modelId="{FB273BF3-D918-46C5-A48F-5B6715B55A27}" type="parTrans" cxnId="{241DB23B-92D1-4E9B-9CB8-064D4DFBFD4A}">
      <dgm:prSet/>
      <dgm:spPr/>
      <dgm:t>
        <a:bodyPr/>
        <a:lstStyle/>
        <a:p>
          <a:endParaRPr lang="en-US"/>
        </a:p>
      </dgm:t>
    </dgm:pt>
    <dgm:pt modelId="{79F13C2F-896D-4A49-BDFD-FF8FD447A638}" type="sibTrans" cxnId="{241DB23B-92D1-4E9B-9CB8-064D4DFBFD4A}">
      <dgm:prSet/>
      <dgm:spPr/>
      <dgm:t>
        <a:bodyPr/>
        <a:lstStyle/>
        <a:p>
          <a:endParaRPr lang="en-US"/>
        </a:p>
      </dgm:t>
    </dgm:pt>
    <dgm:pt modelId="{530D387B-3C2A-46C5-BDF1-8DB48B010ECA}">
      <dgm:prSet/>
      <dgm:spPr/>
      <dgm:t>
        <a:bodyPr/>
        <a:lstStyle/>
        <a:p>
          <a:r>
            <a:rPr lang="en-GB" dirty="0"/>
            <a:t>ASC worker informs the service user to keep all receipts or invoices for this payment made as DP Team will ask for copies to ensure the payment was spent as intended</a:t>
          </a:r>
          <a:endParaRPr lang="en-US" dirty="0"/>
        </a:p>
      </dgm:t>
    </dgm:pt>
    <dgm:pt modelId="{E28016C4-A28A-45B5-A814-BE4245DEEC91}" type="parTrans" cxnId="{04C60928-7596-416B-9D7B-C3EF5475874E}">
      <dgm:prSet/>
      <dgm:spPr/>
      <dgm:t>
        <a:bodyPr/>
        <a:lstStyle/>
        <a:p>
          <a:endParaRPr lang="en-US"/>
        </a:p>
      </dgm:t>
    </dgm:pt>
    <dgm:pt modelId="{A09769A0-2240-4648-B2ED-2CDE4E6F0935}" type="sibTrans" cxnId="{04C60928-7596-416B-9D7B-C3EF5475874E}">
      <dgm:prSet/>
      <dgm:spPr/>
      <dgm:t>
        <a:bodyPr/>
        <a:lstStyle/>
        <a:p>
          <a:endParaRPr lang="en-US"/>
        </a:p>
      </dgm:t>
    </dgm:pt>
    <dgm:pt modelId="{7931AE42-57F2-4D5E-BC9C-8DCA621531F4}">
      <dgm:prSet/>
      <dgm:spPr/>
      <dgm:t>
        <a:bodyPr/>
        <a:lstStyle/>
        <a:p>
          <a:r>
            <a:rPr lang="en-GB"/>
            <a:t>These will be uploaded onto Eclipse via a case note.</a:t>
          </a:r>
          <a:endParaRPr lang="en-US"/>
        </a:p>
      </dgm:t>
    </dgm:pt>
    <dgm:pt modelId="{FF4ACD82-1F96-4A23-A71C-D7BF369DB403}" type="parTrans" cxnId="{E431DDA0-CF36-425D-A974-4255FBBCD877}">
      <dgm:prSet/>
      <dgm:spPr/>
      <dgm:t>
        <a:bodyPr/>
        <a:lstStyle/>
        <a:p>
          <a:endParaRPr lang="en-US"/>
        </a:p>
      </dgm:t>
    </dgm:pt>
    <dgm:pt modelId="{9EB69735-E716-486B-80B9-5AC12C34E9BC}" type="sibTrans" cxnId="{E431DDA0-CF36-425D-A974-4255FBBCD877}">
      <dgm:prSet/>
      <dgm:spPr/>
      <dgm:t>
        <a:bodyPr/>
        <a:lstStyle/>
        <a:p>
          <a:endParaRPr lang="en-US"/>
        </a:p>
      </dgm:t>
    </dgm:pt>
    <dgm:pt modelId="{20BE1C6C-9A7C-4ED0-8BF9-350CEA70F22D}" type="pres">
      <dgm:prSet presAssocID="{8A2AEA2D-5712-4AAB-84CA-631D748B9EBF}" presName="Name0" presStyleCnt="0">
        <dgm:presLayoutVars>
          <dgm:dir/>
          <dgm:resizeHandles val="exact"/>
        </dgm:presLayoutVars>
      </dgm:prSet>
      <dgm:spPr/>
    </dgm:pt>
    <dgm:pt modelId="{792CA412-BB3D-4AED-A004-3311EB3AF1E2}" type="pres">
      <dgm:prSet presAssocID="{659F4E89-2C8A-4A9D-8256-18938DD464BB}" presName="node" presStyleLbl="node1" presStyleIdx="0" presStyleCnt="5">
        <dgm:presLayoutVars>
          <dgm:bulletEnabled val="1"/>
        </dgm:presLayoutVars>
      </dgm:prSet>
      <dgm:spPr/>
    </dgm:pt>
    <dgm:pt modelId="{438814F1-D181-4379-8606-296C1F1B332D}" type="pres">
      <dgm:prSet presAssocID="{AD1C4EF2-2D60-44A5-BF2B-AC9D4CD50321}" presName="sibTrans" presStyleLbl="sibTrans1D1" presStyleIdx="0" presStyleCnt="4"/>
      <dgm:spPr/>
    </dgm:pt>
    <dgm:pt modelId="{24AFB79E-C748-4685-956A-FA2F8060D080}" type="pres">
      <dgm:prSet presAssocID="{AD1C4EF2-2D60-44A5-BF2B-AC9D4CD50321}" presName="connectorText" presStyleLbl="sibTrans1D1" presStyleIdx="0" presStyleCnt="4"/>
      <dgm:spPr/>
    </dgm:pt>
    <dgm:pt modelId="{47599A61-7A37-4679-B22D-BBA130D95B0F}" type="pres">
      <dgm:prSet presAssocID="{F0C6DAD8-556B-49D7-892E-99359CE12F87}" presName="node" presStyleLbl="node1" presStyleIdx="1" presStyleCnt="5" custScaleX="182130" custScaleY="146533">
        <dgm:presLayoutVars>
          <dgm:bulletEnabled val="1"/>
        </dgm:presLayoutVars>
      </dgm:prSet>
      <dgm:spPr/>
    </dgm:pt>
    <dgm:pt modelId="{230CCF63-6B43-4B71-8060-9BBF958C98D1}" type="pres">
      <dgm:prSet presAssocID="{58A64893-FCAB-4D24-BD69-6C2E289FA0BE}" presName="sibTrans" presStyleLbl="sibTrans1D1" presStyleIdx="1" presStyleCnt="4"/>
      <dgm:spPr/>
    </dgm:pt>
    <dgm:pt modelId="{809C3234-0D09-4EA1-8AF1-7F55DD373832}" type="pres">
      <dgm:prSet presAssocID="{58A64893-FCAB-4D24-BD69-6C2E289FA0BE}" presName="connectorText" presStyleLbl="sibTrans1D1" presStyleIdx="1" presStyleCnt="4"/>
      <dgm:spPr/>
    </dgm:pt>
    <dgm:pt modelId="{68FB8656-09C3-435E-B286-A61C9BB0D0ED}" type="pres">
      <dgm:prSet presAssocID="{0927154A-D3FF-45A1-A357-2653A4C01790}" presName="node" presStyleLbl="node1" presStyleIdx="2" presStyleCnt="5">
        <dgm:presLayoutVars>
          <dgm:bulletEnabled val="1"/>
        </dgm:presLayoutVars>
      </dgm:prSet>
      <dgm:spPr/>
    </dgm:pt>
    <dgm:pt modelId="{1AA637EE-40AC-42FC-AE93-0CF4835D2B0F}" type="pres">
      <dgm:prSet presAssocID="{79F13C2F-896D-4A49-BDFD-FF8FD447A638}" presName="sibTrans" presStyleLbl="sibTrans1D1" presStyleIdx="2" presStyleCnt="4"/>
      <dgm:spPr/>
    </dgm:pt>
    <dgm:pt modelId="{F31BF8E2-F272-4DEC-B63B-03CD0BB4ABB1}" type="pres">
      <dgm:prSet presAssocID="{79F13C2F-896D-4A49-BDFD-FF8FD447A638}" presName="connectorText" presStyleLbl="sibTrans1D1" presStyleIdx="2" presStyleCnt="4"/>
      <dgm:spPr/>
    </dgm:pt>
    <dgm:pt modelId="{BC82068F-2ECB-4D24-B4F5-D4E1FBEF3E5A}" type="pres">
      <dgm:prSet presAssocID="{530D387B-3C2A-46C5-BDF1-8DB48B010ECA}" presName="node" presStyleLbl="node1" presStyleIdx="3" presStyleCnt="5">
        <dgm:presLayoutVars>
          <dgm:bulletEnabled val="1"/>
        </dgm:presLayoutVars>
      </dgm:prSet>
      <dgm:spPr/>
    </dgm:pt>
    <dgm:pt modelId="{5F8E02D2-AF5A-4DC4-AFAF-21A5C923D74B}" type="pres">
      <dgm:prSet presAssocID="{A09769A0-2240-4648-B2ED-2CDE4E6F0935}" presName="sibTrans" presStyleLbl="sibTrans1D1" presStyleIdx="3" presStyleCnt="4"/>
      <dgm:spPr/>
    </dgm:pt>
    <dgm:pt modelId="{CC1BCE38-299A-4CC5-AAB1-28DA6AEE1101}" type="pres">
      <dgm:prSet presAssocID="{A09769A0-2240-4648-B2ED-2CDE4E6F0935}" presName="connectorText" presStyleLbl="sibTrans1D1" presStyleIdx="3" presStyleCnt="4"/>
      <dgm:spPr/>
    </dgm:pt>
    <dgm:pt modelId="{2041653D-093E-45B8-A47B-2B4E0731810E}" type="pres">
      <dgm:prSet presAssocID="{7931AE42-57F2-4D5E-BC9C-8DCA621531F4}" presName="node" presStyleLbl="node1" presStyleIdx="4" presStyleCnt="5">
        <dgm:presLayoutVars>
          <dgm:bulletEnabled val="1"/>
        </dgm:presLayoutVars>
      </dgm:prSet>
      <dgm:spPr/>
    </dgm:pt>
  </dgm:ptLst>
  <dgm:cxnLst>
    <dgm:cxn modelId="{D2BB7F00-B407-4FDD-85AA-8E686498328C}" type="presOf" srcId="{58A64893-FCAB-4D24-BD69-6C2E289FA0BE}" destId="{809C3234-0D09-4EA1-8AF1-7F55DD373832}" srcOrd="1" destOrd="0" presId="urn:microsoft.com/office/officeart/2016/7/layout/RepeatingBendingProcessNew"/>
    <dgm:cxn modelId="{789EAC1A-8EF3-494E-84F9-0C112E3DC715}" type="presOf" srcId="{AD1C4EF2-2D60-44A5-BF2B-AC9D4CD50321}" destId="{24AFB79E-C748-4685-956A-FA2F8060D080}" srcOrd="1" destOrd="0" presId="urn:microsoft.com/office/officeart/2016/7/layout/RepeatingBendingProcessNew"/>
    <dgm:cxn modelId="{61234B22-DFEA-4BA7-A3C5-549581A12369}" type="presOf" srcId="{F0C6DAD8-556B-49D7-892E-99359CE12F87}" destId="{47599A61-7A37-4679-B22D-BBA130D95B0F}" srcOrd="0" destOrd="0" presId="urn:microsoft.com/office/officeart/2016/7/layout/RepeatingBendingProcessNew"/>
    <dgm:cxn modelId="{BB289027-64CC-4490-8E2C-5CB737F787C7}" type="presOf" srcId="{659F4E89-2C8A-4A9D-8256-18938DD464BB}" destId="{792CA412-BB3D-4AED-A004-3311EB3AF1E2}" srcOrd="0" destOrd="0" presId="urn:microsoft.com/office/officeart/2016/7/layout/RepeatingBendingProcessNew"/>
    <dgm:cxn modelId="{04C60928-7596-416B-9D7B-C3EF5475874E}" srcId="{8A2AEA2D-5712-4AAB-84CA-631D748B9EBF}" destId="{530D387B-3C2A-46C5-BDF1-8DB48B010ECA}" srcOrd="3" destOrd="0" parTransId="{E28016C4-A28A-45B5-A814-BE4245DEEC91}" sibTransId="{A09769A0-2240-4648-B2ED-2CDE4E6F0935}"/>
    <dgm:cxn modelId="{F687522D-BDEA-44F8-AA55-B4EFE3344530}" srcId="{F0C6DAD8-556B-49D7-892E-99359CE12F87}" destId="{070682AE-8150-445C-A25A-465C0D582996}" srcOrd="0" destOrd="0" parTransId="{FA5888A1-4BDC-45E5-9B7E-A7E0CD811BD0}" sibTransId="{7D42FCDC-FA23-47DA-872B-35E106281076}"/>
    <dgm:cxn modelId="{3C83CC31-C56E-4798-AA10-D29D4C5970DE}" type="presOf" srcId="{9B41CB3B-10B3-4BA6-9896-E060D7F086AF}" destId="{47599A61-7A37-4679-B22D-BBA130D95B0F}" srcOrd="0" destOrd="2" presId="urn:microsoft.com/office/officeart/2016/7/layout/RepeatingBendingProcessNew"/>
    <dgm:cxn modelId="{241DB23B-92D1-4E9B-9CB8-064D4DFBFD4A}" srcId="{8A2AEA2D-5712-4AAB-84CA-631D748B9EBF}" destId="{0927154A-D3FF-45A1-A357-2653A4C01790}" srcOrd="2" destOrd="0" parTransId="{FB273BF3-D918-46C5-A48F-5B6715B55A27}" sibTransId="{79F13C2F-896D-4A49-BDFD-FF8FD447A638}"/>
    <dgm:cxn modelId="{3E92AE6C-839A-44B8-B6ED-6CC7D3FF6E99}" type="presOf" srcId="{AD1C4EF2-2D60-44A5-BF2B-AC9D4CD50321}" destId="{438814F1-D181-4379-8606-296C1F1B332D}" srcOrd="0" destOrd="0" presId="urn:microsoft.com/office/officeart/2016/7/layout/RepeatingBendingProcessNew"/>
    <dgm:cxn modelId="{B216A76F-A3DF-4987-BCA3-1D1DDF5636AE}" srcId="{070682AE-8150-445C-A25A-465C0D582996}" destId="{9B41CB3B-10B3-4BA6-9896-E060D7F086AF}" srcOrd="0" destOrd="0" parTransId="{10D4DDF3-3974-4293-A88D-036CF25DAFA1}" sibTransId="{93D40BDA-28FC-4490-86FB-9A35677A78E8}"/>
    <dgm:cxn modelId="{F8F92653-EF03-4BDC-97EA-2664D422262D}" srcId="{8A2AEA2D-5712-4AAB-84CA-631D748B9EBF}" destId="{659F4E89-2C8A-4A9D-8256-18938DD464BB}" srcOrd="0" destOrd="0" parTransId="{39A7ADB4-2CAC-4FC5-A78E-B5E66ECB584E}" sibTransId="{AD1C4EF2-2D60-44A5-BF2B-AC9D4CD50321}"/>
    <dgm:cxn modelId="{F0E9509A-BD81-43AB-8A19-EC2F97C3C788}" type="presOf" srcId="{58A64893-FCAB-4D24-BD69-6C2E289FA0BE}" destId="{230CCF63-6B43-4B71-8060-9BBF958C98D1}" srcOrd="0" destOrd="0" presId="urn:microsoft.com/office/officeart/2016/7/layout/RepeatingBendingProcessNew"/>
    <dgm:cxn modelId="{E431DDA0-CF36-425D-A974-4255FBBCD877}" srcId="{8A2AEA2D-5712-4AAB-84CA-631D748B9EBF}" destId="{7931AE42-57F2-4D5E-BC9C-8DCA621531F4}" srcOrd="4" destOrd="0" parTransId="{FF4ACD82-1F96-4A23-A71C-D7BF369DB403}" sibTransId="{9EB69735-E716-486B-80B9-5AC12C34E9BC}"/>
    <dgm:cxn modelId="{A1D427A1-FF0E-4EF9-8866-636C346D8EAF}" type="presOf" srcId="{581771B2-8BFB-41AD-92CF-FB839DEEB3B9}" destId="{47599A61-7A37-4679-B22D-BBA130D95B0F}" srcOrd="0" destOrd="3" presId="urn:microsoft.com/office/officeart/2016/7/layout/RepeatingBendingProcessNew"/>
    <dgm:cxn modelId="{4716DFA2-41E1-44EB-A551-E2ED072A38EB}" type="presOf" srcId="{A09769A0-2240-4648-B2ED-2CDE4E6F0935}" destId="{CC1BCE38-299A-4CC5-AAB1-28DA6AEE1101}" srcOrd="1" destOrd="0" presId="urn:microsoft.com/office/officeart/2016/7/layout/RepeatingBendingProcessNew"/>
    <dgm:cxn modelId="{BCD39AA8-66C7-410B-9D92-8E42ADD9DAF3}" type="presOf" srcId="{070682AE-8150-445C-A25A-465C0D582996}" destId="{47599A61-7A37-4679-B22D-BBA130D95B0F}" srcOrd="0" destOrd="1" presId="urn:microsoft.com/office/officeart/2016/7/layout/RepeatingBendingProcessNew"/>
    <dgm:cxn modelId="{E46319A9-CD1D-4CCD-A9F2-EF3609C03F51}" type="presOf" srcId="{0927154A-D3FF-45A1-A357-2653A4C01790}" destId="{68FB8656-09C3-435E-B286-A61C9BB0D0ED}" srcOrd="0" destOrd="0" presId="urn:microsoft.com/office/officeart/2016/7/layout/RepeatingBendingProcessNew"/>
    <dgm:cxn modelId="{DBE287A9-5E10-46EA-A0F4-482EFE0492A0}" srcId="{070682AE-8150-445C-A25A-465C0D582996}" destId="{581771B2-8BFB-41AD-92CF-FB839DEEB3B9}" srcOrd="1" destOrd="0" parTransId="{BC148628-43BE-4EB1-9AA6-850E0644514A}" sibTransId="{63DA7399-803E-4A6E-BAE2-EF118B663756}"/>
    <dgm:cxn modelId="{B624A4BB-4E3F-41FC-A02D-FEDB04701323}" type="presOf" srcId="{79F13C2F-896D-4A49-BDFD-FF8FD447A638}" destId="{F31BF8E2-F272-4DEC-B63B-03CD0BB4ABB1}" srcOrd="1" destOrd="0" presId="urn:microsoft.com/office/officeart/2016/7/layout/RepeatingBendingProcessNew"/>
    <dgm:cxn modelId="{D14B19C4-AF70-42B9-AF83-BD0D8CDB96ED}" srcId="{8A2AEA2D-5712-4AAB-84CA-631D748B9EBF}" destId="{F0C6DAD8-556B-49D7-892E-99359CE12F87}" srcOrd="1" destOrd="0" parTransId="{86593876-14DC-451C-B02F-98A3A18A2CE2}" sibTransId="{58A64893-FCAB-4D24-BD69-6C2E289FA0BE}"/>
    <dgm:cxn modelId="{8DFF9CD1-BB44-4921-BCF3-684EE4A9A141}" type="presOf" srcId="{530D387B-3C2A-46C5-BDF1-8DB48B010ECA}" destId="{BC82068F-2ECB-4D24-B4F5-D4E1FBEF3E5A}" srcOrd="0" destOrd="0" presId="urn:microsoft.com/office/officeart/2016/7/layout/RepeatingBendingProcessNew"/>
    <dgm:cxn modelId="{8362F0D2-A298-456D-A4C3-33E5D8E1B66D}" type="presOf" srcId="{8A2AEA2D-5712-4AAB-84CA-631D748B9EBF}" destId="{20BE1C6C-9A7C-4ED0-8BF9-350CEA70F22D}" srcOrd="0" destOrd="0" presId="urn:microsoft.com/office/officeart/2016/7/layout/RepeatingBendingProcessNew"/>
    <dgm:cxn modelId="{9BBF75DF-DFF2-47DA-9B93-BB3AF0E36B67}" type="presOf" srcId="{A09769A0-2240-4648-B2ED-2CDE4E6F0935}" destId="{5F8E02D2-AF5A-4DC4-AFAF-21A5C923D74B}" srcOrd="0" destOrd="0" presId="urn:microsoft.com/office/officeart/2016/7/layout/RepeatingBendingProcessNew"/>
    <dgm:cxn modelId="{87434AE3-0827-4B90-9072-239D716CBB80}" type="presOf" srcId="{79F13C2F-896D-4A49-BDFD-FF8FD447A638}" destId="{1AA637EE-40AC-42FC-AE93-0CF4835D2B0F}" srcOrd="0" destOrd="0" presId="urn:microsoft.com/office/officeart/2016/7/layout/RepeatingBendingProcessNew"/>
    <dgm:cxn modelId="{9532E0F7-89E8-4DA6-8F54-786095FDA5BE}" type="presOf" srcId="{7931AE42-57F2-4D5E-BC9C-8DCA621531F4}" destId="{2041653D-093E-45B8-A47B-2B4E0731810E}" srcOrd="0" destOrd="0" presId="urn:microsoft.com/office/officeart/2016/7/layout/RepeatingBendingProcessNew"/>
    <dgm:cxn modelId="{799304F8-097C-4EA9-A95E-51F27C9AB48F}" type="presParOf" srcId="{20BE1C6C-9A7C-4ED0-8BF9-350CEA70F22D}" destId="{792CA412-BB3D-4AED-A004-3311EB3AF1E2}" srcOrd="0" destOrd="0" presId="urn:microsoft.com/office/officeart/2016/7/layout/RepeatingBendingProcessNew"/>
    <dgm:cxn modelId="{64109F6B-D820-47D7-9633-39A67BD9BDD2}" type="presParOf" srcId="{20BE1C6C-9A7C-4ED0-8BF9-350CEA70F22D}" destId="{438814F1-D181-4379-8606-296C1F1B332D}" srcOrd="1" destOrd="0" presId="urn:microsoft.com/office/officeart/2016/7/layout/RepeatingBendingProcessNew"/>
    <dgm:cxn modelId="{2071FB59-0514-4A47-9C53-D16EE2941E1C}" type="presParOf" srcId="{438814F1-D181-4379-8606-296C1F1B332D}" destId="{24AFB79E-C748-4685-956A-FA2F8060D080}" srcOrd="0" destOrd="0" presId="urn:microsoft.com/office/officeart/2016/7/layout/RepeatingBendingProcessNew"/>
    <dgm:cxn modelId="{A0CFCA87-4D1F-4441-92B1-1C69DF18FE0C}" type="presParOf" srcId="{20BE1C6C-9A7C-4ED0-8BF9-350CEA70F22D}" destId="{47599A61-7A37-4679-B22D-BBA130D95B0F}" srcOrd="2" destOrd="0" presId="urn:microsoft.com/office/officeart/2016/7/layout/RepeatingBendingProcessNew"/>
    <dgm:cxn modelId="{CB0526A0-44E4-4E62-BF28-26A762C212DD}" type="presParOf" srcId="{20BE1C6C-9A7C-4ED0-8BF9-350CEA70F22D}" destId="{230CCF63-6B43-4B71-8060-9BBF958C98D1}" srcOrd="3" destOrd="0" presId="urn:microsoft.com/office/officeart/2016/7/layout/RepeatingBendingProcessNew"/>
    <dgm:cxn modelId="{57A8C200-6C7C-47C7-8B2E-66B258205BFC}" type="presParOf" srcId="{230CCF63-6B43-4B71-8060-9BBF958C98D1}" destId="{809C3234-0D09-4EA1-8AF1-7F55DD373832}" srcOrd="0" destOrd="0" presId="urn:microsoft.com/office/officeart/2016/7/layout/RepeatingBendingProcessNew"/>
    <dgm:cxn modelId="{1AB1AE59-03F6-4EC9-898B-16236EC22721}" type="presParOf" srcId="{20BE1C6C-9A7C-4ED0-8BF9-350CEA70F22D}" destId="{68FB8656-09C3-435E-B286-A61C9BB0D0ED}" srcOrd="4" destOrd="0" presId="urn:microsoft.com/office/officeart/2016/7/layout/RepeatingBendingProcessNew"/>
    <dgm:cxn modelId="{960713FA-05E1-45E0-91EB-78306C43AC86}" type="presParOf" srcId="{20BE1C6C-9A7C-4ED0-8BF9-350CEA70F22D}" destId="{1AA637EE-40AC-42FC-AE93-0CF4835D2B0F}" srcOrd="5" destOrd="0" presId="urn:microsoft.com/office/officeart/2016/7/layout/RepeatingBendingProcessNew"/>
    <dgm:cxn modelId="{31D1F371-E9D6-4D01-83A8-90891004C27D}" type="presParOf" srcId="{1AA637EE-40AC-42FC-AE93-0CF4835D2B0F}" destId="{F31BF8E2-F272-4DEC-B63B-03CD0BB4ABB1}" srcOrd="0" destOrd="0" presId="urn:microsoft.com/office/officeart/2016/7/layout/RepeatingBendingProcessNew"/>
    <dgm:cxn modelId="{5B99AA38-E6E9-4D85-8327-6F6CDF3647CC}" type="presParOf" srcId="{20BE1C6C-9A7C-4ED0-8BF9-350CEA70F22D}" destId="{BC82068F-2ECB-4D24-B4F5-D4E1FBEF3E5A}" srcOrd="6" destOrd="0" presId="urn:microsoft.com/office/officeart/2016/7/layout/RepeatingBendingProcessNew"/>
    <dgm:cxn modelId="{4D8609CF-DF59-43AE-B62F-DBB0F8A133D7}" type="presParOf" srcId="{20BE1C6C-9A7C-4ED0-8BF9-350CEA70F22D}" destId="{5F8E02D2-AF5A-4DC4-AFAF-21A5C923D74B}" srcOrd="7" destOrd="0" presId="urn:microsoft.com/office/officeart/2016/7/layout/RepeatingBendingProcessNew"/>
    <dgm:cxn modelId="{E8CCE51B-DAB2-4A39-BE99-040EBE68696F}" type="presParOf" srcId="{5F8E02D2-AF5A-4DC4-AFAF-21A5C923D74B}" destId="{CC1BCE38-299A-4CC5-AAB1-28DA6AEE1101}" srcOrd="0" destOrd="0" presId="urn:microsoft.com/office/officeart/2016/7/layout/RepeatingBendingProcessNew"/>
    <dgm:cxn modelId="{58D3DFAC-0990-4F8B-A303-94E10F156FDB}" type="presParOf" srcId="{20BE1C6C-9A7C-4ED0-8BF9-350CEA70F22D}" destId="{2041653D-093E-45B8-A47B-2B4E0731810E}"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BEE80-2C13-447D-B523-468ACE9CC174}">
      <dsp:nvSpPr>
        <dsp:cNvPr id="0" name=""/>
        <dsp:cNvSpPr/>
      </dsp:nvSpPr>
      <dsp:spPr>
        <a:xfrm>
          <a:off x="0" y="3783765"/>
          <a:ext cx="8229600" cy="12419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GB" sz="2200" kern="1200"/>
            <a:t>It will give our service users the flexibility, choice and control to arrange and purchase care and support for themselves, achieving the outcomes agreed in their care and support plan. </a:t>
          </a:r>
          <a:endParaRPr lang="en-US" sz="2200" kern="1200"/>
        </a:p>
      </dsp:txBody>
      <dsp:txXfrm>
        <a:off x="0" y="3783765"/>
        <a:ext cx="8229600" cy="1241916"/>
      </dsp:txXfrm>
    </dsp:sp>
    <dsp:sp modelId="{3C2F7805-FA3C-4C65-878F-205060135ECD}">
      <dsp:nvSpPr>
        <dsp:cNvPr id="0" name=""/>
        <dsp:cNvSpPr/>
      </dsp:nvSpPr>
      <dsp:spPr>
        <a:xfrm rot="10800000">
          <a:off x="0" y="1892326"/>
          <a:ext cx="8229600" cy="191006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GB" sz="2200" kern="1200"/>
            <a:t>It is funding given to a person who has been assessed as being eligible for social care support as per the Care Act 2014 criteria.</a:t>
          </a:r>
          <a:endParaRPr lang="en-US" sz="2200" kern="1200"/>
        </a:p>
      </dsp:txBody>
      <dsp:txXfrm rot="10800000">
        <a:off x="0" y="1892326"/>
        <a:ext cx="8229600" cy="1241104"/>
      </dsp:txXfrm>
    </dsp:sp>
    <dsp:sp modelId="{05C4D63C-2B41-4BEE-B1AC-4F34D647BDFB}">
      <dsp:nvSpPr>
        <dsp:cNvPr id="0" name=""/>
        <dsp:cNvSpPr/>
      </dsp:nvSpPr>
      <dsp:spPr>
        <a:xfrm rot="10800000">
          <a:off x="0" y="888"/>
          <a:ext cx="8229600" cy="191006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GB" sz="2200" kern="1200"/>
            <a:t>A Direct Payment is one way to use a personal budget.</a:t>
          </a:r>
          <a:endParaRPr lang="en-US" sz="2200" kern="1200"/>
        </a:p>
      </dsp:txBody>
      <dsp:txXfrm rot="10800000">
        <a:off x="0" y="888"/>
        <a:ext cx="8229600" cy="12411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3037B-B8A1-42C9-8EEC-ED964938840D}">
      <dsp:nvSpPr>
        <dsp:cNvPr id="0" name=""/>
        <dsp:cNvSpPr/>
      </dsp:nvSpPr>
      <dsp:spPr>
        <a:xfrm>
          <a:off x="8339" y="129440"/>
          <a:ext cx="1182251" cy="42776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To purchase care from a CQC registered agency</a:t>
          </a:r>
          <a:endParaRPr lang="en-US" sz="1100" kern="1200"/>
        </a:p>
      </dsp:txBody>
      <dsp:txXfrm>
        <a:off x="8339" y="129440"/>
        <a:ext cx="1182251" cy="4277623"/>
      </dsp:txXfrm>
    </dsp:sp>
    <dsp:sp modelId="{52D1098D-1793-432A-965A-AF15986D8DAB}">
      <dsp:nvSpPr>
        <dsp:cNvPr id="0" name=""/>
        <dsp:cNvSpPr/>
      </dsp:nvSpPr>
      <dsp:spPr>
        <a:xfrm>
          <a:off x="1213862" y="2146752"/>
          <a:ext cx="177337" cy="24300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896687-93D4-4D8C-94EF-D7FC7AEC5025}">
      <dsp:nvSpPr>
        <dsp:cNvPr id="0" name=""/>
        <dsp:cNvSpPr/>
      </dsp:nvSpPr>
      <dsp:spPr>
        <a:xfrm>
          <a:off x="1414473" y="129440"/>
          <a:ext cx="1182251" cy="42776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Paying for a carer/personal assistant/micro-provider</a:t>
          </a:r>
          <a:endParaRPr lang="en-US" sz="1100" kern="1200"/>
        </a:p>
      </dsp:txBody>
      <dsp:txXfrm>
        <a:off x="1414473" y="129440"/>
        <a:ext cx="1182251" cy="4277623"/>
      </dsp:txXfrm>
    </dsp:sp>
    <dsp:sp modelId="{58F8A555-5AE1-4C62-8214-FA6F4D21AD4D}">
      <dsp:nvSpPr>
        <dsp:cNvPr id="0" name=""/>
        <dsp:cNvSpPr/>
      </dsp:nvSpPr>
      <dsp:spPr>
        <a:xfrm>
          <a:off x="2619997" y="2146752"/>
          <a:ext cx="177337" cy="24300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AB4D3-E541-440B-9C54-6733D5187652}">
      <dsp:nvSpPr>
        <dsp:cNvPr id="0" name=""/>
        <dsp:cNvSpPr/>
      </dsp:nvSpPr>
      <dsp:spPr>
        <a:xfrm>
          <a:off x="2820607" y="129440"/>
          <a:ext cx="1182251" cy="42776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Support to use daytime activities &amp; access to the community</a:t>
          </a:r>
          <a:endParaRPr lang="en-US" sz="1100" kern="1200"/>
        </a:p>
      </dsp:txBody>
      <dsp:txXfrm>
        <a:off x="2820607" y="129440"/>
        <a:ext cx="1182251" cy="4277623"/>
      </dsp:txXfrm>
    </dsp:sp>
    <dsp:sp modelId="{1661F88E-C2DA-4022-9864-68448F566035}">
      <dsp:nvSpPr>
        <dsp:cNvPr id="0" name=""/>
        <dsp:cNvSpPr/>
      </dsp:nvSpPr>
      <dsp:spPr>
        <a:xfrm>
          <a:off x="4026131" y="2146752"/>
          <a:ext cx="177337" cy="24300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CA49E3-B671-4014-9970-5E431383B517}">
      <dsp:nvSpPr>
        <dsp:cNvPr id="0" name=""/>
        <dsp:cNvSpPr/>
      </dsp:nvSpPr>
      <dsp:spPr>
        <a:xfrm>
          <a:off x="4226741" y="129440"/>
          <a:ext cx="1182251" cy="42776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t" anchorCtr="0">
          <a:noAutofit/>
        </a:bodyPr>
        <a:lstStyle/>
        <a:p>
          <a:pPr marL="0" lvl="0" indent="0" algn="l" defTabSz="488950">
            <a:lnSpc>
              <a:spcPct val="90000"/>
            </a:lnSpc>
            <a:spcBef>
              <a:spcPct val="0"/>
            </a:spcBef>
            <a:spcAft>
              <a:spcPct val="35000"/>
            </a:spcAft>
            <a:buNone/>
          </a:pPr>
          <a:r>
            <a:rPr lang="en-GB" sz="1100" kern="1200" dirty="0"/>
            <a:t>To purchase equipment which </a:t>
          </a:r>
          <a:r>
            <a:rPr lang="en-GB" sz="1100" b="1" kern="1200" dirty="0"/>
            <a:t>cannot</a:t>
          </a:r>
          <a:r>
            <a:rPr lang="en-GB" sz="1100" kern="1200" dirty="0"/>
            <a:t> be bought through our current contracted provider. We should also signpost DP service Users to Organisations which provide equipment cost effectively.</a:t>
          </a:r>
          <a:endParaRPr lang="en-US" sz="1100" kern="1200" dirty="0"/>
        </a:p>
        <a:p>
          <a:pPr marL="57150" lvl="1" indent="-57150" algn="l" defTabSz="400050">
            <a:lnSpc>
              <a:spcPct val="90000"/>
            </a:lnSpc>
            <a:spcBef>
              <a:spcPct val="0"/>
            </a:spcBef>
            <a:spcAft>
              <a:spcPct val="15000"/>
            </a:spcAft>
            <a:buChar char="•"/>
          </a:pPr>
          <a:r>
            <a:rPr lang="en-GB" sz="900" kern="1200"/>
            <a:t>The cost of the item should not be more than SC would pay if we sourced it ourselves, if it is, the DP SU must fund the difference themselves.</a:t>
          </a:r>
          <a:endParaRPr lang="en-US" sz="900" kern="1200"/>
        </a:p>
      </dsp:txBody>
      <dsp:txXfrm>
        <a:off x="4226741" y="129440"/>
        <a:ext cx="1182251" cy="4277623"/>
      </dsp:txXfrm>
    </dsp:sp>
    <dsp:sp modelId="{4B4F8351-4163-4E97-973B-CE14D2EA808F}">
      <dsp:nvSpPr>
        <dsp:cNvPr id="0" name=""/>
        <dsp:cNvSpPr/>
      </dsp:nvSpPr>
      <dsp:spPr>
        <a:xfrm>
          <a:off x="5432265" y="2146752"/>
          <a:ext cx="177337" cy="24300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9C193A-D387-4353-A2C4-1670A13A3C1F}">
      <dsp:nvSpPr>
        <dsp:cNvPr id="0" name=""/>
        <dsp:cNvSpPr/>
      </dsp:nvSpPr>
      <dsp:spPr>
        <a:xfrm>
          <a:off x="5632875" y="129440"/>
          <a:ext cx="1182251" cy="42776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Pay for transport ONLY if every other mobility benefit funded by the council and volunteer/free options have been exhausted and there is still an outstanding need to be met.</a:t>
          </a:r>
          <a:endParaRPr lang="en-US" sz="1100" kern="1200"/>
        </a:p>
      </dsp:txBody>
      <dsp:txXfrm>
        <a:off x="5632875" y="129440"/>
        <a:ext cx="1182251" cy="4277623"/>
      </dsp:txXfrm>
    </dsp:sp>
    <dsp:sp modelId="{87B84AC1-164F-4777-AC5A-3B9D1339CCBC}">
      <dsp:nvSpPr>
        <dsp:cNvPr id="0" name=""/>
        <dsp:cNvSpPr/>
      </dsp:nvSpPr>
      <dsp:spPr>
        <a:xfrm>
          <a:off x="6838399" y="2146752"/>
          <a:ext cx="177337" cy="24300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44EF03-3C06-4BD2-AD4E-BC51EDA1E27B}">
      <dsp:nvSpPr>
        <dsp:cNvPr id="0" name=""/>
        <dsp:cNvSpPr/>
      </dsp:nvSpPr>
      <dsp:spPr>
        <a:xfrm>
          <a:off x="7039009" y="129440"/>
          <a:ext cx="1182251" cy="42776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Anything else relevant to meeting the agreed outcomes within their care and support plan.</a:t>
          </a:r>
          <a:endParaRPr lang="en-US" sz="1100" kern="1200"/>
        </a:p>
      </dsp:txBody>
      <dsp:txXfrm>
        <a:off x="7039009" y="129440"/>
        <a:ext cx="1182251" cy="42776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DC1FB-182E-4036-A824-D1C2EE8B617A}">
      <dsp:nvSpPr>
        <dsp:cNvPr id="0" name=""/>
        <dsp:cNvSpPr/>
      </dsp:nvSpPr>
      <dsp:spPr>
        <a:xfrm>
          <a:off x="125211" y="3800"/>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Help determine what care and support is needed</a:t>
          </a:r>
          <a:endParaRPr lang="en-US" sz="2100" kern="1200"/>
        </a:p>
      </dsp:txBody>
      <dsp:txXfrm>
        <a:off x="125211" y="3800"/>
        <a:ext cx="2557768" cy="1534660"/>
      </dsp:txXfrm>
    </dsp:sp>
    <dsp:sp modelId="{36BAFD0D-AB1C-4931-A626-CE517513CD87}">
      <dsp:nvSpPr>
        <dsp:cNvPr id="0" name=""/>
        <dsp:cNvSpPr/>
      </dsp:nvSpPr>
      <dsp:spPr>
        <a:xfrm>
          <a:off x="2938755" y="3800"/>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Show the service user exactly what their budget is and what it can be spent on</a:t>
          </a:r>
          <a:endParaRPr lang="en-US" sz="2100" kern="1200"/>
        </a:p>
      </dsp:txBody>
      <dsp:txXfrm>
        <a:off x="2938755" y="3800"/>
        <a:ext cx="2557768" cy="1534660"/>
      </dsp:txXfrm>
    </dsp:sp>
    <dsp:sp modelId="{C3689DFF-FD0B-4681-B253-2E552992EC42}">
      <dsp:nvSpPr>
        <dsp:cNvPr id="0" name=""/>
        <dsp:cNvSpPr/>
      </dsp:nvSpPr>
      <dsp:spPr>
        <a:xfrm>
          <a:off x="5752300" y="3800"/>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Inform them what their assessed needs and achievable outcomes are</a:t>
          </a:r>
          <a:endParaRPr lang="en-US" sz="2100" kern="1200" dirty="0"/>
        </a:p>
      </dsp:txBody>
      <dsp:txXfrm>
        <a:off x="5752300" y="3800"/>
        <a:ext cx="2557768" cy="1534660"/>
      </dsp:txXfrm>
    </dsp:sp>
    <dsp:sp modelId="{826E1E4A-85D2-49FD-B4D0-7682F18598CE}">
      <dsp:nvSpPr>
        <dsp:cNvPr id="0" name=""/>
        <dsp:cNvSpPr/>
      </dsp:nvSpPr>
      <dsp:spPr>
        <a:xfrm>
          <a:off x="1440159" y="1666753"/>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Show the service user their FAB assessed contribution and SC’s contribution </a:t>
          </a:r>
          <a:endParaRPr lang="en-US" sz="2100" kern="1200" dirty="0"/>
        </a:p>
      </dsp:txBody>
      <dsp:txXfrm>
        <a:off x="1440159" y="1666753"/>
        <a:ext cx="2557768" cy="1534660"/>
      </dsp:txXfrm>
    </dsp:sp>
    <dsp:sp modelId="{935B3677-CB68-4027-B9D0-29D42271CF7B}">
      <dsp:nvSpPr>
        <dsp:cNvPr id="0" name=""/>
        <dsp:cNvSpPr/>
      </dsp:nvSpPr>
      <dsp:spPr>
        <a:xfrm>
          <a:off x="4680519" y="1666753"/>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Have a contingency plan clearly stated</a:t>
          </a:r>
          <a:endParaRPr lang="en-US" sz="2100" kern="1200"/>
        </a:p>
      </dsp:txBody>
      <dsp:txXfrm>
        <a:off x="4680519" y="1666753"/>
        <a:ext cx="2557768" cy="1534660"/>
      </dsp:txXfrm>
    </dsp:sp>
    <dsp:sp modelId="{97A0619B-6D68-44F5-8BD9-1B880A5229FD}">
      <dsp:nvSpPr>
        <dsp:cNvPr id="0" name=""/>
        <dsp:cNvSpPr/>
      </dsp:nvSpPr>
      <dsp:spPr>
        <a:xfrm>
          <a:off x="4680519" y="3466956"/>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Help with future reviews </a:t>
          </a:r>
          <a:endParaRPr lang="en-US" sz="2100" kern="1200"/>
        </a:p>
      </dsp:txBody>
      <dsp:txXfrm>
        <a:off x="4680519" y="3466956"/>
        <a:ext cx="2557768" cy="1534660"/>
      </dsp:txXfrm>
    </dsp:sp>
    <dsp:sp modelId="{91EAC4CE-49D0-4D84-88E3-4EF1C4907754}">
      <dsp:nvSpPr>
        <dsp:cNvPr id="0" name=""/>
        <dsp:cNvSpPr/>
      </dsp:nvSpPr>
      <dsp:spPr>
        <a:xfrm>
          <a:off x="1440159" y="3466951"/>
          <a:ext cx="2557768" cy="15346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Help DP Team identify misuse</a:t>
          </a:r>
          <a:endParaRPr lang="en-US" sz="2100" kern="1200" dirty="0"/>
        </a:p>
      </dsp:txBody>
      <dsp:txXfrm>
        <a:off x="1440159" y="3466951"/>
        <a:ext cx="2557768" cy="1534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D5126-4646-4D3A-A27F-F922CA388178}">
      <dsp:nvSpPr>
        <dsp:cNvPr id="0" name=""/>
        <dsp:cNvSpPr/>
      </dsp:nvSpPr>
      <dsp:spPr>
        <a:xfrm>
          <a:off x="13775" y="1072"/>
          <a:ext cx="3544405" cy="22506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ADC8CA-8630-473F-A544-D0B3B3F0B034}">
      <dsp:nvSpPr>
        <dsp:cNvPr id="0" name=""/>
        <dsp:cNvSpPr/>
      </dsp:nvSpPr>
      <dsp:spPr>
        <a:xfrm>
          <a:off x="407598" y="375203"/>
          <a:ext cx="3544405" cy="22506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Anyone who has a Care Act 2014 eligible assessed social and care need.</a:t>
          </a:r>
          <a:endParaRPr lang="en-US" sz="2900" kern="1200"/>
        </a:p>
      </dsp:txBody>
      <dsp:txXfrm>
        <a:off x="473519" y="441124"/>
        <a:ext cx="3412563" cy="2118855"/>
      </dsp:txXfrm>
    </dsp:sp>
    <dsp:sp modelId="{2BBBE89D-F9C5-4D73-B192-4175AC13ED83}">
      <dsp:nvSpPr>
        <dsp:cNvPr id="0" name=""/>
        <dsp:cNvSpPr/>
      </dsp:nvSpPr>
      <dsp:spPr>
        <a:xfrm>
          <a:off x="4345826" y="1072"/>
          <a:ext cx="3544405" cy="22506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668746-807F-4EDC-B53B-1B13F40F389D}">
      <dsp:nvSpPr>
        <dsp:cNvPr id="0" name=""/>
        <dsp:cNvSpPr/>
      </dsp:nvSpPr>
      <dsp:spPr>
        <a:xfrm>
          <a:off x="4739649" y="375203"/>
          <a:ext cx="3544405" cy="22506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Their capital is below the threshold (£23,250)</a:t>
          </a:r>
          <a:endParaRPr lang="en-US" sz="2900" kern="1200"/>
        </a:p>
      </dsp:txBody>
      <dsp:txXfrm>
        <a:off x="4805570" y="441124"/>
        <a:ext cx="3412563" cy="21188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70B0A-5438-4C98-9BE5-DC109CD24942}">
      <dsp:nvSpPr>
        <dsp:cNvPr id="0" name=""/>
        <dsp:cNvSpPr/>
      </dsp:nvSpPr>
      <dsp:spPr>
        <a:xfrm>
          <a:off x="0" y="2349451"/>
          <a:ext cx="8568952" cy="23475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kern="1200" dirty="0"/>
            <a:t>For service users who may have alcohol, drug or substance dependencies and require a direct payment but who are not under any of the stipulated court orders, it is strongly advised that they are placed onto the scheme with a holding account to ensure they do not get into any financial difficulties which could result in their care needs not being met.</a:t>
          </a:r>
          <a:endParaRPr lang="en-US" sz="2300" kern="1200" dirty="0"/>
        </a:p>
      </dsp:txBody>
      <dsp:txXfrm>
        <a:off x="0" y="2349451"/>
        <a:ext cx="8568952" cy="2347579"/>
      </dsp:txXfrm>
    </dsp:sp>
    <dsp:sp modelId="{BBEF298F-F8D1-47DE-A9F5-473A6D79DAA4}">
      <dsp:nvSpPr>
        <dsp:cNvPr id="0" name=""/>
        <dsp:cNvSpPr/>
      </dsp:nvSpPr>
      <dsp:spPr>
        <a:xfrm rot="10800000">
          <a:off x="0" y="0"/>
          <a:ext cx="8568952" cy="2371120"/>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kern="1200" dirty="0"/>
            <a:t>The law specifically </a:t>
          </a:r>
          <a:r>
            <a:rPr lang="en-GB" sz="2300" b="1" kern="1200" dirty="0"/>
            <a:t>excludes</a:t>
          </a:r>
          <a:r>
            <a:rPr lang="en-GB" sz="2300" kern="1200" dirty="0"/>
            <a:t> people who are placed under certain conditions by the courts relating to drug/alcohol dependencies</a:t>
          </a:r>
          <a:endParaRPr lang="en-US" sz="2300" kern="1200" dirty="0"/>
        </a:p>
      </dsp:txBody>
      <dsp:txXfrm rot="10800000">
        <a:off x="0" y="0"/>
        <a:ext cx="8568952" cy="15406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AF724-E29E-4A96-8798-0CB7810A8208}">
      <dsp:nvSpPr>
        <dsp:cNvPr id="0" name=""/>
        <dsp:cNvSpPr/>
      </dsp:nvSpPr>
      <dsp:spPr>
        <a:xfrm>
          <a:off x="0" y="31503"/>
          <a:ext cx="2632792"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Good basic knowledge and understanding of Direct Payments &amp; can explain them to the Service User at initial visit</a:t>
          </a:r>
          <a:endParaRPr lang="en-US" sz="1700" kern="1200"/>
        </a:p>
      </dsp:txBody>
      <dsp:txXfrm>
        <a:off x="0" y="31503"/>
        <a:ext cx="2632792" cy="1579675"/>
      </dsp:txXfrm>
    </dsp:sp>
    <dsp:sp modelId="{1FE18391-7EB3-4CF9-ACB9-1E5D25053071}">
      <dsp:nvSpPr>
        <dsp:cNvPr id="0" name=""/>
        <dsp:cNvSpPr/>
      </dsp:nvSpPr>
      <dsp:spPr>
        <a:xfrm>
          <a:off x="2896071" y="31503"/>
          <a:ext cx="2632792"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Check Service User (or nominated or authorised person) is suitable to have, run and manage a Direct Payment</a:t>
          </a:r>
          <a:endParaRPr lang="en-US" sz="1700" kern="1200" dirty="0"/>
        </a:p>
      </dsp:txBody>
      <dsp:txXfrm>
        <a:off x="2896071" y="31503"/>
        <a:ext cx="2632792" cy="1579675"/>
      </dsp:txXfrm>
    </dsp:sp>
    <dsp:sp modelId="{5DA8DBD1-AA31-471E-8083-1C80E88D96B5}">
      <dsp:nvSpPr>
        <dsp:cNvPr id="0" name=""/>
        <dsp:cNvSpPr/>
      </dsp:nvSpPr>
      <dsp:spPr>
        <a:xfrm>
          <a:off x="5792143" y="31503"/>
          <a:ext cx="2632792"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Able to explain the difference between an Agency and Personal Assistants; employed and self employed (micro-provider)</a:t>
          </a:r>
          <a:endParaRPr lang="en-US" sz="1700" kern="1200"/>
        </a:p>
      </dsp:txBody>
      <dsp:txXfrm>
        <a:off x="5792143" y="31503"/>
        <a:ext cx="2632792" cy="1579675"/>
      </dsp:txXfrm>
    </dsp:sp>
    <dsp:sp modelId="{E85E7B58-A868-4271-B7CE-7962A054ADFF}">
      <dsp:nvSpPr>
        <dsp:cNvPr id="0" name=""/>
        <dsp:cNvSpPr/>
      </dsp:nvSpPr>
      <dsp:spPr>
        <a:xfrm>
          <a:off x="0" y="1874458"/>
          <a:ext cx="2632792"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Help prepare contingency plans and state them within the care and support plan on Eclipse</a:t>
          </a:r>
          <a:endParaRPr lang="en-US" sz="1700" kern="1200"/>
        </a:p>
      </dsp:txBody>
      <dsp:txXfrm>
        <a:off x="0" y="1874458"/>
        <a:ext cx="2632792" cy="1579675"/>
      </dsp:txXfrm>
    </dsp:sp>
    <dsp:sp modelId="{3CD2F11D-8360-4DDE-8BF4-DB1AEC68E1FB}">
      <dsp:nvSpPr>
        <dsp:cNvPr id="0" name=""/>
        <dsp:cNvSpPr/>
      </dsp:nvSpPr>
      <dsp:spPr>
        <a:xfrm>
          <a:off x="2896071" y="1874458"/>
          <a:ext cx="2632792"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Ask if a DBS is required and arrange for one if its needed. If refused, ensure the disclaimer letter is signed and saved onto Eclipse.</a:t>
          </a:r>
          <a:endParaRPr lang="en-US" sz="1700" kern="1200" dirty="0"/>
        </a:p>
      </dsp:txBody>
      <dsp:txXfrm>
        <a:off x="2896071" y="1874458"/>
        <a:ext cx="2632792" cy="1579675"/>
      </dsp:txXfrm>
    </dsp:sp>
    <dsp:sp modelId="{65821F4A-52EB-43E9-B6CE-11949AE0EC8D}">
      <dsp:nvSpPr>
        <dsp:cNvPr id="0" name=""/>
        <dsp:cNvSpPr/>
      </dsp:nvSpPr>
      <dsp:spPr>
        <a:xfrm>
          <a:off x="5792143" y="1874458"/>
          <a:ext cx="2632792"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Ensure correct review and support plan is completed on Eclipse when ordering the DP</a:t>
          </a:r>
          <a:endParaRPr lang="en-US" sz="1700" kern="1200"/>
        </a:p>
      </dsp:txBody>
      <dsp:txXfrm>
        <a:off x="5792143" y="1874458"/>
        <a:ext cx="2632792" cy="1579675"/>
      </dsp:txXfrm>
    </dsp:sp>
    <dsp:sp modelId="{6B4DCF23-30ED-4FE1-95B5-A67206E4F3E9}">
      <dsp:nvSpPr>
        <dsp:cNvPr id="0" name=""/>
        <dsp:cNvSpPr/>
      </dsp:nvSpPr>
      <dsp:spPr>
        <a:xfrm>
          <a:off x="2293912" y="3717413"/>
          <a:ext cx="3837110" cy="15796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Be available at the start to assist if there are any queries with the DP set up where the nominated/authorised person doesn’t engage</a:t>
          </a:r>
          <a:endParaRPr lang="en-US" sz="1700" kern="1200" dirty="0"/>
        </a:p>
      </dsp:txBody>
      <dsp:txXfrm>
        <a:off x="2293912" y="3717413"/>
        <a:ext cx="3837110" cy="1579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B5FE4-38B9-4E9B-BA0D-20F7AE16C9BE}">
      <dsp:nvSpPr>
        <dsp:cNvPr id="0" name=""/>
        <dsp:cNvSpPr/>
      </dsp:nvSpPr>
      <dsp:spPr>
        <a:xfrm>
          <a:off x="1137343" y="756"/>
          <a:ext cx="2825821" cy="16954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If a DP is required, complete a support plan on Eclipse in work lists and ‘exit and complete’ it.</a:t>
          </a:r>
        </a:p>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This automatically generates a ‘notify direct payments team’ notification which you will need to re-assign to the DP team. </a:t>
          </a:r>
          <a:endParaRPr lang="en-US" sz="1200" kern="1200" dirty="0">
            <a:latin typeface="Arial" panose="020B0604020202020204" pitchFamily="34" charset="0"/>
            <a:cs typeface="Arial" panose="020B0604020202020204" pitchFamily="34" charset="0"/>
          </a:endParaRPr>
        </a:p>
      </dsp:txBody>
      <dsp:txXfrm>
        <a:off x="1137343" y="756"/>
        <a:ext cx="2825821" cy="1695493"/>
      </dsp:txXfrm>
    </dsp:sp>
    <dsp:sp modelId="{A22B7537-2548-48F9-A7D3-F5F284E602AB}">
      <dsp:nvSpPr>
        <dsp:cNvPr id="0" name=""/>
        <dsp:cNvSpPr/>
      </dsp:nvSpPr>
      <dsp:spPr>
        <a:xfrm>
          <a:off x="4245747" y="756"/>
          <a:ext cx="2825821" cy="16954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Do not send the DP team the ‘financial assessment’ notice</a:t>
          </a:r>
        </a:p>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The ASC worker needs to complete the form and assign that notice to the FAB team </a:t>
          </a:r>
          <a:endParaRPr lang="en-US" sz="1200" kern="1200" dirty="0">
            <a:latin typeface="Arial" panose="020B0604020202020204" pitchFamily="34" charset="0"/>
            <a:cs typeface="Arial" panose="020B0604020202020204" pitchFamily="34" charset="0"/>
          </a:endParaRPr>
        </a:p>
      </dsp:txBody>
      <dsp:txXfrm>
        <a:off x="4245747" y="756"/>
        <a:ext cx="2825821" cy="1695493"/>
      </dsp:txXfrm>
    </dsp:sp>
    <dsp:sp modelId="{0F64EEFC-17FE-4282-AD24-1CB432AB9C79}">
      <dsp:nvSpPr>
        <dsp:cNvPr id="0" name=""/>
        <dsp:cNvSpPr/>
      </dsp:nvSpPr>
      <dsp:spPr>
        <a:xfrm>
          <a:off x="1137343" y="1978831"/>
          <a:ext cx="2825821" cy="16954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Do not send the DP team the ‘finance team’ notice.</a:t>
          </a:r>
          <a:endParaRPr lang="en-US" sz="1200" kern="1200" dirty="0">
            <a:latin typeface="Arial" panose="020B0604020202020204" pitchFamily="34" charset="0"/>
            <a:cs typeface="Arial" panose="020B0604020202020204" pitchFamily="34" charset="0"/>
          </a:endParaRPr>
        </a:p>
      </dsp:txBody>
      <dsp:txXfrm>
        <a:off x="1137343" y="1978831"/>
        <a:ext cx="2825821" cy="1695493"/>
      </dsp:txXfrm>
    </dsp:sp>
    <dsp:sp modelId="{5D14CDDE-8572-467D-99B6-A65E084100BB}">
      <dsp:nvSpPr>
        <dsp:cNvPr id="0" name=""/>
        <dsp:cNvSpPr/>
      </dsp:nvSpPr>
      <dsp:spPr>
        <a:xfrm>
          <a:off x="4245747" y="1978831"/>
          <a:ext cx="2825821" cy="16954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The DP team do not action orders via a ‘Message’ notice or messages that tell them to read a case note for details.</a:t>
          </a:r>
          <a:endParaRPr lang="en-US" sz="1200" kern="1200" dirty="0">
            <a:latin typeface="Arial" panose="020B0604020202020204" pitchFamily="34" charset="0"/>
            <a:cs typeface="Arial" panose="020B0604020202020204" pitchFamily="34" charset="0"/>
          </a:endParaRPr>
        </a:p>
      </dsp:txBody>
      <dsp:txXfrm>
        <a:off x="4245747" y="1978831"/>
        <a:ext cx="2825821" cy="1695493"/>
      </dsp:txXfrm>
    </dsp:sp>
    <dsp:sp modelId="{E1C08613-B6D9-4DFC-B744-D3FB7418960E}">
      <dsp:nvSpPr>
        <dsp:cNvPr id="0" name=""/>
        <dsp:cNvSpPr/>
      </dsp:nvSpPr>
      <dsp:spPr>
        <a:xfrm>
          <a:off x="153081" y="3956906"/>
          <a:ext cx="7902749" cy="21958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There must be an up to date and correct support plan for the individual, within the direct payment section, within the ‘Formal Services’ section.</a:t>
          </a:r>
        </a:p>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Please ensure you include:</a:t>
          </a:r>
          <a:endParaRPr lang="en-US" sz="16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GB" sz="1200" kern="1200">
              <a:latin typeface="Arial" panose="020B0604020202020204" pitchFamily="34" charset="0"/>
              <a:cs typeface="Arial" panose="020B0604020202020204" pitchFamily="34" charset="0"/>
            </a:rPr>
            <a:t>Start Date</a:t>
          </a:r>
          <a:endParaRPr lang="en-US" sz="1200" kern="120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GB" sz="1200" kern="1200" dirty="0">
              <a:latin typeface="Arial" panose="020B0604020202020204" pitchFamily="34" charset="0"/>
              <a:cs typeface="Arial" panose="020B0604020202020204" pitchFamily="34" charset="0"/>
            </a:rPr>
            <a:t>Number of hours</a:t>
          </a:r>
          <a:endParaRPr lang="en-US"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GB" sz="1200" kern="1200">
              <a:latin typeface="Arial" panose="020B0604020202020204" pitchFamily="34" charset="0"/>
              <a:cs typeface="Arial" panose="020B0604020202020204" pitchFamily="34" charset="0"/>
            </a:rPr>
            <a:t>Provider – PA or Agency</a:t>
          </a:r>
          <a:endParaRPr lang="en-US" sz="1200" kern="120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GB" sz="1200" kern="1200">
              <a:latin typeface="Arial" panose="020B0604020202020204" pitchFamily="34" charset="0"/>
              <a:cs typeface="Arial" panose="020B0604020202020204" pitchFamily="34" charset="0"/>
            </a:rPr>
            <a:t>Budget</a:t>
          </a:r>
          <a:endParaRPr lang="en-US" sz="1200" kern="120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GB" sz="1200" kern="1200">
              <a:latin typeface="Arial" panose="020B0604020202020204" pitchFamily="34" charset="0"/>
              <a:cs typeface="Arial" panose="020B0604020202020204" pitchFamily="34" charset="0"/>
            </a:rPr>
            <a:t>Whether it is a holding account (previously known as a managed account - MA) or not, and where it is, the name of the person who is managing the direct payment, their address and contact details.</a:t>
          </a:r>
          <a:endParaRPr lang="en-US" sz="1200" kern="120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GB" sz="1200" kern="1200">
              <a:latin typeface="Arial" panose="020B0604020202020204" pitchFamily="34" charset="0"/>
              <a:cs typeface="Arial" panose="020B0604020202020204" pitchFamily="34" charset="0"/>
            </a:rPr>
            <a:t>Sign off. Whether it was at peer or by a service manager</a:t>
          </a:r>
          <a:endParaRPr lang="en-US" sz="1200" kern="1200">
            <a:latin typeface="Arial" panose="020B0604020202020204" pitchFamily="34" charset="0"/>
            <a:cs typeface="Arial" panose="020B0604020202020204" pitchFamily="34" charset="0"/>
          </a:endParaRPr>
        </a:p>
      </dsp:txBody>
      <dsp:txXfrm>
        <a:off x="153081" y="3956906"/>
        <a:ext cx="7902749" cy="21958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84FBF-849B-4AFD-8A30-F820A0F1FFC7}">
      <dsp:nvSpPr>
        <dsp:cNvPr id="0" name=""/>
        <dsp:cNvSpPr/>
      </dsp:nvSpPr>
      <dsp:spPr>
        <a:xfrm>
          <a:off x="0" y="9343"/>
          <a:ext cx="8568952" cy="144699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025278-89F1-4536-93F9-6E5439CC1C60}">
      <dsp:nvSpPr>
        <dsp:cNvPr id="0" name=""/>
        <dsp:cNvSpPr/>
      </dsp:nvSpPr>
      <dsp:spPr>
        <a:xfrm>
          <a:off x="437717" y="334917"/>
          <a:ext cx="795849" cy="7958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7D111C-C6B7-4111-A2E6-00FEDB92AF2E}">
      <dsp:nvSpPr>
        <dsp:cNvPr id="0" name=""/>
        <dsp:cNvSpPr/>
      </dsp:nvSpPr>
      <dsp:spPr>
        <a:xfrm>
          <a:off x="1671283" y="9343"/>
          <a:ext cx="6894399" cy="1446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141" tIns="153141" rIns="153141" bIns="153141" numCol="1" spcCol="1270" anchor="ctr" anchorCtr="0">
          <a:noAutofit/>
        </a:bodyPr>
        <a:lstStyle/>
        <a:p>
          <a:pPr marL="0" lvl="0" indent="0" algn="l" defTabSz="533400">
            <a:lnSpc>
              <a:spcPct val="100000"/>
            </a:lnSpc>
            <a:spcBef>
              <a:spcPct val="0"/>
            </a:spcBef>
            <a:spcAft>
              <a:spcPct val="35000"/>
            </a:spcAft>
            <a:buNone/>
          </a:pPr>
          <a:r>
            <a:rPr lang="en-GB" sz="1200" kern="1200" dirty="0">
              <a:latin typeface="Arial" panose="020B0604020202020204" pitchFamily="34" charset="0"/>
              <a:cs typeface="Arial" panose="020B0604020202020204" pitchFamily="34" charset="0"/>
            </a:rPr>
            <a:t>DP Finance team email DP referral over to advisory service; they confirm receipt of the referral by email.</a:t>
          </a:r>
          <a:endParaRPr lang="en-US" sz="1200" kern="1200" dirty="0">
            <a:latin typeface="Arial" panose="020B0604020202020204" pitchFamily="34" charset="0"/>
            <a:cs typeface="Arial" panose="020B0604020202020204" pitchFamily="34" charset="0"/>
          </a:endParaRPr>
        </a:p>
      </dsp:txBody>
      <dsp:txXfrm>
        <a:off x="1671283" y="9343"/>
        <a:ext cx="6894399" cy="1446998"/>
      </dsp:txXfrm>
    </dsp:sp>
    <dsp:sp modelId="{E74FDDF1-3F65-4CA7-926B-FB518B437962}">
      <dsp:nvSpPr>
        <dsp:cNvPr id="0" name=""/>
        <dsp:cNvSpPr/>
      </dsp:nvSpPr>
      <dsp:spPr>
        <a:xfrm>
          <a:off x="0" y="1818091"/>
          <a:ext cx="8568952" cy="144699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8B8170-59E3-48E2-B978-B98D997F2B38}">
      <dsp:nvSpPr>
        <dsp:cNvPr id="0" name=""/>
        <dsp:cNvSpPr/>
      </dsp:nvSpPr>
      <dsp:spPr>
        <a:xfrm>
          <a:off x="437717" y="2143665"/>
          <a:ext cx="795849" cy="7958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151A59-E6B9-4B08-B1E6-C2ACB746FCCC}">
      <dsp:nvSpPr>
        <dsp:cNvPr id="0" name=""/>
        <dsp:cNvSpPr/>
      </dsp:nvSpPr>
      <dsp:spPr>
        <a:xfrm>
          <a:off x="1671283" y="1818091"/>
          <a:ext cx="6894399" cy="1446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141" tIns="153141" rIns="153141" bIns="153141" numCol="1" spcCol="1270" anchor="ctr" anchorCtr="0">
          <a:noAutofit/>
        </a:bodyPr>
        <a:lstStyle/>
        <a:p>
          <a:pPr marL="0" lvl="0" indent="0" algn="l" defTabSz="533400">
            <a:lnSpc>
              <a:spcPct val="100000"/>
            </a:lnSpc>
            <a:spcBef>
              <a:spcPct val="0"/>
            </a:spcBef>
            <a:spcAft>
              <a:spcPct val="35000"/>
            </a:spcAft>
            <a:buNone/>
          </a:pPr>
          <a:r>
            <a:rPr lang="en-GB" sz="1200" kern="1200" dirty="0">
              <a:latin typeface="Arial" panose="020B0604020202020204" pitchFamily="34" charset="0"/>
              <a:cs typeface="Arial" panose="020B0604020202020204" pitchFamily="34" charset="0"/>
            </a:rPr>
            <a:t>Our contracted advisory service have 2 days to make initial contact with the service user.</a:t>
          </a:r>
        </a:p>
        <a:p>
          <a:pPr marL="0" lvl="0" indent="0" algn="l" defTabSz="533400">
            <a:lnSpc>
              <a:spcPct val="100000"/>
            </a:lnSpc>
            <a:spcBef>
              <a:spcPct val="0"/>
            </a:spcBef>
            <a:spcAft>
              <a:spcPct val="35000"/>
            </a:spcAft>
            <a:buNone/>
          </a:pPr>
          <a:r>
            <a:rPr lang="en-GB" sz="1200" kern="1200" dirty="0">
              <a:latin typeface="Arial" panose="020B0604020202020204" pitchFamily="34" charset="0"/>
              <a:cs typeface="Arial" panose="020B0604020202020204" pitchFamily="34" charset="0"/>
            </a:rPr>
            <a:t>They will talk through who they are and why they are contacting them. They will discuss the direct payment scheme in further detail. They will refer to the C3 (DP guidance) which is why it is important you leave a copy when you first visit to review the care needs.</a:t>
          </a:r>
          <a:endParaRPr lang="en-US" sz="1200" kern="1200" dirty="0">
            <a:latin typeface="Arial" panose="020B0604020202020204" pitchFamily="34" charset="0"/>
            <a:cs typeface="Arial" panose="020B0604020202020204" pitchFamily="34" charset="0"/>
          </a:endParaRPr>
        </a:p>
      </dsp:txBody>
      <dsp:txXfrm>
        <a:off x="1671283" y="1818091"/>
        <a:ext cx="6894399" cy="1446998"/>
      </dsp:txXfrm>
    </dsp:sp>
    <dsp:sp modelId="{33D0E145-06A7-46EB-9E23-31F79ACA6C50}">
      <dsp:nvSpPr>
        <dsp:cNvPr id="0" name=""/>
        <dsp:cNvSpPr/>
      </dsp:nvSpPr>
      <dsp:spPr>
        <a:xfrm>
          <a:off x="0" y="3615812"/>
          <a:ext cx="8568952" cy="192964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6D3B01-FA9F-4618-9D01-3885A44D0F92}">
      <dsp:nvSpPr>
        <dsp:cNvPr id="0" name=""/>
        <dsp:cNvSpPr/>
      </dsp:nvSpPr>
      <dsp:spPr>
        <a:xfrm>
          <a:off x="437717" y="4193736"/>
          <a:ext cx="795849" cy="7958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095177-24AC-4797-9133-140CAFBE4AC2}">
      <dsp:nvSpPr>
        <dsp:cNvPr id="0" name=""/>
        <dsp:cNvSpPr/>
      </dsp:nvSpPr>
      <dsp:spPr>
        <a:xfrm>
          <a:off x="1608143" y="3853214"/>
          <a:ext cx="2114872" cy="1446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141" tIns="153141" rIns="153141" bIns="153141" numCol="1" spcCol="1270" anchor="ctr" anchorCtr="0">
          <a:noAutofit/>
        </a:bodyPr>
        <a:lstStyle/>
        <a:p>
          <a:pPr marL="0" lvl="0" indent="0" algn="l" defTabSz="533400">
            <a:lnSpc>
              <a:spcPct val="100000"/>
            </a:lnSpc>
            <a:spcBef>
              <a:spcPct val="0"/>
            </a:spcBef>
            <a:spcAft>
              <a:spcPct val="35000"/>
            </a:spcAft>
            <a:buNone/>
          </a:pPr>
          <a:r>
            <a:rPr lang="en-GB" sz="1200" kern="1200" dirty="0">
              <a:latin typeface="Arial" panose="020B0604020202020204" pitchFamily="34" charset="0"/>
              <a:cs typeface="Arial" panose="020B0604020202020204" pitchFamily="34" charset="0"/>
            </a:rPr>
            <a:t>During this contact, the advisory service worker will decide if a face to face, video or phone call visit is needed or a postal set-up.</a:t>
          </a:r>
          <a:endParaRPr lang="en-US" sz="1200" kern="1200" dirty="0">
            <a:latin typeface="Arial" panose="020B0604020202020204" pitchFamily="34" charset="0"/>
            <a:cs typeface="Arial" panose="020B0604020202020204" pitchFamily="34" charset="0"/>
          </a:endParaRPr>
        </a:p>
      </dsp:txBody>
      <dsp:txXfrm>
        <a:off x="1608143" y="3853214"/>
        <a:ext cx="2114872" cy="1446998"/>
      </dsp:txXfrm>
    </dsp:sp>
    <dsp:sp modelId="{234B80E7-6A64-4FCC-852D-79328AF65C69}">
      <dsp:nvSpPr>
        <dsp:cNvPr id="0" name=""/>
        <dsp:cNvSpPr/>
      </dsp:nvSpPr>
      <dsp:spPr>
        <a:xfrm>
          <a:off x="4408742" y="3868162"/>
          <a:ext cx="3274847" cy="1446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141" tIns="153141" rIns="153141" bIns="153141" numCol="1" spcCol="1270" anchor="ctr" anchorCtr="0">
          <a:noAutofit/>
        </a:bodyPr>
        <a:lstStyle/>
        <a:p>
          <a:pPr marL="0" lvl="0" indent="0" algn="l" defTabSz="533400">
            <a:lnSpc>
              <a:spcPct val="100000"/>
            </a:lnSpc>
            <a:spcBef>
              <a:spcPct val="0"/>
            </a:spcBef>
            <a:spcAft>
              <a:spcPct val="35000"/>
            </a:spcAft>
            <a:buNone/>
          </a:pPr>
          <a:r>
            <a:rPr lang="en-GB" sz="1200" kern="1200" dirty="0">
              <a:latin typeface="Arial" panose="020B0604020202020204" pitchFamily="34" charset="0"/>
              <a:cs typeface="Arial" panose="020B0604020202020204" pitchFamily="34" charset="0"/>
            </a:rPr>
            <a:t>If an agency or micro-provider care with a low risk package is to be used, arrangement by video/phone is sufficient, unless the service user requests a face to face visit.</a:t>
          </a:r>
          <a:endParaRPr lang="en-US" sz="1200" kern="1200" dirty="0">
            <a:latin typeface="Arial" panose="020B0604020202020204" pitchFamily="34" charset="0"/>
            <a:cs typeface="Arial" panose="020B0604020202020204" pitchFamily="34" charset="0"/>
          </a:endParaRPr>
        </a:p>
        <a:p>
          <a:pPr marL="0" lvl="0" indent="0" algn="l" defTabSz="533400">
            <a:lnSpc>
              <a:spcPct val="100000"/>
            </a:lnSpc>
            <a:spcBef>
              <a:spcPct val="0"/>
            </a:spcBef>
            <a:spcAft>
              <a:spcPct val="35000"/>
            </a:spcAft>
            <a:buNone/>
          </a:pPr>
          <a:r>
            <a:rPr lang="en-GB" sz="1200" kern="1200" dirty="0">
              <a:latin typeface="Arial" panose="020B0604020202020204" pitchFamily="34" charset="0"/>
              <a:cs typeface="Arial" panose="020B0604020202020204" pitchFamily="34" charset="0"/>
            </a:rPr>
            <a:t>If employing a PA a home visit may be required</a:t>
          </a:r>
          <a:endParaRPr lang="en-US" sz="1200" kern="1200" dirty="0">
            <a:latin typeface="Arial" panose="020B0604020202020204" pitchFamily="34" charset="0"/>
            <a:cs typeface="Arial" panose="020B0604020202020204" pitchFamily="34" charset="0"/>
          </a:endParaRPr>
        </a:p>
      </dsp:txBody>
      <dsp:txXfrm>
        <a:off x="4408742" y="3868162"/>
        <a:ext cx="3274847" cy="14469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7A9BE-F733-425C-B591-0F67AB31296B}">
      <dsp:nvSpPr>
        <dsp:cNvPr id="0" name=""/>
        <dsp:cNvSpPr/>
      </dsp:nvSpPr>
      <dsp:spPr>
        <a:xfrm>
          <a:off x="0" y="4239738"/>
          <a:ext cx="8640960" cy="13915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IAG Advisor will determine if the person signing the agreement is suitable to manage a direct payment. If they are not, contact will be made to the ASC worker who ordered the DP. Alternatives to a DP may be required if there is no-one suitable identified to manage the DP.</a:t>
          </a:r>
          <a:endParaRPr lang="en-US" sz="1900" kern="1200" dirty="0"/>
        </a:p>
      </dsp:txBody>
      <dsp:txXfrm>
        <a:off x="0" y="4239738"/>
        <a:ext cx="8640960" cy="1391576"/>
      </dsp:txXfrm>
    </dsp:sp>
    <dsp:sp modelId="{68EF349E-6223-47E4-BB4A-8BA01AC26EFE}">
      <dsp:nvSpPr>
        <dsp:cNvPr id="0" name=""/>
        <dsp:cNvSpPr/>
      </dsp:nvSpPr>
      <dsp:spPr>
        <a:xfrm rot="10800000">
          <a:off x="0" y="2120367"/>
          <a:ext cx="8640960" cy="2140245"/>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IAG service have 10 working days to set up the DP</a:t>
          </a:r>
          <a:endParaRPr lang="en-US" sz="1900" kern="1200" dirty="0"/>
        </a:p>
      </dsp:txBody>
      <dsp:txXfrm rot="-10800000">
        <a:off x="0" y="2120367"/>
        <a:ext cx="8640960" cy="751226"/>
      </dsp:txXfrm>
    </dsp:sp>
    <dsp:sp modelId="{2D680AA4-A8AA-4FCE-B6C2-D272715049B2}">
      <dsp:nvSpPr>
        <dsp:cNvPr id="0" name=""/>
        <dsp:cNvSpPr/>
      </dsp:nvSpPr>
      <dsp:spPr>
        <a:xfrm>
          <a:off x="0" y="2871593"/>
          <a:ext cx="8640960" cy="63993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GB" sz="1400" kern="1200"/>
            <a:t>Delays occur when details supplied are incorrect, such as no contact name for nominated or authorised person, incorrect phone number, service user or their nominated or authorised person is in hospital or on holiday and sometimes people just don’t make contact when a voicemail is left when calls are unanswered.</a:t>
          </a:r>
          <a:endParaRPr lang="en-US" sz="1400" kern="1200"/>
        </a:p>
      </dsp:txBody>
      <dsp:txXfrm>
        <a:off x="0" y="2871593"/>
        <a:ext cx="8640960" cy="639933"/>
      </dsp:txXfrm>
    </dsp:sp>
    <dsp:sp modelId="{870B10EF-16AD-4FE7-9836-F81FFC67DADC}">
      <dsp:nvSpPr>
        <dsp:cNvPr id="0" name=""/>
        <dsp:cNvSpPr/>
      </dsp:nvSpPr>
      <dsp:spPr>
        <a:xfrm rot="10800000">
          <a:off x="0" y="995"/>
          <a:ext cx="8640960" cy="2140245"/>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Agree if this should be joint visit with the allocated worker. If it is required, contact made via email to allocated worker (ASC worker who raised the DP Order)</a:t>
          </a:r>
          <a:endParaRPr lang="en-US" sz="1900" kern="1200" dirty="0"/>
        </a:p>
      </dsp:txBody>
      <dsp:txXfrm rot="10800000">
        <a:off x="0" y="995"/>
        <a:ext cx="8640960" cy="13906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B5098-5431-4DA9-95FA-6BA3E9C3B832}">
      <dsp:nvSpPr>
        <dsp:cNvPr id="0" name=""/>
        <dsp:cNvSpPr/>
      </dsp:nvSpPr>
      <dsp:spPr>
        <a:xfrm>
          <a:off x="0" y="694"/>
          <a:ext cx="8229600" cy="162492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689E0C-0DAC-42D5-B4E4-3D8718C92EEE}">
      <dsp:nvSpPr>
        <dsp:cNvPr id="0" name=""/>
        <dsp:cNvSpPr/>
      </dsp:nvSpPr>
      <dsp:spPr>
        <a:xfrm>
          <a:off x="491540" y="366302"/>
          <a:ext cx="893709" cy="8937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F7E512-F220-4457-9136-A3E7C9A8AEB6}">
      <dsp:nvSpPr>
        <dsp:cNvPr id="0" name=""/>
        <dsp:cNvSpPr/>
      </dsp:nvSpPr>
      <dsp:spPr>
        <a:xfrm>
          <a:off x="1876789" y="694"/>
          <a:ext cx="6352810" cy="162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971" tIns="171971" rIns="171971" bIns="171971" numCol="1" spcCol="1270" anchor="ctr" anchorCtr="0">
          <a:noAutofit/>
        </a:bodyPr>
        <a:lstStyle/>
        <a:p>
          <a:pPr marL="0" lvl="0" indent="0" algn="l" defTabSz="889000">
            <a:lnSpc>
              <a:spcPct val="100000"/>
            </a:lnSpc>
            <a:spcBef>
              <a:spcPct val="0"/>
            </a:spcBef>
            <a:spcAft>
              <a:spcPct val="35000"/>
            </a:spcAft>
            <a:buNone/>
          </a:pPr>
          <a:r>
            <a:rPr lang="en-GB" sz="2000" kern="1200" dirty="0"/>
            <a:t>IAG advisor will ensure the service user knows they have to open a separate bank account (not a savings </a:t>
          </a:r>
          <a:r>
            <a:rPr lang="en-GB" sz="2000" kern="1200" dirty="0" err="1"/>
            <a:t>acc</a:t>
          </a:r>
          <a:r>
            <a:rPr lang="en-GB" sz="2000" kern="1200" dirty="0"/>
            <a:t>) or sign them up to a ‘Holding account’ (Holding accounts discussed later)</a:t>
          </a:r>
          <a:endParaRPr lang="en-US" sz="2000" kern="1200" dirty="0"/>
        </a:p>
      </dsp:txBody>
      <dsp:txXfrm>
        <a:off x="1876789" y="694"/>
        <a:ext cx="6352810" cy="1624926"/>
      </dsp:txXfrm>
    </dsp:sp>
    <dsp:sp modelId="{E61CE90D-30FB-4BA8-AF6E-DB4D21F722B5}">
      <dsp:nvSpPr>
        <dsp:cNvPr id="0" name=""/>
        <dsp:cNvSpPr/>
      </dsp:nvSpPr>
      <dsp:spPr>
        <a:xfrm>
          <a:off x="0" y="2031852"/>
          <a:ext cx="8229600" cy="162492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F91358-2935-45B4-9F19-3C48803B3FB8}">
      <dsp:nvSpPr>
        <dsp:cNvPr id="0" name=""/>
        <dsp:cNvSpPr/>
      </dsp:nvSpPr>
      <dsp:spPr>
        <a:xfrm>
          <a:off x="491540" y="2397460"/>
          <a:ext cx="893709" cy="8937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89128F-B750-41CC-BD77-E39184C986DD}">
      <dsp:nvSpPr>
        <dsp:cNvPr id="0" name=""/>
        <dsp:cNvSpPr/>
      </dsp:nvSpPr>
      <dsp:spPr>
        <a:xfrm>
          <a:off x="1876789" y="2031852"/>
          <a:ext cx="6352810" cy="162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971" tIns="171971" rIns="171971" bIns="171971" numCol="1" spcCol="1270" anchor="ctr" anchorCtr="0">
          <a:noAutofit/>
        </a:bodyPr>
        <a:lstStyle/>
        <a:p>
          <a:pPr marL="0" lvl="0" indent="0" algn="l" defTabSz="889000">
            <a:lnSpc>
              <a:spcPct val="100000"/>
            </a:lnSpc>
            <a:spcBef>
              <a:spcPct val="0"/>
            </a:spcBef>
            <a:spcAft>
              <a:spcPct val="35000"/>
            </a:spcAft>
            <a:buNone/>
          </a:pPr>
          <a:r>
            <a:rPr lang="en-GB" sz="2000" kern="1200"/>
            <a:t>Advisory worker will make sure the service user understands and agrees to the DP agreement and what is required from them and that they have seen and read the C3 (DP Guidance).</a:t>
          </a:r>
          <a:endParaRPr lang="en-US" sz="2000" kern="1200"/>
        </a:p>
      </dsp:txBody>
      <dsp:txXfrm>
        <a:off x="1876789" y="2031852"/>
        <a:ext cx="6352810" cy="1624926"/>
      </dsp:txXfrm>
    </dsp:sp>
    <dsp:sp modelId="{3CE5660B-EE19-4982-A02D-5FAF235B4B48}">
      <dsp:nvSpPr>
        <dsp:cNvPr id="0" name=""/>
        <dsp:cNvSpPr/>
      </dsp:nvSpPr>
      <dsp:spPr>
        <a:xfrm>
          <a:off x="0" y="4063010"/>
          <a:ext cx="8229600" cy="162492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82CA67-25D8-46AB-9A71-AADECA0FEF9C}">
      <dsp:nvSpPr>
        <dsp:cNvPr id="0" name=""/>
        <dsp:cNvSpPr/>
      </dsp:nvSpPr>
      <dsp:spPr>
        <a:xfrm>
          <a:off x="491540" y="4428618"/>
          <a:ext cx="893709" cy="8937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EF2029-65A1-4D39-B643-3A8F1399ECAC}">
      <dsp:nvSpPr>
        <dsp:cNvPr id="0" name=""/>
        <dsp:cNvSpPr/>
      </dsp:nvSpPr>
      <dsp:spPr>
        <a:xfrm>
          <a:off x="1876789" y="4063010"/>
          <a:ext cx="6352810" cy="162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971" tIns="171971" rIns="171971" bIns="171971" numCol="1" spcCol="1270" anchor="ctr" anchorCtr="0">
          <a:noAutofit/>
        </a:bodyPr>
        <a:lstStyle/>
        <a:p>
          <a:pPr marL="0" lvl="0" indent="0" algn="l" defTabSz="889000">
            <a:lnSpc>
              <a:spcPct val="100000"/>
            </a:lnSpc>
            <a:spcBef>
              <a:spcPct val="0"/>
            </a:spcBef>
            <a:spcAft>
              <a:spcPct val="35000"/>
            </a:spcAft>
            <a:buNone/>
          </a:pPr>
          <a:r>
            <a:rPr lang="en-GB" sz="2000" kern="1200"/>
            <a:t>Sends all signed documents back to DP Finance team via email. These will be scanned documents.</a:t>
          </a:r>
          <a:endParaRPr lang="en-US" sz="2000" kern="1200"/>
        </a:p>
      </dsp:txBody>
      <dsp:txXfrm>
        <a:off x="1876789" y="4063010"/>
        <a:ext cx="6352810" cy="16249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8814F1-D181-4379-8606-296C1F1B332D}">
      <dsp:nvSpPr>
        <dsp:cNvPr id="0" name=""/>
        <dsp:cNvSpPr/>
      </dsp:nvSpPr>
      <dsp:spPr>
        <a:xfrm>
          <a:off x="2458460" y="1221631"/>
          <a:ext cx="532809" cy="91440"/>
        </a:xfrm>
        <a:custGeom>
          <a:avLst/>
          <a:gdLst/>
          <a:ahLst/>
          <a:cxnLst/>
          <a:rect l="0" t="0" r="0" b="0"/>
          <a:pathLst>
            <a:path>
              <a:moveTo>
                <a:pt x="0" y="45720"/>
              </a:moveTo>
              <a:lnTo>
                <a:pt x="532809"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10780" y="1264531"/>
        <a:ext cx="28170" cy="5639"/>
      </dsp:txXfrm>
    </dsp:sp>
    <dsp:sp modelId="{792CA412-BB3D-4AED-A004-3311EB3AF1E2}">
      <dsp:nvSpPr>
        <dsp:cNvPr id="0" name=""/>
        <dsp:cNvSpPr/>
      </dsp:nvSpPr>
      <dsp:spPr>
        <a:xfrm>
          <a:off x="10656" y="532470"/>
          <a:ext cx="2449604" cy="146976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33" tIns="125995" rIns="120033" bIns="125995" numCol="1" spcCol="1270" anchor="ctr" anchorCtr="0">
          <a:noAutofit/>
        </a:bodyPr>
        <a:lstStyle/>
        <a:p>
          <a:pPr marL="0" lvl="0" indent="0" algn="ctr" defTabSz="577850">
            <a:lnSpc>
              <a:spcPct val="90000"/>
            </a:lnSpc>
            <a:spcBef>
              <a:spcPct val="0"/>
            </a:spcBef>
            <a:spcAft>
              <a:spcPct val="35000"/>
            </a:spcAft>
            <a:buNone/>
          </a:pPr>
          <a:r>
            <a:rPr lang="en-GB" sz="1300" kern="1200"/>
            <a:t>Genuine one off payments can be made direct to the service user or their nominated or authorised person. These can be made into their own private bank accounts.</a:t>
          </a:r>
          <a:endParaRPr lang="en-US" sz="1300" kern="1200"/>
        </a:p>
      </dsp:txBody>
      <dsp:txXfrm>
        <a:off x="10656" y="532470"/>
        <a:ext cx="2449604" cy="1469762"/>
      </dsp:txXfrm>
    </dsp:sp>
    <dsp:sp modelId="{230CCF63-6B43-4B71-8060-9BBF958C98D1}">
      <dsp:nvSpPr>
        <dsp:cNvPr id="0" name=""/>
        <dsp:cNvSpPr/>
      </dsp:nvSpPr>
      <dsp:spPr>
        <a:xfrm>
          <a:off x="1235458" y="2342395"/>
          <a:ext cx="4018943" cy="532809"/>
        </a:xfrm>
        <a:custGeom>
          <a:avLst/>
          <a:gdLst/>
          <a:ahLst/>
          <a:cxnLst/>
          <a:rect l="0" t="0" r="0" b="0"/>
          <a:pathLst>
            <a:path>
              <a:moveTo>
                <a:pt x="4018943" y="0"/>
              </a:moveTo>
              <a:lnTo>
                <a:pt x="4018943" y="283504"/>
              </a:lnTo>
              <a:lnTo>
                <a:pt x="0" y="283504"/>
              </a:lnTo>
              <a:lnTo>
                <a:pt x="0" y="532809"/>
              </a:lnTo>
            </a:path>
          </a:pathLst>
        </a:custGeom>
        <a:noFill/>
        <a:ln w="9525" cap="flat" cmpd="sng" algn="ctr">
          <a:solidFill>
            <a:schemeClr val="accent2">
              <a:hueOff val="1560506"/>
              <a:satOff val="-1946"/>
              <a:lumOff val="45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43474" y="2605980"/>
        <a:ext cx="202912" cy="5639"/>
      </dsp:txXfrm>
    </dsp:sp>
    <dsp:sp modelId="{47599A61-7A37-4679-B22D-BBA130D95B0F}">
      <dsp:nvSpPr>
        <dsp:cNvPr id="0" name=""/>
        <dsp:cNvSpPr/>
      </dsp:nvSpPr>
      <dsp:spPr>
        <a:xfrm>
          <a:off x="3023669" y="190507"/>
          <a:ext cx="4461464" cy="2153687"/>
        </a:xfrm>
        <a:prstGeom prst="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33" tIns="125995" rIns="120033" bIns="125995" numCol="1" spcCol="1270" anchor="t" anchorCtr="0">
          <a:noAutofit/>
        </a:bodyPr>
        <a:lstStyle/>
        <a:p>
          <a:pPr marL="0" lvl="0" indent="0" algn="l" defTabSz="577850">
            <a:lnSpc>
              <a:spcPct val="90000"/>
            </a:lnSpc>
            <a:spcBef>
              <a:spcPct val="0"/>
            </a:spcBef>
            <a:spcAft>
              <a:spcPct val="35000"/>
            </a:spcAft>
            <a:buNone/>
          </a:pPr>
          <a:r>
            <a:rPr lang="en-GB" sz="1300" kern="1200" dirty="0"/>
            <a:t>These are used when we KNOW there will not be any chance of an ongoing or continuous direct payment package.</a:t>
          </a:r>
          <a:endParaRPr lang="en-US" sz="1300" kern="1200" dirty="0"/>
        </a:p>
        <a:p>
          <a:pPr marL="114300" lvl="1" indent="-114300" algn="l" defTabSz="577850">
            <a:lnSpc>
              <a:spcPct val="90000"/>
            </a:lnSpc>
            <a:spcBef>
              <a:spcPct val="0"/>
            </a:spcBef>
            <a:spcAft>
              <a:spcPct val="15000"/>
            </a:spcAft>
            <a:buChar char="•"/>
          </a:pPr>
          <a:r>
            <a:rPr lang="en-GB" sz="1300" kern="1200" dirty="0"/>
            <a:t>For example:</a:t>
          </a:r>
          <a:endParaRPr lang="en-US" sz="1300" kern="1200" dirty="0"/>
        </a:p>
        <a:p>
          <a:pPr marL="228600" lvl="2" indent="-114300" algn="l" defTabSz="577850">
            <a:lnSpc>
              <a:spcPct val="90000"/>
            </a:lnSpc>
            <a:spcBef>
              <a:spcPct val="0"/>
            </a:spcBef>
            <a:spcAft>
              <a:spcPct val="15000"/>
            </a:spcAft>
            <a:buChar char="•"/>
          </a:pPr>
          <a:r>
            <a:rPr lang="en-GB" sz="1300" kern="1200" dirty="0"/>
            <a:t>Respite coverage to someone who has no care in place already</a:t>
          </a:r>
          <a:endParaRPr lang="en-US" sz="1300" kern="1200" dirty="0"/>
        </a:p>
        <a:p>
          <a:pPr marL="228600" lvl="2" indent="-114300" algn="l" defTabSz="577850">
            <a:lnSpc>
              <a:spcPct val="90000"/>
            </a:lnSpc>
            <a:spcBef>
              <a:spcPct val="0"/>
            </a:spcBef>
            <a:spcAft>
              <a:spcPct val="15000"/>
            </a:spcAft>
            <a:buChar char="•"/>
          </a:pPr>
          <a:r>
            <a:rPr lang="en-GB" sz="1300" kern="1200" dirty="0"/>
            <a:t>a service user does not want a DP but needs to get home from long term respite or hospital stay and will be having a conventional care package put in place but it wont start in time of discharge.</a:t>
          </a:r>
          <a:endParaRPr lang="en-US" sz="1300" kern="1200" dirty="0"/>
        </a:p>
      </dsp:txBody>
      <dsp:txXfrm>
        <a:off x="3023669" y="190507"/>
        <a:ext cx="4461464" cy="2153687"/>
      </dsp:txXfrm>
    </dsp:sp>
    <dsp:sp modelId="{1AA637EE-40AC-42FC-AE93-0CF4835D2B0F}">
      <dsp:nvSpPr>
        <dsp:cNvPr id="0" name=""/>
        <dsp:cNvSpPr/>
      </dsp:nvSpPr>
      <dsp:spPr>
        <a:xfrm>
          <a:off x="2458460" y="3596765"/>
          <a:ext cx="532809" cy="91440"/>
        </a:xfrm>
        <a:custGeom>
          <a:avLst/>
          <a:gdLst/>
          <a:ahLst/>
          <a:cxnLst/>
          <a:rect l="0" t="0" r="0" b="0"/>
          <a:pathLst>
            <a:path>
              <a:moveTo>
                <a:pt x="0" y="45720"/>
              </a:moveTo>
              <a:lnTo>
                <a:pt x="532809" y="45720"/>
              </a:lnTo>
            </a:path>
          </a:pathLst>
        </a:custGeom>
        <a:noFill/>
        <a:ln w="9525" cap="flat" cmpd="sng" algn="ctr">
          <a:solidFill>
            <a:schemeClr val="accent2">
              <a:hueOff val="3121013"/>
              <a:satOff val="-3893"/>
              <a:lumOff val="91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10780" y="3639665"/>
        <a:ext cx="28170" cy="5639"/>
      </dsp:txXfrm>
    </dsp:sp>
    <dsp:sp modelId="{68FB8656-09C3-435E-B286-A61C9BB0D0ED}">
      <dsp:nvSpPr>
        <dsp:cNvPr id="0" name=""/>
        <dsp:cNvSpPr/>
      </dsp:nvSpPr>
      <dsp:spPr>
        <a:xfrm>
          <a:off x="10656" y="2907604"/>
          <a:ext cx="2449604" cy="1469762"/>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33" tIns="125995" rIns="120033" bIns="125995" numCol="1" spcCol="1270" anchor="ctr" anchorCtr="0">
          <a:noAutofit/>
        </a:bodyPr>
        <a:lstStyle/>
        <a:p>
          <a:pPr marL="0" lvl="0" indent="0" algn="ctr" defTabSz="577850">
            <a:lnSpc>
              <a:spcPct val="90000"/>
            </a:lnSpc>
            <a:spcBef>
              <a:spcPct val="0"/>
            </a:spcBef>
            <a:spcAft>
              <a:spcPct val="35000"/>
            </a:spcAft>
            <a:buNone/>
          </a:pPr>
          <a:r>
            <a:rPr lang="en-GB" sz="1300" kern="1200" dirty="0"/>
            <a:t>You will ask the service user or their nominated or authorised person to sign a one-off DP agreement.</a:t>
          </a:r>
        </a:p>
        <a:p>
          <a:pPr marL="0" lvl="0" indent="0" algn="ctr" defTabSz="577850">
            <a:lnSpc>
              <a:spcPct val="90000"/>
            </a:lnSpc>
            <a:spcBef>
              <a:spcPct val="0"/>
            </a:spcBef>
            <a:spcAft>
              <a:spcPct val="35000"/>
            </a:spcAft>
            <a:buNone/>
          </a:pPr>
          <a:r>
            <a:rPr lang="en-GB" sz="1300" kern="1200" dirty="0"/>
            <a:t>(DP finance team can give you a blank copy of this)</a:t>
          </a:r>
          <a:endParaRPr lang="en-US" sz="1300" kern="1200" dirty="0"/>
        </a:p>
      </dsp:txBody>
      <dsp:txXfrm>
        <a:off x="10656" y="2907604"/>
        <a:ext cx="2449604" cy="1469762"/>
      </dsp:txXfrm>
    </dsp:sp>
    <dsp:sp modelId="{5F8E02D2-AF5A-4DC4-AFAF-21A5C923D74B}">
      <dsp:nvSpPr>
        <dsp:cNvPr id="0" name=""/>
        <dsp:cNvSpPr/>
      </dsp:nvSpPr>
      <dsp:spPr>
        <a:xfrm>
          <a:off x="5471474" y="3596765"/>
          <a:ext cx="532809" cy="91440"/>
        </a:xfrm>
        <a:custGeom>
          <a:avLst/>
          <a:gdLst/>
          <a:ahLst/>
          <a:cxnLst/>
          <a:rect l="0" t="0" r="0" b="0"/>
          <a:pathLst>
            <a:path>
              <a:moveTo>
                <a:pt x="0" y="45720"/>
              </a:moveTo>
              <a:lnTo>
                <a:pt x="532809" y="45720"/>
              </a:lnTo>
            </a:path>
          </a:pathLst>
        </a:custGeom>
        <a:noFill/>
        <a:ln w="9525" cap="flat" cmpd="sng" algn="ctr">
          <a:solidFill>
            <a:schemeClr val="accent2">
              <a:hueOff val="4681519"/>
              <a:satOff val="-5839"/>
              <a:lumOff val="137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23793" y="3639665"/>
        <a:ext cx="28170" cy="5639"/>
      </dsp:txXfrm>
    </dsp:sp>
    <dsp:sp modelId="{BC82068F-2ECB-4D24-B4F5-D4E1FBEF3E5A}">
      <dsp:nvSpPr>
        <dsp:cNvPr id="0" name=""/>
        <dsp:cNvSpPr/>
      </dsp:nvSpPr>
      <dsp:spPr>
        <a:xfrm>
          <a:off x="3023669" y="2907604"/>
          <a:ext cx="2449604" cy="1469762"/>
        </a:xfrm>
        <a:prstGeom prst="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33" tIns="125995" rIns="120033" bIns="125995" numCol="1" spcCol="1270" anchor="ctr" anchorCtr="0">
          <a:noAutofit/>
        </a:bodyPr>
        <a:lstStyle/>
        <a:p>
          <a:pPr marL="0" lvl="0" indent="0" algn="ctr" defTabSz="577850">
            <a:lnSpc>
              <a:spcPct val="90000"/>
            </a:lnSpc>
            <a:spcBef>
              <a:spcPct val="0"/>
            </a:spcBef>
            <a:spcAft>
              <a:spcPct val="35000"/>
            </a:spcAft>
            <a:buNone/>
          </a:pPr>
          <a:r>
            <a:rPr lang="en-GB" sz="1300" kern="1200" dirty="0"/>
            <a:t>ASC worker informs the service user to keep all receipts or invoices for this payment made as DP Team will ask for copies to ensure the payment was spent as intended</a:t>
          </a:r>
          <a:endParaRPr lang="en-US" sz="1300" kern="1200" dirty="0"/>
        </a:p>
      </dsp:txBody>
      <dsp:txXfrm>
        <a:off x="3023669" y="2907604"/>
        <a:ext cx="2449604" cy="1469762"/>
      </dsp:txXfrm>
    </dsp:sp>
    <dsp:sp modelId="{2041653D-093E-45B8-A47B-2B4E0731810E}">
      <dsp:nvSpPr>
        <dsp:cNvPr id="0" name=""/>
        <dsp:cNvSpPr/>
      </dsp:nvSpPr>
      <dsp:spPr>
        <a:xfrm>
          <a:off x="6036683" y="2907604"/>
          <a:ext cx="2449604" cy="1469762"/>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33" tIns="125995" rIns="120033" bIns="125995" numCol="1" spcCol="1270" anchor="ctr" anchorCtr="0">
          <a:noAutofit/>
        </a:bodyPr>
        <a:lstStyle/>
        <a:p>
          <a:pPr marL="0" lvl="0" indent="0" algn="ctr" defTabSz="577850">
            <a:lnSpc>
              <a:spcPct val="90000"/>
            </a:lnSpc>
            <a:spcBef>
              <a:spcPct val="0"/>
            </a:spcBef>
            <a:spcAft>
              <a:spcPct val="35000"/>
            </a:spcAft>
            <a:buNone/>
          </a:pPr>
          <a:r>
            <a:rPr lang="en-GB" sz="1300" kern="1200"/>
            <a:t>These will be uploaded onto Eclipse via a case note.</a:t>
          </a:r>
          <a:endParaRPr lang="en-US" sz="1300" kern="1200"/>
        </a:p>
      </dsp:txBody>
      <dsp:txXfrm>
        <a:off x="6036683" y="2907604"/>
        <a:ext cx="2449604" cy="14697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05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8413" y="0"/>
            <a:ext cx="2914650" cy="490538"/>
          </a:xfrm>
          <a:prstGeom prst="rect">
            <a:avLst/>
          </a:prstGeom>
        </p:spPr>
        <p:txBody>
          <a:bodyPr vert="horz" lIns="91440" tIns="45720" rIns="91440" bIns="45720" rtlCol="0"/>
          <a:lstStyle>
            <a:lvl1pPr algn="r">
              <a:defRPr sz="1200"/>
            </a:lvl1pPr>
          </a:lstStyle>
          <a:p>
            <a:fld id="{1F5DE962-2AEC-45EC-80F7-E53F926CC7BF}" type="datetimeFigureOut">
              <a:rPr lang="en-GB" smtClean="0"/>
              <a:t>05/12/2023</a:t>
            </a:fld>
            <a:endParaRPr lang="en-GB"/>
          </a:p>
        </p:txBody>
      </p:sp>
      <p:sp>
        <p:nvSpPr>
          <p:cNvPr id="4" name="Slide Image Placeholder 3"/>
          <p:cNvSpPr>
            <a:spLocks noGrp="1" noRot="1" noChangeAspect="1"/>
          </p:cNvSpPr>
          <p:nvPr>
            <p:ph type="sldImg" idx="2"/>
          </p:nvPr>
        </p:nvSpPr>
        <p:spPr>
          <a:xfrm>
            <a:off x="1163638" y="1222375"/>
            <a:ext cx="4397375" cy="32988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03763"/>
            <a:ext cx="5378450" cy="384810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3700"/>
            <a:ext cx="2914650" cy="4905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8413" y="9283700"/>
            <a:ext cx="2914650" cy="490538"/>
          </a:xfrm>
          <a:prstGeom prst="rect">
            <a:avLst/>
          </a:prstGeom>
        </p:spPr>
        <p:txBody>
          <a:bodyPr vert="horz" lIns="91440" tIns="45720" rIns="91440" bIns="45720" rtlCol="0" anchor="b"/>
          <a:lstStyle>
            <a:lvl1pPr algn="r">
              <a:defRPr sz="1200"/>
            </a:lvl1pPr>
          </a:lstStyle>
          <a:p>
            <a:fld id="{A3AD163A-06E6-47CA-A656-AA591259C21D}" type="slidenum">
              <a:rPr lang="en-GB" smtClean="0"/>
              <a:t>‹#›</a:t>
            </a:fld>
            <a:endParaRPr lang="en-GB"/>
          </a:p>
        </p:txBody>
      </p:sp>
    </p:spTree>
    <p:extLst>
      <p:ext uri="{BB962C8B-B14F-4D97-AF65-F5344CB8AC3E}">
        <p14:creationId xmlns:p14="http://schemas.microsoft.com/office/powerpoint/2010/main" val="3578352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B2E8154-FD43-4D29-991F-9BC62479C5F6}"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222767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2E8154-FD43-4D29-991F-9BC62479C5F6}"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721895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2E8154-FD43-4D29-991F-9BC62479C5F6}"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159240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B2E8154-FD43-4D29-991F-9BC62479C5F6}"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317424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2E8154-FD43-4D29-991F-9BC62479C5F6}"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253315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B2E8154-FD43-4D29-991F-9BC62479C5F6}"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231275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B2E8154-FD43-4D29-991F-9BC62479C5F6}" type="datetimeFigureOut">
              <a:rPr lang="en-GB" smtClean="0"/>
              <a:t>05/12/2023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2233364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B2E8154-FD43-4D29-991F-9BC62479C5F6}" type="datetimeFigureOut">
              <a:rPr lang="en-GB" smtClean="0"/>
              <a:t>05/12/2023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179498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2E8154-FD43-4D29-991F-9BC62479C5F6}" type="datetimeFigureOut">
              <a:rPr lang="en-GB" smtClean="0"/>
              <a:t>05/12/2023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276393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2E8154-FD43-4D29-991F-9BC62479C5F6}"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398490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2E8154-FD43-4D29-991F-9BC62479C5F6}"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B0215-2D48-4C62-933F-F8384A9D9006}" type="slidenum">
              <a:rPr lang="en-GB" smtClean="0"/>
              <a:t>‹#›</a:t>
            </a:fld>
            <a:endParaRPr lang="en-GB"/>
          </a:p>
        </p:txBody>
      </p:sp>
    </p:spTree>
    <p:extLst>
      <p:ext uri="{BB962C8B-B14F-4D97-AF65-F5344CB8AC3E}">
        <p14:creationId xmlns:p14="http://schemas.microsoft.com/office/powerpoint/2010/main" val="326475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E8154-FD43-4D29-991F-9BC62479C5F6}" type="datetimeFigureOut">
              <a:rPr lang="en-GB" smtClean="0"/>
              <a:t>05/12/2023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B0215-2D48-4C62-933F-F8384A9D9006}" type="slidenum">
              <a:rPr lang="en-GB" smtClean="0"/>
              <a:t>‹#›</a:t>
            </a:fld>
            <a:endParaRPr lang="en-GB"/>
          </a:p>
        </p:txBody>
      </p:sp>
    </p:spTree>
    <p:extLst>
      <p:ext uri="{BB962C8B-B14F-4D97-AF65-F5344CB8AC3E}">
        <p14:creationId xmlns:p14="http://schemas.microsoft.com/office/powerpoint/2010/main" val="4146543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6.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16.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3" Type="http://schemas.openxmlformats.org/officeDocument/2006/relationships/hyperlink" Target="mailto:ASCSAWSBusinessSupport@somerset.gov.uk" TargetMode="External"/><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hyperlink" Target="mailto:ASCSouthSomBS@somerset.gov.uk" TargetMode="External"/><Relationship Id="rId5" Type="http://schemas.openxmlformats.org/officeDocument/2006/relationships/hyperlink" Target="mailto:ASCMendipBusinessSupport@somerset.gov.uk" TargetMode="External"/><Relationship Id="rId4" Type="http://schemas.openxmlformats.org/officeDocument/2006/relationships/hyperlink" Target="mailto:ASCTauntonBusinessSupport@somerset.gov.u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ur01.safelinks.protection.outlook.com/?url=http%3A%2F%2Fwww.anagrampeople.co.uk%2Fdisclosure-and-barring.htm&amp;data=02%7C01%7C%7C8bc51f35528942a4405408d73db06c2d%7C248c3211552e42689a956b393fd2d346%7C1%7C0%7C637045700266367421&amp;sdata=VQi0jwjNrDPzVDa9Awza4E8smvRsNCPxPp8ub0fh%2BGo%3D&amp;reserved=0" TargetMode="External"/><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hyperlink" Target="https://www.nacas.org.uk/dbs-and-pvg-checks"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somersetcc.sharepoint.com/sites/SCCPublic/Social%20Care/Forms/AllItems.aspx?id=%2Fsites%2FSCCPublic%2FSocial%20Care%2FC2%20Direct%20Payments%20%2D%20An%20introduction%2Epdf&amp;parent=%2Fsites%2FSCCPublic%2FSocial%20Care&amp;p=true&amp;ga=1" TargetMode="External"/><Relationship Id="rId7" Type="http://schemas.openxmlformats.org/officeDocument/2006/relationships/image" Target="../media/image16.png"/><Relationship Id="rId2" Type="http://schemas.openxmlformats.org/officeDocument/2006/relationships/hyperlink" Target="https://www.somerset.gov.uk/care-and-support-for-adults/adult-social-care-information-sheets/" TargetMode="External"/><Relationship Id="rId1" Type="http://schemas.openxmlformats.org/officeDocument/2006/relationships/slideLayout" Target="../slideLayouts/slideLayout5.xml"/><Relationship Id="rId6" Type="http://schemas.openxmlformats.org/officeDocument/2006/relationships/hyperlink" Target="https://somersetcc.sharepoint.com/sites/SCCPublic/Social%20Care/Forms/AllItems.aspx?id=%2Fsites%2FSCCPublic%2FSocial%20Care%2FC10%20Direct%20Payments%20Policy%2Epdf&amp;parent=%2Fsites%2FSCCPublic%2FSocial%20Care&amp;p=true&amp;ga=1" TargetMode="External"/><Relationship Id="rId5" Type="http://schemas.openxmlformats.org/officeDocument/2006/relationships/hyperlink" Target="https://somersetcc.sharepoint.com/sites/SCCPublic/Social%20Care/Forms/AllItems.aspx?id=%2Fsites%2FSCCPublic%2FSocial%20Care%2FC9%20Direct%20Payments%20%2D%20Easy%20Word%2Epdf&amp;parent=%2Fsites%2FSCCPublic%2FSocial%20Care&amp;p=true&amp;ga=1" TargetMode="External"/><Relationship Id="rId4" Type="http://schemas.openxmlformats.org/officeDocument/2006/relationships/hyperlink" Target="https://somersetcc.sharepoint.com/sites/SCCPublic/Social%20Care/Forms/AllItems.aspx?id=%2Fsites%2FSCCPublic%2FSocial%20Care%2FC3%20Direct%20Payment%20guidance%2Epdf&amp;parent=%2Fsites%2FSCCPublic%2FSocial%20Care&amp;p=true&amp;ga=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www.somerset.gov.uk/care-and-support-for-adults/direct-payments/" TargetMode="External"/><Relationship Id="rId2" Type="http://schemas.openxmlformats.org/officeDocument/2006/relationships/hyperlink" Target="https://somersetcc.sharepoint.com/sites/SCCPublic/Social%20Care/Forms/AllItems.aspx?id=%2Fsites%2FSCCPublic%2FSocial%20Care%2FC3%20Direct%20Payment%20guidance%2Epdf&amp;parent=%2Fsites%2FSCCPublic%2FSocial%20Care&amp;p=true&amp;ga=1" TargetMode="External"/><Relationship Id="rId1" Type="http://schemas.openxmlformats.org/officeDocument/2006/relationships/slideLayout" Target="../slideLayouts/slideLayout7.xml"/><Relationship Id="rId6" Type="http://schemas.openxmlformats.org/officeDocument/2006/relationships/hyperlink" Target="https://assets.publishing.service.gov.uk/government/uploads/system/uploads/attachment_data/file/315993/Care-Act-Guidance.pdf" TargetMode="External"/><Relationship Id="rId5" Type="http://schemas.openxmlformats.org/officeDocument/2006/relationships/hyperlink" Target="https://www.legislation.gov.uk/ukpga/2014/23/contents" TargetMode="External"/><Relationship Id="rId4" Type="http://schemas.openxmlformats.org/officeDocument/2006/relationships/hyperlink" Target="https://somersetcc.sharepoint.com/sites/SCCPublic/Social%20Care/Forms/AllItems.aspx?id=%2Fsites%2FSCCPublic%2FSocial%20Care%2FC2%20Direct%20Payments%20%2D%20An%20introduction%2Epdf&amp;parent=%2Fsites%2FSCCPublic%2FSocial%20Care&amp;p=true&amp;ga=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9D4BACEC-1238-4B1D-980A-0A771B37E934}"/>
              </a:ext>
            </a:extLst>
          </p:cNvPr>
          <p:cNvSpPr/>
          <p:nvPr/>
        </p:nvSpPr>
        <p:spPr>
          <a:xfrm>
            <a:off x="395536" y="87375"/>
            <a:ext cx="5120910" cy="1454051"/>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800" kern="1200" dirty="0">
                <a:solidFill>
                  <a:schemeClr val="tx2"/>
                </a:solidFill>
                <a:latin typeface="Arial" panose="020B0604020202020204" pitchFamily="34" charset="0"/>
                <a:ea typeface="+mj-ea"/>
                <a:cs typeface="Arial" panose="020B0604020202020204" pitchFamily="34" charset="0"/>
              </a:rPr>
              <a:t>Direct Payments</a:t>
            </a:r>
          </a:p>
        </p:txBody>
      </p:sp>
      <p:sp>
        <p:nvSpPr>
          <p:cNvPr id="3" name="Subtitle 2">
            <a:extLst>
              <a:ext uri="{FF2B5EF4-FFF2-40B4-BE49-F238E27FC236}">
                <a16:creationId xmlns:a16="http://schemas.microsoft.com/office/drawing/2014/main" id="{E36F15E2-8D46-4872-BCCC-24635FF03A17}"/>
              </a:ext>
            </a:extLst>
          </p:cNvPr>
          <p:cNvSpPr txBox="1">
            <a:spLocks/>
          </p:cNvSpPr>
          <p:nvPr/>
        </p:nvSpPr>
        <p:spPr>
          <a:xfrm>
            <a:off x="179512" y="1628800"/>
            <a:ext cx="5336934" cy="4906452"/>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90000"/>
              </a:lnSpc>
              <a:buNone/>
            </a:pPr>
            <a:r>
              <a:rPr lang="en-US" sz="2000" dirty="0">
                <a:solidFill>
                  <a:schemeClr val="tx2"/>
                </a:solidFill>
                <a:latin typeface="Arial" panose="020B0604020202020204" pitchFamily="34" charset="0"/>
                <a:cs typeface="Arial" panose="020B0604020202020204" pitchFamily="34" charset="0"/>
              </a:rPr>
              <a:t>The following presentation is to help you understand direct payments and feel able to:</a:t>
            </a:r>
          </a:p>
          <a:p>
            <a:pPr marL="0" indent="0">
              <a:lnSpc>
                <a:spcPct val="90000"/>
              </a:lnSpc>
              <a:buNone/>
            </a:pPr>
            <a:r>
              <a:rPr lang="en-US" sz="2000" dirty="0">
                <a:solidFill>
                  <a:schemeClr val="tx2"/>
                </a:solidFill>
                <a:latin typeface="Arial" panose="020B0604020202020204" pitchFamily="34" charset="0"/>
                <a:cs typeface="Arial" panose="020B0604020202020204" pitchFamily="34" charset="0"/>
              </a:rPr>
              <a:t> </a:t>
            </a:r>
          </a:p>
          <a:p>
            <a:pPr indent="-228600">
              <a:lnSpc>
                <a:spcPct val="90000"/>
              </a:lnSpc>
            </a:pPr>
            <a:r>
              <a:rPr lang="en-US" sz="2000" dirty="0">
                <a:solidFill>
                  <a:schemeClr val="tx2"/>
                </a:solidFill>
                <a:latin typeface="Arial" panose="020B0604020202020204" pitchFamily="34" charset="0"/>
                <a:cs typeface="Arial" panose="020B0604020202020204" pitchFamily="34" charset="0"/>
              </a:rPr>
              <a:t>Recommend a direct payment with confidence and explain what they are</a:t>
            </a:r>
          </a:p>
          <a:p>
            <a:pPr indent="-228600">
              <a:lnSpc>
                <a:spcPct val="90000"/>
              </a:lnSpc>
            </a:pPr>
            <a:r>
              <a:rPr lang="en-US" sz="2000" dirty="0">
                <a:solidFill>
                  <a:schemeClr val="tx2"/>
                </a:solidFill>
                <a:latin typeface="Arial" panose="020B0604020202020204" pitchFamily="34" charset="0"/>
                <a:cs typeface="Arial" panose="020B0604020202020204" pitchFamily="34" charset="0"/>
              </a:rPr>
              <a:t>Describe the different types of services which can be procured with a direct payment</a:t>
            </a:r>
          </a:p>
          <a:p>
            <a:pPr indent="-228600">
              <a:lnSpc>
                <a:spcPct val="90000"/>
              </a:lnSpc>
            </a:pPr>
            <a:r>
              <a:rPr lang="en-US" sz="2000" dirty="0">
                <a:solidFill>
                  <a:schemeClr val="tx2"/>
                </a:solidFill>
                <a:latin typeface="Arial" panose="020B0604020202020204" pitchFamily="34" charset="0"/>
                <a:cs typeface="Arial" panose="020B0604020202020204" pitchFamily="34" charset="0"/>
              </a:rPr>
              <a:t>When they can be used and when they shouldn’t</a:t>
            </a:r>
          </a:p>
          <a:p>
            <a:pPr indent="-228600">
              <a:lnSpc>
                <a:spcPct val="90000"/>
              </a:lnSpc>
            </a:pPr>
            <a:r>
              <a:rPr lang="en-US" sz="2000" dirty="0">
                <a:solidFill>
                  <a:schemeClr val="tx2"/>
                </a:solidFill>
                <a:latin typeface="Arial" panose="020B0604020202020204" pitchFamily="34" charset="0"/>
                <a:cs typeface="Arial" panose="020B0604020202020204" pitchFamily="34" charset="0"/>
              </a:rPr>
              <a:t>Gain knowledge on the process and what’s required to set up a direct payment</a:t>
            </a:r>
          </a:p>
          <a:p>
            <a:pPr indent="-228600">
              <a:lnSpc>
                <a:spcPct val="90000"/>
              </a:lnSpc>
            </a:pPr>
            <a:endParaRPr lang="en-US" sz="1500" dirty="0">
              <a:solidFill>
                <a:schemeClr val="tx2"/>
              </a:solidFill>
            </a:endParaRPr>
          </a:p>
          <a:p>
            <a:pPr indent="-228600">
              <a:lnSpc>
                <a:spcPct val="90000"/>
              </a:lnSpc>
            </a:pPr>
            <a:endParaRPr lang="en-US" sz="1500" dirty="0">
              <a:solidFill>
                <a:schemeClr val="tx2"/>
              </a:solidFill>
            </a:endParaRPr>
          </a:p>
        </p:txBody>
      </p:sp>
      <p:grpSp>
        <p:nvGrpSpPr>
          <p:cNvPr id="15" name="Group 14">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63680" y="-16714"/>
            <a:ext cx="4780320" cy="6874714"/>
            <a:chOff x="5818240" y="-1"/>
            <a:chExt cx="6373761" cy="6874714"/>
          </a:xfrm>
        </p:grpSpPr>
        <p:sp>
          <p:nvSpPr>
            <p:cNvPr id="16" name="Freeform: Shape 15">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Picture 5" descr="Logo&#10;&#10;Description automatically generated">
            <a:extLst>
              <a:ext uri="{FF2B5EF4-FFF2-40B4-BE49-F238E27FC236}">
                <a16:creationId xmlns:a16="http://schemas.microsoft.com/office/drawing/2014/main" id="{549EFCB3-F994-2CBC-16C8-906F23434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81294" y="2127248"/>
            <a:ext cx="3106674" cy="3527048"/>
          </a:xfrm>
          <a:prstGeom prst="rect">
            <a:avLst/>
          </a:prstGeom>
        </p:spPr>
      </p:pic>
    </p:spTree>
    <p:extLst>
      <p:ext uri="{BB962C8B-B14F-4D97-AF65-F5344CB8AC3E}">
        <p14:creationId xmlns:p14="http://schemas.microsoft.com/office/powerpoint/2010/main" val="903182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 name="Title 4">
            <a:extLst>
              <a:ext uri="{FF2B5EF4-FFF2-40B4-BE49-F238E27FC236}">
                <a16:creationId xmlns:a16="http://schemas.microsoft.com/office/drawing/2014/main" id="{31843D88-981C-4FFA-B45F-8724835CB2D9}"/>
              </a:ext>
            </a:extLst>
          </p:cNvPr>
          <p:cNvSpPr>
            <a:spLocks noGrp="1"/>
          </p:cNvSpPr>
          <p:nvPr>
            <p:ph type="ctrTitle"/>
          </p:nvPr>
        </p:nvSpPr>
        <p:spPr>
          <a:xfrm>
            <a:off x="323528" y="117348"/>
            <a:ext cx="3960440" cy="1847906"/>
          </a:xfrm>
        </p:spPr>
        <p:txBody>
          <a:bodyPr vert="horz" lIns="91440" tIns="45720" rIns="91440" bIns="45720" rtlCol="0" anchor="ctr">
            <a:normAutofit/>
          </a:bodyPr>
          <a:lstStyle/>
          <a:p>
            <a:pPr algn="l">
              <a:lnSpc>
                <a:spcPct val="90000"/>
              </a:lnSpc>
            </a:pPr>
            <a:r>
              <a:rPr lang="en-US" sz="3100" b="1" kern="1200" dirty="0">
                <a:solidFill>
                  <a:schemeClr val="tx2"/>
                </a:solidFill>
                <a:latin typeface="+mj-lt"/>
                <a:ea typeface="+mj-ea"/>
                <a:cs typeface="+mj-cs"/>
              </a:rPr>
              <a:t>ASC worker completes care assessment and outcomes are agreed</a:t>
            </a:r>
            <a:endParaRPr lang="en-US" sz="3100" kern="1200" dirty="0">
              <a:solidFill>
                <a:schemeClr val="tx2"/>
              </a:solidFill>
              <a:latin typeface="+mj-lt"/>
              <a:ea typeface="+mj-ea"/>
              <a:cs typeface="+mj-cs"/>
            </a:endParaRPr>
          </a:p>
        </p:txBody>
      </p:sp>
      <p:grpSp>
        <p:nvGrpSpPr>
          <p:cNvPr id="14" name="Group 13">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379" y="0"/>
            <a:ext cx="3243649" cy="2641149"/>
            <a:chOff x="6867015" y="-1"/>
            <a:chExt cx="5324985" cy="3251912"/>
          </a:xfrm>
          <a:solidFill>
            <a:schemeClr val="accent5">
              <a:alpha val="10000"/>
            </a:schemeClr>
          </a:solidFill>
        </p:grpSpPr>
        <p:sp>
          <p:nvSpPr>
            <p:cNvPr id="15" name="Freeform: Shape 14">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ubtitle 2">
            <a:extLst>
              <a:ext uri="{FF2B5EF4-FFF2-40B4-BE49-F238E27FC236}">
                <a16:creationId xmlns:a16="http://schemas.microsoft.com/office/drawing/2014/main" id="{9BBF7E0D-BF77-407A-9190-334456BD31B2}"/>
              </a:ext>
            </a:extLst>
          </p:cNvPr>
          <p:cNvSpPr>
            <a:spLocks noGrp="1"/>
          </p:cNvSpPr>
          <p:nvPr>
            <p:ph type="subTitle" idx="1"/>
          </p:nvPr>
        </p:nvSpPr>
        <p:spPr>
          <a:xfrm>
            <a:off x="323528" y="1916832"/>
            <a:ext cx="8496944" cy="3460357"/>
          </a:xfrm>
        </p:spPr>
        <p:txBody>
          <a:bodyPr vert="horz" lIns="91440" tIns="45720" rIns="91440" bIns="45720" rtlCol="0" anchor="ctr">
            <a:normAutofit/>
          </a:bodyPr>
          <a:lstStyle/>
          <a:p>
            <a:pPr marL="457200" indent="-228600" algn="l">
              <a:lnSpc>
                <a:spcPct val="90000"/>
              </a:lnSpc>
              <a:spcAft>
                <a:spcPts val="1000"/>
              </a:spcAft>
              <a:buFont typeface="Arial" panose="020B0604020202020204" pitchFamily="34" charset="0"/>
              <a:buChar char="•"/>
            </a:pPr>
            <a:endParaRPr lang="en-US" sz="1600" dirty="0">
              <a:solidFill>
                <a:schemeClr val="tx2"/>
              </a:solidFill>
              <a:latin typeface="Arial" panose="020B0604020202020204" pitchFamily="34" charset="0"/>
              <a:cs typeface="Arial" panose="020B0604020202020204" pitchFamily="34" charset="0"/>
            </a:endParaRPr>
          </a:p>
          <a:p>
            <a:pPr marL="457200" indent="-228600" algn="l">
              <a:lnSpc>
                <a:spcPct val="90000"/>
              </a:lnSpc>
              <a:spcAft>
                <a:spcPts val="1000"/>
              </a:spcAft>
              <a:buFont typeface="Arial" panose="020B0604020202020204" pitchFamily="34" charset="0"/>
              <a:buChar char="•"/>
            </a:pPr>
            <a:r>
              <a:rPr lang="en-US" sz="1600" dirty="0">
                <a:solidFill>
                  <a:schemeClr val="tx2"/>
                </a:solidFill>
                <a:latin typeface="Arial" panose="020B0604020202020204" pitchFamily="34" charset="0"/>
                <a:cs typeface="Arial" panose="020B0604020202020204" pitchFamily="34" charset="0"/>
              </a:rPr>
              <a:t>Discuss the different types of care arrangements for on-going care and support planning, including Direct Payments. Talk about the flexibility of DP’s and the choice and control it will give to the service user.</a:t>
            </a:r>
          </a:p>
          <a:p>
            <a:pPr marL="457200" indent="-228600" algn="l">
              <a:lnSpc>
                <a:spcPct val="90000"/>
              </a:lnSpc>
              <a:spcAft>
                <a:spcPts val="1000"/>
              </a:spcAft>
              <a:buFont typeface="Arial" panose="020B0604020202020204" pitchFamily="34" charset="0"/>
              <a:buChar char="•"/>
            </a:pPr>
            <a:r>
              <a:rPr lang="en-US" sz="1600" dirty="0">
                <a:solidFill>
                  <a:schemeClr val="tx2"/>
                </a:solidFill>
                <a:latin typeface="Arial" panose="020B0604020202020204" pitchFamily="34" charset="0"/>
                <a:cs typeface="Arial" panose="020B0604020202020204" pitchFamily="34" charset="0"/>
              </a:rPr>
              <a:t>Leave a copy of the direct payments introduction (C2) and the direct payments guidance (C3) advising the service user to read them. These documents explain what will be required from them once on the scheme. They will help them to make an informed decision about whether to have a DP, prior to our information, advice, and guidance (IAG) service going out to complete the set up.</a:t>
            </a:r>
          </a:p>
          <a:p>
            <a:pPr marL="457200" indent="-228600" algn="l">
              <a:lnSpc>
                <a:spcPct val="90000"/>
              </a:lnSpc>
              <a:spcAft>
                <a:spcPts val="1000"/>
              </a:spcAft>
              <a:buFont typeface="Arial" panose="020B0604020202020204" pitchFamily="34" charset="0"/>
              <a:buChar char="•"/>
            </a:pPr>
            <a:r>
              <a:rPr lang="en-US" sz="1600" dirty="0">
                <a:solidFill>
                  <a:schemeClr val="tx2"/>
                </a:solidFill>
                <a:latin typeface="Arial" panose="020B0604020202020204" pitchFamily="34" charset="0"/>
                <a:cs typeface="Arial" panose="020B0604020202020204" pitchFamily="34" charset="0"/>
              </a:rPr>
              <a:t>Let the service user know who our contracted IAG service are and that they will be contacting them to set up their DP, if this is the choice they make.</a:t>
            </a:r>
            <a:endParaRPr lang="en-US" sz="1600" b="1" dirty="0">
              <a:solidFill>
                <a:schemeClr val="tx2"/>
              </a:solidFill>
              <a:latin typeface="Arial" panose="020B0604020202020204" pitchFamily="34" charset="0"/>
              <a:cs typeface="Arial" panose="020B0604020202020204" pitchFamily="34" charset="0"/>
            </a:endParaRPr>
          </a:p>
          <a:p>
            <a:pPr algn="l">
              <a:lnSpc>
                <a:spcPct val="90000"/>
              </a:lnSpc>
              <a:spcAft>
                <a:spcPts val="1000"/>
              </a:spcAft>
            </a:pPr>
            <a:endParaRPr lang="en-US" sz="1600" b="1" dirty="0">
              <a:solidFill>
                <a:schemeClr val="tx2"/>
              </a:solidFill>
              <a:latin typeface="Arial" panose="020B0604020202020204" pitchFamily="34" charset="0"/>
              <a:cs typeface="Arial" panose="020B0604020202020204" pitchFamily="34" charset="0"/>
            </a:endParaRPr>
          </a:p>
        </p:txBody>
      </p:sp>
      <p:grpSp>
        <p:nvGrpSpPr>
          <p:cNvPr id="20" name="Group 19">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401977" y="4114799"/>
            <a:ext cx="2741794" cy="2743201"/>
            <a:chOff x="-305" y="-1"/>
            <a:chExt cx="3832880" cy="2876136"/>
          </a:xfrm>
        </p:grpSpPr>
        <p:sp>
          <p:nvSpPr>
            <p:cNvPr id="21" name="Freeform: Shape 20">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descr="Logo&#10;&#10;Description automatically generated">
            <a:extLst>
              <a:ext uri="{FF2B5EF4-FFF2-40B4-BE49-F238E27FC236}">
                <a16:creationId xmlns:a16="http://schemas.microsoft.com/office/drawing/2014/main" id="{3B8F39E4-D25C-6DD2-485E-6AAFF5F381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7" y="44624"/>
            <a:ext cx="876833" cy="996677"/>
          </a:xfrm>
          <a:prstGeom prst="rect">
            <a:avLst/>
          </a:prstGeom>
        </p:spPr>
      </p:pic>
      <p:sp>
        <p:nvSpPr>
          <p:cNvPr id="7" name="TextBox 6">
            <a:extLst>
              <a:ext uri="{FF2B5EF4-FFF2-40B4-BE49-F238E27FC236}">
                <a16:creationId xmlns:a16="http://schemas.microsoft.com/office/drawing/2014/main" id="{B3858792-7CFA-34D9-7F3E-08DB74C81AB2}"/>
              </a:ext>
            </a:extLst>
          </p:cNvPr>
          <p:cNvSpPr txBox="1"/>
          <p:nvPr/>
        </p:nvSpPr>
        <p:spPr>
          <a:xfrm>
            <a:off x="4412456" y="5377190"/>
            <a:ext cx="4572000" cy="1089529"/>
          </a:xfrm>
          <a:prstGeom prst="rect">
            <a:avLst/>
          </a:prstGeom>
          <a:noFill/>
        </p:spPr>
        <p:txBody>
          <a:bodyPr wrap="square">
            <a:spAutoFit/>
          </a:bodyPr>
          <a:lstStyle/>
          <a:p>
            <a:pPr algn="l">
              <a:lnSpc>
                <a:spcPct val="90000"/>
              </a:lnSpc>
              <a:spcAft>
                <a:spcPts val="1000"/>
              </a:spcAft>
            </a:pPr>
            <a:r>
              <a:rPr lang="en-US" sz="1800" b="1" dirty="0">
                <a:solidFill>
                  <a:schemeClr val="tx2"/>
                </a:solidFill>
                <a:latin typeface="Arial" panose="020B0604020202020204" pitchFamily="34" charset="0"/>
                <a:cs typeface="Arial" panose="020B0604020202020204" pitchFamily="34" charset="0"/>
              </a:rPr>
              <a:t>If the DP is declined by the service user, you must investigate alternative options. We cannot enforce a direct payment onto anyone.</a:t>
            </a:r>
          </a:p>
        </p:txBody>
      </p:sp>
    </p:spTree>
    <p:extLst>
      <p:ext uri="{BB962C8B-B14F-4D97-AF65-F5344CB8AC3E}">
        <p14:creationId xmlns:p14="http://schemas.microsoft.com/office/powerpoint/2010/main" val="3180665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84599437-AF04-6870-9139-F7E83259AA16}"/>
              </a:ext>
            </a:extLst>
          </p:cNvPr>
          <p:cNvGraphicFramePr>
            <a:graphicFrameLocks noGrp="1"/>
          </p:cNvGraphicFramePr>
          <p:nvPr>
            <p:ph idx="1"/>
            <p:extLst>
              <p:ext uri="{D42A27DB-BD31-4B8C-83A1-F6EECF244321}">
                <p14:modId xmlns:p14="http://schemas.microsoft.com/office/powerpoint/2010/main" val="3950173566"/>
              </p:ext>
            </p:extLst>
          </p:nvPr>
        </p:nvGraphicFramePr>
        <p:xfrm>
          <a:off x="375663" y="476672"/>
          <a:ext cx="8208912" cy="6153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descr="Logo&#10;&#10;Description automatically generated">
            <a:extLst>
              <a:ext uri="{FF2B5EF4-FFF2-40B4-BE49-F238E27FC236}">
                <a16:creationId xmlns:a16="http://schemas.microsoft.com/office/drawing/2014/main" id="{5582782A-F70E-AB99-3E81-7DEA117779E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00391" y="44624"/>
            <a:ext cx="1020849" cy="1160377"/>
          </a:xfrm>
          <a:prstGeom prst="rect">
            <a:avLst/>
          </a:prstGeom>
        </p:spPr>
      </p:pic>
    </p:spTree>
    <p:extLst>
      <p:ext uri="{BB962C8B-B14F-4D97-AF65-F5344CB8AC3E}">
        <p14:creationId xmlns:p14="http://schemas.microsoft.com/office/powerpoint/2010/main" val="3141591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366DF3C8-6B20-4EC4-9AFB-91C75FD8B0CC}"/>
              </a:ext>
            </a:extLst>
          </p:cNvPr>
          <p:cNvSpPr>
            <a:spLocks noGrp="1"/>
          </p:cNvSpPr>
          <p:nvPr>
            <p:ph type="title"/>
          </p:nvPr>
        </p:nvSpPr>
        <p:spPr>
          <a:xfrm>
            <a:off x="883923" y="257619"/>
            <a:ext cx="7375161" cy="701832"/>
          </a:xfrm>
        </p:spPr>
        <p:txBody>
          <a:bodyPr anchor="b">
            <a:normAutofit/>
          </a:bodyPr>
          <a:lstStyle/>
          <a:p>
            <a:r>
              <a:rPr lang="en-GB" sz="3100" dirty="0">
                <a:solidFill>
                  <a:schemeClr val="tx2"/>
                </a:solidFill>
                <a:latin typeface="Arial" panose="020B0604020202020204" pitchFamily="34" charset="0"/>
                <a:cs typeface="Arial" panose="020B0604020202020204" pitchFamily="34" charset="0"/>
              </a:rPr>
              <a:t>DP Finance Team check</a:t>
            </a:r>
          </a:p>
        </p:txBody>
      </p:sp>
      <p:grpSp>
        <p:nvGrpSpPr>
          <p:cNvPr id="13" name="Group 12">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509575" cy="2510865"/>
            <a:chOff x="-305" y="-1"/>
            <a:chExt cx="3832880" cy="2876136"/>
          </a:xfrm>
        </p:grpSpPr>
        <p:sp>
          <p:nvSpPr>
            <p:cNvPr id="14" name="Freeform: Shape 13">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1E8FB272-6585-44F8-B273-EE3869C842FE}"/>
              </a:ext>
            </a:extLst>
          </p:cNvPr>
          <p:cNvSpPr>
            <a:spLocks noGrp="1"/>
          </p:cNvSpPr>
          <p:nvPr>
            <p:ph idx="1"/>
          </p:nvPr>
        </p:nvSpPr>
        <p:spPr>
          <a:xfrm>
            <a:off x="467544" y="1484784"/>
            <a:ext cx="8424936" cy="5184576"/>
          </a:xfrm>
        </p:spPr>
        <p:txBody>
          <a:bodyPr>
            <a:normAutofit/>
          </a:bodyPr>
          <a:lstStyle/>
          <a:p>
            <a:pPr marL="0" indent="0">
              <a:lnSpc>
                <a:spcPct val="90000"/>
              </a:lnSpc>
              <a:buNone/>
            </a:pPr>
            <a:r>
              <a:rPr lang="en-GB" sz="1800" dirty="0">
                <a:solidFill>
                  <a:schemeClr val="tx2"/>
                </a:solidFill>
                <a:latin typeface="Arial" panose="020B0604020202020204" pitchFamily="34" charset="0"/>
                <a:cs typeface="Arial" panose="020B0604020202020204" pitchFamily="34" charset="0"/>
              </a:rPr>
              <a:t>DP Finance team to check required information is correct and go back to ASC worker where it is not, </a:t>
            </a:r>
            <a:r>
              <a:rPr lang="en-GB" sz="1800" b="1" dirty="0">
                <a:solidFill>
                  <a:schemeClr val="tx2"/>
                </a:solidFill>
                <a:latin typeface="Arial" panose="020B0604020202020204" pitchFamily="34" charset="0"/>
                <a:cs typeface="Arial" panose="020B0604020202020204" pitchFamily="34" charset="0"/>
              </a:rPr>
              <a:t>before</a:t>
            </a:r>
            <a:r>
              <a:rPr lang="en-GB" sz="1800" dirty="0">
                <a:solidFill>
                  <a:schemeClr val="tx2"/>
                </a:solidFill>
                <a:latin typeface="Arial" panose="020B0604020202020204" pitchFamily="34" charset="0"/>
                <a:cs typeface="Arial" panose="020B0604020202020204" pitchFamily="34" charset="0"/>
              </a:rPr>
              <a:t> referring it over to contracted IAG service.</a:t>
            </a:r>
          </a:p>
          <a:p>
            <a:pPr marL="0" indent="0">
              <a:lnSpc>
                <a:spcPct val="90000"/>
              </a:lnSpc>
              <a:buNone/>
            </a:pPr>
            <a:r>
              <a:rPr lang="en-GB" sz="1800" dirty="0">
                <a:solidFill>
                  <a:schemeClr val="tx2"/>
                </a:solidFill>
                <a:latin typeface="Arial" panose="020B0604020202020204" pitchFamily="34" charset="0"/>
                <a:cs typeface="Arial" panose="020B0604020202020204" pitchFamily="34" charset="0"/>
              </a:rPr>
              <a:t>This alleviates delays in the DP set up.</a:t>
            </a:r>
          </a:p>
          <a:p>
            <a:pPr marL="0" indent="0">
              <a:lnSpc>
                <a:spcPct val="90000"/>
              </a:lnSpc>
              <a:buNone/>
            </a:pPr>
            <a:endParaRPr lang="en-GB" sz="1800" dirty="0">
              <a:solidFill>
                <a:schemeClr val="tx2"/>
              </a:solidFill>
              <a:latin typeface="Arial" panose="020B0604020202020204" pitchFamily="34" charset="0"/>
              <a:cs typeface="Arial" panose="020B0604020202020204" pitchFamily="34" charset="0"/>
            </a:endParaRPr>
          </a:p>
          <a:p>
            <a:pPr marL="0" indent="0">
              <a:lnSpc>
                <a:spcPct val="90000"/>
              </a:lnSpc>
              <a:buNone/>
            </a:pPr>
            <a:r>
              <a:rPr lang="en-GB" sz="1800" dirty="0">
                <a:solidFill>
                  <a:schemeClr val="tx2"/>
                </a:solidFill>
                <a:latin typeface="Arial" panose="020B0604020202020204" pitchFamily="34" charset="0"/>
                <a:cs typeface="Arial" panose="020B0604020202020204" pitchFamily="34" charset="0"/>
              </a:rPr>
              <a:t>This will include the following details:</a:t>
            </a:r>
          </a:p>
          <a:p>
            <a:pPr marL="0" indent="0">
              <a:lnSpc>
                <a:spcPct val="90000"/>
              </a:lnSpc>
              <a:buNone/>
            </a:pPr>
            <a:endParaRPr lang="en-GB" sz="1800" dirty="0">
              <a:solidFill>
                <a:schemeClr val="tx2"/>
              </a:solidFill>
              <a:latin typeface="Arial" panose="020B0604020202020204" pitchFamily="34" charset="0"/>
              <a:cs typeface="Arial" panose="020B0604020202020204" pitchFamily="34" charset="0"/>
            </a:endParaRPr>
          </a:p>
          <a:p>
            <a:pPr>
              <a:lnSpc>
                <a:spcPct val="90000"/>
              </a:lnSpc>
            </a:pPr>
            <a:r>
              <a:rPr lang="en-GB" sz="1800" dirty="0">
                <a:solidFill>
                  <a:schemeClr val="tx2"/>
                </a:solidFill>
                <a:latin typeface="Arial" panose="020B0604020202020204" pitchFamily="34" charset="0"/>
                <a:cs typeface="Arial" panose="020B0604020202020204" pitchFamily="34" charset="0"/>
              </a:rPr>
              <a:t>Start date</a:t>
            </a:r>
          </a:p>
          <a:p>
            <a:pPr>
              <a:lnSpc>
                <a:spcPct val="90000"/>
              </a:lnSpc>
            </a:pPr>
            <a:r>
              <a:rPr lang="en-GB" sz="1800" dirty="0">
                <a:solidFill>
                  <a:schemeClr val="tx2"/>
                </a:solidFill>
                <a:latin typeface="Arial" panose="020B0604020202020204" pitchFamily="34" charset="0"/>
                <a:cs typeface="Arial" panose="020B0604020202020204" pitchFamily="34" charset="0"/>
              </a:rPr>
              <a:t>Rates used depending on type of service selected (PA or agency)</a:t>
            </a:r>
          </a:p>
          <a:p>
            <a:pPr>
              <a:lnSpc>
                <a:spcPct val="90000"/>
              </a:lnSpc>
            </a:pPr>
            <a:r>
              <a:rPr lang="en-GB" sz="1800" dirty="0">
                <a:solidFill>
                  <a:schemeClr val="tx2"/>
                </a:solidFill>
                <a:latin typeface="Arial" panose="020B0604020202020204" pitchFamily="34" charset="0"/>
                <a:cs typeface="Arial" panose="020B0604020202020204" pitchFamily="34" charset="0"/>
              </a:rPr>
              <a:t>Persons details managing the direct payment and their contact details, if </a:t>
            </a:r>
            <a:r>
              <a:rPr lang="en-GB" sz="1800" b="1" dirty="0">
                <a:solidFill>
                  <a:schemeClr val="tx2"/>
                </a:solidFill>
                <a:latin typeface="Arial" panose="020B0604020202020204" pitchFamily="34" charset="0"/>
                <a:cs typeface="Arial" panose="020B0604020202020204" pitchFamily="34" charset="0"/>
              </a:rPr>
              <a:t>not</a:t>
            </a:r>
            <a:r>
              <a:rPr lang="en-GB" sz="1800" dirty="0">
                <a:solidFill>
                  <a:schemeClr val="tx2"/>
                </a:solidFill>
                <a:latin typeface="Arial" panose="020B0604020202020204" pitchFamily="34" charset="0"/>
                <a:cs typeface="Arial" panose="020B0604020202020204" pitchFamily="34" charset="0"/>
              </a:rPr>
              <a:t> the service user</a:t>
            </a:r>
          </a:p>
          <a:p>
            <a:pPr>
              <a:lnSpc>
                <a:spcPct val="90000"/>
              </a:lnSpc>
            </a:pPr>
            <a:r>
              <a:rPr lang="en-GB" sz="1800" dirty="0">
                <a:solidFill>
                  <a:schemeClr val="tx2"/>
                </a:solidFill>
                <a:latin typeface="Arial" panose="020B0604020202020204" pitchFamily="34" charset="0"/>
                <a:cs typeface="Arial" panose="020B0604020202020204" pitchFamily="34" charset="0"/>
              </a:rPr>
              <a:t>Is a holding account required and if it is, has the weekly cost (£5.94) been included within the agreed personal budget?</a:t>
            </a:r>
          </a:p>
          <a:p>
            <a:pPr>
              <a:lnSpc>
                <a:spcPct val="90000"/>
              </a:lnSpc>
            </a:pPr>
            <a:r>
              <a:rPr lang="en-GB" sz="1800" dirty="0">
                <a:solidFill>
                  <a:schemeClr val="tx2"/>
                </a:solidFill>
                <a:latin typeface="Arial" panose="020B0604020202020204" pitchFamily="34" charset="0"/>
                <a:cs typeface="Arial" panose="020B0604020202020204" pitchFamily="34" charset="0"/>
              </a:rPr>
              <a:t>Has the client been FAB assessed, if so, include outcome in DP referral or state TBC where it has not taken place.</a:t>
            </a:r>
          </a:p>
          <a:p>
            <a:pPr>
              <a:lnSpc>
                <a:spcPct val="90000"/>
              </a:lnSpc>
            </a:pPr>
            <a:r>
              <a:rPr lang="en-GB" sz="1800" dirty="0">
                <a:solidFill>
                  <a:schemeClr val="tx2"/>
                </a:solidFill>
                <a:latin typeface="Arial" panose="020B0604020202020204" pitchFamily="34" charset="0"/>
                <a:cs typeface="Arial" panose="020B0604020202020204" pitchFamily="34" charset="0"/>
              </a:rPr>
              <a:t>Is it a one off or ongoing DP</a:t>
            </a:r>
          </a:p>
          <a:p>
            <a:pPr>
              <a:lnSpc>
                <a:spcPct val="90000"/>
              </a:lnSpc>
            </a:pPr>
            <a:r>
              <a:rPr lang="en-GB" sz="1800" dirty="0">
                <a:solidFill>
                  <a:schemeClr val="tx2"/>
                </a:solidFill>
                <a:latin typeface="Arial" panose="020B0604020202020204" pitchFamily="34" charset="0"/>
                <a:cs typeface="Arial" panose="020B0604020202020204" pitchFamily="34" charset="0"/>
              </a:rPr>
              <a:t>Any hazards which may affect the IAG advisor </a:t>
            </a:r>
          </a:p>
          <a:p>
            <a:pPr>
              <a:lnSpc>
                <a:spcPct val="90000"/>
              </a:lnSpc>
            </a:pPr>
            <a:endParaRPr lang="en-GB" sz="1100" dirty="0">
              <a:solidFill>
                <a:schemeClr val="tx2"/>
              </a:solidFill>
            </a:endParaRPr>
          </a:p>
        </p:txBody>
      </p:sp>
      <p:grpSp>
        <p:nvGrpSpPr>
          <p:cNvPr id="19" name="Group 18">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319752" y="4030420"/>
            <a:ext cx="3878664" cy="1776494"/>
            <a:chOff x="6867015" y="-1"/>
            <a:chExt cx="5324985" cy="3251912"/>
          </a:xfrm>
          <a:solidFill>
            <a:schemeClr val="accent5">
              <a:alpha val="10000"/>
            </a:schemeClr>
          </a:solidFill>
        </p:grpSpPr>
        <p:sp>
          <p:nvSpPr>
            <p:cNvPr id="20" name="Freeform: Shape 19">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descr="Logo&#10;&#10;Description automatically generated">
            <a:extLst>
              <a:ext uri="{FF2B5EF4-FFF2-40B4-BE49-F238E27FC236}">
                <a16:creationId xmlns:a16="http://schemas.microsoft.com/office/drawing/2014/main" id="{51C61B2C-7F82-09C5-857D-531541FC5B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6415" y="44624"/>
            <a:ext cx="804825" cy="914827"/>
          </a:xfrm>
          <a:prstGeom prst="rect">
            <a:avLst/>
          </a:prstGeom>
        </p:spPr>
      </p:pic>
    </p:spTree>
    <p:extLst>
      <p:ext uri="{BB962C8B-B14F-4D97-AF65-F5344CB8AC3E}">
        <p14:creationId xmlns:p14="http://schemas.microsoft.com/office/powerpoint/2010/main" val="1935900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4F2E-B5F4-468E-AF66-4E0597D2B828}"/>
              </a:ext>
            </a:extLst>
          </p:cNvPr>
          <p:cNvSpPr>
            <a:spLocks noGrp="1"/>
          </p:cNvSpPr>
          <p:nvPr>
            <p:ph type="title"/>
          </p:nvPr>
        </p:nvSpPr>
        <p:spPr>
          <a:xfrm>
            <a:off x="179512" y="156046"/>
            <a:ext cx="7427168" cy="864096"/>
          </a:xfrm>
        </p:spPr>
        <p:txBody>
          <a:bodyPr>
            <a:normAutofit fontScale="90000"/>
          </a:bodyPr>
          <a:lstStyle/>
          <a:p>
            <a:r>
              <a:rPr lang="en-GB" sz="3000" dirty="0">
                <a:latin typeface="Microsoft New Tai Lue" panose="020B0502040204020203" pitchFamily="34" charset="0"/>
                <a:cs typeface="Microsoft New Tai Lue" panose="020B0502040204020203" pitchFamily="34" charset="0"/>
              </a:rPr>
              <a:t>Contracted Information, Advice and Guidance (IAG) Service</a:t>
            </a:r>
          </a:p>
        </p:txBody>
      </p:sp>
      <p:graphicFrame>
        <p:nvGraphicFramePr>
          <p:cNvPr id="7" name="Content Placeholder 2">
            <a:extLst>
              <a:ext uri="{FF2B5EF4-FFF2-40B4-BE49-F238E27FC236}">
                <a16:creationId xmlns:a16="http://schemas.microsoft.com/office/drawing/2014/main" id="{0674936D-F51A-F783-4ED8-91BD698AEEFD}"/>
              </a:ext>
            </a:extLst>
          </p:cNvPr>
          <p:cNvGraphicFramePr>
            <a:graphicFrameLocks noGrp="1"/>
          </p:cNvGraphicFramePr>
          <p:nvPr>
            <p:ph idx="1"/>
            <p:extLst>
              <p:ext uri="{D42A27DB-BD31-4B8C-83A1-F6EECF244321}">
                <p14:modId xmlns:p14="http://schemas.microsoft.com/office/powerpoint/2010/main" val="1091212225"/>
              </p:ext>
            </p:extLst>
          </p:nvPr>
        </p:nvGraphicFramePr>
        <p:xfrm>
          <a:off x="179512" y="1196751"/>
          <a:ext cx="8568952" cy="5565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10;&#10;Description automatically generated">
            <a:extLst>
              <a:ext uri="{FF2B5EF4-FFF2-40B4-BE49-F238E27FC236}">
                <a16:creationId xmlns:a16="http://schemas.microsoft.com/office/drawing/2014/main" id="{DB29F347-A8F1-6B1E-0FC4-233BAC8A0A7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00391" y="44624"/>
            <a:ext cx="1020849" cy="1160377"/>
          </a:xfrm>
          <a:prstGeom prst="rect">
            <a:avLst/>
          </a:prstGeom>
        </p:spPr>
      </p:pic>
    </p:spTree>
    <p:extLst>
      <p:ext uri="{BB962C8B-B14F-4D97-AF65-F5344CB8AC3E}">
        <p14:creationId xmlns:p14="http://schemas.microsoft.com/office/powerpoint/2010/main" val="1689949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B9E55F-6DF7-4E49-BF74-7D621BA0691E}"/>
              </a:ext>
            </a:extLst>
          </p:cNvPr>
          <p:cNvSpPr txBox="1"/>
          <p:nvPr/>
        </p:nvSpPr>
        <p:spPr>
          <a:xfrm>
            <a:off x="323528" y="260648"/>
            <a:ext cx="4752528"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Contracted IAG service Continued:</a:t>
            </a:r>
          </a:p>
        </p:txBody>
      </p:sp>
      <p:pic>
        <p:nvPicPr>
          <p:cNvPr id="3" name="Picture 2" descr="Logo&#10;&#10;Description automatically generated">
            <a:extLst>
              <a:ext uri="{FF2B5EF4-FFF2-40B4-BE49-F238E27FC236}">
                <a16:creationId xmlns:a16="http://schemas.microsoft.com/office/drawing/2014/main" id="{7377D517-882A-1C73-AE25-39B20FC41D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7" y="44624"/>
            <a:ext cx="876833" cy="996677"/>
          </a:xfrm>
          <a:prstGeom prst="rect">
            <a:avLst/>
          </a:prstGeom>
        </p:spPr>
      </p:pic>
      <p:graphicFrame>
        <p:nvGraphicFramePr>
          <p:cNvPr id="6" name="TextBox 3">
            <a:extLst>
              <a:ext uri="{FF2B5EF4-FFF2-40B4-BE49-F238E27FC236}">
                <a16:creationId xmlns:a16="http://schemas.microsoft.com/office/drawing/2014/main" id="{FAD7D418-D654-440B-3728-C02A8B3C8020}"/>
              </a:ext>
            </a:extLst>
          </p:cNvPr>
          <p:cNvGraphicFramePr/>
          <p:nvPr>
            <p:extLst>
              <p:ext uri="{D42A27DB-BD31-4B8C-83A1-F6EECF244321}">
                <p14:modId xmlns:p14="http://schemas.microsoft.com/office/powerpoint/2010/main" val="2855431340"/>
              </p:ext>
            </p:extLst>
          </p:nvPr>
        </p:nvGraphicFramePr>
        <p:xfrm>
          <a:off x="251520" y="1041301"/>
          <a:ext cx="8640960" cy="5632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8869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9BDBA-1B81-46F5-8A0D-72D20F6DDFAC}"/>
              </a:ext>
            </a:extLst>
          </p:cNvPr>
          <p:cNvSpPr>
            <a:spLocks noGrp="1"/>
          </p:cNvSpPr>
          <p:nvPr>
            <p:ph type="title"/>
          </p:nvPr>
        </p:nvSpPr>
        <p:spPr>
          <a:xfrm>
            <a:off x="107504" y="116632"/>
            <a:ext cx="3168351" cy="346050"/>
          </a:xfrm>
        </p:spPr>
        <p:txBody>
          <a:bodyPr>
            <a:normAutofit/>
          </a:bodyPr>
          <a:lstStyle/>
          <a:p>
            <a:r>
              <a:rPr lang="en-GB" sz="1200" dirty="0">
                <a:latin typeface="Arial" panose="020B0604020202020204" pitchFamily="34" charset="0"/>
                <a:cs typeface="Arial" panose="020B0604020202020204" pitchFamily="34" charset="0"/>
              </a:rPr>
              <a:t>Contracted IAG service Continued:</a:t>
            </a:r>
          </a:p>
        </p:txBody>
      </p:sp>
      <p:graphicFrame>
        <p:nvGraphicFramePr>
          <p:cNvPr id="8" name="Content Placeholder 2">
            <a:extLst>
              <a:ext uri="{FF2B5EF4-FFF2-40B4-BE49-F238E27FC236}">
                <a16:creationId xmlns:a16="http://schemas.microsoft.com/office/drawing/2014/main" id="{D154AA56-19C3-181E-D93F-A5009A9923E8}"/>
              </a:ext>
            </a:extLst>
          </p:cNvPr>
          <p:cNvGraphicFramePr>
            <a:graphicFrameLocks noGrp="1"/>
          </p:cNvGraphicFramePr>
          <p:nvPr>
            <p:ph idx="1"/>
            <p:extLst>
              <p:ext uri="{D42A27DB-BD31-4B8C-83A1-F6EECF244321}">
                <p14:modId xmlns:p14="http://schemas.microsoft.com/office/powerpoint/2010/main" val="1063816807"/>
              </p:ext>
            </p:extLst>
          </p:nvPr>
        </p:nvGraphicFramePr>
        <p:xfrm>
          <a:off x="417219" y="908720"/>
          <a:ext cx="8229600" cy="5688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10;&#10;Description automatically generated">
            <a:extLst>
              <a:ext uri="{FF2B5EF4-FFF2-40B4-BE49-F238E27FC236}">
                <a16:creationId xmlns:a16="http://schemas.microsoft.com/office/drawing/2014/main" id="{9DA406A2-370B-FB43-A8A6-764A208F072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97697" y="44625"/>
            <a:ext cx="823543" cy="936104"/>
          </a:xfrm>
          <a:prstGeom prst="rect">
            <a:avLst/>
          </a:prstGeom>
        </p:spPr>
      </p:pic>
    </p:spTree>
    <p:extLst>
      <p:ext uri="{BB962C8B-B14F-4D97-AF65-F5344CB8AC3E}">
        <p14:creationId xmlns:p14="http://schemas.microsoft.com/office/powerpoint/2010/main" val="3402695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ED69B0-AFFF-4E92-9C9B-A5080AD5518F}"/>
              </a:ext>
            </a:extLst>
          </p:cNvPr>
          <p:cNvSpPr>
            <a:spLocks noGrp="1"/>
          </p:cNvSpPr>
          <p:nvPr>
            <p:ph type="title"/>
          </p:nvPr>
        </p:nvSpPr>
        <p:spPr>
          <a:xfrm>
            <a:off x="628650" y="365125"/>
            <a:ext cx="7886700" cy="1325563"/>
          </a:xfrm>
        </p:spPr>
        <p:txBody>
          <a:bodyPr>
            <a:normAutofit/>
          </a:bodyPr>
          <a:lstStyle/>
          <a:p>
            <a:r>
              <a:rPr lang="en-GB" sz="4700">
                <a:latin typeface="Microsoft New Tai Lue" panose="020B0502040204020203" pitchFamily="34" charset="0"/>
                <a:cs typeface="Microsoft New Tai Lue" panose="020B0502040204020203" pitchFamily="34" charset="0"/>
              </a:rPr>
              <a:t>DP Finance Team</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8F9EE96-7713-4CA9-B35F-DB109EC63170}"/>
              </a:ext>
            </a:extLst>
          </p:cNvPr>
          <p:cNvSpPr>
            <a:spLocks noGrp="1"/>
          </p:cNvSpPr>
          <p:nvPr>
            <p:ph idx="1"/>
          </p:nvPr>
        </p:nvSpPr>
        <p:spPr>
          <a:xfrm>
            <a:off x="628650" y="1929384"/>
            <a:ext cx="7886700" cy="4251960"/>
          </a:xfrm>
        </p:spPr>
        <p:txBody>
          <a:bodyPr>
            <a:normAutofit/>
          </a:bodyPr>
          <a:lstStyle/>
          <a:p>
            <a:pPr>
              <a:lnSpc>
                <a:spcPct val="90000"/>
              </a:lnSpc>
            </a:pPr>
            <a:r>
              <a:rPr lang="en-GB" sz="1800" dirty="0">
                <a:latin typeface="Microsoft New Tai Lue" panose="020B0502040204020203" pitchFamily="34" charset="0"/>
                <a:cs typeface="Microsoft New Tai Lue" panose="020B0502040204020203" pitchFamily="34" charset="0"/>
              </a:rPr>
              <a:t>Receive signed documents from advisory service and complete a Vendor set Up form, email this over to Vendor set-up team. This can take a few days. </a:t>
            </a:r>
          </a:p>
          <a:p>
            <a:pPr>
              <a:lnSpc>
                <a:spcPct val="90000"/>
              </a:lnSpc>
            </a:pPr>
            <a:r>
              <a:rPr lang="en-GB" sz="1800" dirty="0">
                <a:latin typeface="Microsoft New Tai Lue" panose="020B0502040204020203" pitchFamily="34" charset="0"/>
                <a:cs typeface="Microsoft New Tai Lue" panose="020B0502040204020203" pitchFamily="34" charset="0"/>
              </a:rPr>
              <a:t>Upload the received scanned documents onto Eclipse and record service users details on our financial return spread sheet.</a:t>
            </a:r>
          </a:p>
          <a:p>
            <a:pPr>
              <a:lnSpc>
                <a:spcPct val="90000"/>
              </a:lnSpc>
            </a:pPr>
            <a:r>
              <a:rPr lang="en-GB" sz="1800" dirty="0">
                <a:latin typeface="Microsoft New Tai Lue" panose="020B0502040204020203" pitchFamily="34" charset="0"/>
                <a:cs typeface="Microsoft New Tai Lue" panose="020B0502040204020203" pitchFamily="34" charset="0"/>
              </a:rPr>
              <a:t>Vendor number received; this is required to pay the service user. Enter the vendor number onto Swift and check payment details and package information is entered correctly.</a:t>
            </a:r>
          </a:p>
          <a:p>
            <a:pPr>
              <a:lnSpc>
                <a:spcPct val="90000"/>
              </a:lnSpc>
            </a:pPr>
            <a:r>
              <a:rPr lang="en-GB" sz="1800" dirty="0">
                <a:latin typeface="Microsoft New Tai Lue" panose="020B0502040204020203" pitchFamily="34" charset="0"/>
                <a:cs typeface="Microsoft New Tai Lue" panose="020B0502040204020203" pitchFamily="34" charset="0"/>
              </a:rPr>
              <a:t>Check again that the service user has been put forward by ASC worker for a FAB assessment via Eclipse. If they have and we know the charge, check it has been apportioned correctly and IAG service are aware of the charge. If they haven’t we would remind the ASC worker to do so.</a:t>
            </a:r>
          </a:p>
          <a:p>
            <a:pPr>
              <a:lnSpc>
                <a:spcPct val="90000"/>
              </a:lnSpc>
            </a:pPr>
            <a:r>
              <a:rPr lang="en-GB" sz="1800" dirty="0">
                <a:latin typeface="Microsoft New Tai Lue" panose="020B0502040204020203" pitchFamily="34" charset="0"/>
                <a:cs typeface="Microsoft New Tai Lue" panose="020B0502040204020203" pitchFamily="34" charset="0"/>
              </a:rPr>
              <a:t>Prepare the payment, checking the correct payment period is covered. Request authorisation and export the payment. The payment takes 3-4 working days to clear into the service users account.</a:t>
            </a:r>
          </a:p>
          <a:p>
            <a:pPr>
              <a:lnSpc>
                <a:spcPct val="90000"/>
              </a:lnSpc>
            </a:pPr>
            <a:endParaRPr lang="en-GB" sz="1800" dirty="0">
              <a:latin typeface="Microsoft New Tai Lue" panose="020B0502040204020203" pitchFamily="34" charset="0"/>
              <a:cs typeface="Microsoft New Tai Lue" panose="020B0502040204020203" pitchFamily="34" charset="0"/>
            </a:endParaRPr>
          </a:p>
          <a:p>
            <a:pPr>
              <a:lnSpc>
                <a:spcPct val="90000"/>
              </a:lnSpc>
            </a:pPr>
            <a:endParaRPr lang="en-GB" sz="1800" dirty="0">
              <a:latin typeface="Microsoft New Tai Lue" panose="020B0502040204020203" pitchFamily="34" charset="0"/>
              <a:cs typeface="Microsoft New Tai Lue" panose="020B0502040204020203" pitchFamily="34" charset="0"/>
            </a:endParaRPr>
          </a:p>
        </p:txBody>
      </p:sp>
      <p:pic>
        <p:nvPicPr>
          <p:cNvPr id="5" name="Picture 4" descr="Logo&#10;&#10;Description automatically generated">
            <a:extLst>
              <a:ext uri="{FF2B5EF4-FFF2-40B4-BE49-F238E27FC236}">
                <a16:creationId xmlns:a16="http://schemas.microsoft.com/office/drawing/2014/main" id="{F810C712-1EEA-0A9A-57CE-D006FBFE77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00391" y="44624"/>
            <a:ext cx="1020849" cy="1160377"/>
          </a:xfrm>
          <a:prstGeom prst="rect">
            <a:avLst/>
          </a:prstGeom>
        </p:spPr>
      </p:pic>
    </p:spTree>
    <p:extLst>
      <p:ext uri="{BB962C8B-B14F-4D97-AF65-F5344CB8AC3E}">
        <p14:creationId xmlns:p14="http://schemas.microsoft.com/office/powerpoint/2010/main" val="643185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1">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9DDBDF-7DDA-4E65-A7A7-00C8741EF77E}"/>
              </a:ext>
            </a:extLst>
          </p:cNvPr>
          <p:cNvSpPr>
            <a:spLocks noGrp="1"/>
          </p:cNvSpPr>
          <p:nvPr>
            <p:ph type="title"/>
          </p:nvPr>
        </p:nvSpPr>
        <p:spPr>
          <a:xfrm>
            <a:off x="628650" y="362573"/>
            <a:ext cx="7886700" cy="1223804"/>
          </a:xfrm>
        </p:spPr>
        <p:txBody>
          <a:bodyPr>
            <a:normAutofit/>
          </a:bodyPr>
          <a:lstStyle/>
          <a:p>
            <a:r>
              <a:rPr lang="en-GB" sz="4700">
                <a:latin typeface="Microsoft New Tai Lue" panose="020B0502040204020203" pitchFamily="34" charset="0"/>
                <a:cs typeface="Microsoft New Tai Lue" panose="020B0502040204020203" pitchFamily="34" charset="0"/>
              </a:rPr>
              <a:t>One Off Payments</a:t>
            </a:r>
          </a:p>
        </p:txBody>
      </p:sp>
      <p:sp>
        <p:nvSpPr>
          <p:cNvPr id="17"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8650" y="1865313"/>
            <a:ext cx="7818120" cy="18288"/>
          </a:xfrm>
          <a:custGeom>
            <a:avLst/>
            <a:gdLst>
              <a:gd name="connsiteX0" fmla="*/ 0 w 7818120"/>
              <a:gd name="connsiteY0" fmla="*/ 0 h 18288"/>
              <a:gd name="connsiteX1" fmla="*/ 416966 w 7818120"/>
              <a:gd name="connsiteY1" fmla="*/ 0 h 18288"/>
              <a:gd name="connsiteX2" fmla="*/ 1146658 w 7818120"/>
              <a:gd name="connsiteY2" fmla="*/ 0 h 18288"/>
              <a:gd name="connsiteX3" fmla="*/ 1563624 w 7818120"/>
              <a:gd name="connsiteY3" fmla="*/ 0 h 18288"/>
              <a:gd name="connsiteX4" fmla="*/ 2136953 w 7818120"/>
              <a:gd name="connsiteY4" fmla="*/ 0 h 18288"/>
              <a:gd name="connsiteX5" fmla="*/ 2944825 w 7818120"/>
              <a:gd name="connsiteY5" fmla="*/ 0 h 18288"/>
              <a:gd name="connsiteX6" fmla="*/ 3596335 w 7818120"/>
              <a:gd name="connsiteY6" fmla="*/ 0 h 18288"/>
              <a:gd name="connsiteX7" fmla="*/ 4326026 w 7818120"/>
              <a:gd name="connsiteY7" fmla="*/ 0 h 18288"/>
              <a:gd name="connsiteX8" fmla="*/ 4899355 w 7818120"/>
              <a:gd name="connsiteY8" fmla="*/ 0 h 18288"/>
              <a:gd name="connsiteX9" fmla="*/ 5550865 w 7818120"/>
              <a:gd name="connsiteY9" fmla="*/ 0 h 18288"/>
              <a:gd name="connsiteX10" fmla="*/ 6358738 w 7818120"/>
              <a:gd name="connsiteY10" fmla="*/ 0 h 18288"/>
              <a:gd name="connsiteX11" fmla="*/ 6853885 w 7818120"/>
              <a:gd name="connsiteY11" fmla="*/ 0 h 18288"/>
              <a:gd name="connsiteX12" fmla="*/ 7818120 w 7818120"/>
              <a:gd name="connsiteY12" fmla="*/ 0 h 18288"/>
              <a:gd name="connsiteX13" fmla="*/ 7818120 w 7818120"/>
              <a:gd name="connsiteY13" fmla="*/ 18288 h 18288"/>
              <a:gd name="connsiteX14" fmla="*/ 7244791 w 7818120"/>
              <a:gd name="connsiteY14" fmla="*/ 18288 h 18288"/>
              <a:gd name="connsiteX15" fmla="*/ 6827825 w 7818120"/>
              <a:gd name="connsiteY15" fmla="*/ 18288 h 18288"/>
              <a:gd name="connsiteX16" fmla="*/ 6176315 w 7818120"/>
              <a:gd name="connsiteY16" fmla="*/ 18288 h 18288"/>
              <a:gd name="connsiteX17" fmla="*/ 5681167 w 7818120"/>
              <a:gd name="connsiteY17" fmla="*/ 18288 h 18288"/>
              <a:gd name="connsiteX18" fmla="*/ 5029657 w 7818120"/>
              <a:gd name="connsiteY18" fmla="*/ 18288 h 18288"/>
              <a:gd name="connsiteX19" fmla="*/ 4378147 w 7818120"/>
              <a:gd name="connsiteY19" fmla="*/ 18288 h 18288"/>
              <a:gd name="connsiteX20" fmla="*/ 3726637 w 7818120"/>
              <a:gd name="connsiteY20" fmla="*/ 18288 h 18288"/>
              <a:gd name="connsiteX21" fmla="*/ 3075127 w 7818120"/>
              <a:gd name="connsiteY21" fmla="*/ 18288 h 18288"/>
              <a:gd name="connsiteX22" fmla="*/ 2501798 w 7818120"/>
              <a:gd name="connsiteY22" fmla="*/ 18288 h 18288"/>
              <a:gd name="connsiteX23" fmla="*/ 1772107 w 7818120"/>
              <a:gd name="connsiteY23" fmla="*/ 18288 h 18288"/>
              <a:gd name="connsiteX24" fmla="*/ 1120597 w 7818120"/>
              <a:gd name="connsiteY24" fmla="*/ 18288 h 18288"/>
              <a:gd name="connsiteX25" fmla="*/ 0 w 7818120"/>
              <a:gd name="connsiteY25" fmla="*/ 18288 h 18288"/>
              <a:gd name="connsiteX26" fmla="*/ 0 w 7818120"/>
              <a:gd name="connsiteY26" fmla="*/ 0 h 18288"/>
              <a:gd name="connsiteX0" fmla="*/ 0 w 7818120"/>
              <a:gd name="connsiteY0" fmla="*/ 0 h 18288"/>
              <a:gd name="connsiteX1" fmla="*/ 573329 w 7818120"/>
              <a:gd name="connsiteY1" fmla="*/ 0 h 18288"/>
              <a:gd name="connsiteX2" fmla="*/ 990295 w 7818120"/>
              <a:gd name="connsiteY2" fmla="*/ 0 h 18288"/>
              <a:gd name="connsiteX3" fmla="*/ 1394232 w 7818120"/>
              <a:gd name="connsiteY3" fmla="*/ 0 h 18288"/>
              <a:gd name="connsiteX4" fmla="*/ 1798168 w 7818120"/>
              <a:gd name="connsiteY4" fmla="*/ 0 h 18288"/>
              <a:gd name="connsiteX5" fmla="*/ 2371496 w 7818120"/>
              <a:gd name="connsiteY5" fmla="*/ 0 h 18288"/>
              <a:gd name="connsiteX6" fmla="*/ 2944825 w 7818120"/>
              <a:gd name="connsiteY6" fmla="*/ 0 h 18288"/>
              <a:gd name="connsiteX7" fmla="*/ 3752698 w 7818120"/>
              <a:gd name="connsiteY7" fmla="*/ 0 h 18288"/>
              <a:gd name="connsiteX8" fmla="*/ 4247845 w 7818120"/>
              <a:gd name="connsiteY8" fmla="*/ 0 h 18288"/>
              <a:gd name="connsiteX9" fmla="*/ 5055718 w 7818120"/>
              <a:gd name="connsiteY9" fmla="*/ 0 h 18288"/>
              <a:gd name="connsiteX10" fmla="*/ 5863590 w 7818120"/>
              <a:gd name="connsiteY10" fmla="*/ 0 h 18288"/>
              <a:gd name="connsiteX11" fmla="*/ 6515100 w 7818120"/>
              <a:gd name="connsiteY11" fmla="*/ 0 h 18288"/>
              <a:gd name="connsiteX12" fmla="*/ 7818120 w 7818120"/>
              <a:gd name="connsiteY12" fmla="*/ 0 h 18288"/>
              <a:gd name="connsiteX13" fmla="*/ 7818120 w 7818120"/>
              <a:gd name="connsiteY13" fmla="*/ 18288 h 18288"/>
              <a:gd name="connsiteX14" fmla="*/ 7401154 w 7818120"/>
              <a:gd name="connsiteY14" fmla="*/ 18288 h 18288"/>
              <a:gd name="connsiteX15" fmla="*/ 6593281 w 7818120"/>
              <a:gd name="connsiteY15" fmla="*/ 18288 h 18288"/>
              <a:gd name="connsiteX16" fmla="*/ 6098134 w 7818120"/>
              <a:gd name="connsiteY16" fmla="*/ 18288 h 18288"/>
              <a:gd name="connsiteX17" fmla="*/ 5446624 w 7818120"/>
              <a:gd name="connsiteY17" fmla="*/ 18288 h 18288"/>
              <a:gd name="connsiteX18" fmla="*/ 4638751 w 7818120"/>
              <a:gd name="connsiteY18" fmla="*/ 18288 h 18288"/>
              <a:gd name="connsiteX19" fmla="*/ 3987241 w 7818120"/>
              <a:gd name="connsiteY19" fmla="*/ 18288 h 18288"/>
              <a:gd name="connsiteX20" fmla="*/ 3570275 w 7818120"/>
              <a:gd name="connsiteY20" fmla="*/ 18288 h 18288"/>
              <a:gd name="connsiteX21" fmla="*/ 3075127 w 7818120"/>
              <a:gd name="connsiteY21" fmla="*/ 18288 h 18288"/>
              <a:gd name="connsiteX22" fmla="*/ 2267255 w 7818120"/>
              <a:gd name="connsiteY22" fmla="*/ 18288 h 18288"/>
              <a:gd name="connsiteX23" fmla="*/ 1615745 w 7818120"/>
              <a:gd name="connsiteY23" fmla="*/ 18288 h 18288"/>
              <a:gd name="connsiteX24" fmla="*/ 1120597 w 7818120"/>
              <a:gd name="connsiteY24" fmla="*/ 18288 h 18288"/>
              <a:gd name="connsiteX25" fmla="*/ 0 w 7818120"/>
              <a:gd name="connsiteY25" fmla="*/ 18288 h 18288"/>
              <a:gd name="connsiteX26" fmla="*/ 0 w 7818120"/>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818120" h="18288" fill="none" extrusionOk="0">
                <a:moveTo>
                  <a:pt x="0" y="0"/>
                </a:moveTo>
                <a:cubicBezTo>
                  <a:pt x="101002" y="-20048"/>
                  <a:pt x="215808" y="13837"/>
                  <a:pt x="416966" y="0"/>
                </a:cubicBezTo>
                <a:cubicBezTo>
                  <a:pt x="573264" y="9422"/>
                  <a:pt x="897859" y="4188"/>
                  <a:pt x="1146658" y="0"/>
                </a:cubicBezTo>
                <a:cubicBezTo>
                  <a:pt x="1409722" y="12227"/>
                  <a:pt x="1377475" y="-3286"/>
                  <a:pt x="1563624" y="0"/>
                </a:cubicBezTo>
                <a:cubicBezTo>
                  <a:pt x="1758084" y="11330"/>
                  <a:pt x="1967746" y="-7403"/>
                  <a:pt x="2136953" y="0"/>
                </a:cubicBezTo>
                <a:cubicBezTo>
                  <a:pt x="2354826" y="-5751"/>
                  <a:pt x="2687014" y="20029"/>
                  <a:pt x="2944825" y="0"/>
                </a:cubicBezTo>
                <a:cubicBezTo>
                  <a:pt x="3238848" y="15226"/>
                  <a:pt x="3415761" y="33925"/>
                  <a:pt x="3596335" y="0"/>
                </a:cubicBezTo>
                <a:cubicBezTo>
                  <a:pt x="3815108" y="13362"/>
                  <a:pt x="3972448" y="-68797"/>
                  <a:pt x="4326026" y="0"/>
                </a:cubicBezTo>
                <a:cubicBezTo>
                  <a:pt x="4638028" y="39995"/>
                  <a:pt x="4794473" y="211"/>
                  <a:pt x="4899355" y="0"/>
                </a:cubicBezTo>
                <a:cubicBezTo>
                  <a:pt x="5037170" y="-13296"/>
                  <a:pt x="5289722" y="-48609"/>
                  <a:pt x="5550865" y="0"/>
                </a:cubicBezTo>
                <a:cubicBezTo>
                  <a:pt x="5740088" y="19163"/>
                  <a:pt x="6143605" y="-29909"/>
                  <a:pt x="6358738" y="0"/>
                </a:cubicBezTo>
                <a:cubicBezTo>
                  <a:pt x="6556443" y="18955"/>
                  <a:pt x="6741581" y="-22634"/>
                  <a:pt x="6853885" y="0"/>
                </a:cubicBezTo>
                <a:cubicBezTo>
                  <a:pt x="6996029" y="20497"/>
                  <a:pt x="7453286" y="6658"/>
                  <a:pt x="7818120" y="0"/>
                </a:cubicBezTo>
                <a:cubicBezTo>
                  <a:pt x="7817552" y="7862"/>
                  <a:pt x="7817901" y="13269"/>
                  <a:pt x="7818120" y="18288"/>
                </a:cubicBezTo>
                <a:cubicBezTo>
                  <a:pt x="7701883" y="-33961"/>
                  <a:pt x="7395843" y="8437"/>
                  <a:pt x="7244791" y="18288"/>
                </a:cubicBezTo>
                <a:cubicBezTo>
                  <a:pt x="7088282" y="14407"/>
                  <a:pt x="6958165" y="20902"/>
                  <a:pt x="6827825" y="18288"/>
                </a:cubicBezTo>
                <a:cubicBezTo>
                  <a:pt x="6715653" y="-2805"/>
                  <a:pt x="6356779" y="33124"/>
                  <a:pt x="6176315" y="18288"/>
                </a:cubicBezTo>
                <a:cubicBezTo>
                  <a:pt x="6015867" y="-5301"/>
                  <a:pt x="5852369" y="-275"/>
                  <a:pt x="5681167" y="18288"/>
                </a:cubicBezTo>
                <a:cubicBezTo>
                  <a:pt x="5508002" y="48742"/>
                  <a:pt x="5304989" y="-7247"/>
                  <a:pt x="5029657" y="18288"/>
                </a:cubicBezTo>
                <a:cubicBezTo>
                  <a:pt x="4760375" y="46790"/>
                  <a:pt x="4637400" y="35678"/>
                  <a:pt x="4378147" y="18288"/>
                </a:cubicBezTo>
                <a:cubicBezTo>
                  <a:pt x="4094943" y="8043"/>
                  <a:pt x="4037303" y="27568"/>
                  <a:pt x="3726637" y="18288"/>
                </a:cubicBezTo>
                <a:cubicBezTo>
                  <a:pt x="3400340" y="-2459"/>
                  <a:pt x="3320728" y="61058"/>
                  <a:pt x="3075127" y="18288"/>
                </a:cubicBezTo>
                <a:cubicBezTo>
                  <a:pt x="2809301" y="-25757"/>
                  <a:pt x="2702630" y="16477"/>
                  <a:pt x="2501798" y="18288"/>
                </a:cubicBezTo>
                <a:cubicBezTo>
                  <a:pt x="2308686" y="20751"/>
                  <a:pt x="2079466" y="5550"/>
                  <a:pt x="1772107" y="18288"/>
                </a:cubicBezTo>
                <a:cubicBezTo>
                  <a:pt x="1420202" y="47064"/>
                  <a:pt x="1431765" y="28913"/>
                  <a:pt x="1120597" y="18288"/>
                </a:cubicBezTo>
                <a:cubicBezTo>
                  <a:pt x="791266" y="31607"/>
                  <a:pt x="235945" y="82322"/>
                  <a:pt x="0" y="18288"/>
                </a:cubicBezTo>
                <a:cubicBezTo>
                  <a:pt x="-589" y="13471"/>
                  <a:pt x="-474" y="7409"/>
                  <a:pt x="0" y="0"/>
                </a:cubicBezTo>
                <a:close/>
              </a:path>
              <a:path w="7818120" h="18288" stroke="0" extrusionOk="0">
                <a:moveTo>
                  <a:pt x="0" y="0"/>
                </a:moveTo>
                <a:cubicBezTo>
                  <a:pt x="161767" y="-7030"/>
                  <a:pt x="286873" y="-11228"/>
                  <a:pt x="573329" y="0"/>
                </a:cubicBezTo>
                <a:cubicBezTo>
                  <a:pt x="860952" y="-8429"/>
                  <a:pt x="823968" y="-2420"/>
                  <a:pt x="990295" y="0"/>
                </a:cubicBezTo>
                <a:cubicBezTo>
                  <a:pt x="1144921" y="-13846"/>
                  <a:pt x="1288801" y="10931"/>
                  <a:pt x="1394232" y="0"/>
                </a:cubicBezTo>
                <a:cubicBezTo>
                  <a:pt x="1499663" y="-10931"/>
                  <a:pt x="1677634" y="10318"/>
                  <a:pt x="1798168" y="0"/>
                </a:cubicBezTo>
                <a:cubicBezTo>
                  <a:pt x="2021167" y="5465"/>
                  <a:pt x="2087775" y="-15972"/>
                  <a:pt x="2371496" y="0"/>
                </a:cubicBezTo>
                <a:cubicBezTo>
                  <a:pt x="2646084" y="3640"/>
                  <a:pt x="2709294" y="-15431"/>
                  <a:pt x="2944825" y="0"/>
                </a:cubicBezTo>
                <a:cubicBezTo>
                  <a:pt x="3182104" y="39801"/>
                  <a:pt x="3563508" y="7189"/>
                  <a:pt x="3752698" y="0"/>
                </a:cubicBezTo>
                <a:cubicBezTo>
                  <a:pt x="4004713" y="-51688"/>
                  <a:pt x="4111759" y="8465"/>
                  <a:pt x="4247845" y="0"/>
                </a:cubicBezTo>
                <a:cubicBezTo>
                  <a:pt x="4409051" y="-38636"/>
                  <a:pt x="4840912" y="-6880"/>
                  <a:pt x="5055718" y="0"/>
                </a:cubicBezTo>
                <a:cubicBezTo>
                  <a:pt x="5318987" y="12828"/>
                  <a:pt x="5464207" y="16349"/>
                  <a:pt x="5863590" y="0"/>
                </a:cubicBezTo>
                <a:cubicBezTo>
                  <a:pt x="6258188" y="21536"/>
                  <a:pt x="6373895" y="-20866"/>
                  <a:pt x="6515100" y="0"/>
                </a:cubicBezTo>
                <a:cubicBezTo>
                  <a:pt x="6673199" y="-42487"/>
                  <a:pt x="7368245" y="-124798"/>
                  <a:pt x="7818120" y="0"/>
                </a:cubicBezTo>
                <a:cubicBezTo>
                  <a:pt x="7818163" y="8895"/>
                  <a:pt x="7818750" y="9828"/>
                  <a:pt x="7818120" y="18288"/>
                </a:cubicBezTo>
                <a:cubicBezTo>
                  <a:pt x="7615777" y="-1071"/>
                  <a:pt x="7527543" y="-5750"/>
                  <a:pt x="7401154" y="18288"/>
                </a:cubicBezTo>
                <a:cubicBezTo>
                  <a:pt x="7322611" y="47896"/>
                  <a:pt x="6964426" y="-24966"/>
                  <a:pt x="6593281" y="18288"/>
                </a:cubicBezTo>
                <a:cubicBezTo>
                  <a:pt x="6260055" y="33833"/>
                  <a:pt x="6287545" y="-3963"/>
                  <a:pt x="6098134" y="18288"/>
                </a:cubicBezTo>
                <a:cubicBezTo>
                  <a:pt x="5900337" y="14995"/>
                  <a:pt x="5605990" y="72621"/>
                  <a:pt x="5446624" y="18288"/>
                </a:cubicBezTo>
                <a:cubicBezTo>
                  <a:pt x="5244167" y="-23104"/>
                  <a:pt x="4914971" y="-34358"/>
                  <a:pt x="4638751" y="18288"/>
                </a:cubicBezTo>
                <a:cubicBezTo>
                  <a:pt x="4353273" y="8380"/>
                  <a:pt x="4297533" y="13876"/>
                  <a:pt x="3987241" y="18288"/>
                </a:cubicBezTo>
                <a:cubicBezTo>
                  <a:pt x="3687723" y="41876"/>
                  <a:pt x="3776181" y="30039"/>
                  <a:pt x="3570275" y="18288"/>
                </a:cubicBezTo>
                <a:cubicBezTo>
                  <a:pt x="3396160" y="10249"/>
                  <a:pt x="3285909" y="48310"/>
                  <a:pt x="3075127" y="18288"/>
                </a:cubicBezTo>
                <a:cubicBezTo>
                  <a:pt x="2869474" y="41512"/>
                  <a:pt x="2676329" y="4972"/>
                  <a:pt x="2267255" y="18288"/>
                </a:cubicBezTo>
                <a:cubicBezTo>
                  <a:pt x="1866401" y="24532"/>
                  <a:pt x="1882987" y="25696"/>
                  <a:pt x="1615745" y="18288"/>
                </a:cubicBezTo>
                <a:cubicBezTo>
                  <a:pt x="1346085" y="13379"/>
                  <a:pt x="1323312" y="12392"/>
                  <a:pt x="1120597" y="18288"/>
                </a:cubicBezTo>
                <a:cubicBezTo>
                  <a:pt x="940237" y="-60975"/>
                  <a:pt x="569386" y="27591"/>
                  <a:pt x="0" y="18288"/>
                </a:cubicBezTo>
                <a:cubicBezTo>
                  <a:pt x="1751" y="14440"/>
                  <a:pt x="-1272" y="7740"/>
                  <a:pt x="0" y="0"/>
                </a:cubicBezTo>
                <a:close/>
              </a:path>
              <a:path w="7818120" h="18288" fill="none" stroke="0" extrusionOk="0">
                <a:moveTo>
                  <a:pt x="0" y="0"/>
                </a:moveTo>
                <a:cubicBezTo>
                  <a:pt x="102311" y="-24031"/>
                  <a:pt x="206428" y="20084"/>
                  <a:pt x="416966" y="0"/>
                </a:cubicBezTo>
                <a:cubicBezTo>
                  <a:pt x="662339" y="-9883"/>
                  <a:pt x="833564" y="-11910"/>
                  <a:pt x="1146658" y="0"/>
                </a:cubicBezTo>
                <a:cubicBezTo>
                  <a:pt x="1398993" y="16754"/>
                  <a:pt x="1378239" y="-4997"/>
                  <a:pt x="1563624" y="0"/>
                </a:cubicBezTo>
                <a:cubicBezTo>
                  <a:pt x="1738265" y="3015"/>
                  <a:pt x="2006667" y="23864"/>
                  <a:pt x="2136953" y="0"/>
                </a:cubicBezTo>
                <a:cubicBezTo>
                  <a:pt x="2338524" y="-3063"/>
                  <a:pt x="2693378" y="-15904"/>
                  <a:pt x="2944825" y="0"/>
                </a:cubicBezTo>
                <a:cubicBezTo>
                  <a:pt x="3201439" y="-13695"/>
                  <a:pt x="3379198" y="46243"/>
                  <a:pt x="3596335" y="0"/>
                </a:cubicBezTo>
                <a:cubicBezTo>
                  <a:pt x="3778868" y="-61549"/>
                  <a:pt x="3979469" y="3461"/>
                  <a:pt x="4326026" y="0"/>
                </a:cubicBezTo>
                <a:cubicBezTo>
                  <a:pt x="4670641" y="40397"/>
                  <a:pt x="4801160" y="2093"/>
                  <a:pt x="4899355" y="0"/>
                </a:cubicBezTo>
                <a:cubicBezTo>
                  <a:pt x="4972821" y="-4221"/>
                  <a:pt x="5326959" y="8892"/>
                  <a:pt x="5550865" y="0"/>
                </a:cubicBezTo>
                <a:cubicBezTo>
                  <a:pt x="5793178" y="12267"/>
                  <a:pt x="6146346" y="-4531"/>
                  <a:pt x="6358738" y="0"/>
                </a:cubicBezTo>
                <a:cubicBezTo>
                  <a:pt x="6580825" y="49349"/>
                  <a:pt x="6739467" y="13524"/>
                  <a:pt x="6853885" y="0"/>
                </a:cubicBezTo>
                <a:cubicBezTo>
                  <a:pt x="7057243" y="-60557"/>
                  <a:pt x="7415107" y="-58698"/>
                  <a:pt x="7818120" y="0"/>
                </a:cubicBezTo>
                <a:cubicBezTo>
                  <a:pt x="7817705" y="7748"/>
                  <a:pt x="7817189" y="13015"/>
                  <a:pt x="7818120" y="18288"/>
                </a:cubicBezTo>
                <a:cubicBezTo>
                  <a:pt x="7693944" y="-3615"/>
                  <a:pt x="7376376" y="-6677"/>
                  <a:pt x="7244791" y="18288"/>
                </a:cubicBezTo>
                <a:cubicBezTo>
                  <a:pt x="7100086" y="-5717"/>
                  <a:pt x="6942350" y="35421"/>
                  <a:pt x="6827825" y="18288"/>
                </a:cubicBezTo>
                <a:cubicBezTo>
                  <a:pt x="6691364" y="27873"/>
                  <a:pt x="6342432" y="37332"/>
                  <a:pt x="6176315" y="18288"/>
                </a:cubicBezTo>
                <a:cubicBezTo>
                  <a:pt x="6012850" y="28657"/>
                  <a:pt x="5862979" y="-980"/>
                  <a:pt x="5681167" y="18288"/>
                </a:cubicBezTo>
                <a:cubicBezTo>
                  <a:pt x="5485624" y="71662"/>
                  <a:pt x="5295851" y="1288"/>
                  <a:pt x="5029657" y="18288"/>
                </a:cubicBezTo>
                <a:cubicBezTo>
                  <a:pt x="4753680" y="49046"/>
                  <a:pt x="4640335" y="38506"/>
                  <a:pt x="4378147" y="18288"/>
                </a:cubicBezTo>
                <a:cubicBezTo>
                  <a:pt x="4103046" y="-4537"/>
                  <a:pt x="4022480" y="43848"/>
                  <a:pt x="3726637" y="18288"/>
                </a:cubicBezTo>
                <a:cubicBezTo>
                  <a:pt x="3429109" y="3476"/>
                  <a:pt x="3316488" y="61415"/>
                  <a:pt x="3075127" y="18288"/>
                </a:cubicBezTo>
                <a:cubicBezTo>
                  <a:pt x="2821014" y="6093"/>
                  <a:pt x="2665050" y="-11263"/>
                  <a:pt x="2501798" y="18288"/>
                </a:cubicBezTo>
                <a:cubicBezTo>
                  <a:pt x="2343345" y="29394"/>
                  <a:pt x="2120041" y="-50427"/>
                  <a:pt x="1772107" y="18288"/>
                </a:cubicBezTo>
                <a:cubicBezTo>
                  <a:pt x="1424078" y="50665"/>
                  <a:pt x="1427418" y="32572"/>
                  <a:pt x="1120597" y="18288"/>
                </a:cubicBezTo>
                <a:cubicBezTo>
                  <a:pt x="796486" y="45938"/>
                  <a:pt x="243712" y="47798"/>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7818120"/>
                      <a:gd name="connsiteY0" fmla="*/ 0 h 18288"/>
                      <a:gd name="connsiteX1" fmla="*/ 416966 w 7818120"/>
                      <a:gd name="connsiteY1" fmla="*/ 0 h 18288"/>
                      <a:gd name="connsiteX2" fmla="*/ 1146658 w 7818120"/>
                      <a:gd name="connsiteY2" fmla="*/ 0 h 18288"/>
                      <a:gd name="connsiteX3" fmla="*/ 1563624 w 7818120"/>
                      <a:gd name="connsiteY3" fmla="*/ 0 h 18288"/>
                      <a:gd name="connsiteX4" fmla="*/ 2136953 w 7818120"/>
                      <a:gd name="connsiteY4" fmla="*/ 0 h 18288"/>
                      <a:gd name="connsiteX5" fmla="*/ 2944825 w 7818120"/>
                      <a:gd name="connsiteY5" fmla="*/ 0 h 18288"/>
                      <a:gd name="connsiteX6" fmla="*/ 3596335 w 7818120"/>
                      <a:gd name="connsiteY6" fmla="*/ 0 h 18288"/>
                      <a:gd name="connsiteX7" fmla="*/ 4326026 w 7818120"/>
                      <a:gd name="connsiteY7" fmla="*/ 0 h 18288"/>
                      <a:gd name="connsiteX8" fmla="*/ 4899355 w 7818120"/>
                      <a:gd name="connsiteY8" fmla="*/ 0 h 18288"/>
                      <a:gd name="connsiteX9" fmla="*/ 5550865 w 7818120"/>
                      <a:gd name="connsiteY9" fmla="*/ 0 h 18288"/>
                      <a:gd name="connsiteX10" fmla="*/ 6358738 w 7818120"/>
                      <a:gd name="connsiteY10" fmla="*/ 0 h 18288"/>
                      <a:gd name="connsiteX11" fmla="*/ 6853885 w 7818120"/>
                      <a:gd name="connsiteY11" fmla="*/ 0 h 18288"/>
                      <a:gd name="connsiteX12" fmla="*/ 7818120 w 7818120"/>
                      <a:gd name="connsiteY12" fmla="*/ 0 h 18288"/>
                      <a:gd name="connsiteX13" fmla="*/ 7818120 w 7818120"/>
                      <a:gd name="connsiteY13" fmla="*/ 18288 h 18288"/>
                      <a:gd name="connsiteX14" fmla="*/ 7244791 w 7818120"/>
                      <a:gd name="connsiteY14" fmla="*/ 18288 h 18288"/>
                      <a:gd name="connsiteX15" fmla="*/ 6827825 w 7818120"/>
                      <a:gd name="connsiteY15" fmla="*/ 18288 h 18288"/>
                      <a:gd name="connsiteX16" fmla="*/ 6176315 w 7818120"/>
                      <a:gd name="connsiteY16" fmla="*/ 18288 h 18288"/>
                      <a:gd name="connsiteX17" fmla="*/ 5681167 w 7818120"/>
                      <a:gd name="connsiteY17" fmla="*/ 18288 h 18288"/>
                      <a:gd name="connsiteX18" fmla="*/ 5029657 w 7818120"/>
                      <a:gd name="connsiteY18" fmla="*/ 18288 h 18288"/>
                      <a:gd name="connsiteX19" fmla="*/ 4378147 w 7818120"/>
                      <a:gd name="connsiteY19" fmla="*/ 18288 h 18288"/>
                      <a:gd name="connsiteX20" fmla="*/ 3726637 w 7818120"/>
                      <a:gd name="connsiteY20" fmla="*/ 18288 h 18288"/>
                      <a:gd name="connsiteX21" fmla="*/ 3075127 w 7818120"/>
                      <a:gd name="connsiteY21" fmla="*/ 18288 h 18288"/>
                      <a:gd name="connsiteX22" fmla="*/ 2501798 w 7818120"/>
                      <a:gd name="connsiteY22" fmla="*/ 18288 h 18288"/>
                      <a:gd name="connsiteX23" fmla="*/ 1772107 w 7818120"/>
                      <a:gd name="connsiteY23" fmla="*/ 18288 h 18288"/>
                      <a:gd name="connsiteX24" fmla="*/ 1120597 w 7818120"/>
                      <a:gd name="connsiteY24" fmla="*/ 18288 h 18288"/>
                      <a:gd name="connsiteX25" fmla="*/ 0 w 7818120"/>
                      <a:gd name="connsiteY25" fmla="*/ 18288 h 18288"/>
                      <a:gd name="connsiteX26" fmla="*/ 0 w 7818120"/>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818120" h="18288" fill="none" extrusionOk="0">
                        <a:moveTo>
                          <a:pt x="0" y="0"/>
                        </a:moveTo>
                        <a:cubicBezTo>
                          <a:pt x="121520" y="-12182"/>
                          <a:pt x="211324" y="18247"/>
                          <a:pt x="416966" y="0"/>
                        </a:cubicBezTo>
                        <a:cubicBezTo>
                          <a:pt x="622608" y="-18247"/>
                          <a:pt x="891241" y="-13744"/>
                          <a:pt x="1146658" y="0"/>
                        </a:cubicBezTo>
                        <a:cubicBezTo>
                          <a:pt x="1402075" y="13744"/>
                          <a:pt x="1378880" y="-8543"/>
                          <a:pt x="1563624" y="0"/>
                        </a:cubicBezTo>
                        <a:cubicBezTo>
                          <a:pt x="1748368" y="8543"/>
                          <a:pt x="1972300" y="7443"/>
                          <a:pt x="2136953" y="0"/>
                        </a:cubicBezTo>
                        <a:cubicBezTo>
                          <a:pt x="2301606" y="-7443"/>
                          <a:pt x="2679634" y="12382"/>
                          <a:pt x="2944825" y="0"/>
                        </a:cubicBezTo>
                        <a:cubicBezTo>
                          <a:pt x="3210016" y="-12382"/>
                          <a:pt x="3409232" y="17967"/>
                          <a:pt x="3596335" y="0"/>
                        </a:cubicBezTo>
                        <a:cubicBezTo>
                          <a:pt x="3783438" y="-17967"/>
                          <a:pt x="4002523" y="-28578"/>
                          <a:pt x="4326026" y="0"/>
                        </a:cubicBezTo>
                        <a:cubicBezTo>
                          <a:pt x="4649529" y="28578"/>
                          <a:pt x="4777384" y="-3624"/>
                          <a:pt x="4899355" y="0"/>
                        </a:cubicBezTo>
                        <a:cubicBezTo>
                          <a:pt x="5021326" y="3624"/>
                          <a:pt x="5317653" y="1281"/>
                          <a:pt x="5550865" y="0"/>
                        </a:cubicBezTo>
                        <a:cubicBezTo>
                          <a:pt x="5784077" y="-1281"/>
                          <a:pt x="6142956" y="-39637"/>
                          <a:pt x="6358738" y="0"/>
                        </a:cubicBezTo>
                        <a:cubicBezTo>
                          <a:pt x="6574520" y="39637"/>
                          <a:pt x="6724785" y="-4460"/>
                          <a:pt x="6853885" y="0"/>
                        </a:cubicBezTo>
                        <a:cubicBezTo>
                          <a:pt x="6982985" y="4460"/>
                          <a:pt x="7403044" y="-1955"/>
                          <a:pt x="7818120" y="0"/>
                        </a:cubicBezTo>
                        <a:cubicBezTo>
                          <a:pt x="7817988" y="7702"/>
                          <a:pt x="7817908" y="13511"/>
                          <a:pt x="7818120" y="18288"/>
                        </a:cubicBezTo>
                        <a:cubicBezTo>
                          <a:pt x="7698847" y="-3267"/>
                          <a:pt x="7390924" y="22979"/>
                          <a:pt x="7244791" y="18288"/>
                        </a:cubicBezTo>
                        <a:cubicBezTo>
                          <a:pt x="7098658" y="13597"/>
                          <a:pt x="6952735" y="29357"/>
                          <a:pt x="6827825" y="18288"/>
                        </a:cubicBezTo>
                        <a:cubicBezTo>
                          <a:pt x="6702915" y="7219"/>
                          <a:pt x="6338661" y="34530"/>
                          <a:pt x="6176315" y="18288"/>
                        </a:cubicBezTo>
                        <a:cubicBezTo>
                          <a:pt x="6013969" y="2047"/>
                          <a:pt x="5850602" y="6362"/>
                          <a:pt x="5681167" y="18288"/>
                        </a:cubicBezTo>
                        <a:cubicBezTo>
                          <a:pt x="5511732" y="30214"/>
                          <a:pt x="5312143" y="419"/>
                          <a:pt x="5029657" y="18288"/>
                        </a:cubicBezTo>
                        <a:cubicBezTo>
                          <a:pt x="4747171" y="36158"/>
                          <a:pt x="4655062" y="30740"/>
                          <a:pt x="4378147" y="18288"/>
                        </a:cubicBezTo>
                        <a:cubicBezTo>
                          <a:pt x="4101232" y="5837"/>
                          <a:pt x="4037646" y="44706"/>
                          <a:pt x="3726637" y="18288"/>
                        </a:cubicBezTo>
                        <a:cubicBezTo>
                          <a:pt x="3415628" y="-8130"/>
                          <a:pt x="3321756" y="45507"/>
                          <a:pt x="3075127" y="18288"/>
                        </a:cubicBezTo>
                        <a:cubicBezTo>
                          <a:pt x="2828498" y="-8931"/>
                          <a:pt x="2684733" y="14853"/>
                          <a:pt x="2501798" y="18288"/>
                        </a:cubicBezTo>
                        <a:cubicBezTo>
                          <a:pt x="2318863" y="21723"/>
                          <a:pt x="2121844" y="-13013"/>
                          <a:pt x="1772107" y="18288"/>
                        </a:cubicBezTo>
                        <a:cubicBezTo>
                          <a:pt x="1422370" y="49589"/>
                          <a:pt x="1431548" y="31666"/>
                          <a:pt x="1120597" y="18288"/>
                        </a:cubicBezTo>
                        <a:cubicBezTo>
                          <a:pt x="809646" y="4911"/>
                          <a:pt x="246393" y="56240"/>
                          <a:pt x="0" y="18288"/>
                        </a:cubicBezTo>
                        <a:cubicBezTo>
                          <a:pt x="129" y="13298"/>
                          <a:pt x="-675" y="6857"/>
                          <a:pt x="0" y="0"/>
                        </a:cubicBezTo>
                        <a:close/>
                      </a:path>
                      <a:path w="7818120" h="18288" stroke="0" extrusionOk="0">
                        <a:moveTo>
                          <a:pt x="0" y="0"/>
                        </a:moveTo>
                        <a:cubicBezTo>
                          <a:pt x="177487" y="-4302"/>
                          <a:pt x="287499" y="4997"/>
                          <a:pt x="573329" y="0"/>
                        </a:cubicBezTo>
                        <a:cubicBezTo>
                          <a:pt x="859159" y="-4997"/>
                          <a:pt x="821965" y="-336"/>
                          <a:pt x="990295" y="0"/>
                        </a:cubicBezTo>
                        <a:cubicBezTo>
                          <a:pt x="1158625" y="336"/>
                          <a:pt x="1587918" y="-4681"/>
                          <a:pt x="1798168" y="0"/>
                        </a:cubicBezTo>
                        <a:cubicBezTo>
                          <a:pt x="2008418" y="4681"/>
                          <a:pt x="2088841" y="-2754"/>
                          <a:pt x="2371496" y="0"/>
                        </a:cubicBezTo>
                        <a:cubicBezTo>
                          <a:pt x="2654151" y="2754"/>
                          <a:pt x="2701462" y="-24976"/>
                          <a:pt x="2944825" y="0"/>
                        </a:cubicBezTo>
                        <a:cubicBezTo>
                          <a:pt x="3188188" y="24976"/>
                          <a:pt x="3511636" y="25407"/>
                          <a:pt x="3752698" y="0"/>
                        </a:cubicBezTo>
                        <a:cubicBezTo>
                          <a:pt x="3993760" y="-25407"/>
                          <a:pt x="4107153" y="6432"/>
                          <a:pt x="4247845" y="0"/>
                        </a:cubicBezTo>
                        <a:cubicBezTo>
                          <a:pt x="4388537" y="-6432"/>
                          <a:pt x="4835598" y="-5108"/>
                          <a:pt x="5055718" y="0"/>
                        </a:cubicBezTo>
                        <a:cubicBezTo>
                          <a:pt x="5275838" y="5108"/>
                          <a:pt x="5461006" y="-24536"/>
                          <a:pt x="5863590" y="0"/>
                        </a:cubicBezTo>
                        <a:cubicBezTo>
                          <a:pt x="6266174" y="24536"/>
                          <a:pt x="6355549" y="-19657"/>
                          <a:pt x="6515100" y="0"/>
                        </a:cubicBezTo>
                        <a:cubicBezTo>
                          <a:pt x="6674651" y="19657"/>
                          <a:pt x="7275423" y="-57462"/>
                          <a:pt x="7818120" y="0"/>
                        </a:cubicBezTo>
                        <a:cubicBezTo>
                          <a:pt x="7818132" y="8833"/>
                          <a:pt x="7818660" y="9830"/>
                          <a:pt x="7818120" y="18288"/>
                        </a:cubicBezTo>
                        <a:cubicBezTo>
                          <a:pt x="7610240" y="4606"/>
                          <a:pt x="7521789" y="7721"/>
                          <a:pt x="7401154" y="18288"/>
                        </a:cubicBezTo>
                        <a:cubicBezTo>
                          <a:pt x="7280519" y="28855"/>
                          <a:pt x="6930719" y="4225"/>
                          <a:pt x="6593281" y="18288"/>
                        </a:cubicBezTo>
                        <a:cubicBezTo>
                          <a:pt x="6255843" y="32351"/>
                          <a:pt x="6286682" y="1162"/>
                          <a:pt x="6098134" y="18288"/>
                        </a:cubicBezTo>
                        <a:cubicBezTo>
                          <a:pt x="5909586" y="35414"/>
                          <a:pt x="5602789" y="48596"/>
                          <a:pt x="5446624" y="18288"/>
                        </a:cubicBezTo>
                        <a:cubicBezTo>
                          <a:pt x="5290459" y="-12020"/>
                          <a:pt x="4917039" y="21960"/>
                          <a:pt x="4638751" y="18288"/>
                        </a:cubicBezTo>
                        <a:cubicBezTo>
                          <a:pt x="4360463" y="14616"/>
                          <a:pt x="4304690" y="5450"/>
                          <a:pt x="3987241" y="18288"/>
                        </a:cubicBezTo>
                        <a:cubicBezTo>
                          <a:pt x="3669792" y="31127"/>
                          <a:pt x="3758742" y="32551"/>
                          <a:pt x="3570275" y="18288"/>
                        </a:cubicBezTo>
                        <a:cubicBezTo>
                          <a:pt x="3381808" y="4025"/>
                          <a:pt x="3267153" y="36200"/>
                          <a:pt x="3075127" y="18288"/>
                        </a:cubicBezTo>
                        <a:cubicBezTo>
                          <a:pt x="2883101" y="376"/>
                          <a:pt x="2665825" y="10973"/>
                          <a:pt x="2267255" y="18288"/>
                        </a:cubicBezTo>
                        <a:cubicBezTo>
                          <a:pt x="1868685" y="25603"/>
                          <a:pt x="1884698" y="28410"/>
                          <a:pt x="1615745" y="18288"/>
                        </a:cubicBezTo>
                        <a:cubicBezTo>
                          <a:pt x="1346792" y="8167"/>
                          <a:pt x="1320952" y="10430"/>
                          <a:pt x="1120597" y="18288"/>
                        </a:cubicBezTo>
                        <a:cubicBezTo>
                          <a:pt x="920242" y="26146"/>
                          <a:pt x="556507" y="50790"/>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a:extLst>
              <a:ext uri="{FF2B5EF4-FFF2-40B4-BE49-F238E27FC236}">
                <a16:creationId xmlns:a16="http://schemas.microsoft.com/office/drawing/2014/main" id="{354D5E84-E11E-C2DE-77CE-4259B4DEB9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97697" y="44625"/>
            <a:ext cx="823544" cy="936104"/>
          </a:xfrm>
          <a:prstGeom prst="rect">
            <a:avLst/>
          </a:prstGeom>
        </p:spPr>
      </p:pic>
      <p:graphicFrame>
        <p:nvGraphicFramePr>
          <p:cNvPr id="7" name="Content Placeholder 2">
            <a:extLst>
              <a:ext uri="{FF2B5EF4-FFF2-40B4-BE49-F238E27FC236}">
                <a16:creationId xmlns:a16="http://schemas.microsoft.com/office/drawing/2014/main" id="{153CF52A-24F2-4AEF-B156-C420BC998A9E}"/>
              </a:ext>
            </a:extLst>
          </p:cNvPr>
          <p:cNvGraphicFramePr>
            <a:graphicFrameLocks noGrp="1"/>
          </p:cNvGraphicFramePr>
          <p:nvPr>
            <p:ph idx="1"/>
            <p:extLst>
              <p:ext uri="{D42A27DB-BD31-4B8C-83A1-F6EECF244321}">
                <p14:modId xmlns:p14="http://schemas.microsoft.com/office/powerpoint/2010/main" val="2848085506"/>
              </p:ext>
            </p:extLst>
          </p:nvPr>
        </p:nvGraphicFramePr>
        <p:xfrm>
          <a:off x="323528" y="2011188"/>
          <a:ext cx="8496944" cy="4567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0889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sz="3600" dirty="0">
                <a:latin typeface="Microsoft New Tai Lue" panose="020B0502040204020203" pitchFamily="34" charset="0"/>
                <a:cs typeface="Microsoft New Tai Lue" panose="020B0502040204020203" pitchFamily="34" charset="0"/>
              </a:rPr>
              <a:t>What can it be used for?</a:t>
            </a:r>
          </a:p>
        </p:txBody>
      </p:sp>
      <p:graphicFrame>
        <p:nvGraphicFramePr>
          <p:cNvPr id="8" name="Content Placeholder 2">
            <a:extLst>
              <a:ext uri="{FF2B5EF4-FFF2-40B4-BE49-F238E27FC236}">
                <a16:creationId xmlns:a16="http://schemas.microsoft.com/office/drawing/2014/main" id="{A54CCE59-67ED-DEEB-2EC9-38F2F7A62850}"/>
              </a:ext>
            </a:extLst>
          </p:cNvPr>
          <p:cNvGraphicFramePr>
            <a:graphicFrameLocks noGrp="1"/>
          </p:cNvGraphicFramePr>
          <p:nvPr>
            <p:ph idx="1"/>
            <p:extLst>
              <p:ext uri="{D42A27DB-BD31-4B8C-83A1-F6EECF244321}">
                <p14:modId xmlns:p14="http://schemas.microsoft.com/office/powerpoint/2010/main" val="3619933993"/>
              </p:ext>
            </p:extLst>
          </p:nvPr>
        </p:nvGraphicFramePr>
        <p:xfrm>
          <a:off x="457200" y="2096749"/>
          <a:ext cx="82296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p:cNvSpPr>
          <p:nvPr/>
        </p:nvSpPr>
        <p:spPr>
          <a:xfrm>
            <a:off x="183141" y="836712"/>
            <a:ext cx="8229600"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dirty="0">
                <a:latin typeface="Microsoft New Tai Lue" panose="020B0502040204020203" pitchFamily="34" charset="0"/>
                <a:cs typeface="Microsoft New Tai Lue" panose="020B0502040204020203" pitchFamily="34" charset="0"/>
              </a:rPr>
              <a:t>It can only be used to achieve what was agreed</a:t>
            </a:r>
          </a:p>
          <a:p>
            <a:pPr algn="l"/>
            <a:r>
              <a:rPr lang="en-GB" sz="2800" dirty="0">
                <a:latin typeface="Microsoft New Tai Lue" panose="020B0502040204020203" pitchFamily="34" charset="0"/>
                <a:cs typeface="Microsoft New Tai Lue" panose="020B0502040204020203" pitchFamily="34" charset="0"/>
              </a:rPr>
              <a:t>in the care and support plan, for example:</a:t>
            </a:r>
          </a:p>
        </p:txBody>
      </p:sp>
      <p:pic>
        <p:nvPicPr>
          <p:cNvPr id="6" name="Picture 5" descr="Logo&#10;&#10;Description automatically generated">
            <a:extLst>
              <a:ext uri="{FF2B5EF4-FFF2-40B4-BE49-F238E27FC236}">
                <a16:creationId xmlns:a16="http://schemas.microsoft.com/office/drawing/2014/main" id="{53B67F95-4731-5FAE-D36C-0665A94F80B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Tree>
    <p:extLst>
      <p:ext uri="{BB962C8B-B14F-4D97-AF65-F5344CB8AC3E}">
        <p14:creationId xmlns:p14="http://schemas.microsoft.com/office/powerpoint/2010/main" val="69795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3878A5-D87F-4266-98F0-DFE9901E278D}"/>
              </a:ext>
            </a:extLst>
          </p:cNvPr>
          <p:cNvSpPr>
            <a:spLocks noGrp="1"/>
          </p:cNvSpPr>
          <p:nvPr>
            <p:ph type="title"/>
          </p:nvPr>
        </p:nvSpPr>
        <p:spPr>
          <a:xfrm>
            <a:off x="256032" y="128472"/>
            <a:ext cx="5403975" cy="1454051"/>
          </a:xfrm>
        </p:spPr>
        <p:txBody>
          <a:bodyPr>
            <a:normAutofit/>
          </a:bodyPr>
          <a:lstStyle/>
          <a:p>
            <a:r>
              <a:rPr lang="en-GB" sz="3100" dirty="0">
                <a:solidFill>
                  <a:schemeClr val="tx2"/>
                </a:solidFill>
                <a:latin typeface="Microsoft New Tai Lue" panose="020B0502040204020203" pitchFamily="34" charset="0"/>
                <a:cs typeface="Microsoft New Tai Lue" panose="020B0502040204020203" pitchFamily="34" charset="0"/>
              </a:rPr>
              <a:t>What can’t it be used for?</a:t>
            </a:r>
            <a:endParaRPr lang="en-GB" sz="3100" dirty="0">
              <a:solidFill>
                <a:schemeClr val="tx2"/>
              </a:solidFill>
            </a:endParaRPr>
          </a:p>
        </p:txBody>
      </p:sp>
      <p:sp>
        <p:nvSpPr>
          <p:cNvPr id="3" name="Content Placeholder 2">
            <a:extLst>
              <a:ext uri="{FF2B5EF4-FFF2-40B4-BE49-F238E27FC236}">
                <a16:creationId xmlns:a16="http://schemas.microsoft.com/office/drawing/2014/main" id="{6CA5100C-4F7F-4B53-B40B-E3CA9A952A25}"/>
              </a:ext>
            </a:extLst>
          </p:cNvPr>
          <p:cNvSpPr>
            <a:spLocks noGrp="1"/>
          </p:cNvSpPr>
          <p:nvPr>
            <p:ph idx="1"/>
          </p:nvPr>
        </p:nvSpPr>
        <p:spPr>
          <a:xfrm>
            <a:off x="256032" y="1750726"/>
            <a:ext cx="5612112" cy="4810600"/>
          </a:xfrm>
        </p:spPr>
        <p:txBody>
          <a:bodyPr anchor="t">
            <a:normAutofit/>
          </a:bodyPr>
          <a:lstStyle/>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Anything that is against the law (illegal or unlawful)</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On-Going Residential or Nursing Care (</a:t>
            </a:r>
            <a:r>
              <a:rPr lang="en-GB" sz="1800" dirty="0">
                <a:solidFill>
                  <a:schemeClr val="tx2"/>
                </a:solidFill>
              </a:rPr>
              <a:t>although they can be used for short term (respite) residential stays)</a:t>
            </a:r>
            <a:endParaRPr lang="en-GB" sz="1800" dirty="0">
              <a:solidFill>
                <a:schemeClr val="tx2"/>
              </a:solidFill>
              <a:latin typeface="Microsoft New Tai Lue" panose="020B0502040204020203" pitchFamily="34" charset="0"/>
              <a:cs typeface="Microsoft New Tai Lue" panose="020B0502040204020203" pitchFamily="34" charset="0"/>
            </a:endParaRP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Health Care needs which would be paid for by the NHS</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Buying personal care from an unregistered care agency</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Gambling including lottery, bingo, raffles</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Repaying Debts (including mortgages, fuel arrears, loans)</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Financial Investments</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Household bills, for example rent, gas, electricity, water or council tax</a:t>
            </a:r>
          </a:p>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Day to day food bills, cigarettes, tobacco, Vapes or alcohol</a:t>
            </a:r>
          </a:p>
        </p:txBody>
      </p:sp>
      <p:grpSp>
        <p:nvGrpSpPr>
          <p:cNvPr id="14" name="Group 13">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63680" y="-16714"/>
            <a:ext cx="4780320" cy="6874714"/>
            <a:chOff x="5818240" y="-1"/>
            <a:chExt cx="6373761" cy="6874714"/>
          </a:xfrm>
        </p:grpSpPr>
        <p:sp>
          <p:nvSpPr>
            <p:cNvPr id="15" name="Freeform: Shape 14">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Logo&#10;&#10;Description automatically generated">
            <a:extLst>
              <a:ext uri="{FF2B5EF4-FFF2-40B4-BE49-F238E27FC236}">
                <a16:creationId xmlns:a16="http://schemas.microsoft.com/office/drawing/2014/main" id="{386F93A8-FACA-2EA9-0467-D4045B53D9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81294" y="2127248"/>
            <a:ext cx="3106674" cy="3527048"/>
          </a:xfrm>
          <a:prstGeom prst="rect">
            <a:avLst/>
          </a:prstGeom>
        </p:spPr>
      </p:pic>
    </p:spTree>
    <p:extLst>
      <p:ext uri="{BB962C8B-B14F-4D97-AF65-F5344CB8AC3E}">
        <p14:creationId xmlns:p14="http://schemas.microsoft.com/office/powerpoint/2010/main" val="332530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rPr>
              <a:t>What is a Direct Payment?</a:t>
            </a:r>
          </a:p>
        </p:txBody>
      </p:sp>
      <p:graphicFrame>
        <p:nvGraphicFramePr>
          <p:cNvPr id="7" name="Content Placeholder 2">
            <a:extLst>
              <a:ext uri="{FF2B5EF4-FFF2-40B4-BE49-F238E27FC236}">
                <a16:creationId xmlns:a16="http://schemas.microsoft.com/office/drawing/2014/main" id="{A91D1060-D604-97B9-0CCE-D730EEBB761F}"/>
              </a:ext>
            </a:extLst>
          </p:cNvPr>
          <p:cNvGraphicFramePr>
            <a:graphicFrameLocks noGrp="1"/>
          </p:cNvGraphicFramePr>
          <p:nvPr>
            <p:ph idx="1"/>
          </p:nvPr>
        </p:nvGraphicFramePr>
        <p:xfrm>
          <a:off x="439109" y="1556792"/>
          <a:ext cx="8229600" cy="5026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10;&#10;Description automatically generated">
            <a:extLst>
              <a:ext uri="{FF2B5EF4-FFF2-40B4-BE49-F238E27FC236}">
                <a16:creationId xmlns:a16="http://schemas.microsoft.com/office/drawing/2014/main" id="{9D6A89D0-7EE5-1258-A276-D8032B81A64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Tree>
    <p:extLst>
      <p:ext uri="{BB962C8B-B14F-4D97-AF65-F5344CB8AC3E}">
        <p14:creationId xmlns:p14="http://schemas.microsoft.com/office/powerpoint/2010/main" val="1416834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5ED530-69B3-4A82-A0D8-07336E88F1D7}"/>
              </a:ext>
            </a:extLst>
          </p:cNvPr>
          <p:cNvSpPr>
            <a:spLocks noGrp="1"/>
          </p:cNvSpPr>
          <p:nvPr>
            <p:ph type="title"/>
          </p:nvPr>
        </p:nvSpPr>
        <p:spPr>
          <a:xfrm>
            <a:off x="2225203" y="221304"/>
            <a:ext cx="6480720" cy="827624"/>
          </a:xfrm>
        </p:spPr>
        <p:txBody>
          <a:bodyPr>
            <a:normAutofit/>
          </a:bodyPr>
          <a:lstStyle/>
          <a:p>
            <a:r>
              <a:rPr lang="en-GB" sz="3100" dirty="0">
                <a:solidFill>
                  <a:schemeClr val="tx2"/>
                </a:solidFill>
                <a:latin typeface="Microsoft New Tai Lue" panose="020B0502040204020203" pitchFamily="34" charset="0"/>
                <a:cs typeface="Microsoft New Tai Lue" panose="020B0502040204020203" pitchFamily="34" charset="0"/>
              </a:rPr>
              <a:t>What can’t it be used for continued</a:t>
            </a:r>
            <a:endParaRPr lang="en-GB" sz="3100" dirty="0">
              <a:solidFill>
                <a:schemeClr val="tx2"/>
              </a:solidFill>
            </a:endParaRPr>
          </a:p>
        </p:txBody>
      </p:sp>
      <p:pic>
        <p:nvPicPr>
          <p:cNvPr id="5" name="Picture 4" descr="Logo&#10;&#10;Description automatically generated">
            <a:extLst>
              <a:ext uri="{FF2B5EF4-FFF2-40B4-BE49-F238E27FC236}">
                <a16:creationId xmlns:a16="http://schemas.microsoft.com/office/drawing/2014/main" id="{EE3C1059-DC99-19E7-AF5B-0469119F3C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534" y="2044859"/>
            <a:ext cx="2746373" cy="3117994"/>
          </a:xfrm>
          <a:prstGeom prst="rect">
            <a:avLst/>
          </a:prstGeom>
        </p:spPr>
      </p:pic>
      <p:sp>
        <p:nvSpPr>
          <p:cNvPr id="3" name="Content Placeholder 2">
            <a:extLst>
              <a:ext uri="{FF2B5EF4-FFF2-40B4-BE49-F238E27FC236}">
                <a16:creationId xmlns:a16="http://schemas.microsoft.com/office/drawing/2014/main" id="{5B2E9C46-63DB-47E2-8061-F100EA85E7CF}"/>
              </a:ext>
            </a:extLst>
          </p:cNvPr>
          <p:cNvSpPr>
            <a:spLocks noGrp="1"/>
          </p:cNvSpPr>
          <p:nvPr>
            <p:ph idx="1"/>
          </p:nvPr>
        </p:nvSpPr>
        <p:spPr>
          <a:xfrm>
            <a:off x="3347864" y="836712"/>
            <a:ext cx="5544616" cy="5904656"/>
          </a:xfrm>
        </p:spPr>
        <p:txBody>
          <a:bodyPr anchor="ctr">
            <a:noAutofit/>
          </a:bodyPr>
          <a:lstStyle/>
          <a:p>
            <a:pPr>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Payments to relatives unless agreed (see below)</a:t>
            </a:r>
          </a:p>
          <a:p>
            <a:pPr lvl="1">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Family members within the household – Peer Forum and Service Manager in Exceptional Circumstances only</a:t>
            </a:r>
          </a:p>
          <a:p>
            <a:pPr lvl="1">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Family members outside the household – Peer Forum and Service Manager (think of any conflicts of interests and explain the risks for example, change of relationship dynamics)</a:t>
            </a:r>
          </a:p>
          <a:p>
            <a:pPr lvl="0">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Items or services that are unrelated to the eligible identified needs or agreed outcomes in the Support Plan. </a:t>
            </a:r>
          </a:p>
          <a:p>
            <a:pPr lvl="0">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Services directly provided by the Local Authority (although a mixed package can be arranged, i.e. some arranged services and some Direct Payment) </a:t>
            </a:r>
          </a:p>
          <a:p>
            <a:pPr lvl="0">
              <a:lnSpc>
                <a:spcPct val="90000"/>
              </a:lnSpc>
            </a:pPr>
            <a:r>
              <a:rPr lang="en-GB" sz="1800" dirty="0">
                <a:solidFill>
                  <a:schemeClr val="tx2"/>
                </a:solidFill>
                <a:latin typeface="Microsoft New Tai Lue" panose="020B0502040204020203" pitchFamily="34" charset="0"/>
                <a:cs typeface="Microsoft New Tai Lue" panose="020B0502040204020203" pitchFamily="34" charset="0"/>
              </a:rPr>
              <a:t>Non-statutory liabilities, such as tips, bonuses or ex gratia payments</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976" y="52996"/>
            <a:ext cx="4446455"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51405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4474840" cy="706090"/>
          </a:xfrm>
        </p:spPr>
        <p:txBody>
          <a:bodyPr>
            <a:normAutofit/>
          </a:bodyPr>
          <a:lstStyle/>
          <a:p>
            <a:r>
              <a:rPr lang="en-GB" sz="3200" dirty="0">
                <a:latin typeface="Microsoft New Tai Lue" panose="020B0502040204020203" pitchFamily="34" charset="0"/>
                <a:cs typeface="Microsoft New Tai Lue" panose="020B0502040204020203" pitchFamily="34" charset="0"/>
              </a:rPr>
              <a:t>Care and Support Plans</a:t>
            </a:r>
          </a:p>
        </p:txBody>
      </p:sp>
      <p:graphicFrame>
        <p:nvGraphicFramePr>
          <p:cNvPr id="7" name="Content Placeholder 2">
            <a:extLst>
              <a:ext uri="{FF2B5EF4-FFF2-40B4-BE49-F238E27FC236}">
                <a16:creationId xmlns:a16="http://schemas.microsoft.com/office/drawing/2014/main" id="{A4E96EE4-B915-CBB5-0401-D20F73C7ECF0}"/>
              </a:ext>
            </a:extLst>
          </p:cNvPr>
          <p:cNvGraphicFramePr>
            <a:graphicFrameLocks noGrp="1"/>
          </p:cNvGraphicFramePr>
          <p:nvPr>
            <p:ph idx="1"/>
            <p:extLst>
              <p:ext uri="{D42A27DB-BD31-4B8C-83A1-F6EECF244321}">
                <p14:modId xmlns:p14="http://schemas.microsoft.com/office/powerpoint/2010/main" val="365932393"/>
              </p:ext>
            </p:extLst>
          </p:nvPr>
        </p:nvGraphicFramePr>
        <p:xfrm>
          <a:off x="251520" y="1474214"/>
          <a:ext cx="8435280" cy="5123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10;&#10;Description automatically generated">
            <a:extLst>
              <a:ext uri="{FF2B5EF4-FFF2-40B4-BE49-F238E27FC236}">
                <a16:creationId xmlns:a16="http://schemas.microsoft.com/office/drawing/2014/main" id="{A7AF3E94-404E-1866-6F4E-4A95C5F6D0A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
        <p:nvSpPr>
          <p:cNvPr id="4" name="Title 1">
            <a:extLst>
              <a:ext uri="{FF2B5EF4-FFF2-40B4-BE49-F238E27FC236}">
                <a16:creationId xmlns:a16="http://schemas.microsoft.com/office/drawing/2014/main" id="{CCC5CBCA-6075-BF80-1DF0-095A90405949}"/>
              </a:ext>
            </a:extLst>
          </p:cNvPr>
          <p:cNvSpPr txBox="1">
            <a:spLocks/>
          </p:cNvSpPr>
          <p:nvPr/>
        </p:nvSpPr>
        <p:spPr>
          <a:xfrm>
            <a:off x="251520" y="759419"/>
            <a:ext cx="5433735" cy="49754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GB" sz="2000" dirty="0"/>
              <a:t>Well written support plans are vital, they will:</a:t>
            </a:r>
            <a:endParaRPr lang="en-US" sz="2000" dirty="0"/>
          </a:p>
        </p:txBody>
      </p:sp>
    </p:spTree>
    <p:extLst>
      <p:ext uri="{BB962C8B-B14F-4D97-AF65-F5344CB8AC3E}">
        <p14:creationId xmlns:p14="http://schemas.microsoft.com/office/powerpoint/2010/main" val="3358975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897DEB4-4A88-4293-A935-9B25506C1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E42BC3-6707-4CBF-9386-048B994A4F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414" y="0"/>
            <a:ext cx="5653586" cy="6858000"/>
          </a:xfrm>
          <a:custGeom>
            <a:avLst/>
            <a:gdLst>
              <a:gd name="connsiteX0" fmla="*/ 366246 w 7538114"/>
              <a:gd name="connsiteY0" fmla="*/ 0 h 6858000"/>
              <a:gd name="connsiteX1" fmla="*/ 2830292 w 7538114"/>
              <a:gd name="connsiteY1" fmla="*/ 0 h 6858000"/>
              <a:gd name="connsiteX2" fmla="*/ 3903260 w 7538114"/>
              <a:gd name="connsiteY2" fmla="*/ 0 h 6858000"/>
              <a:gd name="connsiteX3" fmla="*/ 4597266 w 7538114"/>
              <a:gd name="connsiteY3" fmla="*/ 0 h 6858000"/>
              <a:gd name="connsiteX4" fmla="*/ 7192370 w 7538114"/>
              <a:gd name="connsiteY4" fmla="*/ 0 h 6858000"/>
              <a:gd name="connsiteX5" fmla="*/ 7538114 w 7538114"/>
              <a:gd name="connsiteY5" fmla="*/ 0 h 6858000"/>
              <a:gd name="connsiteX6" fmla="*/ 7538114 w 7538114"/>
              <a:gd name="connsiteY6" fmla="*/ 6858000 h 6858000"/>
              <a:gd name="connsiteX7" fmla="*/ 7192370 w 7538114"/>
              <a:gd name="connsiteY7" fmla="*/ 6858000 h 6858000"/>
              <a:gd name="connsiteX8" fmla="*/ 4597266 w 7538114"/>
              <a:gd name="connsiteY8" fmla="*/ 6858000 h 6858000"/>
              <a:gd name="connsiteX9" fmla="*/ 3903260 w 7538114"/>
              <a:gd name="connsiteY9" fmla="*/ 6858000 h 6858000"/>
              <a:gd name="connsiteX10" fmla="*/ 2830292 w 7538114"/>
              <a:gd name="connsiteY10" fmla="*/ 6858000 h 6858000"/>
              <a:gd name="connsiteX11" fmla="*/ 170314 w 7538114"/>
              <a:gd name="connsiteY11" fmla="*/ 6858000 h 6858000"/>
              <a:gd name="connsiteX12" fmla="*/ 170341 w 7538114"/>
              <a:gd name="connsiteY12" fmla="*/ 6857759 h 6858000"/>
              <a:gd name="connsiteX13" fmla="*/ 173485 w 7538114"/>
              <a:gd name="connsiteY13" fmla="*/ 6852129 h 6858000"/>
              <a:gd name="connsiteX14" fmla="*/ 167544 w 7538114"/>
              <a:gd name="connsiteY14" fmla="*/ 6830335 h 6858000"/>
              <a:gd name="connsiteX15" fmla="*/ 163472 w 7538114"/>
              <a:gd name="connsiteY15" fmla="*/ 6796707 h 6858000"/>
              <a:gd name="connsiteX16" fmla="*/ 160535 w 7538114"/>
              <a:gd name="connsiteY16" fmla="*/ 6780725 h 6858000"/>
              <a:gd name="connsiteX17" fmla="*/ 162318 w 7538114"/>
              <a:gd name="connsiteY17" fmla="*/ 6767829 h 6858000"/>
              <a:gd name="connsiteX18" fmla="*/ 162771 w 7538114"/>
              <a:gd name="connsiteY18" fmla="*/ 6694444 h 6858000"/>
              <a:gd name="connsiteX19" fmla="*/ 165604 w 7538114"/>
              <a:gd name="connsiteY19" fmla="*/ 6677569 h 6858000"/>
              <a:gd name="connsiteX20" fmla="*/ 171255 w 7538114"/>
              <a:gd name="connsiteY20" fmla="*/ 6669571 h 6858000"/>
              <a:gd name="connsiteX21" fmla="*/ 169240 w 7538114"/>
              <a:gd name="connsiteY21" fmla="*/ 6663304 h 6858000"/>
              <a:gd name="connsiteX22" fmla="*/ 169039 w 7538114"/>
              <a:gd name="connsiteY22" fmla="*/ 6618916 h 6858000"/>
              <a:gd name="connsiteX23" fmla="*/ 168392 w 7538114"/>
              <a:gd name="connsiteY23" fmla="*/ 6589960 h 6858000"/>
              <a:gd name="connsiteX24" fmla="*/ 160636 w 7538114"/>
              <a:gd name="connsiteY24" fmla="*/ 6588200 h 6858000"/>
              <a:gd name="connsiteX25" fmla="*/ 157872 w 7538114"/>
              <a:gd name="connsiteY25" fmla="*/ 6562416 h 6858000"/>
              <a:gd name="connsiteX26" fmla="*/ 162851 w 7538114"/>
              <a:gd name="connsiteY26" fmla="*/ 6534939 h 6858000"/>
              <a:gd name="connsiteX27" fmla="*/ 162153 w 7538114"/>
              <a:gd name="connsiteY27" fmla="*/ 6502552 h 6858000"/>
              <a:gd name="connsiteX28" fmla="*/ 161821 w 7538114"/>
              <a:gd name="connsiteY28" fmla="*/ 6483172 h 6858000"/>
              <a:gd name="connsiteX29" fmla="*/ 154586 w 7538114"/>
              <a:gd name="connsiteY29" fmla="*/ 6432309 h 6858000"/>
              <a:gd name="connsiteX30" fmla="*/ 127078 w 7538114"/>
              <a:gd name="connsiteY30" fmla="*/ 6349783 h 6858000"/>
              <a:gd name="connsiteX31" fmla="*/ 123181 w 7538114"/>
              <a:gd name="connsiteY31" fmla="*/ 6323872 h 6858000"/>
              <a:gd name="connsiteX32" fmla="*/ 124767 w 7538114"/>
              <a:gd name="connsiteY32" fmla="*/ 6319343 h 6858000"/>
              <a:gd name="connsiteX33" fmla="*/ 108246 w 7538114"/>
              <a:gd name="connsiteY33" fmla="*/ 6190348 h 6858000"/>
              <a:gd name="connsiteX34" fmla="*/ 107279 w 7538114"/>
              <a:gd name="connsiteY34" fmla="*/ 6167269 h 6858000"/>
              <a:gd name="connsiteX35" fmla="*/ 107883 w 7538114"/>
              <a:gd name="connsiteY35" fmla="*/ 6149986 h 6858000"/>
              <a:gd name="connsiteX36" fmla="*/ 102380 w 7538114"/>
              <a:gd name="connsiteY36" fmla="*/ 6108622 h 6858000"/>
              <a:gd name="connsiteX37" fmla="*/ 90314 w 7538114"/>
              <a:gd name="connsiteY37" fmla="*/ 6041155 h 6858000"/>
              <a:gd name="connsiteX38" fmla="*/ 88409 w 7538114"/>
              <a:gd name="connsiteY38" fmla="*/ 6026587 h 6858000"/>
              <a:gd name="connsiteX39" fmla="*/ 89403 w 7538114"/>
              <a:gd name="connsiteY39" fmla="*/ 6013265 h 6858000"/>
              <a:gd name="connsiteX40" fmla="*/ 91927 w 7538114"/>
              <a:gd name="connsiteY40" fmla="*/ 6009478 h 6858000"/>
              <a:gd name="connsiteX41" fmla="*/ 91302 w 7538114"/>
              <a:gd name="connsiteY41" fmla="*/ 6001336 h 6858000"/>
              <a:gd name="connsiteX42" fmla="*/ 91687 w 7538114"/>
              <a:gd name="connsiteY42" fmla="*/ 5999003 h 6858000"/>
              <a:gd name="connsiteX43" fmla="*/ 93336 w 7538114"/>
              <a:gd name="connsiteY43" fmla="*/ 5985795 h 6858000"/>
              <a:gd name="connsiteX44" fmla="*/ 83190 w 7538114"/>
              <a:gd name="connsiteY44" fmla="*/ 5961758 h 6858000"/>
              <a:gd name="connsiteX45" fmla="*/ 81952 w 7538114"/>
              <a:gd name="connsiteY45" fmla="*/ 5928761 h 6858000"/>
              <a:gd name="connsiteX46" fmla="*/ 67420 w 7538114"/>
              <a:gd name="connsiteY46" fmla="*/ 5787247 h 6858000"/>
              <a:gd name="connsiteX47" fmla="*/ 50760 w 7538114"/>
              <a:gd name="connsiteY47" fmla="*/ 5710700 h 6858000"/>
              <a:gd name="connsiteX48" fmla="*/ 42956 w 7538114"/>
              <a:gd name="connsiteY48" fmla="*/ 5641754 h 6858000"/>
              <a:gd name="connsiteX49" fmla="*/ 29695 w 7538114"/>
              <a:gd name="connsiteY49" fmla="*/ 5602326 h 6858000"/>
              <a:gd name="connsiteX50" fmla="*/ 18841 w 7538114"/>
              <a:gd name="connsiteY50" fmla="*/ 5570885 h 6858000"/>
              <a:gd name="connsiteX51" fmla="*/ 9977 w 7538114"/>
              <a:gd name="connsiteY51" fmla="*/ 5543492 h 6858000"/>
              <a:gd name="connsiteX52" fmla="*/ 5255 w 7538114"/>
              <a:gd name="connsiteY52" fmla="*/ 5531024 h 6858000"/>
              <a:gd name="connsiteX53" fmla="*/ 5447 w 7538114"/>
              <a:gd name="connsiteY53" fmla="*/ 5527845 h 6858000"/>
              <a:gd name="connsiteX54" fmla="*/ 0 w 7538114"/>
              <a:gd name="connsiteY54" fmla="*/ 5507724 h 6858000"/>
              <a:gd name="connsiteX55" fmla="*/ 435 w 7538114"/>
              <a:gd name="connsiteY55" fmla="*/ 5507045 h 6858000"/>
              <a:gd name="connsiteX56" fmla="*/ 1128 w 7538114"/>
              <a:gd name="connsiteY56" fmla="*/ 5499619 h 6858000"/>
              <a:gd name="connsiteX57" fmla="*/ 1291 w 7538114"/>
              <a:gd name="connsiteY57" fmla="*/ 5486342 h 6858000"/>
              <a:gd name="connsiteX58" fmla="*/ 7976 w 7538114"/>
              <a:gd name="connsiteY58" fmla="*/ 5450755 h 6858000"/>
              <a:gd name="connsiteX59" fmla="*/ 2355 w 7538114"/>
              <a:gd name="connsiteY59" fmla="*/ 5429732 h 6858000"/>
              <a:gd name="connsiteX60" fmla="*/ 1499 w 7538114"/>
              <a:gd name="connsiteY60" fmla="*/ 5370432 h 6858000"/>
              <a:gd name="connsiteX61" fmla="*/ 11483 w 7538114"/>
              <a:gd name="connsiteY61" fmla="*/ 5308330 h 6858000"/>
              <a:gd name="connsiteX62" fmla="*/ 12793 w 7538114"/>
              <a:gd name="connsiteY62" fmla="*/ 5246026 h 6858000"/>
              <a:gd name="connsiteX63" fmla="*/ 12525 w 7538114"/>
              <a:gd name="connsiteY63" fmla="*/ 5223468 h 6858000"/>
              <a:gd name="connsiteX64" fmla="*/ 15322 w 7538114"/>
              <a:gd name="connsiteY64" fmla="*/ 5183258 h 6858000"/>
              <a:gd name="connsiteX65" fmla="*/ 18633 w 7538114"/>
              <a:gd name="connsiteY65" fmla="*/ 5164842 h 6858000"/>
              <a:gd name="connsiteX66" fmla="*/ 18428 w 7538114"/>
              <a:gd name="connsiteY66" fmla="*/ 5164034 h 6858000"/>
              <a:gd name="connsiteX67" fmla="*/ 19854 w 7538114"/>
              <a:gd name="connsiteY67" fmla="*/ 5162388 h 6858000"/>
              <a:gd name="connsiteX68" fmla="*/ 20514 w 7538114"/>
              <a:gd name="connsiteY68" fmla="*/ 5158981 h 6858000"/>
              <a:gd name="connsiteX69" fmla="*/ 20089 w 7538114"/>
              <a:gd name="connsiteY69" fmla="*/ 5149681 h 6858000"/>
              <a:gd name="connsiteX70" fmla="*/ 19561 w 7538114"/>
              <a:gd name="connsiteY70" fmla="*/ 5146183 h 6858000"/>
              <a:gd name="connsiteX71" fmla="*/ 19571 w 7538114"/>
              <a:gd name="connsiteY71" fmla="*/ 5141065 h 6858000"/>
              <a:gd name="connsiteX72" fmla="*/ 19690 w 7538114"/>
              <a:gd name="connsiteY72" fmla="*/ 5140937 h 6858000"/>
              <a:gd name="connsiteX73" fmla="*/ 19471 w 7538114"/>
              <a:gd name="connsiteY73" fmla="*/ 5136144 h 6858000"/>
              <a:gd name="connsiteX74" fmla="*/ 16918 w 7538114"/>
              <a:gd name="connsiteY74" fmla="*/ 5112689 h 6858000"/>
              <a:gd name="connsiteX75" fmla="*/ 28071 w 7538114"/>
              <a:gd name="connsiteY75" fmla="*/ 5081696 h 6858000"/>
              <a:gd name="connsiteX76" fmla="*/ 30005 w 7538114"/>
              <a:gd name="connsiteY76" fmla="*/ 5068879 h 6858000"/>
              <a:gd name="connsiteX77" fmla="*/ 31661 w 7538114"/>
              <a:gd name="connsiteY77" fmla="*/ 5062033 h 6858000"/>
              <a:gd name="connsiteX78" fmla="*/ 32169 w 7538114"/>
              <a:gd name="connsiteY78" fmla="*/ 5061608 h 6858000"/>
              <a:gd name="connsiteX79" fmla="*/ 27436 w 7538114"/>
              <a:gd name="connsiteY79" fmla="*/ 5021480 h 6858000"/>
              <a:gd name="connsiteX80" fmla="*/ 26614 w 7538114"/>
              <a:gd name="connsiteY80" fmla="*/ 5013906 h 6858000"/>
              <a:gd name="connsiteX81" fmla="*/ 25056 w 7538114"/>
              <a:gd name="connsiteY81" fmla="*/ 5011767 h 6858000"/>
              <a:gd name="connsiteX82" fmla="*/ 24513 w 7538114"/>
              <a:gd name="connsiteY82" fmla="*/ 5000592 h 6858000"/>
              <a:gd name="connsiteX83" fmla="*/ 24951 w 7538114"/>
              <a:gd name="connsiteY83" fmla="*/ 4999307 h 6858000"/>
              <a:gd name="connsiteX84" fmla="*/ 22644 w 7538114"/>
              <a:gd name="connsiteY84" fmla="*/ 4990090 h 6858000"/>
              <a:gd name="connsiteX85" fmla="*/ 18465 w 7538114"/>
              <a:gd name="connsiteY85" fmla="*/ 4982366 h 6858000"/>
              <a:gd name="connsiteX86" fmla="*/ 20888 w 7538114"/>
              <a:gd name="connsiteY86" fmla="*/ 4887310 h 6858000"/>
              <a:gd name="connsiteX87" fmla="*/ 15781 w 7538114"/>
              <a:gd name="connsiteY87" fmla="*/ 4807298 h 6858000"/>
              <a:gd name="connsiteX88" fmla="*/ 19649 w 7538114"/>
              <a:gd name="connsiteY88" fmla="*/ 4779990 h 6858000"/>
              <a:gd name="connsiteX89" fmla="*/ 21858 w 7538114"/>
              <a:gd name="connsiteY89" fmla="*/ 4664237 h 6858000"/>
              <a:gd name="connsiteX90" fmla="*/ 13583 w 7538114"/>
              <a:gd name="connsiteY90" fmla="*/ 4598607 h 6858000"/>
              <a:gd name="connsiteX91" fmla="*/ 7118 w 7538114"/>
              <a:gd name="connsiteY91" fmla="*/ 4546768 h 6858000"/>
              <a:gd name="connsiteX92" fmla="*/ 14555 w 7538114"/>
              <a:gd name="connsiteY92" fmla="*/ 4522182 h 6858000"/>
              <a:gd name="connsiteX93" fmla="*/ 17290 w 7538114"/>
              <a:gd name="connsiteY93" fmla="*/ 4509768 h 6858000"/>
              <a:gd name="connsiteX94" fmla="*/ 17421 w 7538114"/>
              <a:gd name="connsiteY94" fmla="*/ 4494586 h 6858000"/>
              <a:gd name="connsiteX95" fmla="*/ 18193 w 7538114"/>
              <a:gd name="connsiteY95" fmla="*/ 4440649 h 6858000"/>
              <a:gd name="connsiteX96" fmla="*/ 16616 w 7538114"/>
              <a:gd name="connsiteY96" fmla="*/ 4431853 h 6858000"/>
              <a:gd name="connsiteX97" fmla="*/ 19246 w 7538114"/>
              <a:gd name="connsiteY97" fmla="*/ 4403141 h 6858000"/>
              <a:gd name="connsiteX98" fmla="*/ 19623 w 7538114"/>
              <a:gd name="connsiteY98" fmla="*/ 4356631 h 6858000"/>
              <a:gd name="connsiteX99" fmla="*/ 20293 w 7538114"/>
              <a:gd name="connsiteY99" fmla="*/ 4339937 h 6858000"/>
              <a:gd name="connsiteX100" fmla="*/ 18752 w 7538114"/>
              <a:gd name="connsiteY100" fmla="*/ 4331435 h 6858000"/>
              <a:gd name="connsiteX101" fmla="*/ 24901 w 7538114"/>
              <a:gd name="connsiteY101" fmla="*/ 4320990 h 6858000"/>
              <a:gd name="connsiteX102" fmla="*/ 23734 w 7538114"/>
              <a:gd name="connsiteY102" fmla="*/ 4309111 h 6858000"/>
              <a:gd name="connsiteX103" fmla="*/ 29040 w 7538114"/>
              <a:gd name="connsiteY103" fmla="*/ 4263489 h 6858000"/>
              <a:gd name="connsiteX104" fmla="*/ 29429 w 7538114"/>
              <a:gd name="connsiteY104" fmla="*/ 4258775 h 6858000"/>
              <a:gd name="connsiteX105" fmla="*/ 33702 w 7538114"/>
              <a:gd name="connsiteY105" fmla="*/ 4248512 h 6858000"/>
              <a:gd name="connsiteX106" fmla="*/ 37356 w 7538114"/>
              <a:gd name="connsiteY106" fmla="*/ 4228644 h 6858000"/>
              <a:gd name="connsiteX107" fmla="*/ 50107 w 7538114"/>
              <a:gd name="connsiteY107" fmla="*/ 4193665 h 6858000"/>
              <a:gd name="connsiteX108" fmla="*/ 56192 w 7538114"/>
              <a:gd name="connsiteY108" fmla="*/ 4173105 h 6858000"/>
              <a:gd name="connsiteX109" fmla="*/ 61800 w 7538114"/>
              <a:gd name="connsiteY109" fmla="*/ 4159194 h 6858000"/>
              <a:gd name="connsiteX110" fmla="*/ 69720 w 7538114"/>
              <a:gd name="connsiteY110" fmla="*/ 4118135 h 6858000"/>
              <a:gd name="connsiteX111" fmla="*/ 80190 w 7538114"/>
              <a:gd name="connsiteY111" fmla="*/ 4047713 h 6858000"/>
              <a:gd name="connsiteX112" fmla="*/ 96666 w 7538114"/>
              <a:gd name="connsiteY112" fmla="*/ 3980780 h 6858000"/>
              <a:gd name="connsiteX113" fmla="*/ 107651 w 7538114"/>
              <a:gd name="connsiteY113" fmla="*/ 3941872 h 6858000"/>
              <a:gd name="connsiteX114" fmla="*/ 118444 w 7538114"/>
              <a:gd name="connsiteY114" fmla="*/ 3897465 h 6858000"/>
              <a:gd name="connsiteX115" fmla="*/ 134545 w 7538114"/>
              <a:gd name="connsiteY115" fmla="*/ 3811132 h 6858000"/>
              <a:gd name="connsiteX116" fmla="*/ 145381 w 7538114"/>
              <a:gd name="connsiteY116" fmla="*/ 3746540 h 6858000"/>
              <a:gd name="connsiteX117" fmla="*/ 146587 w 7538114"/>
              <a:gd name="connsiteY117" fmla="*/ 3670275 h 6858000"/>
              <a:gd name="connsiteX118" fmla="*/ 165690 w 7538114"/>
              <a:gd name="connsiteY118" fmla="*/ 3580981 h 6858000"/>
              <a:gd name="connsiteX119" fmla="*/ 163175 w 7538114"/>
              <a:gd name="connsiteY119" fmla="*/ 3570960 h 6858000"/>
              <a:gd name="connsiteX120" fmla="*/ 162665 w 7538114"/>
              <a:gd name="connsiteY120" fmla="*/ 3560693 h 6858000"/>
              <a:gd name="connsiteX121" fmla="*/ 163299 w 7538114"/>
              <a:gd name="connsiteY121" fmla="*/ 3559743 h 6858000"/>
              <a:gd name="connsiteX122" fmla="*/ 164777 w 7538114"/>
              <a:gd name="connsiteY122" fmla="*/ 3548721 h 6858000"/>
              <a:gd name="connsiteX123" fmla="*/ 163708 w 7538114"/>
              <a:gd name="connsiteY123" fmla="*/ 3545693 h 6858000"/>
              <a:gd name="connsiteX124" fmla="*/ 164286 w 7538114"/>
              <a:gd name="connsiteY124" fmla="*/ 3537938 h 6858000"/>
              <a:gd name="connsiteX125" fmla="*/ 164247 w 7538114"/>
              <a:gd name="connsiteY125" fmla="*/ 3522141 h 6858000"/>
              <a:gd name="connsiteX126" fmla="*/ 165343 w 7538114"/>
              <a:gd name="connsiteY126" fmla="*/ 3519672 h 6858000"/>
              <a:gd name="connsiteX127" fmla="*/ 167001 w 7538114"/>
              <a:gd name="connsiteY127" fmla="*/ 3496604 h 6858000"/>
              <a:gd name="connsiteX128" fmla="*/ 167547 w 7538114"/>
              <a:gd name="connsiteY128" fmla="*/ 3496517 h 6858000"/>
              <a:gd name="connsiteX129" fmla="*/ 170301 w 7538114"/>
              <a:gd name="connsiteY129" fmla="*/ 3491023 h 6858000"/>
              <a:gd name="connsiteX130" fmla="*/ 174371 w 7538114"/>
              <a:gd name="connsiteY130" fmla="*/ 3479998 h 6858000"/>
              <a:gd name="connsiteX131" fmla="*/ 190228 w 7538114"/>
              <a:gd name="connsiteY131" fmla="*/ 3457434 h 6858000"/>
              <a:gd name="connsiteX132" fmla="*/ 192016 w 7538114"/>
              <a:gd name="connsiteY132" fmla="*/ 3433411 h 6858000"/>
              <a:gd name="connsiteX133" fmla="*/ 192663 w 7538114"/>
              <a:gd name="connsiteY133" fmla="*/ 3428691 h 6858000"/>
              <a:gd name="connsiteX134" fmla="*/ 192793 w 7538114"/>
              <a:gd name="connsiteY134" fmla="*/ 3428643 h 6858000"/>
              <a:gd name="connsiteX135" fmla="*/ 193710 w 7538114"/>
              <a:gd name="connsiteY135" fmla="*/ 3423760 h 6858000"/>
              <a:gd name="connsiteX136" fmla="*/ 193839 w 7538114"/>
              <a:gd name="connsiteY136" fmla="*/ 3420085 h 6858000"/>
              <a:gd name="connsiteX137" fmla="*/ 195094 w 7538114"/>
              <a:gd name="connsiteY137" fmla="*/ 3410930 h 6858000"/>
              <a:gd name="connsiteX138" fmla="*/ 196311 w 7538114"/>
              <a:gd name="connsiteY138" fmla="*/ 3408092 h 6858000"/>
              <a:gd name="connsiteX139" fmla="*/ 197928 w 7538114"/>
              <a:gd name="connsiteY139" fmla="*/ 3407419 h 6858000"/>
              <a:gd name="connsiteX140" fmla="*/ 197881 w 7538114"/>
              <a:gd name="connsiteY140" fmla="*/ 3406520 h 6858000"/>
              <a:gd name="connsiteX141" fmla="*/ 204222 w 7538114"/>
              <a:gd name="connsiteY141" fmla="*/ 3391015 h 6858000"/>
              <a:gd name="connsiteX142" fmla="*/ 213950 w 7538114"/>
              <a:gd name="connsiteY142" fmla="*/ 3354361 h 6858000"/>
              <a:gd name="connsiteX143" fmla="*/ 217699 w 7538114"/>
              <a:gd name="connsiteY143" fmla="*/ 3332639 h 6858000"/>
              <a:gd name="connsiteX144" fmla="*/ 229963 w 7538114"/>
              <a:gd name="connsiteY144" fmla="*/ 3273935 h 6858000"/>
              <a:gd name="connsiteX145" fmla="*/ 243785 w 7538114"/>
              <a:gd name="connsiteY145" fmla="*/ 3215621 h 6858000"/>
              <a:gd name="connsiteX146" fmla="*/ 259175 w 7538114"/>
              <a:gd name="connsiteY146" fmla="*/ 3189909 h 6858000"/>
              <a:gd name="connsiteX147" fmla="*/ 259988 w 7538114"/>
              <a:gd name="connsiteY147" fmla="*/ 3186579 h 6858000"/>
              <a:gd name="connsiteX148" fmla="*/ 259980 w 7538114"/>
              <a:gd name="connsiteY148" fmla="*/ 3177264 h 6858000"/>
              <a:gd name="connsiteX149" fmla="*/ 259609 w 7538114"/>
              <a:gd name="connsiteY149" fmla="*/ 3173723 h 6858000"/>
              <a:gd name="connsiteX150" fmla="*/ 259848 w 7538114"/>
              <a:gd name="connsiteY150" fmla="*/ 3168622 h 6858000"/>
              <a:gd name="connsiteX151" fmla="*/ 259971 w 7538114"/>
              <a:gd name="connsiteY151" fmla="*/ 3168508 h 6858000"/>
              <a:gd name="connsiteX152" fmla="*/ 259966 w 7538114"/>
              <a:gd name="connsiteY152" fmla="*/ 3163706 h 6858000"/>
              <a:gd name="connsiteX153" fmla="*/ 258467 w 7538114"/>
              <a:gd name="connsiteY153" fmla="*/ 3140064 h 6858000"/>
              <a:gd name="connsiteX154" fmla="*/ 270990 w 7538114"/>
              <a:gd name="connsiteY154" fmla="*/ 3110288 h 6858000"/>
              <a:gd name="connsiteX155" fmla="*/ 273494 w 7538114"/>
              <a:gd name="connsiteY155" fmla="*/ 3097704 h 6858000"/>
              <a:gd name="connsiteX156" fmla="*/ 275456 w 7538114"/>
              <a:gd name="connsiteY156" fmla="*/ 3091047 h 6858000"/>
              <a:gd name="connsiteX157" fmla="*/ 275980 w 7538114"/>
              <a:gd name="connsiteY157" fmla="*/ 3090672 h 6858000"/>
              <a:gd name="connsiteX158" fmla="*/ 274486 w 7538114"/>
              <a:gd name="connsiteY158" fmla="*/ 3068004 h 6858000"/>
              <a:gd name="connsiteX159" fmla="*/ 275226 w 7538114"/>
              <a:gd name="connsiteY159" fmla="*/ 3065087 h 6858000"/>
              <a:gd name="connsiteX160" fmla="*/ 273050 w 7538114"/>
              <a:gd name="connsiteY160" fmla="*/ 3050191 h 6858000"/>
              <a:gd name="connsiteX161" fmla="*/ 272566 w 7538114"/>
              <a:gd name="connsiteY161" fmla="*/ 3042559 h 6858000"/>
              <a:gd name="connsiteX162" fmla="*/ 271107 w 7538114"/>
              <a:gd name="connsiteY162" fmla="*/ 3040271 h 6858000"/>
              <a:gd name="connsiteX163" fmla="*/ 271065 w 7538114"/>
              <a:gd name="connsiteY163" fmla="*/ 3029072 h 6858000"/>
              <a:gd name="connsiteX164" fmla="*/ 271558 w 7538114"/>
              <a:gd name="connsiteY164" fmla="*/ 3027835 h 6858000"/>
              <a:gd name="connsiteX165" fmla="*/ 268717 w 7538114"/>
              <a:gd name="connsiteY165" fmla="*/ 2964245 h 6858000"/>
              <a:gd name="connsiteX166" fmla="*/ 272511 w 7538114"/>
              <a:gd name="connsiteY166" fmla="*/ 2915772 h 6858000"/>
              <a:gd name="connsiteX167" fmla="*/ 270356 w 7538114"/>
              <a:gd name="connsiteY167" fmla="*/ 2825842 h 6858000"/>
              <a:gd name="connsiteX168" fmla="*/ 273897 w 7538114"/>
              <a:gd name="connsiteY168" fmla="*/ 2734957 h 6858000"/>
              <a:gd name="connsiteX169" fmla="*/ 274458 w 7538114"/>
              <a:gd name="connsiteY169" fmla="*/ 2636572 h 6858000"/>
              <a:gd name="connsiteX170" fmla="*/ 279157 w 7538114"/>
              <a:gd name="connsiteY170" fmla="*/ 2604260 h 6858000"/>
              <a:gd name="connsiteX171" fmla="*/ 288131 w 7538114"/>
              <a:gd name="connsiteY171" fmla="*/ 2582747 h 6858000"/>
              <a:gd name="connsiteX172" fmla="*/ 282516 w 7538114"/>
              <a:gd name="connsiteY172" fmla="*/ 2478755 h 6858000"/>
              <a:gd name="connsiteX173" fmla="*/ 287359 w 7538114"/>
              <a:gd name="connsiteY173" fmla="*/ 2451804 h 6858000"/>
              <a:gd name="connsiteX174" fmla="*/ 289577 w 7538114"/>
              <a:gd name="connsiteY174" fmla="*/ 2408801 h 6858000"/>
              <a:gd name="connsiteX175" fmla="*/ 293203 w 7538114"/>
              <a:gd name="connsiteY175" fmla="*/ 2392670 h 6858000"/>
              <a:gd name="connsiteX176" fmla="*/ 304183 w 7538114"/>
              <a:gd name="connsiteY176" fmla="*/ 2330165 h 6858000"/>
              <a:gd name="connsiteX177" fmla="*/ 310900 w 7538114"/>
              <a:gd name="connsiteY177" fmla="*/ 2276363 h 6858000"/>
              <a:gd name="connsiteX178" fmla="*/ 303909 w 7538114"/>
              <a:gd name="connsiteY178" fmla="*/ 2236310 h 6858000"/>
              <a:gd name="connsiteX179" fmla="*/ 306187 w 7538114"/>
              <a:gd name="connsiteY179" fmla="*/ 2232984 h 6858000"/>
              <a:gd name="connsiteX180" fmla="*/ 307158 w 7538114"/>
              <a:gd name="connsiteY180" fmla="*/ 2205763 h 6858000"/>
              <a:gd name="connsiteX181" fmla="*/ 304860 w 7538114"/>
              <a:gd name="connsiteY181" fmla="*/ 2145703 h 6858000"/>
              <a:gd name="connsiteX182" fmla="*/ 304273 w 7538114"/>
              <a:gd name="connsiteY182" fmla="*/ 2092533 h 6858000"/>
              <a:gd name="connsiteX183" fmla="*/ 301642 w 7538114"/>
              <a:gd name="connsiteY183" fmla="*/ 2057359 h 6858000"/>
              <a:gd name="connsiteX184" fmla="*/ 306736 w 7538114"/>
              <a:gd name="connsiteY184" fmla="*/ 2016105 h 6858000"/>
              <a:gd name="connsiteX185" fmla="*/ 316234 w 7538114"/>
              <a:gd name="connsiteY185" fmla="*/ 1983129 h 6858000"/>
              <a:gd name="connsiteX186" fmla="*/ 318238 w 7538114"/>
              <a:gd name="connsiteY186" fmla="*/ 1956745 h 6858000"/>
              <a:gd name="connsiteX187" fmla="*/ 311341 w 7538114"/>
              <a:gd name="connsiteY187" fmla="*/ 1950160 h 6858000"/>
              <a:gd name="connsiteX188" fmla="*/ 323556 w 7538114"/>
              <a:gd name="connsiteY188" fmla="*/ 1879546 h 6858000"/>
              <a:gd name="connsiteX189" fmla="*/ 326085 w 7538114"/>
              <a:gd name="connsiteY189" fmla="*/ 1854893 h 6858000"/>
              <a:gd name="connsiteX190" fmla="*/ 335058 w 7538114"/>
              <a:gd name="connsiteY190" fmla="*/ 1787684 h 6858000"/>
              <a:gd name="connsiteX191" fmla="*/ 345620 w 7538114"/>
              <a:gd name="connsiteY191" fmla="*/ 1720464 h 6858000"/>
              <a:gd name="connsiteX192" fmla="*/ 360760 w 7538114"/>
              <a:gd name="connsiteY192" fmla="*/ 1681196 h 6858000"/>
              <a:gd name="connsiteX193" fmla="*/ 368483 w 7538114"/>
              <a:gd name="connsiteY193" fmla="*/ 1625881 h 6858000"/>
              <a:gd name="connsiteX194" fmla="*/ 371077 w 7538114"/>
              <a:gd name="connsiteY194" fmla="*/ 1616704 h 6858000"/>
              <a:gd name="connsiteX195" fmla="*/ 383008 w 7538114"/>
              <a:gd name="connsiteY195" fmla="*/ 1551493 h 6858000"/>
              <a:gd name="connsiteX196" fmla="*/ 384834 w 7538114"/>
              <a:gd name="connsiteY196" fmla="*/ 1475233 h 6858000"/>
              <a:gd name="connsiteX197" fmla="*/ 418371 w 7538114"/>
              <a:gd name="connsiteY197" fmla="*/ 1380155 h 6858000"/>
              <a:gd name="connsiteX198" fmla="*/ 469641 w 7538114"/>
              <a:gd name="connsiteY198" fmla="*/ 1210871 h 6858000"/>
              <a:gd name="connsiteX199" fmla="*/ 489701 w 7538114"/>
              <a:gd name="connsiteY199" fmla="*/ 1028427 h 6858000"/>
              <a:gd name="connsiteX200" fmla="*/ 486354 w 7538114"/>
              <a:gd name="connsiteY200" fmla="*/ 980383 h 6858000"/>
              <a:gd name="connsiteX201" fmla="*/ 479762 w 7538114"/>
              <a:gd name="connsiteY201" fmla="*/ 839699 h 6858000"/>
              <a:gd name="connsiteX202" fmla="*/ 445664 w 7538114"/>
              <a:gd name="connsiteY202" fmla="*/ 696545 h 6858000"/>
              <a:gd name="connsiteX203" fmla="*/ 440047 w 7538114"/>
              <a:gd name="connsiteY203" fmla="*/ 606615 h 6858000"/>
              <a:gd name="connsiteX204" fmla="*/ 431225 w 7538114"/>
              <a:gd name="connsiteY204" fmla="*/ 563889 h 6858000"/>
              <a:gd name="connsiteX205" fmla="*/ 430803 w 7538114"/>
              <a:gd name="connsiteY205" fmla="*/ 534294 h 6858000"/>
              <a:gd name="connsiteX206" fmla="*/ 429777 w 7538114"/>
              <a:gd name="connsiteY206" fmla="*/ 516548 h 6858000"/>
              <a:gd name="connsiteX207" fmla="*/ 415090 w 7538114"/>
              <a:gd name="connsiteY207" fmla="*/ 485808 h 6858000"/>
              <a:gd name="connsiteX208" fmla="*/ 410499 w 7538114"/>
              <a:gd name="connsiteY208" fmla="*/ 369873 h 6858000"/>
              <a:gd name="connsiteX209" fmla="*/ 425314 w 7538114"/>
              <a:gd name="connsiteY209" fmla="*/ 259180 h 6858000"/>
              <a:gd name="connsiteX210" fmla="*/ 383240 w 7538114"/>
              <a:gd name="connsiteY210" fmla="*/ 94173 h 6858000"/>
              <a:gd name="connsiteX211" fmla="*/ 379938 w 7538114"/>
              <a:gd name="connsiteY211" fmla="*/ 77267 h 6858000"/>
              <a:gd name="connsiteX212" fmla="*/ 373430 w 7538114"/>
              <a:gd name="connsiteY212" fmla="*/ 3885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Lst>
            <a:rect l="l" t="t" r="r" b="b"/>
            <a:pathLst>
              <a:path w="7538114" h="6858000">
                <a:moveTo>
                  <a:pt x="366246" y="0"/>
                </a:moveTo>
                <a:lnTo>
                  <a:pt x="2830292" y="0"/>
                </a:lnTo>
                <a:lnTo>
                  <a:pt x="3903260" y="0"/>
                </a:lnTo>
                <a:lnTo>
                  <a:pt x="4597266" y="0"/>
                </a:lnTo>
                <a:lnTo>
                  <a:pt x="7192370" y="0"/>
                </a:lnTo>
                <a:lnTo>
                  <a:pt x="7538114" y="0"/>
                </a:lnTo>
                <a:lnTo>
                  <a:pt x="7538114" y="6858000"/>
                </a:lnTo>
                <a:lnTo>
                  <a:pt x="7192370" y="6858000"/>
                </a:lnTo>
                <a:lnTo>
                  <a:pt x="4597266" y="6858000"/>
                </a:lnTo>
                <a:lnTo>
                  <a:pt x="3903260" y="6858000"/>
                </a:lnTo>
                <a:lnTo>
                  <a:pt x="2830292" y="6858000"/>
                </a:lnTo>
                <a:lnTo>
                  <a:pt x="170314" y="6858000"/>
                </a:lnTo>
                <a:cubicBezTo>
                  <a:pt x="170323" y="6857920"/>
                  <a:pt x="170332" y="6857839"/>
                  <a:pt x="170341" y="6857759"/>
                </a:cubicBezTo>
                <a:lnTo>
                  <a:pt x="173485" y="6852129"/>
                </a:lnTo>
                <a:lnTo>
                  <a:pt x="167544" y="6830335"/>
                </a:lnTo>
                <a:cubicBezTo>
                  <a:pt x="165474" y="6819600"/>
                  <a:pt x="164100" y="6808301"/>
                  <a:pt x="163472" y="6796707"/>
                </a:cubicBezTo>
                <a:cubicBezTo>
                  <a:pt x="167658" y="6794106"/>
                  <a:pt x="161711" y="6785006"/>
                  <a:pt x="160535" y="6780725"/>
                </a:cubicBezTo>
                <a:cubicBezTo>
                  <a:pt x="163268" y="6780680"/>
                  <a:pt x="164578" y="6771195"/>
                  <a:pt x="162318" y="6767829"/>
                </a:cubicBezTo>
                <a:cubicBezTo>
                  <a:pt x="152545" y="6697090"/>
                  <a:pt x="178083" y="6736894"/>
                  <a:pt x="162771" y="6694444"/>
                </a:cubicBezTo>
                <a:cubicBezTo>
                  <a:pt x="161971" y="6687342"/>
                  <a:pt x="163342" y="6682014"/>
                  <a:pt x="165604" y="6677569"/>
                </a:cubicBezTo>
                <a:lnTo>
                  <a:pt x="171255" y="6669571"/>
                </a:lnTo>
                <a:lnTo>
                  <a:pt x="169240" y="6663304"/>
                </a:lnTo>
                <a:cubicBezTo>
                  <a:pt x="169082" y="6639651"/>
                  <a:pt x="174873" y="6632678"/>
                  <a:pt x="169039" y="6618916"/>
                </a:cubicBezTo>
                <a:cubicBezTo>
                  <a:pt x="181164" y="6598580"/>
                  <a:pt x="170248" y="6605428"/>
                  <a:pt x="168392" y="6589960"/>
                </a:cubicBezTo>
                <a:cubicBezTo>
                  <a:pt x="165975" y="6577758"/>
                  <a:pt x="161323" y="6600160"/>
                  <a:pt x="160636" y="6588200"/>
                </a:cubicBezTo>
                <a:cubicBezTo>
                  <a:pt x="163766" y="6575263"/>
                  <a:pt x="154044" y="6575871"/>
                  <a:pt x="157872" y="6562416"/>
                </a:cubicBezTo>
                <a:cubicBezTo>
                  <a:pt x="165196" y="6565685"/>
                  <a:pt x="156453" y="6535866"/>
                  <a:pt x="162851" y="6534939"/>
                </a:cubicBezTo>
                <a:cubicBezTo>
                  <a:pt x="153702" y="6523511"/>
                  <a:pt x="164973" y="6517769"/>
                  <a:pt x="162153" y="6502552"/>
                </a:cubicBezTo>
                <a:cubicBezTo>
                  <a:pt x="158692" y="6495386"/>
                  <a:pt x="158098" y="6490216"/>
                  <a:pt x="161821" y="6483172"/>
                </a:cubicBezTo>
                <a:cubicBezTo>
                  <a:pt x="144969" y="6450162"/>
                  <a:pt x="161066" y="6463202"/>
                  <a:pt x="154586" y="6432309"/>
                </a:cubicBezTo>
                <a:cubicBezTo>
                  <a:pt x="147771" y="6405695"/>
                  <a:pt x="143349" y="6375524"/>
                  <a:pt x="127078" y="6349783"/>
                </a:cubicBezTo>
                <a:cubicBezTo>
                  <a:pt x="122468" y="6345058"/>
                  <a:pt x="120723" y="6333456"/>
                  <a:pt x="123181" y="6323872"/>
                </a:cubicBezTo>
                <a:cubicBezTo>
                  <a:pt x="123604" y="6322225"/>
                  <a:pt x="124138" y="6320698"/>
                  <a:pt x="124767" y="6319343"/>
                </a:cubicBezTo>
                <a:cubicBezTo>
                  <a:pt x="122278" y="6297089"/>
                  <a:pt x="111161" y="6215694"/>
                  <a:pt x="108246" y="6190348"/>
                </a:cubicBezTo>
                <a:cubicBezTo>
                  <a:pt x="114169" y="6188296"/>
                  <a:pt x="103482" y="6175479"/>
                  <a:pt x="107279" y="6167269"/>
                </a:cubicBezTo>
                <a:cubicBezTo>
                  <a:pt x="110610" y="6161389"/>
                  <a:pt x="108145" y="6156128"/>
                  <a:pt x="107883" y="6149986"/>
                </a:cubicBezTo>
                <a:cubicBezTo>
                  <a:pt x="110502" y="6141894"/>
                  <a:pt x="105773" y="6115502"/>
                  <a:pt x="102380" y="6108622"/>
                </a:cubicBezTo>
                <a:cubicBezTo>
                  <a:pt x="90593" y="6092179"/>
                  <a:pt x="99346" y="6054816"/>
                  <a:pt x="90314" y="6041155"/>
                </a:cubicBezTo>
                <a:cubicBezTo>
                  <a:pt x="88990" y="6036198"/>
                  <a:pt x="88454" y="6031348"/>
                  <a:pt x="88409" y="6026587"/>
                </a:cubicBezTo>
                <a:lnTo>
                  <a:pt x="89403" y="6013265"/>
                </a:lnTo>
                <a:lnTo>
                  <a:pt x="91927" y="6009478"/>
                </a:lnTo>
                <a:lnTo>
                  <a:pt x="91302" y="6001336"/>
                </a:lnTo>
                <a:cubicBezTo>
                  <a:pt x="91431" y="6000558"/>
                  <a:pt x="91559" y="5999781"/>
                  <a:pt x="91687" y="5999003"/>
                </a:cubicBezTo>
                <a:cubicBezTo>
                  <a:pt x="92431" y="5994547"/>
                  <a:pt x="93080" y="5990148"/>
                  <a:pt x="93336" y="5985795"/>
                </a:cubicBezTo>
                <a:cubicBezTo>
                  <a:pt x="80676" y="5991520"/>
                  <a:pt x="93430" y="5949705"/>
                  <a:pt x="83190" y="5961758"/>
                </a:cubicBezTo>
                <a:cubicBezTo>
                  <a:pt x="82399" y="5938832"/>
                  <a:pt x="72862" y="5956319"/>
                  <a:pt x="81952" y="5928761"/>
                </a:cubicBezTo>
                <a:cubicBezTo>
                  <a:pt x="79324" y="5899676"/>
                  <a:pt x="72619" y="5823590"/>
                  <a:pt x="67420" y="5787247"/>
                </a:cubicBezTo>
                <a:cubicBezTo>
                  <a:pt x="53530" y="5750058"/>
                  <a:pt x="57730" y="5736292"/>
                  <a:pt x="50760" y="5710700"/>
                </a:cubicBezTo>
                <a:cubicBezTo>
                  <a:pt x="47368" y="5660911"/>
                  <a:pt x="30723" y="5663675"/>
                  <a:pt x="42956" y="5641754"/>
                </a:cubicBezTo>
                <a:cubicBezTo>
                  <a:pt x="39970" y="5608358"/>
                  <a:pt x="24769" y="5637338"/>
                  <a:pt x="29695" y="5602326"/>
                </a:cubicBezTo>
                <a:cubicBezTo>
                  <a:pt x="27700" y="5601239"/>
                  <a:pt x="20274" y="5573144"/>
                  <a:pt x="18841" y="5570885"/>
                </a:cubicBezTo>
                <a:lnTo>
                  <a:pt x="9977" y="5543492"/>
                </a:lnTo>
                <a:lnTo>
                  <a:pt x="5255" y="5531024"/>
                </a:lnTo>
                <a:lnTo>
                  <a:pt x="5447" y="5527845"/>
                </a:lnTo>
                <a:lnTo>
                  <a:pt x="0" y="5507724"/>
                </a:lnTo>
                <a:lnTo>
                  <a:pt x="435" y="5507045"/>
                </a:lnTo>
                <a:cubicBezTo>
                  <a:pt x="1286" y="5505065"/>
                  <a:pt x="1681" y="5502734"/>
                  <a:pt x="1128" y="5499619"/>
                </a:cubicBezTo>
                <a:cubicBezTo>
                  <a:pt x="9450" y="5498516"/>
                  <a:pt x="3652" y="5495435"/>
                  <a:pt x="1291" y="5486342"/>
                </a:cubicBezTo>
                <a:cubicBezTo>
                  <a:pt x="13688" y="5482600"/>
                  <a:pt x="2464" y="5460320"/>
                  <a:pt x="7976" y="5450755"/>
                </a:cubicBezTo>
                <a:cubicBezTo>
                  <a:pt x="5962" y="5444157"/>
                  <a:pt x="4058" y="5437113"/>
                  <a:pt x="2355" y="5429732"/>
                </a:cubicBezTo>
                <a:lnTo>
                  <a:pt x="1499" y="5370432"/>
                </a:lnTo>
                <a:lnTo>
                  <a:pt x="11483" y="5308330"/>
                </a:lnTo>
                <a:cubicBezTo>
                  <a:pt x="11701" y="5285359"/>
                  <a:pt x="15408" y="5265468"/>
                  <a:pt x="12793" y="5246026"/>
                </a:cubicBezTo>
                <a:cubicBezTo>
                  <a:pt x="15678" y="5238129"/>
                  <a:pt x="16842" y="5230685"/>
                  <a:pt x="12525" y="5223468"/>
                </a:cubicBezTo>
                <a:cubicBezTo>
                  <a:pt x="13966" y="5202031"/>
                  <a:pt x="20131" y="5196842"/>
                  <a:pt x="15322" y="5183258"/>
                </a:cubicBezTo>
                <a:cubicBezTo>
                  <a:pt x="25294" y="5171214"/>
                  <a:pt x="21488" y="5170502"/>
                  <a:pt x="18633" y="5164842"/>
                </a:cubicBezTo>
                <a:cubicBezTo>
                  <a:pt x="18565" y="5164573"/>
                  <a:pt x="18496" y="5164303"/>
                  <a:pt x="18428" y="5164034"/>
                </a:cubicBezTo>
                <a:lnTo>
                  <a:pt x="19854" y="5162388"/>
                </a:lnTo>
                <a:lnTo>
                  <a:pt x="20514" y="5158981"/>
                </a:lnTo>
                <a:lnTo>
                  <a:pt x="20089" y="5149681"/>
                </a:lnTo>
                <a:lnTo>
                  <a:pt x="19561" y="5146183"/>
                </a:lnTo>
                <a:cubicBezTo>
                  <a:pt x="19336" y="5143774"/>
                  <a:pt x="19361" y="5142173"/>
                  <a:pt x="19571" y="5141065"/>
                </a:cubicBezTo>
                <a:lnTo>
                  <a:pt x="19690" y="5140937"/>
                </a:lnTo>
                <a:cubicBezTo>
                  <a:pt x="19617" y="5139339"/>
                  <a:pt x="19544" y="5137742"/>
                  <a:pt x="19471" y="5136144"/>
                </a:cubicBezTo>
                <a:cubicBezTo>
                  <a:pt x="18832" y="5128055"/>
                  <a:pt x="17958" y="5120182"/>
                  <a:pt x="16918" y="5112689"/>
                </a:cubicBezTo>
                <a:cubicBezTo>
                  <a:pt x="23464" y="5106353"/>
                  <a:pt x="15733" y="5078666"/>
                  <a:pt x="28071" y="5081696"/>
                </a:cubicBezTo>
                <a:cubicBezTo>
                  <a:pt x="27036" y="5071588"/>
                  <a:pt x="21912" y="5065475"/>
                  <a:pt x="30005" y="5068879"/>
                </a:cubicBezTo>
                <a:cubicBezTo>
                  <a:pt x="29897" y="5065551"/>
                  <a:pt x="30585" y="5063501"/>
                  <a:pt x="31661" y="5062033"/>
                </a:cubicBezTo>
                <a:lnTo>
                  <a:pt x="32169" y="5061608"/>
                </a:lnTo>
                <a:lnTo>
                  <a:pt x="27436" y="5021480"/>
                </a:lnTo>
                <a:lnTo>
                  <a:pt x="26614" y="5013906"/>
                </a:lnTo>
                <a:lnTo>
                  <a:pt x="25056" y="5011767"/>
                </a:lnTo>
                <a:cubicBezTo>
                  <a:pt x="24110" y="5009457"/>
                  <a:pt x="23701" y="5006147"/>
                  <a:pt x="24513" y="5000592"/>
                </a:cubicBezTo>
                <a:lnTo>
                  <a:pt x="24951" y="4999307"/>
                </a:lnTo>
                <a:lnTo>
                  <a:pt x="22644" y="4990090"/>
                </a:lnTo>
                <a:cubicBezTo>
                  <a:pt x="21579" y="4987122"/>
                  <a:pt x="20222" y="4984494"/>
                  <a:pt x="18465" y="4982366"/>
                </a:cubicBezTo>
                <a:cubicBezTo>
                  <a:pt x="27858" y="4950984"/>
                  <a:pt x="19264" y="4921373"/>
                  <a:pt x="20888" y="4887310"/>
                </a:cubicBezTo>
                <a:cubicBezTo>
                  <a:pt x="17563" y="4848813"/>
                  <a:pt x="18386" y="4829570"/>
                  <a:pt x="15781" y="4807298"/>
                </a:cubicBezTo>
                <a:cubicBezTo>
                  <a:pt x="15634" y="4803627"/>
                  <a:pt x="14440" y="4773874"/>
                  <a:pt x="19649" y="4779990"/>
                </a:cubicBezTo>
                <a:cubicBezTo>
                  <a:pt x="18744" y="4746827"/>
                  <a:pt x="22869" y="4698305"/>
                  <a:pt x="21858" y="4664237"/>
                </a:cubicBezTo>
                <a:cubicBezTo>
                  <a:pt x="34232" y="4642340"/>
                  <a:pt x="11268" y="4621318"/>
                  <a:pt x="13583" y="4598607"/>
                </a:cubicBezTo>
                <a:cubicBezTo>
                  <a:pt x="2193" y="4604819"/>
                  <a:pt x="19974" y="4548010"/>
                  <a:pt x="7118" y="4546768"/>
                </a:cubicBezTo>
                <a:lnTo>
                  <a:pt x="14555" y="4522182"/>
                </a:lnTo>
                <a:lnTo>
                  <a:pt x="17290" y="4509768"/>
                </a:lnTo>
                <a:cubicBezTo>
                  <a:pt x="17884" y="4505118"/>
                  <a:pt x="18021" y="4500115"/>
                  <a:pt x="17421" y="4494586"/>
                </a:cubicBezTo>
                <a:cubicBezTo>
                  <a:pt x="12327" y="4480984"/>
                  <a:pt x="18571" y="4459805"/>
                  <a:pt x="18193" y="4440649"/>
                </a:cubicBezTo>
                <a:lnTo>
                  <a:pt x="16616" y="4431853"/>
                </a:lnTo>
                <a:lnTo>
                  <a:pt x="19246" y="4403141"/>
                </a:lnTo>
                <a:cubicBezTo>
                  <a:pt x="19372" y="4387638"/>
                  <a:pt x="19497" y="4372134"/>
                  <a:pt x="19623" y="4356631"/>
                </a:cubicBezTo>
                <a:cubicBezTo>
                  <a:pt x="19508" y="4349062"/>
                  <a:pt x="15847" y="4339045"/>
                  <a:pt x="20293" y="4339937"/>
                </a:cubicBezTo>
                <a:lnTo>
                  <a:pt x="18752" y="4331435"/>
                </a:lnTo>
                <a:cubicBezTo>
                  <a:pt x="19520" y="4328277"/>
                  <a:pt x="24070" y="4324711"/>
                  <a:pt x="24901" y="4320990"/>
                </a:cubicBezTo>
                <a:lnTo>
                  <a:pt x="23734" y="4309111"/>
                </a:lnTo>
                <a:cubicBezTo>
                  <a:pt x="24423" y="4299527"/>
                  <a:pt x="28090" y="4271878"/>
                  <a:pt x="29040" y="4263489"/>
                </a:cubicBezTo>
                <a:cubicBezTo>
                  <a:pt x="29169" y="4261918"/>
                  <a:pt x="29300" y="4260346"/>
                  <a:pt x="29429" y="4258775"/>
                </a:cubicBezTo>
                <a:lnTo>
                  <a:pt x="33702" y="4248512"/>
                </a:lnTo>
                <a:cubicBezTo>
                  <a:pt x="36933" y="4241044"/>
                  <a:pt x="39109" y="4235167"/>
                  <a:pt x="37356" y="4228644"/>
                </a:cubicBezTo>
                <a:cubicBezTo>
                  <a:pt x="41530" y="4217526"/>
                  <a:pt x="53227" y="4209759"/>
                  <a:pt x="50107" y="4193665"/>
                </a:cubicBezTo>
                <a:cubicBezTo>
                  <a:pt x="55406" y="4198550"/>
                  <a:pt x="50749" y="4175793"/>
                  <a:pt x="56192" y="4173105"/>
                </a:cubicBezTo>
                <a:cubicBezTo>
                  <a:pt x="60575" y="4171863"/>
                  <a:pt x="60184" y="4164671"/>
                  <a:pt x="61800" y="4159194"/>
                </a:cubicBezTo>
                <a:cubicBezTo>
                  <a:pt x="66276" y="4155290"/>
                  <a:pt x="70363" y="4127730"/>
                  <a:pt x="69720" y="4118135"/>
                </a:cubicBezTo>
                <a:cubicBezTo>
                  <a:pt x="65265" y="4091091"/>
                  <a:pt x="83289" y="4069336"/>
                  <a:pt x="80190" y="4047713"/>
                </a:cubicBezTo>
                <a:cubicBezTo>
                  <a:pt x="84682" y="4020435"/>
                  <a:pt x="92089" y="3998420"/>
                  <a:pt x="96666" y="3980780"/>
                </a:cubicBezTo>
                <a:cubicBezTo>
                  <a:pt x="98580" y="3977851"/>
                  <a:pt x="106155" y="3945259"/>
                  <a:pt x="107651" y="3941872"/>
                </a:cubicBezTo>
                <a:cubicBezTo>
                  <a:pt x="111761" y="3922504"/>
                  <a:pt x="112043" y="3930219"/>
                  <a:pt x="118444" y="3897465"/>
                </a:cubicBezTo>
                <a:cubicBezTo>
                  <a:pt x="124996" y="3869981"/>
                  <a:pt x="127657" y="3841768"/>
                  <a:pt x="134545" y="3811132"/>
                </a:cubicBezTo>
                <a:cubicBezTo>
                  <a:pt x="143817" y="3778601"/>
                  <a:pt x="141464" y="3759343"/>
                  <a:pt x="145381" y="3746540"/>
                </a:cubicBezTo>
                <a:cubicBezTo>
                  <a:pt x="156739" y="3719637"/>
                  <a:pt x="147664" y="3711291"/>
                  <a:pt x="146587" y="3670275"/>
                </a:cubicBezTo>
                <a:cubicBezTo>
                  <a:pt x="154134" y="3638754"/>
                  <a:pt x="151397" y="3605028"/>
                  <a:pt x="165690" y="3580981"/>
                </a:cubicBezTo>
                <a:cubicBezTo>
                  <a:pt x="164433" y="3577837"/>
                  <a:pt x="163639" y="3574469"/>
                  <a:pt x="163175" y="3570960"/>
                </a:cubicBezTo>
                <a:lnTo>
                  <a:pt x="162665" y="3560693"/>
                </a:lnTo>
                <a:lnTo>
                  <a:pt x="163299" y="3559743"/>
                </a:lnTo>
                <a:cubicBezTo>
                  <a:pt x="165039" y="3554949"/>
                  <a:pt x="165246" y="3551528"/>
                  <a:pt x="164777" y="3548721"/>
                </a:cubicBezTo>
                <a:lnTo>
                  <a:pt x="163708" y="3545693"/>
                </a:lnTo>
                <a:lnTo>
                  <a:pt x="164286" y="3537938"/>
                </a:lnTo>
                <a:cubicBezTo>
                  <a:pt x="164273" y="3532672"/>
                  <a:pt x="164261" y="3527407"/>
                  <a:pt x="164247" y="3522141"/>
                </a:cubicBezTo>
                <a:lnTo>
                  <a:pt x="165343" y="3519672"/>
                </a:lnTo>
                <a:lnTo>
                  <a:pt x="167001" y="3496604"/>
                </a:lnTo>
                <a:lnTo>
                  <a:pt x="167547" y="3496517"/>
                </a:lnTo>
                <a:cubicBezTo>
                  <a:pt x="168811" y="3495796"/>
                  <a:pt x="169814" y="3494272"/>
                  <a:pt x="170301" y="3491023"/>
                </a:cubicBezTo>
                <a:cubicBezTo>
                  <a:pt x="177219" y="3499391"/>
                  <a:pt x="173541" y="3490314"/>
                  <a:pt x="174371" y="3479998"/>
                </a:cubicBezTo>
                <a:cubicBezTo>
                  <a:pt x="185299" y="3490692"/>
                  <a:pt x="183023" y="3459350"/>
                  <a:pt x="190228" y="3457434"/>
                </a:cubicBezTo>
                <a:cubicBezTo>
                  <a:pt x="190591" y="3449617"/>
                  <a:pt x="191174" y="3441542"/>
                  <a:pt x="192016" y="3433411"/>
                </a:cubicBezTo>
                <a:lnTo>
                  <a:pt x="192663" y="3428691"/>
                </a:lnTo>
                <a:cubicBezTo>
                  <a:pt x="192706" y="3428676"/>
                  <a:pt x="192750" y="3428659"/>
                  <a:pt x="192793" y="3428643"/>
                </a:cubicBezTo>
                <a:cubicBezTo>
                  <a:pt x="193186" y="3427720"/>
                  <a:pt x="193494" y="3426206"/>
                  <a:pt x="193710" y="3423760"/>
                </a:cubicBezTo>
                <a:cubicBezTo>
                  <a:pt x="193753" y="3422535"/>
                  <a:pt x="193797" y="3421310"/>
                  <a:pt x="193839" y="3420085"/>
                </a:cubicBezTo>
                <a:lnTo>
                  <a:pt x="195094" y="3410930"/>
                </a:lnTo>
                <a:lnTo>
                  <a:pt x="196311" y="3408092"/>
                </a:lnTo>
                <a:lnTo>
                  <a:pt x="197928" y="3407419"/>
                </a:lnTo>
                <a:cubicBezTo>
                  <a:pt x="197912" y="3407119"/>
                  <a:pt x="197897" y="3406820"/>
                  <a:pt x="197881" y="3406520"/>
                </a:cubicBezTo>
                <a:cubicBezTo>
                  <a:pt x="196231" y="3399306"/>
                  <a:pt x="192821" y="3396220"/>
                  <a:pt x="204222" y="3391015"/>
                </a:cubicBezTo>
                <a:cubicBezTo>
                  <a:pt x="202162" y="3374996"/>
                  <a:pt x="208811" y="3373934"/>
                  <a:pt x="213950" y="3354361"/>
                </a:cubicBezTo>
                <a:cubicBezTo>
                  <a:pt x="211218" y="3344737"/>
                  <a:pt x="213619" y="3338360"/>
                  <a:pt x="217699" y="3332639"/>
                </a:cubicBezTo>
                <a:cubicBezTo>
                  <a:pt x="218717" y="3312409"/>
                  <a:pt x="225688" y="3295747"/>
                  <a:pt x="229963" y="3273935"/>
                </a:cubicBezTo>
                <a:cubicBezTo>
                  <a:pt x="228293" y="3248488"/>
                  <a:pt x="239257" y="3238943"/>
                  <a:pt x="243785" y="3215621"/>
                </a:cubicBezTo>
                <a:cubicBezTo>
                  <a:pt x="237893" y="3192522"/>
                  <a:pt x="253940" y="3201000"/>
                  <a:pt x="259175" y="3189909"/>
                </a:cubicBezTo>
                <a:lnTo>
                  <a:pt x="259988" y="3186579"/>
                </a:lnTo>
                <a:lnTo>
                  <a:pt x="259980" y="3177264"/>
                </a:lnTo>
                <a:lnTo>
                  <a:pt x="259609" y="3173723"/>
                </a:lnTo>
                <a:cubicBezTo>
                  <a:pt x="259490" y="3171299"/>
                  <a:pt x="259588" y="3169704"/>
                  <a:pt x="259848" y="3168622"/>
                </a:cubicBezTo>
                <a:lnTo>
                  <a:pt x="259971" y="3168508"/>
                </a:lnTo>
                <a:cubicBezTo>
                  <a:pt x="259969" y="3166907"/>
                  <a:pt x="259968" y="3165307"/>
                  <a:pt x="259966" y="3163706"/>
                </a:cubicBezTo>
                <a:cubicBezTo>
                  <a:pt x="259691" y="3155577"/>
                  <a:pt x="259171" y="3147642"/>
                  <a:pt x="258467" y="3140064"/>
                </a:cubicBezTo>
                <a:cubicBezTo>
                  <a:pt x="265286" y="3134408"/>
                  <a:pt x="258805" y="3106027"/>
                  <a:pt x="270990" y="3110288"/>
                </a:cubicBezTo>
                <a:cubicBezTo>
                  <a:pt x="270407" y="3100106"/>
                  <a:pt x="265565" y="3093497"/>
                  <a:pt x="273494" y="3097704"/>
                </a:cubicBezTo>
                <a:cubicBezTo>
                  <a:pt x="273534" y="3094376"/>
                  <a:pt x="274313" y="3092401"/>
                  <a:pt x="275456" y="3091047"/>
                </a:cubicBezTo>
                <a:lnTo>
                  <a:pt x="275980" y="3090672"/>
                </a:lnTo>
                <a:lnTo>
                  <a:pt x="274486" y="3068004"/>
                </a:lnTo>
                <a:lnTo>
                  <a:pt x="275226" y="3065087"/>
                </a:lnTo>
                <a:lnTo>
                  <a:pt x="273050" y="3050191"/>
                </a:lnTo>
                <a:cubicBezTo>
                  <a:pt x="272889" y="3047647"/>
                  <a:pt x="272728" y="3045103"/>
                  <a:pt x="272566" y="3042559"/>
                </a:cubicBezTo>
                <a:lnTo>
                  <a:pt x="271107" y="3040271"/>
                </a:lnTo>
                <a:cubicBezTo>
                  <a:pt x="270265" y="3037872"/>
                  <a:pt x="270006" y="3034528"/>
                  <a:pt x="271065" y="3029072"/>
                </a:cubicBezTo>
                <a:lnTo>
                  <a:pt x="271558" y="3027835"/>
                </a:lnTo>
                <a:cubicBezTo>
                  <a:pt x="270688" y="3024705"/>
                  <a:pt x="268559" y="2982922"/>
                  <a:pt x="268717" y="2964245"/>
                </a:cubicBezTo>
                <a:cubicBezTo>
                  <a:pt x="279502" y="2933904"/>
                  <a:pt x="269365" y="2949568"/>
                  <a:pt x="272511" y="2915772"/>
                </a:cubicBezTo>
                <a:cubicBezTo>
                  <a:pt x="272017" y="2877552"/>
                  <a:pt x="270125" y="2850992"/>
                  <a:pt x="270356" y="2825842"/>
                </a:cubicBezTo>
                <a:cubicBezTo>
                  <a:pt x="269433" y="2814032"/>
                  <a:pt x="268938" y="2727859"/>
                  <a:pt x="273897" y="2734957"/>
                </a:cubicBezTo>
                <a:cubicBezTo>
                  <a:pt x="264242" y="2698391"/>
                  <a:pt x="277769" y="2677127"/>
                  <a:pt x="274458" y="2636572"/>
                </a:cubicBezTo>
                <a:cubicBezTo>
                  <a:pt x="287792" y="2615986"/>
                  <a:pt x="275829" y="2626668"/>
                  <a:pt x="279157" y="2604260"/>
                </a:cubicBezTo>
                <a:cubicBezTo>
                  <a:pt x="279270" y="2587221"/>
                  <a:pt x="288019" y="2599786"/>
                  <a:pt x="288131" y="2582747"/>
                </a:cubicBezTo>
                <a:cubicBezTo>
                  <a:pt x="260352" y="2545890"/>
                  <a:pt x="290145" y="2525479"/>
                  <a:pt x="282516" y="2478755"/>
                </a:cubicBezTo>
                <a:lnTo>
                  <a:pt x="287359" y="2451804"/>
                </a:lnTo>
                <a:cubicBezTo>
                  <a:pt x="285426" y="2443087"/>
                  <a:pt x="285710" y="2414879"/>
                  <a:pt x="289577" y="2408801"/>
                </a:cubicBezTo>
                <a:cubicBezTo>
                  <a:pt x="290424" y="2402768"/>
                  <a:pt x="289064" y="2396183"/>
                  <a:pt x="293203" y="2392670"/>
                </a:cubicBezTo>
                <a:cubicBezTo>
                  <a:pt x="295637" y="2379564"/>
                  <a:pt x="301233" y="2349549"/>
                  <a:pt x="304183" y="2330165"/>
                </a:cubicBezTo>
                <a:cubicBezTo>
                  <a:pt x="298973" y="2319718"/>
                  <a:pt x="309550" y="2303314"/>
                  <a:pt x="310900" y="2276363"/>
                </a:cubicBezTo>
                <a:cubicBezTo>
                  <a:pt x="304874" y="2264930"/>
                  <a:pt x="311891" y="2258198"/>
                  <a:pt x="303909" y="2236310"/>
                </a:cubicBezTo>
                <a:cubicBezTo>
                  <a:pt x="304734" y="2235412"/>
                  <a:pt x="305502" y="2234293"/>
                  <a:pt x="306187" y="2232984"/>
                </a:cubicBezTo>
                <a:cubicBezTo>
                  <a:pt x="310170" y="2225381"/>
                  <a:pt x="310605" y="2213194"/>
                  <a:pt x="307158" y="2205763"/>
                </a:cubicBezTo>
                <a:cubicBezTo>
                  <a:pt x="296601" y="2170883"/>
                  <a:pt x="306474" y="2175442"/>
                  <a:pt x="304860" y="2145703"/>
                </a:cubicBezTo>
                <a:cubicBezTo>
                  <a:pt x="304314" y="2112090"/>
                  <a:pt x="314083" y="2134724"/>
                  <a:pt x="304273" y="2092533"/>
                </a:cubicBezTo>
                <a:cubicBezTo>
                  <a:pt x="308983" y="2088154"/>
                  <a:pt x="303590" y="2066396"/>
                  <a:pt x="301642" y="2057359"/>
                </a:cubicBezTo>
                <a:cubicBezTo>
                  <a:pt x="301720" y="2041038"/>
                  <a:pt x="313213" y="2032807"/>
                  <a:pt x="306736" y="2016105"/>
                </a:cubicBezTo>
                <a:cubicBezTo>
                  <a:pt x="312847" y="2019262"/>
                  <a:pt x="310007" y="1975377"/>
                  <a:pt x="316234" y="1983129"/>
                </a:cubicBezTo>
                <a:cubicBezTo>
                  <a:pt x="322177" y="1972692"/>
                  <a:pt x="313034" y="1967129"/>
                  <a:pt x="318238" y="1956745"/>
                </a:cubicBezTo>
                <a:cubicBezTo>
                  <a:pt x="319718" y="1944884"/>
                  <a:pt x="311423" y="1963350"/>
                  <a:pt x="311341" y="1950160"/>
                </a:cubicBezTo>
                <a:lnTo>
                  <a:pt x="323556" y="1879546"/>
                </a:lnTo>
                <a:cubicBezTo>
                  <a:pt x="320263" y="1869846"/>
                  <a:pt x="322312" y="1862247"/>
                  <a:pt x="326085" y="1854893"/>
                </a:cubicBezTo>
                <a:cubicBezTo>
                  <a:pt x="325955" y="1832625"/>
                  <a:pt x="332007" y="1812578"/>
                  <a:pt x="335058" y="1787684"/>
                </a:cubicBezTo>
                <a:cubicBezTo>
                  <a:pt x="331933" y="1760490"/>
                  <a:pt x="342400" y="1747069"/>
                  <a:pt x="345620" y="1720464"/>
                </a:cubicBezTo>
                <a:cubicBezTo>
                  <a:pt x="337355" y="1693643"/>
                  <a:pt x="360215" y="1703686"/>
                  <a:pt x="360760" y="1681196"/>
                </a:cubicBezTo>
                <a:cubicBezTo>
                  <a:pt x="353923" y="1644243"/>
                  <a:pt x="368449" y="1682451"/>
                  <a:pt x="368483" y="1625881"/>
                </a:cubicBezTo>
                <a:cubicBezTo>
                  <a:pt x="367181" y="1622619"/>
                  <a:pt x="369088" y="1615868"/>
                  <a:pt x="371077" y="1616704"/>
                </a:cubicBezTo>
                <a:cubicBezTo>
                  <a:pt x="371005" y="1604306"/>
                  <a:pt x="384453" y="1569256"/>
                  <a:pt x="383008" y="1551493"/>
                </a:cubicBezTo>
                <a:cubicBezTo>
                  <a:pt x="390598" y="1517303"/>
                  <a:pt x="381821" y="1500132"/>
                  <a:pt x="384834" y="1475233"/>
                </a:cubicBezTo>
                <a:cubicBezTo>
                  <a:pt x="393221" y="1446677"/>
                  <a:pt x="400498" y="1430031"/>
                  <a:pt x="418371" y="1380155"/>
                </a:cubicBezTo>
                <a:lnTo>
                  <a:pt x="469641" y="1210871"/>
                </a:lnTo>
                <a:cubicBezTo>
                  <a:pt x="507460" y="1148093"/>
                  <a:pt x="486915" y="1066841"/>
                  <a:pt x="489701" y="1028427"/>
                </a:cubicBezTo>
                <a:cubicBezTo>
                  <a:pt x="478454" y="1012506"/>
                  <a:pt x="490925" y="999600"/>
                  <a:pt x="486354" y="980383"/>
                </a:cubicBezTo>
                <a:cubicBezTo>
                  <a:pt x="483880" y="937629"/>
                  <a:pt x="471099" y="895192"/>
                  <a:pt x="479762" y="839699"/>
                </a:cubicBezTo>
                <a:cubicBezTo>
                  <a:pt x="444550" y="814685"/>
                  <a:pt x="465776" y="749644"/>
                  <a:pt x="445664" y="696545"/>
                </a:cubicBezTo>
                <a:cubicBezTo>
                  <a:pt x="441558" y="665722"/>
                  <a:pt x="459046" y="617297"/>
                  <a:pt x="440047" y="606615"/>
                </a:cubicBezTo>
                <a:cubicBezTo>
                  <a:pt x="451675" y="592509"/>
                  <a:pt x="432892" y="579307"/>
                  <a:pt x="431225" y="563889"/>
                </a:cubicBezTo>
                <a:cubicBezTo>
                  <a:pt x="438618" y="551582"/>
                  <a:pt x="432225" y="545475"/>
                  <a:pt x="430803" y="534294"/>
                </a:cubicBezTo>
                <a:cubicBezTo>
                  <a:pt x="435364" y="529230"/>
                  <a:pt x="435126" y="519767"/>
                  <a:pt x="429777" y="516548"/>
                </a:cubicBezTo>
                <a:cubicBezTo>
                  <a:pt x="417444" y="521116"/>
                  <a:pt x="423596" y="488251"/>
                  <a:pt x="415090" y="485808"/>
                </a:cubicBezTo>
                <a:cubicBezTo>
                  <a:pt x="413316" y="466733"/>
                  <a:pt x="424116" y="383903"/>
                  <a:pt x="410499" y="369873"/>
                </a:cubicBezTo>
                <a:cubicBezTo>
                  <a:pt x="404034" y="331308"/>
                  <a:pt x="425696" y="275570"/>
                  <a:pt x="425314" y="259180"/>
                </a:cubicBezTo>
                <a:cubicBezTo>
                  <a:pt x="450188" y="242918"/>
                  <a:pt x="384634" y="163766"/>
                  <a:pt x="383240" y="94173"/>
                </a:cubicBezTo>
                <a:cubicBezTo>
                  <a:pt x="385641" y="84795"/>
                  <a:pt x="385609" y="79782"/>
                  <a:pt x="379938" y="77267"/>
                </a:cubicBezTo>
                <a:cubicBezTo>
                  <a:pt x="378301" y="68220"/>
                  <a:pt x="376144" y="54774"/>
                  <a:pt x="373430" y="38856"/>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A6E5D35-EB66-402A-9150-E187995DC13D}"/>
              </a:ext>
            </a:extLst>
          </p:cNvPr>
          <p:cNvSpPr>
            <a:spLocks noGrp="1"/>
          </p:cNvSpPr>
          <p:nvPr>
            <p:ph type="title"/>
          </p:nvPr>
        </p:nvSpPr>
        <p:spPr>
          <a:xfrm>
            <a:off x="538972" y="73284"/>
            <a:ext cx="8059609" cy="1023767"/>
          </a:xfrm>
        </p:spPr>
        <p:txBody>
          <a:bodyPr>
            <a:normAutofit/>
          </a:bodyPr>
          <a:lstStyle/>
          <a:p>
            <a:pPr>
              <a:lnSpc>
                <a:spcPct val="90000"/>
              </a:lnSpc>
            </a:pPr>
            <a:r>
              <a:rPr lang="en-GB" sz="2800" dirty="0">
                <a:latin typeface="Microsoft New Tai Lue" panose="020B0502040204020203" pitchFamily="34" charset="0"/>
                <a:cs typeface="Microsoft New Tai Lue" panose="020B0502040204020203" pitchFamily="34" charset="0"/>
              </a:rPr>
              <a:t>DBS – How to organise one for an</a:t>
            </a:r>
            <a:br>
              <a:rPr lang="en-GB" sz="2800" dirty="0">
                <a:latin typeface="Microsoft New Tai Lue" panose="020B0502040204020203" pitchFamily="34" charset="0"/>
                <a:cs typeface="Microsoft New Tai Lue" panose="020B0502040204020203" pitchFamily="34" charset="0"/>
              </a:rPr>
            </a:br>
            <a:r>
              <a:rPr lang="en-GB" sz="2800" dirty="0">
                <a:latin typeface="Microsoft New Tai Lue" panose="020B0502040204020203" pitchFamily="34" charset="0"/>
                <a:cs typeface="Microsoft New Tai Lue" panose="020B0502040204020203" pitchFamily="34" charset="0"/>
              </a:rPr>
              <a:t>EMPLOYED PA</a:t>
            </a:r>
          </a:p>
        </p:txBody>
      </p:sp>
      <p:pic>
        <p:nvPicPr>
          <p:cNvPr id="5" name="Picture 4" descr="Logo&#10;&#10;Description automatically generated">
            <a:extLst>
              <a:ext uri="{FF2B5EF4-FFF2-40B4-BE49-F238E27FC236}">
                <a16:creationId xmlns:a16="http://schemas.microsoft.com/office/drawing/2014/main" id="{BB9FF714-96C3-44E0-7F29-AAD77076CF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3002" y="1844824"/>
            <a:ext cx="2410176" cy="2736304"/>
          </a:xfrm>
          <a:prstGeom prst="rect">
            <a:avLst/>
          </a:prstGeom>
        </p:spPr>
      </p:pic>
      <p:sp>
        <p:nvSpPr>
          <p:cNvPr id="3" name="Content Placeholder 2">
            <a:extLst>
              <a:ext uri="{FF2B5EF4-FFF2-40B4-BE49-F238E27FC236}">
                <a16:creationId xmlns:a16="http://schemas.microsoft.com/office/drawing/2014/main" id="{266ABA3C-C1D1-4A0B-B422-3AC0F7ED624C}"/>
              </a:ext>
            </a:extLst>
          </p:cNvPr>
          <p:cNvSpPr>
            <a:spLocks noGrp="1"/>
          </p:cNvSpPr>
          <p:nvPr>
            <p:ph idx="1"/>
          </p:nvPr>
        </p:nvSpPr>
        <p:spPr>
          <a:xfrm>
            <a:off x="2555776" y="1170336"/>
            <a:ext cx="6393744" cy="5614380"/>
          </a:xfrm>
        </p:spPr>
        <p:txBody>
          <a:bodyPr>
            <a:noAutofit/>
          </a:bodyPr>
          <a:lstStyle/>
          <a:p>
            <a:pPr>
              <a:lnSpc>
                <a:spcPct val="90000"/>
              </a:lnSpc>
            </a:pPr>
            <a:r>
              <a:rPr lang="en-GB" sz="1800" dirty="0">
                <a:latin typeface="Microsoft New Tai Lue" panose="020B0502040204020203" pitchFamily="34" charset="0"/>
                <a:cs typeface="Microsoft New Tai Lue" panose="020B0502040204020203" pitchFamily="34" charset="0"/>
              </a:rPr>
              <a:t>SC fund the cost for the DBS checks.</a:t>
            </a:r>
          </a:p>
          <a:p>
            <a:pPr>
              <a:lnSpc>
                <a:spcPct val="90000"/>
              </a:lnSpc>
            </a:pPr>
            <a:r>
              <a:rPr lang="en-GB" sz="1800" dirty="0">
                <a:latin typeface="Microsoft New Tai Lue" panose="020B0502040204020203" pitchFamily="34" charset="0"/>
                <a:cs typeface="Microsoft New Tai Lue" panose="020B0502040204020203" pitchFamily="34" charset="0"/>
              </a:rPr>
              <a:t>Your Business Support Team organises them.</a:t>
            </a:r>
          </a:p>
          <a:p>
            <a:pPr>
              <a:lnSpc>
                <a:spcPct val="90000"/>
              </a:lnSpc>
            </a:pPr>
            <a:endParaRPr lang="en-GB" sz="1800" dirty="0">
              <a:latin typeface="Microsoft New Tai Lue" panose="020B0502040204020203" pitchFamily="34" charset="0"/>
              <a:cs typeface="Microsoft New Tai Lue" panose="020B0502040204020203" pitchFamily="34" charset="0"/>
            </a:endParaRPr>
          </a:p>
          <a:p>
            <a:pPr>
              <a:lnSpc>
                <a:spcPct val="90000"/>
              </a:lnSpc>
            </a:pPr>
            <a:r>
              <a:rPr lang="en-GB" sz="1800" dirty="0">
                <a:latin typeface="Microsoft New Tai Lue" panose="020B0502040204020203" pitchFamily="34" charset="0"/>
                <a:cs typeface="Microsoft New Tai Lue" panose="020B0502040204020203" pitchFamily="34" charset="0"/>
              </a:rPr>
              <a:t>SAWS - </a:t>
            </a:r>
            <a:r>
              <a:rPr lang="en-GB" sz="1800" u="sng" dirty="0">
                <a:latin typeface="Microsoft New Tai Lue" panose="020B0502040204020203" pitchFamily="34" charset="0"/>
                <a:cs typeface="Microsoft New Tai Lue" panose="020B0502040204020203" pitchFamily="34" charset="0"/>
                <a:hlinkClick r:id="rId3"/>
              </a:rPr>
              <a:t>ASCSAWSBusinessSupport@somerset.gov.uk</a:t>
            </a:r>
            <a:r>
              <a:rPr lang="en-GB" sz="1800" dirty="0">
                <a:latin typeface="Microsoft New Tai Lue" panose="020B0502040204020203" pitchFamily="34" charset="0"/>
                <a:cs typeface="Microsoft New Tai Lue" panose="020B0502040204020203" pitchFamily="34" charset="0"/>
              </a:rPr>
              <a:t> </a:t>
            </a:r>
          </a:p>
          <a:p>
            <a:pPr>
              <a:lnSpc>
                <a:spcPct val="90000"/>
              </a:lnSpc>
            </a:pPr>
            <a:r>
              <a:rPr lang="en-GB" sz="1800" dirty="0">
                <a:latin typeface="Microsoft New Tai Lue" panose="020B0502040204020203" pitchFamily="34" charset="0"/>
                <a:cs typeface="Microsoft New Tai Lue" panose="020B0502040204020203" pitchFamily="34" charset="0"/>
              </a:rPr>
              <a:t>Taunton - </a:t>
            </a:r>
            <a:r>
              <a:rPr lang="en-GB" sz="1800" u="sng" dirty="0">
                <a:latin typeface="Microsoft New Tai Lue" panose="020B0502040204020203" pitchFamily="34" charset="0"/>
                <a:cs typeface="Microsoft New Tai Lue" panose="020B0502040204020203" pitchFamily="34" charset="0"/>
                <a:hlinkClick r:id="rId4"/>
              </a:rPr>
              <a:t>ASCTauntonBusinessSupport@somerset.gov.uk</a:t>
            </a:r>
            <a:endParaRPr lang="en-GB" sz="1800" dirty="0">
              <a:latin typeface="Microsoft New Tai Lue" panose="020B0502040204020203" pitchFamily="34" charset="0"/>
              <a:cs typeface="Microsoft New Tai Lue" panose="020B0502040204020203" pitchFamily="34" charset="0"/>
            </a:endParaRPr>
          </a:p>
          <a:p>
            <a:pPr>
              <a:lnSpc>
                <a:spcPct val="90000"/>
              </a:lnSpc>
            </a:pPr>
            <a:r>
              <a:rPr lang="en-GB" sz="1800" dirty="0">
                <a:latin typeface="Microsoft New Tai Lue" panose="020B0502040204020203" pitchFamily="34" charset="0"/>
                <a:cs typeface="Microsoft New Tai Lue" panose="020B0502040204020203" pitchFamily="34" charset="0"/>
              </a:rPr>
              <a:t>Mendip - </a:t>
            </a:r>
            <a:r>
              <a:rPr lang="en-GB" sz="1800" u="sng" dirty="0">
                <a:latin typeface="Microsoft New Tai Lue" panose="020B0502040204020203" pitchFamily="34" charset="0"/>
                <a:cs typeface="Microsoft New Tai Lue" panose="020B0502040204020203" pitchFamily="34" charset="0"/>
                <a:hlinkClick r:id="rId5"/>
              </a:rPr>
              <a:t>ASCMendipBusinessSupport@somerset.gov.uk</a:t>
            </a:r>
            <a:r>
              <a:rPr lang="en-GB" sz="1800" dirty="0">
                <a:latin typeface="Microsoft New Tai Lue" panose="020B0502040204020203" pitchFamily="34" charset="0"/>
                <a:cs typeface="Microsoft New Tai Lue" panose="020B0502040204020203" pitchFamily="34" charset="0"/>
              </a:rPr>
              <a:t> </a:t>
            </a:r>
          </a:p>
          <a:p>
            <a:pPr>
              <a:lnSpc>
                <a:spcPct val="90000"/>
              </a:lnSpc>
            </a:pPr>
            <a:r>
              <a:rPr lang="en-GB" sz="1800" dirty="0">
                <a:latin typeface="Microsoft New Tai Lue" panose="020B0502040204020203" pitchFamily="34" charset="0"/>
                <a:cs typeface="Microsoft New Tai Lue" panose="020B0502040204020203" pitchFamily="34" charset="0"/>
              </a:rPr>
              <a:t>South Somerset - </a:t>
            </a:r>
            <a:r>
              <a:rPr lang="en-GB" sz="1800" u="sng" dirty="0">
                <a:latin typeface="Microsoft New Tai Lue" panose="020B0502040204020203" pitchFamily="34" charset="0"/>
                <a:cs typeface="Microsoft New Tai Lue" panose="020B0502040204020203" pitchFamily="34" charset="0"/>
                <a:hlinkClick r:id="rId6"/>
              </a:rPr>
              <a:t>ASCSouthSomBS@somerset.gov.uk</a:t>
            </a:r>
            <a:endParaRPr lang="en-GB" sz="1800" dirty="0">
              <a:latin typeface="Microsoft New Tai Lue" panose="020B0502040204020203" pitchFamily="34" charset="0"/>
              <a:cs typeface="Microsoft New Tai Lue" panose="020B0502040204020203" pitchFamily="34" charset="0"/>
            </a:endParaRPr>
          </a:p>
          <a:p>
            <a:pPr>
              <a:lnSpc>
                <a:spcPct val="90000"/>
              </a:lnSpc>
            </a:pPr>
            <a:endParaRPr lang="en-GB" sz="1800" dirty="0"/>
          </a:p>
          <a:p>
            <a:pPr>
              <a:lnSpc>
                <a:spcPct val="90000"/>
              </a:lnSpc>
            </a:pPr>
            <a:r>
              <a:rPr lang="en-GB" sz="1800" dirty="0">
                <a:latin typeface="Microsoft New Tai Lue" panose="020B0502040204020203" pitchFamily="34" charset="0"/>
                <a:cs typeface="Microsoft New Tai Lue" panose="020B0502040204020203" pitchFamily="34" charset="0"/>
              </a:rPr>
              <a:t>They will need an email address from the carer which is inputted to the DBS online service. </a:t>
            </a:r>
          </a:p>
          <a:p>
            <a:pPr>
              <a:lnSpc>
                <a:spcPct val="90000"/>
              </a:lnSpc>
            </a:pPr>
            <a:r>
              <a:rPr lang="en-GB" sz="1800" dirty="0">
                <a:latin typeface="Microsoft New Tai Lue" panose="020B0502040204020203" pitchFamily="34" charset="0"/>
                <a:cs typeface="Microsoft New Tai Lue" panose="020B0502040204020203" pitchFamily="34" charset="0"/>
              </a:rPr>
              <a:t>This generates an email to the carer and they complete a form online.</a:t>
            </a:r>
          </a:p>
          <a:p>
            <a:pPr>
              <a:lnSpc>
                <a:spcPct val="90000"/>
              </a:lnSpc>
            </a:pPr>
            <a:r>
              <a:rPr lang="en-GB" sz="1800" dirty="0">
                <a:latin typeface="Microsoft New Tai Lue" panose="020B0502040204020203" pitchFamily="34" charset="0"/>
                <a:cs typeface="Microsoft New Tai Lue" panose="020B0502040204020203" pitchFamily="34" charset="0"/>
              </a:rPr>
              <a:t>The carer then has to make contact with the verifier to arrange a date to verify their documents (which they choose from a selection online). </a:t>
            </a:r>
          </a:p>
          <a:p>
            <a:pPr>
              <a:lnSpc>
                <a:spcPct val="90000"/>
              </a:lnSpc>
            </a:pPr>
            <a:r>
              <a:rPr lang="en-GB" sz="1800" dirty="0">
                <a:latin typeface="Microsoft New Tai Lue" panose="020B0502040204020203" pitchFamily="34" charset="0"/>
                <a:cs typeface="Microsoft New Tai Lue" panose="020B0502040204020203" pitchFamily="34" charset="0"/>
              </a:rPr>
              <a:t>The verifier then completes the form and the certificate is sent to the PA. </a:t>
            </a:r>
          </a:p>
        </p:txBody>
      </p:sp>
    </p:spTree>
    <p:extLst>
      <p:ext uri="{BB962C8B-B14F-4D97-AF65-F5344CB8AC3E}">
        <p14:creationId xmlns:p14="http://schemas.microsoft.com/office/powerpoint/2010/main" val="2528976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6100024" y="863980"/>
            <a:ext cx="2987899" cy="2240924"/>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6E5D35-EB66-402A-9150-E187995DC13D}"/>
              </a:ext>
            </a:extLst>
          </p:cNvPr>
          <p:cNvSpPr>
            <a:spLocks noGrp="1"/>
          </p:cNvSpPr>
          <p:nvPr>
            <p:ph type="title"/>
          </p:nvPr>
        </p:nvSpPr>
        <p:spPr>
          <a:xfrm>
            <a:off x="467544" y="243141"/>
            <a:ext cx="7868294" cy="823913"/>
          </a:xfrm>
        </p:spPr>
        <p:txBody>
          <a:bodyPr>
            <a:noAutofit/>
          </a:bodyPr>
          <a:lstStyle/>
          <a:p>
            <a:pPr algn="l">
              <a:lnSpc>
                <a:spcPct val="90000"/>
              </a:lnSpc>
            </a:pPr>
            <a:r>
              <a:rPr lang="en-GB" sz="2800" dirty="0"/>
              <a:t>DBS – How to organise one for a </a:t>
            </a:r>
            <a:br>
              <a:rPr lang="en-GB" sz="2800" dirty="0"/>
            </a:br>
            <a:r>
              <a:rPr lang="en-GB" sz="2800" dirty="0"/>
              <a:t>Micro-Provider or Self-Employed PA (SEPA)</a:t>
            </a: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004647"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Logo&#10;&#10;Description automatically generated">
            <a:extLst>
              <a:ext uri="{FF2B5EF4-FFF2-40B4-BE49-F238E27FC236}">
                <a16:creationId xmlns:a16="http://schemas.microsoft.com/office/drawing/2014/main" id="{47751096-D1E3-D44E-3C07-75E8DC3F01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68" y="1916832"/>
            <a:ext cx="2663878" cy="302433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266ABA3C-C1D1-4A0B-B422-3AC0F7ED624C}"/>
              </a:ext>
            </a:extLst>
          </p:cNvPr>
          <p:cNvSpPr>
            <a:spLocks noGrp="1"/>
          </p:cNvSpPr>
          <p:nvPr>
            <p:ph idx="1"/>
          </p:nvPr>
        </p:nvSpPr>
        <p:spPr>
          <a:xfrm>
            <a:off x="2607703" y="1347285"/>
            <a:ext cx="5976664" cy="5070308"/>
          </a:xfrm>
        </p:spPr>
        <p:txBody>
          <a:bodyPr>
            <a:normAutofit/>
          </a:bodyPr>
          <a:lstStyle/>
          <a:p>
            <a:pPr marL="0" indent="0">
              <a:lnSpc>
                <a:spcPct val="90000"/>
              </a:lnSpc>
              <a:buNone/>
            </a:pPr>
            <a:r>
              <a:rPr lang="en-GB" sz="2200" dirty="0">
                <a:latin typeface="Microsoft New Tai Lue" panose="020B0502040204020203" pitchFamily="34" charset="0"/>
                <a:cs typeface="Microsoft New Tai Lue" panose="020B0502040204020203" pitchFamily="34" charset="0"/>
              </a:rPr>
              <a:t>Micro-Providers or </a:t>
            </a:r>
            <a:r>
              <a:rPr lang="en-GB" sz="2200" dirty="0"/>
              <a:t>Self-Employed PA’s</a:t>
            </a:r>
            <a:r>
              <a:rPr lang="en-GB" sz="2200" dirty="0">
                <a:latin typeface="Microsoft New Tai Lue" panose="020B0502040204020203" pitchFamily="34" charset="0"/>
                <a:cs typeface="Microsoft New Tai Lue" panose="020B0502040204020203" pitchFamily="34" charset="0"/>
              </a:rPr>
              <a:t> cover the cost for their own checks.</a:t>
            </a:r>
          </a:p>
          <a:p>
            <a:pPr marL="0" indent="0">
              <a:lnSpc>
                <a:spcPct val="90000"/>
              </a:lnSpc>
              <a:buNone/>
            </a:pPr>
            <a:endParaRPr lang="en-GB" sz="2200" dirty="0">
              <a:latin typeface="Microsoft New Tai Lue" panose="020B0502040204020203" pitchFamily="34" charset="0"/>
              <a:cs typeface="Microsoft New Tai Lue" panose="020B0502040204020203" pitchFamily="34" charset="0"/>
            </a:endParaRPr>
          </a:p>
          <a:p>
            <a:pPr marL="0" indent="0">
              <a:lnSpc>
                <a:spcPct val="90000"/>
              </a:lnSpc>
              <a:buNone/>
            </a:pPr>
            <a:r>
              <a:rPr lang="en-GB" sz="2200" dirty="0">
                <a:latin typeface="Microsoft New Tai Lue" panose="020B0502040204020203" pitchFamily="34" charset="0"/>
                <a:cs typeface="Microsoft New Tai Lue" panose="020B0502040204020203" pitchFamily="34" charset="0"/>
              </a:rPr>
              <a:t>Signpost them to:</a:t>
            </a:r>
          </a:p>
          <a:p>
            <a:pPr marL="0" indent="0">
              <a:lnSpc>
                <a:spcPct val="90000"/>
              </a:lnSpc>
              <a:buNone/>
            </a:pPr>
            <a:endParaRPr lang="en-GB" sz="2200" dirty="0">
              <a:latin typeface="Microsoft New Tai Lue" panose="020B0502040204020203" pitchFamily="34" charset="0"/>
              <a:cs typeface="Microsoft New Tai Lue" panose="020B0502040204020203" pitchFamily="34" charset="0"/>
            </a:endParaRPr>
          </a:p>
          <a:p>
            <a:pPr marL="0" indent="0">
              <a:lnSpc>
                <a:spcPct val="90000"/>
              </a:lnSpc>
              <a:buNone/>
            </a:pPr>
            <a:r>
              <a:rPr lang="en-GB" sz="2000" u="sng" dirty="0">
                <a:latin typeface="Microsoft New Tai Lue" panose="020B0502040204020203" pitchFamily="34" charset="0"/>
                <a:cs typeface="Microsoft New Tai Lue" panose="020B0502040204020203" pitchFamily="34" charset="0"/>
                <a:hlinkClick r:id="rId3"/>
              </a:rPr>
              <a:t>http://www.anagrampeople.co.uk/disclosure-and-barring.htm</a:t>
            </a:r>
            <a:endParaRPr lang="en-GB" sz="2000" u="sng" dirty="0">
              <a:latin typeface="Microsoft New Tai Lue" panose="020B0502040204020203" pitchFamily="34" charset="0"/>
              <a:cs typeface="Microsoft New Tai Lue" panose="020B0502040204020203" pitchFamily="34" charset="0"/>
            </a:endParaRPr>
          </a:p>
          <a:p>
            <a:pPr marL="0" indent="0">
              <a:lnSpc>
                <a:spcPct val="90000"/>
              </a:lnSpc>
              <a:buNone/>
            </a:pPr>
            <a:endParaRPr lang="en-GB" sz="2200" dirty="0">
              <a:latin typeface="Microsoft New Tai Lue" panose="020B0502040204020203" pitchFamily="34" charset="0"/>
              <a:cs typeface="Microsoft New Tai Lue" panose="020B0502040204020203" pitchFamily="34" charset="0"/>
            </a:endParaRPr>
          </a:p>
          <a:p>
            <a:pPr marL="0" indent="0" algn="ctr">
              <a:lnSpc>
                <a:spcPct val="90000"/>
              </a:lnSpc>
              <a:buNone/>
            </a:pPr>
            <a:r>
              <a:rPr lang="en-GB" sz="2200" dirty="0">
                <a:latin typeface="Microsoft New Tai Lue" panose="020B0502040204020203" pitchFamily="34" charset="0"/>
                <a:cs typeface="Microsoft New Tai Lue" panose="020B0502040204020203" pitchFamily="34" charset="0"/>
              </a:rPr>
              <a:t>Or</a:t>
            </a:r>
          </a:p>
          <a:p>
            <a:pPr marL="0" indent="0" algn="ctr">
              <a:lnSpc>
                <a:spcPct val="90000"/>
              </a:lnSpc>
              <a:buNone/>
            </a:pPr>
            <a:endParaRPr lang="en-GB" sz="2200" dirty="0">
              <a:latin typeface="Microsoft New Tai Lue" panose="020B0502040204020203" pitchFamily="34" charset="0"/>
              <a:cs typeface="Microsoft New Tai Lue" panose="020B0502040204020203" pitchFamily="34" charset="0"/>
            </a:endParaRPr>
          </a:p>
          <a:p>
            <a:pPr marL="0" indent="0">
              <a:lnSpc>
                <a:spcPct val="90000"/>
              </a:lnSpc>
              <a:buNone/>
            </a:pPr>
            <a:r>
              <a:rPr lang="en-GB" sz="2000" dirty="0">
                <a:hlinkClick r:id="rId4"/>
              </a:rPr>
              <a:t>DBS &amp; PVG | Putting Care Workers First | NACAS | UK</a:t>
            </a:r>
            <a:r>
              <a:rPr lang="en-GB" sz="2000" dirty="0">
                <a:latin typeface="Microsoft New Tai Lue" panose="020B0502040204020203" pitchFamily="34" charset="0"/>
                <a:cs typeface="Microsoft New Tai Lue" panose="020B0502040204020203" pitchFamily="34" charset="0"/>
              </a:rPr>
              <a:t> </a:t>
            </a:r>
          </a:p>
        </p:txBody>
      </p:sp>
    </p:spTree>
    <p:extLst>
      <p:ext uri="{BB962C8B-B14F-4D97-AF65-F5344CB8AC3E}">
        <p14:creationId xmlns:p14="http://schemas.microsoft.com/office/powerpoint/2010/main" val="4252559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29369" y="238539"/>
            <a:ext cx="8263890" cy="1295267"/>
          </a:xfrm>
        </p:spPr>
        <p:txBody>
          <a:bodyPr anchor="b">
            <a:noAutofit/>
          </a:bodyPr>
          <a:lstStyle/>
          <a:p>
            <a:pPr>
              <a:lnSpc>
                <a:spcPct val="90000"/>
              </a:lnSpc>
            </a:pPr>
            <a:r>
              <a:rPr lang="en-GB" sz="2800" dirty="0">
                <a:latin typeface="Microsoft New Tai Lue" panose="020B0502040204020203" pitchFamily="34" charset="0"/>
                <a:cs typeface="Microsoft New Tai Lue" panose="020B0502040204020203" pitchFamily="34" charset="0"/>
              </a:rPr>
              <a:t>Role of</a:t>
            </a:r>
            <a:br>
              <a:rPr lang="en-GB" sz="2800" dirty="0">
                <a:latin typeface="Microsoft New Tai Lue" panose="020B0502040204020203" pitchFamily="34" charset="0"/>
                <a:cs typeface="Microsoft New Tai Lue" panose="020B0502040204020203" pitchFamily="34" charset="0"/>
              </a:rPr>
            </a:br>
            <a:r>
              <a:rPr lang="en-GB" sz="2800" dirty="0">
                <a:latin typeface="Microsoft New Tai Lue" panose="020B0502040204020203" pitchFamily="34" charset="0"/>
                <a:cs typeface="Microsoft New Tai Lue" panose="020B0502040204020203" pitchFamily="34" charset="0"/>
              </a:rPr>
              <a:t>Information, Advice, and Guidance Service</a:t>
            </a:r>
            <a:br>
              <a:rPr lang="en-GB" sz="2800" dirty="0">
                <a:latin typeface="Microsoft New Tai Lue" panose="020B0502040204020203" pitchFamily="34" charset="0"/>
                <a:cs typeface="Microsoft New Tai Lue" panose="020B0502040204020203" pitchFamily="34" charset="0"/>
              </a:rPr>
            </a:br>
            <a:r>
              <a:rPr lang="en-GB" sz="2800" dirty="0">
                <a:latin typeface="Microsoft New Tai Lue" panose="020B0502040204020203" pitchFamily="34" charset="0"/>
                <a:cs typeface="Microsoft New Tai Lue" panose="020B0502040204020203" pitchFamily="34" charset="0"/>
              </a:rPr>
              <a:t>(IAG)</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79512" y="1881905"/>
            <a:ext cx="6696744" cy="4828357"/>
          </a:xfrm>
        </p:spPr>
        <p:txBody>
          <a:bodyPr anchor="t">
            <a:noAutofit/>
          </a:bodyPr>
          <a:lstStyle/>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Set up the direct payment</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Explain about Personal Assistant’s – Employed &amp; Self-Employed (Micro-Providers) and CQC registered care agencies</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Help with recruitment as and when required</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Help with PAYE</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Offer generic advise on employment law, employment contracts and helping to resolve employment issues. They will signpost the SU to their Public Liability Insurance provider in some instances.</a:t>
            </a:r>
          </a:p>
          <a:p>
            <a:pPr lvl="1">
              <a:lnSpc>
                <a:spcPct val="90000"/>
              </a:lnSpc>
              <a:buFont typeface="Courier New" panose="02070309020205020404" pitchFamily="49" charset="0"/>
              <a:buChar char="o"/>
            </a:pPr>
            <a:r>
              <a:rPr lang="en-GB" altLang="en-US" sz="1800" dirty="0">
                <a:latin typeface="Microsoft New Tai Lue" panose="020B0502040204020203" pitchFamily="34" charset="0"/>
                <a:cs typeface="Microsoft New Tai Lue" panose="020B0502040204020203" pitchFamily="34" charset="0"/>
              </a:rPr>
              <a:t>The service User should refer to their public liability insurance provider if they require help in greater detail.</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Make sure the service user has seen, read and understood the C3</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Make sure DP agreement is understood and signed</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Complete Risk Matrix (RAG) – send results with comments if not scored Green, to DP Finance team for actioning</a:t>
            </a:r>
          </a:p>
        </p:txBody>
      </p:sp>
      <p:pic>
        <p:nvPicPr>
          <p:cNvPr id="5" name="Picture 4" descr="Logo&#10;&#10;Description automatically generated">
            <a:extLst>
              <a:ext uri="{FF2B5EF4-FFF2-40B4-BE49-F238E27FC236}">
                <a16:creationId xmlns:a16="http://schemas.microsoft.com/office/drawing/2014/main" id="{71A1A5C7-714A-4430-D725-77715AE6100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396" r="10683" b="-4"/>
          <a:stretch/>
        </p:blipFill>
        <p:spPr>
          <a:xfrm>
            <a:off x="6606221" y="2093976"/>
            <a:ext cx="2106320" cy="2919200"/>
          </a:xfrm>
          <a:prstGeom prst="rect">
            <a:avLst/>
          </a:prstGeom>
        </p:spPr>
      </p:pic>
    </p:spTree>
    <p:extLst>
      <p:ext uri="{BB962C8B-B14F-4D97-AF65-F5344CB8AC3E}">
        <p14:creationId xmlns:p14="http://schemas.microsoft.com/office/powerpoint/2010/main" val="2168001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26F572-3DEE-4F19-9090-0DFF9E4A79C3}"/>
              </a:ext>
            </a:extLst>
          </p:cNvPr>
          <p:cNvSpPr>
            <a:spLocks noGrp="1"/>
          </p:cNvSpPr>
          <p:nvPr>
            <p:ph type="title"/>
          </p:nvPr>
        </p:nvSpPr>
        <p:spPr>
          <a:xfrm>
            <a:off x="251520" y="980728"/>
            <a:ext cx="2400300" cy="4461163"/>
          </a:xfrm>
        </p:spPr>
        <p:txBody>
          <a:bodyPr>
            <a:normAutofit/>
          </a:bodyPr>
          <a:lstStyle/>
          <a:p>
            <a:r>
              <a:rPr lang="en-GB" sz="3700" dirty="0">
                <a:solidFill>
                  <a:srgbClr val="FFFFFF"/>
                </a:solidFill>
                <a:latin typeface="Microsoft New Tai Lue" panose="020B0502040204020203" pitchFamily="34" charset="0"/>
                <a:cs typeface="Microsoft New Tai Lue" panose="020B0502040204020203" pitchFamily="34" charset="0"/>
              </a:rPr>
              <a:t>Holding (were known as Managed) Accounts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2FD13E2-D2FC-47E5-8EA6-D6F4E64F29EE}"/>
              </a:ext>
            </a:extLst>
          </p:cNvPr>
          <p:cNvSpPr>
            <a:spLocks noGrp="1"/>
          </p:cNvSpPr>
          <p:nvPr>
            <p:ph idx="1"/>
          </p:nvPr>
        </p:nvSpPr>
        <p:spPr>
          <a:xfrm>
            <a:off x="2651820" y="161208"/>
            <a:ext cx="5520580" cy="6480720"/>
          </a:xfrm>
        </p:spPr>
        <p:txBody>
          <a:bodyPr anchor="ctr">
            <a:normAutofit/>
          </a:bodyPr>
          <a:lstStyle/>
          <a:p>
            <a:pPr marL="0" indent="0">
              <a:lnSpc>
                <a:spcPct val="90000"/>
              </a:lnSpc>
              <a:buNone/>
            </a:pPr>
            <a:r>
              <a:rPr lang="en-US" sz="1500" dirty="0">
                <a:latin typeface="Microsoft New Tai Lue" panose="020B0502040204020203" pitchFamily="34" charset="0"/>
                <a:cs typeface="Microsoft New Tai Lue" panose="020B0502040204020203" pitchFamily="34" charset="0"/>
              </a:rPr>
              <a:t>A ‘Holding account’ is NOT managed by the current IAG service.</a:t>
            </a:r>
          </a:p>
          <a:p>
            <a:pPr marL="0" indent="0">
              <a:lnSpc>
                <a:spcPct val="90000"/>
              </a:lnSpc>
              <a:buNone/>
            </a:pPr>
            <a:r>
              <a:rPr lang="en-US" sz="1500" dirty="0">
                <a:latin typeface="Microsoft New Tai Lue" panose="020B0502040204020203" pitchFamily="34" charset="0"/>
                <a:cs typeface="Microsoft New Tai Lue" panose="020B0502040204020203" pitchFamily="34" charset="0"/>
              </a:rPr>
              <a:t>This is what is checked by the current IAG service provider, when a service user has a ‘Holding account’</a:t>
            </a:r>
          </a:p>
          <a:p>
            <a:pPr marL="0" indent="0">
              <a:lnSpc>
                <a:spcPct val="90000"/>
              </a:lnSpc>
              <a:buNone/>
            </a:pPr>
            <a:endParaRPr lang="en-US" sz="1500" dirty="0">
              <a:latin typeface="Microsoft New Tai Lue" panose="020B0502040204020203" pitchFamily="34" charset="0"/>
              <a:cs typeface="Microsoft New Tai Lue" panose="020B0502040204020203" pitchFamily="34" charset="0"/>
            </a:endParaRPr>
          </a:p>
          <a:p>
            <a:pPr>
              <a:lnSpc>
                <a:spcPct val="90000"/>
              </a:lnSpc>
            </a:pPr>
            <a:r>
              <a:rPr lang="en-GB" sz="1500" dirty="0">
                <a:latin typeface="Microsoft New Tai Lue" panose="020B0502040204020203" pitchFamily="34" charset="0"/>
                <a:cs typeface="Microsoft New Tai Lue" panose="020B0502040204020203" pitchFamily="34" charset="0"/>
              </a:rPr>
              <a:t>They will ensure there is enough funding in the account to pay any submitted invoices/wages.</a:t>
            </a:r>
          </a:p>
          <a:p>
            <a:pPr>
              <a:lnSpc>
                <a:spcPct val="90000"/>
              </a:lnSpc>
            </a:pPr>
            <a:r>
              <a:rPr lang="en-GB" sz="1500" dirty="0">
                <a:latin typeface="Microsoft New Tai Lue" panose="020B0502040204020203" pitchFamily="34" charset="0"/>
                <a:cs typeface="Microsoft New Tai Lue" panose="020B0502040204020203" pitchFamily="34" charset="0"/>
              </a:rPr>
              <a:t>It is expected that the service user or their nominated or authorised person has checked the submitted invoices or timesheets for employees' wages, prior to the IAG service receiving them.</a:t>
            </a:r>
          </a:p>
          <a:p>
            <a:pPr>
              <a:lnSpc>
                <a:spcPct val="90000"/>
              </a:lnSpc>
            </a:pPr>
            <a:r>
              <a:rPr lang="en-GB" sz="1500" dirty="0">
                <a:latin typeface="Microsoft New Tai Lue" panose="020B0502040204020203" pitchFamily="34" charset="0"/>
                <a:cs typeface="Microsoft New Tai Lue" panose="020B0502040204020203" pitchFamily="34" charset="0"/>
              </a:rPr>
              <a:t>Where it has been identified that a service user is overspending, underspending or not using as intended, they will make contact via Somerset Direct or the DP Team.</a:t>
            </a:r>
          </a:p>
          <a:p>
            <a:pPr lvl="0">
              <a:lnSpc>
                <a:spcPct val="90000"/>
              </a:lnSpc>
            </a:pPr>
            <a:r>
              <a:rPr lang="en-GB" sz="1500" dirty="0">
                <a:latin typeface="Microsoft New Tai Lue" panose="020B0502040204020203" pitchFamily="34" charset="0"/>
                <a:cs typeface="Microsoft New Tai Lue" panose="020B0502040204020203" pitchFamily="34" charset="0"/>
              </a:rPr>
              <a:t>Where it has been identified there is a shortage of funds which could be due to non-payment of client contributions, they will make contact via Somerset Direct or the DP Team and contact the service user or their nominated or authorised person to rectify.</a:t>
            </a:r>
          </a:p>
          <a:p>
            <a:pPr lvl="0">
              <a:lnSpc>
                <a:spcPct val="90000"/>
              </a:lnSpc>
            </a:pPr>
            <a:r>
              <a:rPr lang="en-GB" sz="1500" dirty="0">
                <a:latin typeface="Microsoft New Tai Lue" panose="020B0502040204020203" pitchFamily="34" charset="0"/>
                <a:cs typeface="Microsoft New Tai Lue" panose="020B0502040204020203" pitchFamily="34" charset="0"/>
              </a:rPr>
              <a:t>If questions need to be asked they will contact the service user or their nominated or authorised person.</a:t>
            </a:r>
          </a:p>
          <a:p>
            <a:pPr marL="0" lvl="0" indent="0">
              <a:lnSpc>
                <a:spcPct val="90000"/>
              </a:lnSpc>
              <a:buNone/>
            </a:pPr>
            <a:endParaRPr lang="en-GB" sz="1500" dirty="0">
              <a:latin typeface="Microsoft New Tai Lue" panose="020B0502040204020203" pitchFamily="34" charset="0"/>
              <a:cs typeface="Microsoft New Tai Lue" panose="020B0502040204020203" pitchFamily="34" charset="0"/>
            </a:endParaRPr>
          </a:p>
          <a:p>
            <a:pPr marL="0" lvl="0" indent="0">
              <a:lnSpc>
                <a:spcPct val="90000"/>
              </a:lnSpc>
              <a:buNone/>
            </a:pPr>
            <a:r>
              <a:rPr lang="en-GB" sz="1500" dirty="0">
                <a:latin typeface="Microsoft New Tai Lue" panose="020B0502040204020203" pitchFamily="34" charset="0"/>
                <a:cs typeface="Microsoft New Tai Lue" panose="020B0502040204020203" pitchFamily="34" charset="0"/>
              </a:rPr>
              <a:t>*Self Employed PA’s invoices need to be checked by the service user or their nominated or authorised person before being submitted to the IAG service.</a:t>
            </a:r>
          </a:p>
        </p:txBody>
      </p:sp>
      <p:pic>
        <p:nvPicPr>
          <p:cNvPr id="4" name="Picture 3" descr="Logo&#10;&#10;Description automatically generated">
            <a:extLst>
              <a:ext uri="{FF2B5EF4-FFF2-40B4-BE49-F238E27FC236}">
                <a16:creationId xmlns:a16="http://schemas.microsoft.com/office/drawing/2014/main" id="{C2945DDC-2E3E-8814-8B27-F1357BEF90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5185" y="44625"/>
            <a:ext cx="1156056" cy="1314064"/>
          </a:xfrm>
          <a:prstGeom prst="rect">
            <a:avLst/>
          </a:prstGeom>
        </p:spPr>
      </p:pic>
    </p:spTree>
    <p:extLst>
      <p:ext uri="{BB962C8B-B14F-4D97-AF65-F5344CB8AC3E}">
        <p14:creationId xmlns:p14="http://schemas.microsoft.com/office/powerpoint/2010/main" val="3267530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416782" y="291305"/>
            <a:ext cx="4879454" cy="779463"/>
          </a:xfrm>
        </p:spPr>
        <p:txBody>
          <a:bodyPr>
            <a:normAutofit/>
          </a:bodyPr>
          <a:lstStyle/>
          <a:p>
            <a:r>
              <a:rPr lang="en-GB" dirty="0">
                <a:latin typeface="Microsoft New Tai Lue" panose="020B0502040204020203" pitchFamily="34" charset="0"/>
                <a:cs typeface="Microsoft New Tai Lue" panose="020B0502040204020203" pitchFamily="34" charset="0"/>
              </a:rPr>
              <a:t>Role of DP Team</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628650" y="1196752"/>
            <a:ext cx="7886700" cy="4980211"/>
          </a:xfrm>
        </p:spPr>
        <p:txBody>
          <a:bodyPr>
            <a:noAutofit/>
          </a:bodyPr>
          <a:lstStyle/>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Receive first financial return from SU supported by IAG Service – check RAG score &amp; upload onto Eclipse via a case note. Use the ‘message’ work task to ASC where there are issues</a:t>
            </a:r>
          </a:p>
          <a:p>
            <a:pPr lvl="1">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Green – No action to take, all is running well.</a:t>
            </a:r>
          </a:p>
          <a:p>
            <a:pPr lvl="1">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Amber – Identify areas of concern and agree action plan with ASC worker and IAG Service (if appropriate). This may include a holding account or finding another person to manage the direct payment.</a:t>
            </a:r>
          </a:p>
          <a:p>
            <a:pPr lvl="1">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Red – Discuss with ASC worker, agree alternative methods of care delivery &amp; cease DP.</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Send financial return requests to SU via Email or post</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Check expenditure is appropriate as per support plan</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Over / Under spending – explore reasons and advise ASC team</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Ensure Client Contributions are being paid, if not, alert service user, ASC Team and IAG Service (if appropriate)</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Reclaim any surplus funding accrued above 8 weeks' worth</a:t>
            </a:r>
          </a:p>
          <a:p>
            <a:pPr>
              <a:lnSpc>
                <a:spcPct val="90000"/>
              </a:lnSpc>
              <a:buFontTx/>
              <a:buChar char="•"/>
            </a:pPr>
            <a:r>
              <a:rPr lang="en-GB" altLang="en-US" sz="1800" dirty="0">
                <a:latin typeface="Microsoft New Tai Lue" panose="020B0502040204020203" pitchFamily="34" charset="0"/>
                <a:cs typeface="Microsoft New Tai Lue" panose="020B0502040204020203" pitchFamily="34" charset="0"/>
              </a:rPr>
              <a:t>Liaise with ASC worker and IAG Service if &amp; when required</a:t>
            </a:r>
          </a:p>
        </p:txBody>
      </p:sp>
      <p:pic>
        <p:nvPicPr>
          <p:cNvPr id="5" name="Picture 4" descr="Logo&#10;&#10;Description automatically generated">
            <a:extLst>
              <a:ext uri="{FF2B5EF4-FFF2-40B4-BE49-F238E27FC236}">
                <a16:creationId xmlns:a16="http://schemas.microsoft.com/office/drawing/2014/main" id="{33F9DB8F-1006-76E8-EF3A-B9F813D2A6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64701" y="4941168"/>
            <a:ext cx="1634938" cy="1858399"/>
          </a:xfrm>
          <a:prstGeom prst="rect">
            <a:avLst/>
          </a:prstGeom>
        </p:spPr>
      </p:pic>
    </p:spTree>
    <p:extLst>
      <p:ext uri="{BB962C8B-B14F-4D97-AF65-F5344CB8AC3E}">
        <p14:creationId xmlns:p14="http://schemas.microsoft.com/office/powerpoint/2010/main" val="2740450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025972" y="692696"/>
            <a:ext cx="4521521" cy="4872251"/>
          </a:xfrm>
        </p:spPr>
        <p:txBody>
          <a:bodyPr vert="horz" lIns="91440" tIns="45720" rIns="91440" bIns="45720" rtlCol="0" anchor="t" anchorCtr="1">
            <a:normAutofit/>
          </a:bodyPr>
          <a:lstStyle/>
          <a:p>
            <a:pPr>
              <a:lnSpc>
                <a:spcPct val="90000"/>
              </a:lnSpc>
            </a:pPr>
            <a:r>
              <a:rPr lang="en-US" sz="4000" kern="1200" dirty="0">
                <a:solidFill>
                  <a:schemeClr val="tx2"/>
                </a:solidFill>
                <a:latin typeface="+mj-lt"/>
                <a:ea typeface="+mj-ea"/>
                <a:cs typeface="+mj-cs"/>
              </a:rPr>
              <a:t>End of presentation/session</a:t>
            </a:r>
            <a:br>
              <a:rPr lang="en-US" sz="4000" kern="1200" dirty="0">
                <a:solidFill>
                  <a:schemeClr val="tx2"/>
                </a:solidFill>
                <a:latin typeface="+mj-lt"/>
                <a:ea typeface="+mj-ea"/>
                <a:cs typeface="+mj-cs"/>
              </a:rPr>
            </a:br>
            <a:br>
              <a:rPr lang="en-US" sz="4000" kern="1200" dirty="0">
                <a:solidFill>
                  <a:schemeClr val="tx2"/>
                </a:solidFill>
                <a:latin typeface="+mj-lt"/>
                <a:ea typeface="+mj-ea"/>
                <a:cs typeface="+mj-cs"/>
              </a:rPr>
            </a:br>
            <a:r>
              <a:rPr lang="en-US" sz="4000" kern="1200" dirty="0">
                <a:solidFill>
                  <a:schemeClr val="tx2"/>
                </a:solidFill>
                <a:latin typeface="+mj-lt"/>
                <a:ea typeface="+mj-ea"/>
                <a:cs typeface="+mj-cs"/>
              </a:rPr>
              <a:t>You now have the opportunity to pose questions</a:t>
            </a:r>
          </a:p>
        </p:txBody>
      </p:sp>
      <p:pic>
        <p:nvPicPr>
          <p:cNvPr id="4" name="Picture 3" descr="Logo&#10;&#10;Description automatically generated">
            <a:extLst>
              <a:ext uri="{FF2B5EF4-FFF2-40B4-BE49-F238E27FC236}">
                <a16:creationId xmlns:a16="http://schemas.microsoft.com/office/drawing/2014/main" id="{158F9A9E-7052-B335-1EBE-F8DFB93547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352" y="2122877"/>
            <a:ext cx="3106320" cy="3526646"/>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3" name="Group 12">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89" y="-5977"/>
            <a:ext cx="4679005" cy="6863979"/>
            <a:chOff x="305" y="-5977"/>
            <a:chExt cx="6238675" cy="6863979"/>
          </a:xfrm>
        </p:grpSpPr>
        <p:sp>
          <p:nvSpPr>
            <p:cNvPr id="14" name="Freeform: Shape 13">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29305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6912" y="367841"/>
            <a:ext cx="8229600" cy="634083"/>
          </a:xfrm>
        </p:spPr>
        <p:txBody>
          <a:bodyPr>
            <a:noAutofit/>
          </a:bodyPr>
          <a:lstStyle/>
          <a:p>
            <a:r>
              <a:rPr lang="en-GB" sz="2400" dirty="0">
                <a:latin typeface="Microsoft New Tai Lue" panose="020B0502040204020203" pitchFamily="34" charset="0"/>
                <a:cs typeface="Microsoft New Tai Lue" panose="020B0502040204020203" pitchFamily="34" charset="0"/>
              </a:rPr>
              <a:t>Where can I find the agreement</a:t>
            </a:r>
            <a:br>
              <a:rPr lang="en-GB" sz="2400" dirty="0">
                <a:latin typeface="Microsoft New Tai Lue" panose="020B0502040204020203" pitchFamily="34" charset="0"/>
                <a:cs typeface="Microsoft New Tai Lue" panose="020B0502040204020203" pitchFamily="34" charset="0"/>
              </a:rPr>
            </a:br>
            <a:r>
              <a:rPr lang="en-GB" sz="2400" dirty="0">
                <a:latin typeface="Microsoft New Tai Lue" panose="020B0502040204020203" pitchFamily="34" charset="0"/>
                <a:cs typeface="Microsoft New Tai Lue" panose="020B0502040204020203" pitchFamily="34" charset="0"/>
              </a:rPr>
              <a:t>or policy documents?</a:t>
            </a:r>
          </a:p>
        </p:txBody>
      </p:sp>
      <p:sp>
        <p:nvSpPr>
          <p:cNvPr id="10" name="Content Placeholder 9"/>
          <p:cNvSpPr>
            <a:spLocks noGrp="1"/>
          </p:cNvSpPr>
          <p:nvPr>
            <p:ph sz="half" idx="2"/>
          </p:nvPr>
        </p:nvSpPr>
        <p:spPr>
          <a:xfrm>
            <a:off x="204072" y="1325628"/>
            <a:ext cx="8435280" cy="536974"/>
          </a:xfrm>
        </p:spPr>
        <p:txBody>
          <a:bodyPr>
            <a:normAutofit/>
          </a:bodyPr>
          <a:lstStyle/>
          <a:p>
            <a:pPr marL="0" indent="0">
              <a:buNone/>
            </a:pPr>
            <a:r>
              <a:rPr lang="en-GB" sz="2800" dirty="0">
                <a:hlinkClick r:id="rId2"/>
              </a:rPr>
              <a:t>Adult Social Care information sheets (somerset.gov.uk)</a:t>
            </a:r>
            <a:endParaRPr lang="en-GB" sz="2800" dirty="0"/>
          </a:p>
        </p:txBody>
      </p:sp>
      <p:sp>
        <p:nvSpPr>
          <p:cNvPr id="12" name="Content Placeholder 11"/>
          <p:cNvSpPr>
            <a:spLocks noGrp="1"/>
          </p:cNvSpPr>
          <p:nvPr>
            <p:ph sz="quarter" idx="4"/>
          </p:nvPr>
        </p:nvSpPr>
        <p:spPr>
          <a:xfrm>
            <a:off x="420097" y="1916833"/>
            <a:ext cx="8219255" cy="1656183"/>
          </a:xfrm>
        </p:spPr>
        <p:txBody>
          <a:bodyPr>
            <a:noAutofit/>
          </a:bodyPr>
          <a:lstStyle/>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SCC - Public - C2 Direct Payments - An introduction.pdf - All Documents (sharepoint.com)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SCC - Public - C3 Direct Payment guidance.pdf - All Documents (sharepoint.com)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SCC - Public - C9 Direct Payments - Easy Word.pdf - All Documents (sharepoint.com)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SCC - Public - C10 Direct Payments Policy.pdf - All Documents (sharepoint.com)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effectLst/>
              <a:latin typeface="Microsoft New Tai Lue" panose="020B0502040204020203" pitchFamily="34" charset="0"/>
              <a:cs typeface="Microsoft New Tai Lue" panose="020B0502040204020203" pitchFamily="34" charset="0"/>
            </a:endParaRPr>
          </a:p>
        </p:txBody>
      </p:sp>
      <p:sp>
        <p:nvSpPr>
          <p:cNvPr id="13" name="Content Placeholder 11"/>
          <p:cNvSpPr txBox="1">
            <a:spLocks/>
          </p:cNvSpPr>
          <p:nvPr/>
        </p:nvSpPr>
        <p:spPr>
          <a:xfrm>
            <a:off x="451272" y="4437112"/>
            <a:ext cx="8188080" cy="201622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GB" sz="2000" dirty="0">
                <a:latin typeface="Microsoft New Tai Lue" panose="020B0502040204020203" pitchFamily="34" charset="0"/>
                <a:cs typeface="Microsoft New Tai Lue" panose="020B0502040204020203" pitchFamily="34" charset="0"/>
              </a:rPr>
              <a:t>The DP Finance Team also have the following documents to hand:</a:t>
            </a:r>
          </a:p>
          <a:p>
            <a:pPr marL="0" indent="0">
              <a:buNone/>
            </a:pPr>
            <a:endParaRPr lang="en-GB" sz="1200" dirty="0">
              <a:latin typeface="Microsoft New Tai Lue" panose="020B0502040204020203" pitchFamily="34" charset="0"/>
              <a:cs typeface="Microsoft New Tai Lue" panose="020B0502040204020203" pitchFamily="34" charset="0"/>
            </a:endParaRPr>
          </a:p>
          <a:p>
            <a:r>
              <a:rPr lang="en-GB" sz="2000" dirty="0">
                <a:latin typeface="Microsoft New Tai Lue" panose="020B0502040204020203" pitchFamily="34" charset="0"/>
                <a:cs typeface="Microsoft New Tai Lue" panose="020B0502040204020203" pitchFamily="34" charset="0"/>
              </a:rPr>
              <a:t>Direct Payment Staff Guidance</a:t>
            </a:r>
          </a:p>
          <a:p>
            <a:r>
              <a:rPr lang="en-GB" sz="2000" dirty="0">
                <a:latin typeface="Microsoft New Tai Lue" panose="020B0502040204020203" pitchFamily="34" charset="0"/>
                <a:cs typeface="Microsoft New Tai Lue" panose="020B0502040204020203" pitchFamily="34" charset="0"/>
              </a:rPr>
              <a:t>Risk Matrix (RAG form – First financial return check)</a:t>
            </a:r>
          </a:p>
          <a:p>
            <a:r>
              <a:rPr lang="en-GB" sz="2000" dirty="0">
                <a:latin typeface="Microsoft New Tai Lue" panose="020B0502040204020203" pitchFamily="34" charset="0"/>
                <a:cs typeface="Microsoft New Tai Lue" panose="020B0502040204020203" pitchFamily="34" charset="0"/>
              </a:rPr>
              <a:t>DP Rates Sheet</a:t>
            </a:r>
          </a:p>
          <a:p>
            <a:r>
              <a:rPr lang="en-GB" sz="2000" dirty="0">
                <a:latin typeface="Microsoft New Tai Lue" panose="020B0502040204020203" pitchFamily="34" charset="0"/>
                <a:cs typeface="Microsoft New Tai Lue" panose="020B0502040204020203" pitchFamily="34" charset="0"/>
              </a:rPr>
              <a:t>Set Up Flow Chart</a:t>
            </a:r>
          </a:p>
          <a:p>
            <a:endParaRPr lang="en-GB" sz="2000" dirty="0">
              <a:latin typeface="Arial" panose="020B0604020202020204" pitchFamily="34" charset="0"/>
              <a:cs typeface="Arial" panose="020B0604020202020204" pitchFamily="34" charset="0"/>
            </a:endParaRPr>
          </a:p>
        </p:txBody>
      </p:sp>
      <p:pic>
        <p:nvPicPr>
          <p:cNvPr id="2" name="Picture 1" descr="Logo&#10;&#10;Description automatically generated">
            <a:extLst>
              <a:ext uri="{FF2B5EF4-FFF2-40B4-BE49-F238E27FC236}">
                <a16:creationId xmlns:a16="http://schemas.microsoft.com/office/drawing/2014/main" id="{F49F25BF-DD32-6963-8B36-0C7E6DC1F17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Tree>
    <p:extLst>
      <p:ext uri="{BB962C8B-B14F-4D97-AF65-F5344CB8AC3E}">
        <p14:creationId xmlns:p14="http://schemas.microsoft.com/office/powerpoint/2010/main" val="29332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2891D-6B22-40BB-BC00-45C8F5838DB9}"/>
              </a:ext>
            </a:extLst>
          </p:cNvPr>
          <p:cNvSpPr>
            <a:spLocks noGrp="1"/>
          </p:cNvSpPr>
          <p:nvPr>
            <p:ph type="title"/>
          </p:nvPr>
        </p:nvSpPr>
        <p:spPr>
          <a:xfrm>
            <a:off x="822412" y="116632"/>
            <a:ext cx="7499176" cy="4176464"/>
          </a:xfrm>
        </p:spPr>
        <p:txBody>
          <a:bodyPr>
            <a:normAutofit/>
          </a:bodyPr>
          <a:lstStyle/>
          <a:p>
            <a:r>
              <a:rPr lang="en-GB" dirty="0">
                <a:latin typeface="Microsoft New Tai Lue" panose="020B0502040204020203" pitchFamily="34" charset="0"/>
                <a:cs typeface="Microsoft New Tai Lue" panose="020B0502040204020203" pitchFamily="34" charset="0"/>
              </a:rPr>
              <a:t>The following slides have some frequently asked question which you may gain further help from</a:t>
            </a:r>
          </a:p>
        </p:txBody>
      </p:sp>
      <p:pic>
        <p:nvPicPr>
          <p:cNvPr id="4" name="Picture 3" descr="Logo&#10;&#10;Description automatically generated">
            <a:extLst>
              <a:ext uri="{FF2B5EF4-FFF2-40B4-BE49-F238E27FC236}">
                <a16:creationId xmlns:a16="http://schemas.microsoft.com/office/drawing/2014/main" id="{B20EF5DB-8E09-D88A-AC19-1151BB01E7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848" y="3385522"/>
            <a:ext cx="2952328" cy="3355846"/>
          </a:xfrm>
          <a:prstGeom prst="rect">
            <a:avLst/>
          </a:prstGeom>
        </p:spPr>
      </p:pic>
    </p:spTree>
    <p:extLst>
      <p:ext uri="{BB962C8B-B14F-4D97-AF65-F5344CB8AC3E}">
        <p14:creationId xmlns:p14="http://schemas.microsoft.com/office/powerpoint/2010/main" val="21993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5873824" cy="1000969"/>
          </a:xfrm>
        </p:spPr>
        <p:txBody>
          <a:bodyPr>
            <a:normAutofit/>
          </a:bodyPr>
          <a:lstStyle/>
          <a:p>
            <a:r>
              <a:rPr lang="en-GB" sz="3600" dirty="0">
                <a:latin typeface="Arial" panose="020B0604020202020204" pitchFamily="34" charset="0"/>
                <a:cs typeface="Arial" panose="020B0604020202020204" pitchFamily="34" charset="0"/>
              </a:rPr>
              <a:t>Who Can have one?</a:t>
            </a:r>
          </a:p>
        </p:txBody>
      </p:sp>
      <p:graphicFrame>
        <p:nvGraphicFramePr>
          <p:cNvPr id="8" name="Content Placeholder 2">
            <a:extLst>
              <a:ext uri="{FF2B5EF4-FFF2-40B4-BE49-F238E27FC236}">
                <a16:creationId xmlns:a16="http://schemas.microsoft.com/office/drawing/2014/main" id="{C8306408-E253-D1E6-8018-5AD282768C34}"/>
              </a:ext>
            </a:extLst>
          </p:cNvPr>
          <p:cNvGraphicFramePr>
            <a:graphicFrameLocks noGrp="1"/>
          </p:cNvGraphicFramePr>
          <p:nvPr>
            <p:ph sz="half" idx="1"/>
          </p:nvPr>
        </p:nvGraphicFramePr>
        <p:xfrm>
          <a:off x="378626" y="1450099"/>
          <a:ext cx="8297830" cy="2626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9AF64F83-7C99-48E5-BDD5-4459CF267E30}"/>
              </a:ext>
            </a:extLst>
          </p:cNvPr>
          <p:cNvSpPr/>
          <p:nvPr/>
        </p:nvSpPr>
        <p:spPr>
          <a:xfrm>
            <a:off x="390364" y="4221088"/>
            <a:ext cx="8363272" cy="2062103"/>
          </a:xfrm>
          <a:prstGeom prst="rect">
            <a:avLst/>
          </a:prstGeom>
        </p:spPr>
        <p:txBody>
          <a:bodyPr wrap="square">
            <a:spAutoFit/>
          </a:bodyPr>
          <a:lstStyle/>
          <a:p>
            <a:pPr algn="just"/>
            <a:r>
              <a:rPr lang="en-GB" sz="3200" b="1" dirty="0">
                <a:latin typeface="Microsoft New Tai Lue" panose="020B0502040204020203" pitchFamily="34" charset="0"/>
                <a:cs typeface="Microsoft New Tai Lue" panose="020B0502040204020203" pitchFamily="34" charset="0"/>
              </a:rPr>
              <a:t>They have the capacity to manage one and if they do not, someone who can manage it for them. Referred to as a nominated or authorised person</a:t>
            </a:r>
          </a:p>
        </p:txBody>
      </p:sp>
      <p:pic>
        <p:nvPicPr>
          <p:cNvPr id="6" name="Picture 5" descr="Logo&#10;&#10;Description automatically generated">
            <a:extLst>
              <a:ext uri="{FF2B5EF4-FFF2-40B4-BE49-F238E27FC236}">
                <a16:creationId xmlns:a16="http://schemas.microsoft.com/office/drawing/2014/main" id="{C981E71F-0F8A-61F1-8B5F-14FF076129E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Tree>
    <p:extLst>
      <p:ext uri="{BB962C8B-B14F-4D97-AF65-F5344CB8AC3E}">
        <p14:creationId xmlns:p14="http://schemas.microsoft.com/office/powerpoint/2010/main" val="3362020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r>
              <a:rPr lang="en-GB" sz="2400" dirty="0"/>
              <a:t>Frequently Asked Questions</a:t>
            </a:r>
          </a:p>
        </p:txBody>
      </p:sp>
      <p:sp>
        <p:nvSpPr>
          <p:cNvPr id="3" name="Content Placeholder 2"/>
          <p:cNvSpPr>
            <a:spLocks noGrp="1"/>
          </p:cNvSpPr>
          <p:nvPr>
            <p:ph sz="half" idx="4294967295"/>
          </p:nvPr>
        </p:nvSpPr>
        <p:spPr>
          <a:xfrm>
            <a:off x="251520" y="981075"/>
            <a:ext cx="8712968" cy="5761038"/>
          </a:xfrm>
        </p:spPr>
        <p:txBody>
          <a:bodyPr>
            <a:noAutofit/>
          </a:bodyPr>
          <a:lstStyle/>
          <a:p>
            <a:r>
              <a:rPr lang="en-GB" sz="2000" dirty="0">
                <a:latin typeface="Arial" panose="020B0604020202020204" pitchFamily="34" charset="0"/>
                <a:cs typeface="Arial" panose="020B0604020202020204" pitchFamily="34" charset="0"/>
              </a:rPr>
              <a:t>What are the ineligible needs?</a:t>
            </a:r>
          </a:p>
          <a:p>
            <a:r>
              <a:rPr lang="en-GB" sz="2000" dirty="0">
                <a:solidFill>
                  <a:srgbClr val="0000FF"/>
                </a:solidFill>
                <a:latin typeface="Arial" panose="020B0604020202020204" pitchFamily="34" charset="0"/>
                <a:cs typeface="Arial" panose="020B0604020202020204" pitchFamily="34" charset="0"/>
              </a:rPr>
              <a:t>Those not meeting Care Act 2014 Eligibility Criteria</a:t>
            </a:r>
          </a:p>
          <a:p>
            <a:r>
              <a:rPr lang="en-GB" sz="2000" dirty="0">
                <a:latin typeface="Arial" panose="020B0604020202020204" pitchFamily="34" charset="0"/>
                <a:cs typeface="Arial" panose="020B0604020202020204" pitchFamily="34" charset="0"/>
              </a:rPr>
              <a:t>When can a contingency be included?</a:t>
            </a:r>
          </a:p>
          <a:p>
            <a:r>
              <a:rPr lang="en-GB" sz="2000" dirty="0">
                <a:solidFill>
                  <a:srgbClr val="0000FF"/>
                </a:solidFill>
                <a:latin typeface="Arial" panose="020B0604020202020204" pitchFamily="34" charset="0"/>
                <a:cs typeface="Arial" panose="020B0604020202020204" pitchFamily="34" charset="0"/>
              </a:rPr>
              <a:t>The advice is never to pay an employed PA the full DP amount. Clients would be advised that they need to hold a percentage of their hourly rate back to accrue to cover, sickness, holiday pay, pension contributions where required &amp; the following years insurance cost. (*note: The guidance says we wouldn’t expect there to be more than 8 weeks funding in the DP account) The Advisory service provider will do a budget calculator to advise what the MAX hourly rate can be paid to PA’s to allow for the contingencies.</a:t>
            </a:r>
          </a:p>
          <a:p>
            <a:r>
              <a:rPr lang="en-GB" sz="2000" dirty="0">
                <a:latin typeface="Arial" panose="020B0604020202020204" pitchFamily="34" charset="0"/>
                <a:cs typeface="Arial" panose="020B0604020202020204" pitchFamily="34" charset="0"/>
              </a:rPr>
              <a:t>How creative can we be?</a:t>
            </a:r>
          </a:p>
          <a:p>
            <a:r>
              <a:rPr lang="en-GB" sz="2000" dirty="0">
                <a:solidFill>
                  <a:srgbClr val="0000FF"/>
                </a:solidFill>
                <a:latin typeface="Arial" panose="020B0604020202020204" pitchFamily="34" charset="0"/>
                <a:cs typeface="Arial" panose="020B0604020202020204" pitchFamily="34" charset="0"/>
              </a:rPr>
              <a:t>As creative as you like as long as the support plan meets the outcomes that the service user wants to achieve</a:t>
            </a:r>
          </a:p>
        </p:txBody>
      </p:sp>
    </p:spTree>
    <p:extLst>
      <p:ext uri="{BB962C8B-B14F-4D97-AF65-F5344CB8AC3E}">
        <p14:creationId xmlns:p14="http://schemas.microsoft.com/office/powerpoint/2010/main" val="857746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24936" cy="6120679"/>
          </a:xfrm>
          <a:prstGeom prst="rect">
            <a:avLst/>
          </a:prstGeom>
        </p:spPr>
        <p:txBody>
          <a:bodyPr wrap="square">
            <a:normAutofit lnSpcReduction="10000"/>
          </a:bodyPr>
          <a:lstStyle/>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Can a relative be paid in the same home?</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Not generally, but this may be agreed at peer forum under exceptional circumstances.</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What is acceptable for a relative to be paid to do?</a:t>
            </a:r>
            <a:endParaRPr lang="en-GB" sz="2000" dirty="0">
              <a:solidFill>
                <a:srgbClr val="0000FF"/>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Any type of care/activity as long as they have been authorised and they are lawful - correctly employed.</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What do we do about providers that charge a higher rate then SC pays?</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We can signpost to providers who agree our fee level and if service users choose to go elsewhere, they will need to cover the difference themselves unless it is proven the care cannot be procured within budget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What happens if a PA is ill?</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This should be part of the contingency plan in the care &amp; support plan. It should also be built into the budget calculator at the start.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Who trains the PA’s?</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PA’s &amp; service users need to research online to find what places offer training in their areas. Somerset Choices website has information on support and help for carers. Skills for Care sometimes offer funding for PA training. </a:t>
            </a:r>
          </a:p>
        </p:txBody>
      </p:sp>
    </p:spTree>
    <p:extLst>
      <p:ext uri="{BB962C8B-B14F-4D97-AF65-F5344CB8AC3E}">
        <p14:creationId xmlns:p14="http://schemas.microsoft.com/office/powerpoint/2010/main" val="994710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4294967295"/>
          </p:nvPr>
        </p:nvSpPr>
        <p:spPr>
          <a:xfrm>
            <a:off x="179512" y="333375"/>
            <a:ext cx="8712968" cy="6191250"/>
          </a:xfrm>
        </p:spPr>
        <p:txBody>
          <a:bodyPr>
            <a:noAutofit/>
          </a:bodyPr>
          <a:lstStyle/>
          <a:p>
            <a:r>
              <a:rPr lang="en-GB" sz="2000" dirty="0">
                <a:latin typeface="Arial" panose="020B0604020202020204" pitchFamily="34" charset="0"/>
                <a:cs typeface="Arial" panose="020B0604020202020204" pitchFamily="34" charset="0"/>
              </a:rPr>
              <a:t>What is our responsibility if we feel a DP is not appropriate but the person wants one?</a:t>
            </a:r>
          </a:p>
          <a:p>
            <a:r>
              <a:rPr lang="en-GB" sz="2000" dirty="0">
                <a:solidFill>
                  <a:srgbClr val="0000FF"/>
                </a:solidFill>
                <a:latin typeface="Arial" panose="020B0604020202020204" pitchFamily="34" charset="0"/>
                <a:cs typeface="Arial" panose="020B0604020202020204" pitchFamily="34" charset="0"/>
              </a:rPr>
              <a:t>You need to evidence why you feel the service user is unable to manage the payment even with support. The evidence needs to show that we have taken onboard the views of the service user and others supporting them. Reasons need to be recorded onto Eclipse and included within the care and support plan.</a:t>
            </a:r>
          </a:p>
          <a:p>
            <a:r>
              <a:rPr lang="en-GB" sz="2000" dirty="0">
                <a:latin typeface="Arial" panose="020B0604020202020204" pitchFamily="34" charset="0"/>
                <a:cs typeface="Arial" panose="020B0604020202020204" pitchFamily="34" charset="0"/>
              </a:rPr>
              <a:t>How will we know if things have gone wrong?</a:t>
            </a:r>
          </a:p>
          <a:p>
            <a:r>
              <a:rPr lang="en-GB" sz="2000" dirty="0">
                <a:solidFill>
                  <a:srgbClr val="0000FF"/>
                </a:solidFill>
                <a:latin typeface="Arial" panose="020B0604020202020204" pitchFamily="34" charset="0"/>
                <a:cs typeface="Arial" panose="020B0604020202020204" pitchFamily="34" charset="0"/>
              </a:rPr>
              <a:t>The social care teams wont know unless the service user, carer, DP Team or our IAG Service report it or if it is highlighted in the usual care review by the ASC worker.</a:t>
            </a:r>
          </a:p>
          <a:p>
            <a:pPr lvl="1"/>
            <a:r>
              <a:rPr lang="en-GB" sz="1600" dirty="0">
                <a:solidFill>
                  <a:srgbClr val="0000FF"/>
                </a:solidFill>
                <a:latin typeface="Arial" panose="020B0604020202020204" pitchFamily="34" charset="0"/>
                <a:cs typeface="Arial" panose="020B0604020202020204" pitchFamily="34" charset="0"/>
              </a:rPr>
              <a:t>Currently, if issues arise and the DP Team become aware, we will place on a contact for ASC to become involved. This is by way of referrals from the IAG Service or from the financial returns which are submitted.</a:t>
            </a:r>
          </a:p>
          <a:p>
            <a:r>
              <a:rPr lang="en-GB" sz="2000" dirty="0">
                <a:latin typeface="Arial" panose="020B0604020202020204" pitchFamily="34" charset="0"/>
                <a:cs typeface="Arial" panose="020B0604020202020204" pitchFamily="34" charset="0"/>
              </a:rPr>
              <a:t>How can operational teams &amp; the DP Team work together better?</a:t>
            </a:r>
          </a:p>
          <a:p>
            <a:r>
              <a:rPr lang="en-GB" sz="2000" dirty="0">
                <a:solidFill>
                  <a:srgbClr val="0000FF"/>
                </a:solidFill>
                <a:latin typeface="Arial" panose="020B0604020202020204" pitchFamily="34" charset="0"/>
                <a:cs typeface="Arial" panose="020B0604020202020204" pitchFamily="34" charset="0"/>
              </a:rPr>
              <a:t>By communicating; Phone, email, face to face or Teams chat. We welcome the opportunity to assist and resolve any issues.</a:t>
            </a:r>
          </a:p>
        </p:txBody>
      </p:sp>
    </p:spTree>
    <p:extLst>
      <p:ext uri="{BB962C8B-B14F-4D97-AF65-F5344CB8AC3E}">
        <p14:creationId xmlns:p14="http://schemas.microsoft.com/office/powerpoint/2010/main" val="3128071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323528" y="476250"/>
            <a:ext cx="8568952" cy="6121400"/>
          </a:xfrm>
        </p:spPr>
        <p:txBody>
          <a:bodyPr>
            <a:noAutofit/>
          </a:bodyPr>
          <a:lstStyle/>
          <a:p>
            <a:r>
              <a:rPr lang="en-GB" sz="2000" dirty="0">
                <a:latin typeface="Arial" panose="020B0604020202020204" pitchFamily="34" charset="0"/>
                <a:cs typeface="Arial" panose="020B0604020202020204" pitchFamily="34" charset="0"/>
              </a:rPr>
              <a:t>DBS check – Is it required?</a:t>
            </a:r>
          </a:p>
          <a:p>
            <a:r>
              <a:rPr lang="en-GB" sz="2000" dirty="0">
                <a:solidFill>
                  <a:srgbClr val="0000FF"/>
                </a:solidFill>
                <a:latin typeface="Arial" panose="020B0604020202020204" pitchFamily="34" charset="0"/>
                <a:cs typeface="Arial" panose="020B0604020202020204" pitchFamily="34" charset="0"/>
              </a:rPr>
              <a:t>PA’s are not regulated in the same way that agency care workers are. Discuss the DBS with the service user. We will always strongly recommend a check but it is not mandatory, even if there is a child within the premises.</a:t>
            </a:r>
          </a:p>
          <a:p>
            <a:r>
              <a:rPr lang="en-GB" sz="2000" dirty="0">
                <a:solidFill>
                  <a:srgbClr val="0000FF"/>
                </a:solidFill>
                <a:latin typeface="Arial" panose="020B0604020202020204" pitchFamily="34" charset="0"/>
                <a:cs typeface="Arial" panose="020B0604020202020204" pitchFamily="34" charset="0"/>
              </a:rPr>
              <a:t>Where the care of a child is involved the DBS should be completed &amp; the start of the package delayed until they have received clearance. Again we can only strongly recommend a DBS, it is not mandatory, although we have a duty to ensure the safety of a child.</a:t>
            </a:r>
          </a:p>
          <a:p>
            <a:r>
              <a:rPr lang="en-GB" sz="2000" dirty="0">
                <a:solidFill>
                  <a:srgbClr val="0000FF"/>
                </a:solidFill>
                <a:latin typeface="Arial" panose="020B0604020202020204" pitchFamily="34" charset="0"/>
                <a:cs typeface="Arial" panose="020B0604020202020204" pitchFamily="34" charset="0"/>
              </a:rPr>
              <a:t>Where a DBS has been declined or they have chosen to ignore our recommendations that they don’t employ a PA without one, ask the service user to sign the DBS disclaimer letter (found in the word templates on our intranet). The letter confirms we have offered advice but that the person, having understood the advice, has chosen to use their own judgement &amp; accepts the responsibility.</a:t>
            </a:r>
          </a:p>
          <a:p>
            <a:endParaRPr lang="en-GB" dirty="0"/>
          </a:p>
        </p:txBody>
      </p:sp>
    </p:spTree>
    <p:extLst>
      <p:ext uri="{BB962C8B-B14F-4D97-AF65-F5344CB8AC3E}">
        <p14:creationId xmlns:p14="http://schemas.microsoft.com/office/powerpoint/2010/main" val="1477543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4345"/>
            <a:ext cx="8352928" cy="5909310"/>
          </a:xfrm>
          <a:prstGeom prst="rect">
            <a:avLst/>
          </a:prstGeom>
        </p:spPr>
        <p:txBody>
          <a:bodyPr>
            <a:normAutofit fontScale="92500" lnSpcReduction="10000"/>
          </a:bodyPr>
          <a:lstStyle/>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What protection do employed PA’s have &amp; is SC liable if PA is abused?</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An employed PA has the same employment rights as anyone else &amp; has the choice to go down the appropriate routes, be that criminal or civil. The service user or their nominated/authorised person is the employer &amp; needs to adhere to employment law.</a:t>
            </a:r>
          </a:p>
          <a:p>
            <a:pPr marL="800100" lvl="1" indent="-342900">
              <a:buFont typeface="Courier New" panose="02070309020205020404" pitchFamily="49" charset="0"/>
              <a:buChar char="o"/>
            </a:pPr>
            <a:r>
              <a:rPr lang="en-GB" sz="2000" dirty="0">
                <a:solidFill>
                  <a:srgbClr val="0000FF"/>
                </a:solidFill>
                <a:latin typeface="Arial" panose="020B0604020202020204" pitchFamily="34" charset="0"/>
                <a:cs typeface="Arial" panose="020B0604020202020204" pitchFamily="34" charset="0"/>
              </a:rPr>
              <a:t>If it is a safeguarding matter, this would be SC’s responsibility &amp; we would follow our usual safeguarding procedures.</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Why cant we use DP’s for equipment and transport?</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We have a separate contract with </a:t>
            </a:r>
            <a:r>
              <a:rPr lang="en-GB" sz="2000" dirty="0" err="1">
                <a:solidFill>
                  <a:srgbClr val="0000FF"/>
                </a:solidFill>
                <a:latin typeface="Arial" panose="020B0604020202020204" pitchFamily="34" charset="0"/>
                <a:cs typeface="Arial" panose="020B0604020202020204" pitchFamily="34" charset="0"/>
              </a:rPr>
              <a:t>Milbrook</a:t>
            </a:r>
            <a:r>
              <a:rPr lang="en-GB" sz="2000" dirty="0">
                <a:solidFill>
                  <a:srgbClr val="0000FF"/>
                </a:solidFill>
                <a:latin typeface="Arial" panose="020B0604020202020204" pitchFamily="34" charset="0"/>
                <a:cs typeface="Arial" panose="020B0604020202020204" pitchFamily="34" charset="0"/>
              </a:rPr>
              <a:t> for equipment and we should look to our contracted provider first. Equipment not provided by our contracted company can be sourced and paid for via the DP, if it meets the eligible need and outcome. Charitable companies should be investigated first however.</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We expect people to make their own transport arrangements or to use our subsidised services such as Transporting Somerset. People also often have a mobility element in their benefits to cover this cost.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Who is responsible if things go wrong?</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This will depend on what has gone wrong. Ultimately the service user or their nominated/authorised person will have responsibility for most circumstances. If however, SC has put someone on the scheme who we were aware cannot manage and shows a lack of capacity then SC must bear the responsibility. </a:t>
            </a:r>
            <a:endParaRPr lang="en-GB" sz="2000" dirty="0">
              <a:latin typeface="Arial" panose="020B0604020202020204" pitchFamily="34" charset="0"/>
              <a:cs typeface="Arial" panose="020B0604020202020204" pitchFamily="34" charset="0"/>
            </a:endParaRPr>
          </a:p>
          <a:p>
            <a:endParaRPr lang="en-GB" sz="20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93989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0" y="333375"/>
            <a:ext cx="4244975" cy="6119813"/>
          </a:xfrm>
        </p:spPr>
        <p:txBody>
          <a:bodyPr>
            <a:normAutofit/>
          </a:bodyPr>
          <a:lstStyle/>
          <a:p>
            <a:endParaRPr lang="en-GB" dirty="0">
              <a:solidFill>
                <a:srgbClr val="0000FF"/>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solidFill>
                <a:srgbClr val="0000FF"/>
              </a:solidFill>
              <a:latin typeface="Arial" panose="020B0604020202020204" pitchFamily="34" charset="0"/>
              <a:cs typeface="Arial" panose="020B0604020202020204" pitchFamily="34" charset="0"/>
            </a:endParaRPr>
          </a:p>
          <a:p>
            <a:endParaRPr lang="en-GB" dirty="0">
              <a:solidFill>
                <a:srgbClr val="0000FF"/>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4294967295"/>
          </p:nvPr>
        </p:nvSpPr>
        <p:spPr>
          <a:xfrm>
            <a:off x="107505" y="333375"/>
            <a:ext cx="8784976" cy="6335985"/>
          </a:xfrm>
        </p:spPr>
        <p:txBody>
          <a:bodyPr>
            <a:noAutofit/>
          </a:bodyPr>
          <a:lstStyle/>
          <a:p>
            <a:r>
              <a:rPr lang="en-GB" sz="2000" dirty="0">
                <a:latin typeface="Arial" panose="020B0604020202020204" pitchFamily="34" charset="0"/>
                <a:cs typeface="Arial" panose="020B0604020202020204" pitchFamily="34" charset="0"/>
              </a:rPr>
              <a:t>Can a service User employ a non British National?</a:t>
            </a:r>
          </a:p>
          <a:p>
            <a:r>
              <a:rPr lang="en-GB" sz="2000" dirty="0">
                <a:solidFill>
                  <a:srgbClr val="0000FF"/>
                </a:solidFill>
                <a:latin typeface="Arial" panose="020B0604020202020204" pitchFamily="34" charset="0"/>
                <a:cs typeface="Arial" panose="020B0604020202020204" pitchFamily="34" charset="0"/>
              </a:rPr>
              <a:t>They cannot employ a non British national without the correct work visa</a:t>
            </a:r>
          </a:p>
          <a:p>
            <a:r>
              <a:rPr lang="en-GB" sz="2000" dirty="0">
                <a:latin typeface="Arial" panose="020B0604020202020204" pitchFamily="34" charset="0"/>
                <a:cs typeface="Arial" panose="020B0604020202020204" pitchFamily="34" charset="0"/>
              </a:rPr>
              <a:t>Employment Law/HR issues – How does it all work?</a:t>
            </a:r>
          </a:p>
          <a:p>
            <a:r>
              <a:rPr lang="en-GB" sz="2000" dirty="0">
                <a:solidFill>
                  <a:srgbClr val="0000FF"/>
                </a:solidFill>
                <a:latin typeface="Arial" panose="020B0604020202020204" pitchFamily="34" charset="0"/>
                <a:cs typeface="Arial" panose="020B0604020202020204" pitchFamily="34" charset="0"/>
              </a:rPr>
              <a:t>Employment law applies to DP’s. If you use PA’s they have to be registered with HMRC, either employed by the service user (or their nominated or authorised person) or as self employed/Micro-Provider. This is regardless if they have to pay tax and NI or not.</a:t>
            </a:r>
          </a:p>
          <a:p>
            <a:r>
              <a:rPr lang="en-GB" sz="2000" dirty="0">
                <a:latin typeface="Arial" panose="020B0604020202020204" pitchFamily="34" charset="0"/>
                <a:cs typeface="Arial" panose="020B0604020202020204" pitchFamily="34" charset="0"/>
              </a:rPr>
              <a:t>Can they employ someone from anywhere in the EU?</a:t>
            </a:r>
          </a:p>
          <a:p>
            <a:r>
              <a:rPr lang="en-GB" sz="2000" dirty="0">
                <a:solidFill>
                  <a:srgbClr val="0000FF"/>
                </a:solidFill>
                <a:latin typeface="Arial" panose="020B0604020202020204" pitchFamily="34" charset="0"/>
                <a:cs typeface="Arial" panose="020B0604020202020204" pitchFamily="34" charset="0"/>
              </a:rPr>
              <a:t>Yes, Working visa’s may apply and they need to be registered with Her Majesty's Inland Revenue and Customs as self employed or be employed by the DP service user (or their nominated or authorised person)</a:t>
            </a:r>
          </a:p>
          <a:p>
            <a:r>
              <a:rPr lang="en-GB" sz="2000" dirty="0">
                <a:latin typeface="Arial" panose="020B0604020202020204" pitchFamily="34" charset="0"/>
                <a:cs typeface="Arial" panose="020B0604020202020204" pitchFamily="34" charset="0"/>
              </a:rPr>
              <a:t>What are the Set Up times?</a:t>
            </a:r>
          </a:p>
          <a:p>
            <a:r>
              <a:rPr lang="en-GB" sz="2000" dirty="0">
                <a:solidFill>
                  <a:srgbClr val="0000FF"/>
                </a:solidFill>
                <a:latin typeface="Arial" panose="020B0604020202020204" pitchFamily="34" charset="0"/>
                <a:cs typeface="Arial" panose="020B0604020202020204" pitchFamily="34" charset="0"/>
              </a:rPr>
              <a:t>A DP tends to take between 4-6 weeks to set up. First contact from our IAG service is within 2 days and follow up calls occur within 10 working days. If clients sign the documentation quickly, open bank accounts and get providers in place as soon as they know they want a DP and its approved, it can be as short as two weeks.</a:t>
            </a:r>
          </a:p>
        </p:txBody>
      </p:sp>
    </p:spTree>
    <p:extLst>
      <p:ext uri="{BB962C8B-B14F-4D97-AF65-F5344CB8AC3E}">
        <p14:creationId xmlns:p14="http://schemas.microsoft.com/office/powerpoint/2010/main" val="10976558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404664"/>
            <a:ext cx="8568952" cy="6192688"/>
          </a:xfrm>
          <a:prstGeom prst="rect">
            <a:avLst/>
          </a:prstGeom>
        </p:spPr>
        <p:txBody>
          <a:bodyPr wrap="square">
            <a:no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How do we speed up this process?</a:t>
            </a:r>
          </a:p>
          <a:p>
            <a:pPr marL="342900" indent="-342900">
              <a:buFont typeface="Arial" panose="020B0604020202020204" pitchFamily="34" charset="0"/>
              <a:buChar char="•"/>
            </a:pPr>
            <a:r>
              <a:rPr lang="en-US" sz="2000" dirty="0">
                <a:solidFill>
                  <a:srgbClr val="0000FF"/>
                </a:solidFill>
                <a:latin typeface="Arial" panose="020B0604020202020204" pitchFamily="34" charset="0"/>
                <a:cs typeface="Arial" panose="020B0604020202020204" pitchFamily="34" charset="0"/>
              </a:rPr>
              <a:t>We must acknowledge that it takes time to set up a Direct Payment. New bank accounts need to be opened, agencies contacted, PA’s recruited and payroll’s set up. We must be mindful that service users are not always available to see the IAG Service provider after initial contact is made. Some clients ask to delay the first visit for many reasons, such as they are in hospital, sickness, they want an advocate with them which takes time to arrange, interpreters need to be arranged, a family member who managed the DP lives far away.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How often can we ask an advisor to go out to a DP service user?</a:t>
            </a:r>
          </a:p>
          <a:p>
            <a:pPr marL="342900" indent="-342900">
              <a:buFont typeface="Arial" panose="020B0604020202020204" pitchFamily="34" charset="0"/>
              <a:buChar char="•"/>
            </a:pPr>
            <a:r>
              <a:rPr lang="en-US" sz="2000" dirty="0">
                <a:solidFill>
                  <a:srgbClr val="0000FF"/>
                </a:solidFill>
                <a:latin typeface="Arial" panose="020B0604020202020204" pitchFamily="34" charset="0"/>
                <a:cs typeface="Arial" panose="020B0604020202020204" pitchFamily="34" charset="0"/>
              </a:rPr>
              <a:t>We can ask them to go out to see a service user as many times as necessary to resolve any issues we need assistance with. However, there will come a point where they will advise SC that the client may not be suitable to have a DP. In these cases, we will need to arrange for their care to be provided by one of our contacted providers and give notice of at least 4 weeks to the service user, that their DP is ceasing.  </a:t>
            </a:r>
          </a:p>
        </p:txBody>
      </p:sp>
    </p:spTree>
    <p:extLst>
      <p:ext uri="{BB962C8B-B14F-4D97-AF65-F5344CB8AC3E}">
        <p14:creationId xmlns:p14="http://schemas.microsoft.com/office/powerpoint/2010/main" val="2256320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424936" cy="6264696"/>
          </a:xfrm>
          <a:prstGeom prst="rect">
            <a:avLst/>
          </a:prstGeom>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What are the IAG Service Providers supposed to ‘manage’ when a service user has a Holding account? </a:t>
            </a:r>
          </a:p>
          <a:p>
            <a:pPr marL="285750" indent="-28575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They will check the Employed PA’s hours supplied have not exceeded the budget.</a:t>
            </a:r>
          </a:p>
          <a:p>
            <a:pPr marL="34290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Employed PA timesheets and agency invoices will be checked against the support plan and that funds are being used to meet the needs as documented on the support plan.</a:t>
            </a:r>
          </a:p>
          <a:p>
            <a:pPr marL="342900" lvl="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They will identify where there is a shortage of funds which could be due to non-payment of client contributions and where found they will notify the DP Team.</a:t>
            </a:r>
          </a:p>
          <a:p>
            <a:pPr marL="342900" lvl="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They will ensure there is enough balance/funding in the account to pay any submitted invoices/wages. Where this is not possible, the MA team will inform the service user or their nominated or authorised Person and SC</a:t>
            </a:r>
            <a:r>
              <a:rPr lang="en-GB" sz="2000" dirty="0">
                <a:latin typeface="Arial" panose="020B0604020202020204" pitchFamily="34" charset="0"/>
                <a:cs typeface="Arial" panose="020B0604020202020204" pitchFamily="34" charset="0"/>
              </a:rPr>
              <a:t>.</a:t>
            </a:r>
          </a:p>
          <a:p>
            <a:pPr marL="342900" lvl="0" indent="-342900">
              <a:buFont typeface="Arial" panose="020B0604020202020204" pitchFamily="34" charset="0"/>
              <a:buChar char="•"/>
            </a:pPr>
            <a:r>
              <a:rPr lang="en-GB" sz="2000" dirty="0">
                <a:solidFill>
                  <a:srgbClr val="0000FF"/>
                </a:solidFill>
                <a:latin typeface="Arial" panose="020B0604020202020204" pitchFamily="34" charset="0"/>
                <a:cs typeface="Arial" panose="020B0604020202020204" pitchFamily="34" charset="0"/>
              </a:rPr>
              <a:t>If questions need to be asked they will contact the service user or their nominated or authorised Person.</a:t>
            </a:r>
          </a:p>
          <a:p>
            <a:pPr lvl="0"/>
            <a:endParaRPr lang="en-GB" sz="2000" dirty="0">
              <a:solidFill>
                <a:srgbClr val="0000FF"/>
              </a:solidFill>
              <a:latin typeface="Arial" panose="020B0604020202020204" pitchFamily="34" charset="0"/>
              <a:cs typeface="Arial" panose="020B0604020202020204" pitchFamily="34" charset="0"/>
            </a:endParaRPr>
          </a:p>
          <a:p>
            <a:pPr lvl="0"/>
            <a:r>
              <a:rPr lang="en-GB" sz="2000" dirty="0">
                <a:solidFill>
                  <a:srgbClr val="0000FF"/>
                </a:solidFill>
                <a:latin typeface="Arial" panose="020B0604020202020204" pitchFamily="34" charset="0"/>
                <a:cs typeface="Arial" panose="020B0604020202020204" pitchFamily="34" charset="0"/>
              </a:rPr>
              <a:t>*Self Employed PA’s invoices need to be checked by the service user or their nominated or authorised Person.</a:t>
            </a:r>
          </a:p>
        </p:txBody>
      </p:sp>
    </p:spTree>
    <p:extLst>
      <p:ext uri="{BB962C8B-B14F-4D97-AF65-F5344CB8AC3E}">
        <p14:creationId xmlns:p14="http://schemas.microsoft.com/office/powerpoint/2010/main" val="41329722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6552728"/>
          </a:xfrm>
          <a:prstGeom prst="rect">
            <a:avLst/>
          </a:prstGeom>
        </p:spPr>
        <p:txBody>
          <a:bodyPr wrap="square">
            <a:noAutofit/>
          </a:bodyPr>
          <a:lstStyle/>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How do discharge / re-ablement plans transition into DP’s?</a:t>
            </a: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It’s about identifying as early as possible whether someone has longer term care needs and a personal budget; and start having the appropriate conversations about DP’s. Hand out a copy of the C3. (</a:t>
            </a:r>
            <a:r>
              <a:rPr lang="en-GB" dirty="0">
                <a:hlinkClick r:id="rId2"/>
              </a:rPr>
              <a:t>SCC - Public - C3 Direct Payment guidance.pdf - All Documents (sharepoint.com)</a:t>
            </a:r>
            <a:r>
              <a:rPr lang="en-GB" dirty="0">
                <a:solidFill>
                  <a:srgbClr val="0000FF"/>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How easily can someone covert from a DP to a PHB?</a:t>
            </a: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It is easy to actually transfer but the difficulty is in transferring the arrangements as Personal Health Budgets are still limited to certain contracts. It will depend on the individual situation and consideration given as to how to manage their specific arrangements.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Where do we get information about DP’s?</a:t>
            </a:r>
          </a:p>
          <a:p>
            <a:pPr marL="342900" indent="-342900">
              <a:buFont typeface="Arial" panose="020B0604020202020204" pitchFamily="34" charset="0"/>
              <a:buChar char="•"/>
            </a:pPr>
            <a:r>
              <a:rPr lang="en-GB">
                <a:solidFill>
                  <a:srgbClr val="0000FF"/>
                </a:solidFill>
                <a:latin typeface="Arial" panose="020B0604020202020204" pitchFamily="34" charset="0"/>
                <a:cs typeface="Arial" panose="020B0604020202020204" pitchFamily="34" charset="0"/>
              </a:rPr>
              <a:t>Main </a:t>
            </a:r>
            <a:r>
              <a:rPr lang="en-GB" dirty="0">
                <a:solidFill>
                  <a:srgbClr val="0000FF"/>
                </a:solidFill>
                <a:latin typeface="Arial" panose="020B0604020202020204" pitchFamily="34" charset="0"/>
                <a:cs typeface="Arial" panose="020B0604020202020204" pitchFamily="34" charset="0"/>
              </a:rPr>
              <a:t>website (</a:t>
            </a:r>
            <a:r>
              <a:rPr lang="en-GB" dirty="0">
                <a:hlinkClick r:id="rId3"/>
              </a:rPr>
              <a:t>Direct Payments (somerset.gov.uk)</a:t>
            </a:r>
            <a:r>
              <a:rPr lang="en-GB" dirty="0">
                <a:solidFill>
                  <a:srgbClr val="0000FF"/>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Introduction to Direct Payments - C2: (</a:t>
            </a:r>
            <a:r>
              <a:rPr lang="en-GB" dirty="0">
                <a:hlinkClick r:id="rId4"/>
              </a:rPr>
              <a:t>SCC - Public - C2 Direct Payments - An introduction.pdf - All Documents (sharepoint.com)</a:t>
            </a:r>
            <a:r>
              <a:rPr lang="en-GB" dirty="0">
                <a:solidFill>
                  <a:srgbClr val="0000FF"/>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Direct Payment Guidance - C3: (</a:t>
            </a:r>
            <a:r>
              <a:rPr lang="en-GB" dirty="0">
                <a:hlinkClick r:id="rId2"/>
              </a:rPr>
              <a:t>SCC - Public - C3 Direct Payment guidance.pdf - All Documents (sharepoint.com)</a:t>
            </a:r>
            <a:r>
              <a:rPr lang="en-GB" dirty="0">
                <a:solidFill>
                  <a:srgbClr val="0000FF"/>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Care Act 2014: </a:t>
            </a:r>
            <a:r>
              <a:rPr lang="en-GB" dirty="0">
                <a:hlinkClick r:id="rId5"/>
              </a:rPr>
              <a:t>Care Act 2014 (legislation.gov.uk)</a:t>
            </a:r>
            <a:endParaRPr lang="en-GB" dirty="0">
              <a:solidFill>
                <a:srgbClr val="0000FF"/>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Statutory Guidance: </a:t>
            </a:r>
            <a:r>
              <a:rPr lang="en-GB" dirty="0">
                <a:hlinkClick r:id="rId6"/>
              </a:rPr>
              <a:t>40573_2902364_DH Care Guidance accessible pdf (publishing.service.gov.uk)</a:t>
            </a:r>
            <a:endParaRPr lang="en-GB" dirty="0">
              <a:solidFill>
                <a:srgbClr val="0000FF"/>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Staff Guidance.</a:t>
            </a:r>
          </a:p>
          <a:p>
            <a:pPr marL="342900" indent="-342900">
              <a:buFont typeface="Arial" panose="020B0604020202020204" pitchFamily="34" charset="0"/>
              <a:buChar char="•"/>
            </a:pPr>
            <a:r>
              <a:rPr lang="en-GB" dirty="0">
                <a:solidFill>
                  <a:srgbClr val="0000FF"/>
                </a:solidFill>
                <a:latin typeface="Arial" panose="020B0604020202020204" pitchFamily="34" charset="0"/>
                <a:cs typeface="Arial" panose="020B0604020202020204" pitchFamily="34" charset="0"/>
              </a:rPr>
              <a:t>Training module on The Learning Centre.</a:t>
            </a:r>
          </a:p>
        </p:txBody>
      </p:sp>
    </p:spTree>
    <p:extLst>
      <p:ext uri="{BB962C8B-B14F-4D97-AF65-F5344CB8AC3E}">
        <p14:creationId xmlns:p14="http://schemas.microsoft.com/office/powerpoint/2010/main" val="2586243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 name="TextBox 2">
            <a:extLst>
              <a:ext uri="{FF2B5EF4-FFF2-40B4-BE49-F238E27FC236}">
                <a16:creationId xmlns:a16="http://schemas.microsoft.com/office/drawing/2014/main" id="{5C540256-0F9F-42C9-B689-4FEBCB66083E}"/>
              </a:ext>
            </a:extLst>
          </p:cNvPr>
          <p:cNvSpPr txBox="1"/>
          <p:nvPr/>
        </p:nvSpPr>
        <p:spPr>
          <a:xfrm>
            <a:off x="251520" y="384722"/>
            <a:ext cx="3111517" cy="1296144"/>
          </a:xfrm>
          <a:prstGeom prst="rect">
            <a:avLst/>
          </a:prstGeom>
        </p:spPr>
        <p:txBody>
          <a:bodyPr vert="horz" lIns="91440" tIns="45720" rIns="91440" bIns="45720" rtlCol="0" anchor="b" anchorCtr="0">
            <a:normAutofit/>
          </a:bodyPr>
          <a:lstStyle/>
          <a:p>
            <a:pPr algn="ctr">
              <a:lnSpc>
                <a:spcPct val="90000"/>
              </a:lnSpc>
              <a:spcBef>
                <a:spcPct val="0"/>
              </a:spcBef>
              <a:spcAft>
                <a:spcPts val="600"/>
              </a:spcAft>
            </a:pPr>
            <a:r>
              <a:rPr lang="en-US" sz="5400" kern="1200" dirty="0">
                <a:solidFill>
                  <a:schemeClr val="tx2"/>
                </a:solidFill>
                <a:latin typeface="Arial" panose="020B0604020202020204" pitchFamily="34" charset="0"/>
                <a:ea typeface="+mj-ea"/>
                <a:cs typeface="Arial" panose="020B0604020202020204" pitchFamily="34" charset="0"/>
              </a:rPr>
              <a:t>Capacity</a:t>
            </a:r>
          </a:p>
          <a:p>
            <a:pPr algn="ctr">
              <a:lnSpc>
                <a:spcPct val="90000"/>
              </a:lnSpc>
              <a:spcBef>
                <a:spcPct val="0"/>
              </a:spcBef>
              <a:spcAft>
                <a:spcPts val="600"/>
              </a:spcAft>
            </a:pPr>
            <a:endParaRPr lang="en-US" sz="3100" kern="1200" dirty="0">
              <a:solidFill>
                <a:schemeClr val="tx2"/>
              </a:solidFill>
              <a:latin typeface="+mj-lt"/>
              <a:ea typeface="+mj-ea"/>
              <a:cs typeface="+mj-cs"/>
            </a:endParaRPr>
          </a:p>
        </p:txBody>
      </p:sp>
      <p:grpSp>
        <p:nvGrpSpPr>
          <p:cNvPr id="14" name="Group 13">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7417" y="0"/>
            <a:ext cx="2926583" cy="2382977"/>
            <a:chOff x="6867015" y="-1"/>
            <a:chExt cx="5324985" cy="3251912"/>
          </a:xfrm>
          <a:solidFill>
            <a:schemeClr val="accent5">
              <a:alpha val="10000"/>
            </a:schemeClr>
          </a:solidFill>
        </p:grpSpPr>
        <p:sp>
          <p:nvSpPr>
            <p:cNvPr id="15" name="Freeform: Shape 14">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a:extLst>
              <a:ext uri="{FF2B5EF4-FFF2-40B4-BE49-F238E27FC236}">
                <a16:creationId xmlns:a16="http://schemas.microsoft.com/office/drawing/2014/main" id="{5C452F27-81D0-4436-98AB-9909802BC566}"/>
              </a:ext>
            </a:extLst>
          </p:cNvPr>
          <p:cNvSpPr txBox="1"/>
          <p:nvPr/>
        </p:nvSpPr>
        <p:spPr>
          <a:xfrm>
            <a:off x="323529" y="1556792"/>
            <a:ext cx="7936052" cy="4958162"/>
          </a:xfrm>
          <a:prstGeom prst="rect">
            <a:avLst/>
          </a:prstGeom>
        </p:spPr>
        <p:txBody>
          <a:bodyPr vert="horz" lIns="91440" tIns="45720" rIns="91440" bIns="45720" rtlCol="0">
            <a:normAutofit lnSpcReduction="10000"/>
          </a:bodyPr>
          <a:lstStyle/>
          <a:p>
            <a:pPr indent="-228600">
              <a:lnSpc>
                <a:spcPct val="90000"/>
              </a:lnSpc>
              <a:spcAft>
                <a:spcPts val="600"/>
              </a:spcAft>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If the person does not have capacity to manage their own care needs, they </a:t>
            </a:r>
            <a:r>
              <a:rPr lang="en-US" sz="2000" b="1" dirty="0">
                <a:solidFill>
                  <a:schemeClr val="tx2"/>
                </a:solidFill>
                <a:latin typeface="Arial" panose="020B0604020202020204" pitchFamily="34" charset="0"/>
                <a:cs typeface="Arial" panose="020B0604020202020204" pitchFamily="34" charset="0"/>
              </a:rPr>
              <a:t>must</a:t>
            </a:r>
            <a:r>
              <a:rPr lang="en-US" sz="2000" dirty="0">
                <a:solidFill>
                  <a:schemeClr val="tx2"/>
                </a:solidFill>
                <a:latin typeface="Arial" panose="020B0604020202020204" pitchFamily="34" charset="0"/>
                <a:cs typeface="Arial" panose="020B0604020202020204" pitchFamily="34" charset="0"/>
              </a:rPr>
              <a:t> have someone who can do this for them. This is referred to as a nominated or authorised person. This is regardless of whether they are placed onto a holding (previously known as managed) account or not.</a:t>
            </a:r>
          </a:p>
          <a:p>
            <a:pPr indent="-228600">
              <a:lnSpc>
                <a:spcPct val="90000"/>
              </a:lnSpc>
              <a:spcAft>
                <a:spcPts val="600"/>
              </a:spcAft>
              <a:buFont typeface="Arial" panose="020B0604020202020204" pitchFamily="34" charset="0"/>
              <a:buChar char="•"/>
            </a:pPr>
            <a:endParaRPr lang="en-US" sz="2000" dirty="0">
              <a:solidFill>
                <a:schemeClr val="tx2"/>
              </a:solidFill>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000" b="1" dirty="0">
                <a:solidFill>
                  <a:schemeClr val="tx2"/>
                </a:solidFill>
                <a:latin typeface="Arial" panose="020B0604020202020204" pitchFamily="34" charset="0"/>
                <a:cs typeface="Arial" panose="020B0604020202020204" pitchFamily="34" charset="0"/>
              </a:rPr>
              <a:t>A nominated person</a:t>
            </a:r>
            <a:r>
              <a:rPr lang="en-US" sz="2000" dirty="0">
                <a:solidFill>
                  <a:schemeClr val="tx2"/>
                </a:solidFill>
                <a:latin typeface="Arial" panose="020B0604020202020204" pitchFamily="34" charset="0"/>
                <a:cs typeface="Arial" panose="020B0604020202020204" pitchFamily="34" charset="0"/>
              </a:rPr>
              <a:t> is anyone who agrees to manage a direct payment on behalf of the person with care needs. The cared for person has capacity but chooses another person to run things for them.</a:t>
            </a:r>
          </a:p>
          <a:p>
            <a:pPr indent="-228600">
              <a:lnSpc>
                <a:spcPct val="90000"/>
              </a:lnSpc>
              <a:spcAft>
                <a:spcPts val="600"/>
              </a:spcAft>
              <a:buFont typeface="Arial" panose="020B0604020202020204" pitchFamily="34" charset="0"/>
              <a:buChar char="•"/>
            </a:pPr>
            <a:r>
              <a:rPr lang="en-US" sz="2000" b="1" dirty="0">
                <a:solidFill>
                  <a:schemeClr val="tx2"/>
                </a:solidFill>
                <a:latin typeface="Arial" panose="020B0604020202020204" pitchFamily="34" charset="0"/>
                <a:cs typeface="Arial" panose="020B0604020202020204" pitchFamily="34" charset="0"/>
              </a:rPr>
              <a:t>An authorised person</a:t>
            </a:r>
            <a:r>
              <a:rPr lang="en-US" sz="2000" dirty="0">
                <a:solidFill>
                  <a:schemeClr val="tx2"/>
                </a:solidFill>
                <a:latin typeface="Arial" panose="020B0604020202020204" pitchFamily="34" charset="0"/>
                <a:cs typeface="Arial" panose="020B0604020202020204" pitchFamily="34" charset="0"/>
              </a:rPr>
              <a:t> is someone who agrees to manage a direct payment for a person who lacks capacity according to a Mental Capacity Act 2005 assessment.</a:t>
            </a:r>
          </a:p>
          <a:p>
            <a:pPr indent="-228600">
              <a:lnSpc>
                <a:spcPct val="90000"/>
              </a:lnSpc>
              <a:spcAft>
                <a:spcPts val="600"/>
              </a:spcAft>
              <a:buFont typeface="Arial" panose="020B0604020202020204" pitchFamily="34" charset="0"/>
              <a:buChar char="•"/>
            </a:pPr>
            <a:endParaRPr lang="en-US" sz="2000" dirty="0">
              <a:solidFill>
                <a:schemeClr val="tx2"/>
              </a:solidFill>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This must not be their care provider, an employee of SC or any company we are contracted with. The exceptions would be where the provider was also a relative, but we must point out the risk due to conflict of interest.</a:t>
            </a:r>
          </a:p>
        </p:txBody>
      </p:sp>
      <p:grpSp>
        <p:nvGrpSpPr>
          <p:cNvPr id="20" name="Group 19">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174211" cy="2175328"/>
            <a:chOff x="-305" y="-1"/>
            <a:chExt cx="3832880" cy="2876136"/>
          </a:xfrm>
        </p:grpSpPr>
        <p:sp>
          <p:nvSpPr>
            <p:cNvPr id="21" name="Freeform: Shape 20">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Logo&#10;&#10;Description automatically generated">
            <a:extLst>
              <a:ext uri="{FF2B5EF4-FFF2-40B4-BE49-F238E27FC236}">
                <a16:creationId xmlns:a16="http://schemas.microsoft.com/office/drawing/2014/main" id="{EBF22B3D-E94E-AD05-3029-737F690A76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3" y="44624"/>
            <a:ext cx="1092857" cy="1242227"/>
          </a:xfrm>
          <a:prstGeom prst="rect">
            <a:avLst/>
          </a:prstGeom>
        </p:spPr>
      </p:pic>
    </p:spTree>
    <p:extLst>
      <p:ext uri="{BB962C8B-B14F-4D97-AF65-F5344CB8AC3E}">
        <p14:creationId xmlns:p14="http://schemas.microsoft.com/office/powerpoint/2010/main" val="926459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30CED2-1741-4724-8838-9F3844ADC8C0}"/>
              </a:ext>
            </a:extLst>
          </p:cNvPr>
          <p:cNvSpPr>
            <a:spLocks noGrp="1"/>
          </p:cNvSpPr>
          <p:nvPr>
            <p:ph type="title"/>
          </p:nvPr>
        </p:nvSpPr>
        <p:spPr>
          <a:xfrm>
            <a:off x="107504" y="92271"/>
            <a:ext cx="4824536" cy="960466"/>
          </a:xfrm>
        </p:spPr>
        <p:txBody>
          <a:bodyPr>
            <a:normAutofit/>
          </a:bodyPr>
          <a:lstStyle/>
          <a:p>
            <a:r>
              <a:rPr lang="en-GB" dirty="0">
                <a:solidFill>
                  <a:schemeClr val="tx2"/>
                </a:solidFill>
                <a:latin typeface="Arial" panose="020B0604020202020204" pitchFamily="34" charset="0"/>
                <a:cs typeface="Arial" panose="020B0604020202020204" pitchFamily="34" charset="0"/>
              </a:rPr>
              <a:t>Client Finances</a:t>
            </a:r>
          </a:p>
        </p:txBody>
      </p:sp>
      <p:sp>
        <p:nvSpPr>
          <p:cNvPr id="3" name="Content Placeholder 2">
            <a:extLst>
              <a:ext uri="{FF2B5EF4-FFF2-40B4-BE49-F238E27FC236}">
                <a16:creationId xmlns:a16="http://schemas.microsoft.com/office/drawing/2014/main" id="{18E11332-6F5A-4516-92B9-3DF5CAFFE926}"/>
              </a:ext>
            </a:extLst>
          </p:cNvPr>
          <p:cNvSpPr>
            <a:spLocks noGrp="1"/>
          </p:cNvSpPr>
          <p:nvPr>
            <p:ph idx="1"/>
          </p:nvPr>
        </p:nvSpPr>
        <p:spPr>
          <a:xfrm>
            <a:off x="107503" y="1257140"/>
            <a:ext cx="5673789" cy="5340212"/>
          </a:xfrm>
        </p:spPr>
        <p:txBody>
          <a:bodyPr anchor="t">
            <a:normAutofit/>
          </a:bodyPr>
          <a:lstStyle/>
          <a:p>
            <a:pPr>
              <a:lnSpc>
                <a:spcPct val="90000"/>
              </a:lnSpc>
            </a:pPr>
            <a:r>
              <a:rPr lang="en-GB" sz="2000" dirty="0">
                <a:solidFill>
                  <a:schemeClr val="tx2"/>
                </a:solidFill>
                <a:latin typeface="Arial" panose="020B0604020202020204" pitchFamily="34" charset="0"/>
                <a:cs typeface="Arial" panose="020B0604020202020204" pitchFamily="34" charset="0"/>
              </a:rPr>
              <a:t>Within Somerset Council the Client Finances Team run the financial affairs for many people who lack capacity. Holding a Corporate Appointeeship does not authorise them to run a DP on behalf of an individual. For where an individual lacks capacity a Court of Protection order would be required, and they would be set up on a holding account with Enham.</a:t>
            </a:r>
          </a:p>
          <a:p>
            <a:pPr>
              <a:lnSpc>
                <a:spcPct val="90000"/>
              </a:lnSpc>
            </a:pPr>
            <a:r>
              <a:rPr lang="en-GB" sz="2000" dirty="0">
                <a:solidFill>
                  <a:schemeClr val="tx2"/>
                </a:solidFill>
                <a:latin typeface="Arial" panose="020B0604020202020204" pitchFamily="34" charset="0"/>
                <a:cs typeface="Arial" panose="020B0604020202020204" pitchFamily="34" charset="0"/>
              </a:rPr>
              <a:t>The Client Finances Team </a:t>
            </a:r>
            <a:r>
              <a:rPr lang="en-GB" sz="2000" b="1" dirty="0">
                <a:solidFill>
                  <a:schemeClr val="tx2"/>
                </a:solidFill>
                <a:latin typeface="Arial" panose="020B0604020202020204" pitchFamily="34" charset="0"/>
                <a:cs typeface="Arial" panose="020B0604020202020204" pitchFamily="34" charset="0"/>
              </a:rPr>
              <a:t>can</a:t>
            </a:r>
            <a:r>
              <a:rPr lang="en-GB" sz="2000" dirty="0">
                <a:solidFill>
                  <a:schemeClr val="tx2"/>
                </a:solidFill>
                <a:latin typeface="Arial" panose="020B0604020202020204" pitchFamily="34" charset="0"/>
                <a:cs typeface="Arial" panose="020B0604020202020204" pitchFamily="34" charset="0"/>
              </a:rPr>
              <a:t> sign the DP agreement and can assist if a micro-provider, self employed PA or CQC registered agency are used, but they </a:t>
            </a:r>
            <a:r>
              <a:rPr lang="en-GB" sz="2000" b="1" dirty="0">
                <a:solidFill>
                  <a:schemeClr val="tx2"/>
                </a:solidFill>
                <a:latin typeface="Arial" panose="020B0604020202020204" pitchFamily="34" charset="0"/>
                <a:cs typeface="Arial" panose="020B0604020202020204" pitchFamily="34" charset="0"/>
              </a:rPr>
              <a:t>cannot</a:t>
            </a:r>
            <a:r>
              <a:rPr lang="en-GB" sz="2000" dirty="0">
                <a:solidFill>
                  <a:schemeClr val="tx2"/>
                </a:solidFill>
                <a:latin typeface="Arial" panose="020B0604020202020204" pitchFamily="34" charset="0"/>
                <a:cs typeface="Arial" panose="020B0604020202020204" pitchFamily="34" charset="0"/>
              </a:rPr>
              <a:t> </a:t>
            </a:r>
            <a:r>
              <a:rPr lang="en-GB" sz="2000" b="1" dirty="0">
                <a:solidFill>
                  <a:schemeClr val="tx2"/>
                </a:solidFill>
                <a:latin typeface="Arial" panose="020B0604020202020204" pitchFamily="34" charset="0"/>
                <a:cs typeface="Arial" panose="020B0604020202020204" pitchFamily="34" charset="0"/>
              </a:rPr>
              <a:t>be an employer</a:t>
            </a:r>
            <a:r>
              <a:rPr lang="en-GB" sz="2000" dirty="0">
                <a:solidFill>
                  <a:schemeClr val="tx2"/>
                </a:solidFill>
                <a:latin typeface="Arial" panose="020B0604020202020204" pitchFamily="34" charset="0"/>
                <a:cs typeface="Arial" panose="020B0604020202020204" pitchFamily="34" charset="0"/>
              </a:rPr>
              <a:t>.</a:t>
            </a:r>
          </a:p>
          <a:p>
            <a:pPr>
              <a:lnSpc>
                <a:spcPct val="90000"/>
              </a:lnSpc>
            </a:pPr>
            <a:r>
              <a:rPr lang="en-GB" sz="2000" dirty="0">
                <a:solidFill>
                  <a:schemeClr val="tx2"/>
                </a:solidFill>
                <a:latin typeface="Arial" panose="020B0604020202020204" pitchFamily="34" charset="0"/>
                <a:cs typeface="Arial" panose="020B0604020202020204" pitchFamily="34" charset="0"/>
              </a:rPr>
              <a:t>If the service user has no nominated/authorised person and lacks capacity themselves, a DP would not be an option for them if they had to employ a carer or PA.</a:t>
            </a:r>
          </a:p>
          <a:p>
            <a:pPr>
              <a:lnSpc>
                <a:spcPct val="90000"/>
              </a:lnSpc>
            </a:pPr>
            <a:endParaRPr lang="en-GB" sz="1200" dirty="0">
              <a:solidFill>
                <a:schemeClr val="tx2"/>
              </a:solidFill>
            </a:endParaRPr>
          </a:p>
        </p:txBody>
      </p:sp>
      <p:grpSp>
        <p:nvGrpSpPr>
          <p:cNvPr id="14" name="Group 13">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63680" y="-16714"/>
            <a:ext cx="4780320" cy="6874714"/>
            <a:chOff x="5818240" y="-1"/>
            <a:chExt cx="6373761" cy="6874714"/>
          </a:xfrm>
        </p:grpSpPr>
        <p:sp>
          <p:nvSpPr>
            <p:cNvPr id="15" name="Freeform: Shape 14">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Logo&#10;&#10;Description automatically generated">
            <a:extLst>
              <a:ext uri="{FF2B5EF4-FFF2-40B4-BE49-F238E27FC236}">
                <a16:creationId xmlns:a16="http://schemas.microsoft.com/office/drawing/2014/main" id="{D2A6481E-C546-1BC4-C43C-6A30C7E8DF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81294" y="2127248"/>
            <a:ext cx="3106674" cy="3527048"/>
          </a:xfrm>
          <a:prstGeom prst="rect">
            <a:avLst/>
          </a:prstGeom>
        </p:spPr>
      </p:pic>
    </p:spTree>
    <p:extLst>
      <p:ext uri="{BB962C8B-B14F-4D97-AF65-F5344CB8AC3E}">
        <p14:creationId xmlns:p14="http://schemas.microsoft.com/office/powerpoint/2010/main" val="2218148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F3E1AA-E84A-494A-956B-60B34E262B22}"/>
              </a:ext>
            </a:extLst>
          </p:cNvPr>
          <p:cNvSpPr txBox="1">
            <a:spLocks noGrp="1"/>
          </p:cNvSpPr>
          <p:nvPr>
            <p:ph type="title"/>
          </p:nvPr>
        </p:nvSpPr>
        <p:spPr>
          <a:xfrm>
            <a:off x="287524" y="332656"/>
            <a:ext cx="5770984" cy="646331"/>
          </a:xfrm>
          <a:prstGeom prst="rect">
            <a:avLst/>
          </a:prstGeom>
          <a:noFill/>
        </p:spPr>
        <p:txBody>
          <a:bodyPr wrap="square" rtlCol="0">
            <a:spAutoFit/>
          </a:bodyPr>
          <a:lstStyle/>
          <a:p>
            <a:pPr algn="ctr"/>
            <a:r>
              <a:rPr lang="en-GB" sz="3600" dirty="0">
                <a:latin typeface="Arial" panose="020B0604020202020204" pitchFamily="34" charset="0"/>
                <a:cs typeface="Arial" panose="020B0604020202020204" pitchFamily="34" charset="0"/>
              </a:rPr>
              <a:t>Who cannot have one?</a:t>
            </a:r>
          </a:p>
        </p:txBody>
      </p:sp>
      <p:graphicFrame>
        <p:nvGraphicFramePr>
          <p:cNvPr id="7" name="Content Placeholder 4">
            <a:extLst>
              <a:ext uri="{FF2B5EF4-FFF2-40B4-BE49-F238E27FC236}">
                <a16:creationId xmlns:a16="http://schemas.microsoft.com/office/drawing/2014/main" id="{2CA80186-AA8B-AE53-0E6F-E4F38853FDD3}"/>
              </a:ext>
            </a:extLst>
          </p:cNvPr>
          <p:cNvGraphicFramePr>
            <a:graphicFrameLocks noGrp="1"/>
          </p:cNvGraphicFramePr>
          <p:nvPr>
            <p:ph idx="1"/>
            <p:extLst>
              <p:ext uri="{D42A27DB-BD31-4B8C-83A1-F6EECF244321}">
                <p14:modId xmlns:p14="http://schemas.microsoft.com/office/powerpoint/2010/main" val="1917372687"/>
              </p:ext>
            </p:extLst>
          </p:nvPr>
        </p:nvGraphicFramePr>
        <p:xfrm>
          <a:off x="287524" y="1556792"/>
          <a:ext cx="8568952" cy="4698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descr="Logo&#10;&#10;Description automatically generated">
            <a:extLst>
              <a:ext uri="{FF2B5EF4-FFF2-40B4-BE49-F238E27FC236}">
                <a16:creationId xmlns:a16="http://schemas.microsoft.com/office/drawing/2014/main" id="{4615209C-DF57-4B16-E19A-2E0BE106742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Tree>
    <p:extLst>
      <p:ext uri="{BB962C8B-B14F-4D97-AF65-F5344CB8AC3E}">
        <p14:creationId xmlns:p14="http://schemas.microsoft.com/office/powerpoint/2010/main" val="2544168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7622"/>
            <a:ext cx="8229600" cy="1037122"/>
          </a:xfrm>
        </p:spPr>
        <p:txBody>
          <a:bodyPr>
            <a:noAutofit/>
          </a:bodyPr>
          <a:lstStyle/>
          <a:p>
            <a:r>
              <a:rPr lang="en-GB" sz="3200" dirty="0">
                <a:latin typeface="Arial" panose="020B0604020202020204" pitchFamily="34" charset="0"/>
                <a:cs typeface="Arial" panose="020B0604020202020204" pitchFamily="34" charset="0"/>
              </a:rPr>
              <a:t>Role of an</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Adult Social Care (ASC) Worker</a:t>
            </a:r>
          </a:p>
        </p:txBody>
      </p:sp>
      <p:graphicFrame>
        <p:nvGraphicFramePr>
          <p:cNvPr id="10" name="Content Placeholder 7">
            <a:extLst>
              <a:ext uri="{FF2B5EF4-FFF2-40B4-BE49-F238E27FC236}">
                <a16:creationId xmlns:a16="http://schemas.microsoft.com/office/drawing/2014/main" id="{A4D30F6A-4EB1-D55F-9424-1BE0649D2DBB}"/>
              </a:ext>
            </a:extLst>
          </p:cNvPr>
          <p:cNvGraphicFramePr>
            <a:graphicFrameLocks noGrp="1"/>
          </p:cNvGraphicFramePr>
          <p:nvPr>
            <p:ph idx="1"/>
            <p:extLst>
              <p:ext uri="{D42A27DB-BD31-4B8C-83A1-F6EECF244321}">
                <p14:modId xmlns:p14="http://schemas.microsoft.com/office/powerpoint/2010/main" val="2782932621"/>
              </p:ext>
            </p:extLst>
          </p:nvPr>
        </p:nvGraphicFramePr>
        <p:xfrm>
          <a:off x="261864" y="1340769"/>
          <a:ext cx="842493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descr="Logo&#10;&#10;Description automatically generated">
            <a:extLst>
              <a:ext uri="{FF2B5EF4-FFF2-40B4-BE49-F238E27FC236}">
                <a16:creationId xmlns:a16="http://schemas.microsoft.com/office/drawing/2014/main" id="{1D579B11-3E39-5F4B-9131-416AE246882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3549" y="44624"/>
            <a:ext cx="1257692" cy="1429591"/>
          </a:xfrm>
          <a:prstGeom prst="rect">
            <a:avLst/>
          </a:prstGeom>
        </p:spPr>
      </p:pic>
    </p:spTree>
    <p:extLst>
      <p:ext uri="{BB962C8B-B14F-4D97-AF65-F5344CB8AC3E}">
        <p14:creationId xmlns:p14="http://schemas.microsoft.com/office/powerpoint/2010/main" val="20806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60D7C9-761A-4705-9720-1358ECA84DA3}"/>
              </a:ext>
            </a:extLst>
          </p:cNvPr>
          <p:cNvSpPr>
            <a:spLocks noGrp="1"/>
          </p:cNvSpPr>
          <p:nvPr>
            <p:ph type="ctrTitle"/>
          </p:nvPr>
        </p:nvSpPr>
        <p:spPr>
          <a:xfrm>
            <a:off x="3923929" y="188640"/>
            <a:ext cx="5040560" cy="3777776"/>
          </a:xfrm>
        </p:spPr>
        <p:txBody>
          <a:bodyPr anchor="t">
            <a:normAutofit/>
          </a:bodyPr>
          <a:lstStyle/>
          <a:p>
            <a:pPr>
              <a:lnSpc>
                <a:spcPct val="90000"/>
              </a:lnSpc>
            </a:pPr>
            <a:r>
              <a:rPr lang="en-GB" sz="4800" b="1" dirty="0">
                <a:solidFill>
                  <a:schemeClr val="tx2"/>
                </a:solidFill>
                <a:latin typeface="Arial" panose="020B0604020202020204" pitchFamily="34" charset="0"/>
                <a:cs typeface="Arial" panose="020B0604020202020204" pitchFamily="34" charset="0"/>
              </a:rPr>
              <a:t>Process for setting up a Direct Payment</a:t>
            </a:r>
            <a:endParaRPr lang="en-GB" sz="4800" dirty="0">
              <a:solidFill>
                <a:schemeClr val="tx2"/>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60F6125B-31FC-4642-969D-DF235684B816}"/>
              </a:ext>
            </a:extLst>
          </p:cNvPr>
          <p:cNvSpPr>
            <a:spLocks noGrp="1"/>
          </p:cNvSpPr>
          <p:nvPr>
            <p:ph type="subTitle" idx="1"/>
          </p:nvPr>
        </p:nvSpPr>
        <p:spPr>
          <a:xfrm>
            <a:off x="4864022" y="4281371"/>
            <a:ext cx="3843653" cy="1368152"/>
          </a:xfrm>
        </p:spPr>
        <p:txBody>
          <a:bodyPr anchor="b">
            <a:normAutofit/>
          </a:bodyPr>
          <a:lstStyle/>
          <a:p>
            <a:pPr algn="l"/>
            <a:r>
              <a:rPr lang="en-GB" sz="2400" dirty="0">
                <a:solidFill>
                  <a:schemeClr val="tx2"/>
                </a:solidFill>
                <a:latin typeface="Arial" panose="020B0604020202020204" pitchFamily="34" charset="0"/>
                <a:cs typeface="Arial" panose="020B0604020202020204" pitchFamily="34" charset="0"/>
              </a:rPr>
              <a:t>Flow chart, followed by a detailed breakdown of each stage</a:t>
            </a:r>
          </a:p>
        </p:txBody>
      </p:sp>
      <p:pic>
        <p:nvPicPr>
          <p:cNvPr id="5" name="Picture 4" descr="Logo&#10;&#10;Description automatically generated">
            <a:extLst>
              <a:ext uri="{FF2B5EF4-FFF2-40B4-BE49-F238E27FC236}">
                <a16:creationId xmlns:a16="http://schemas.microsoft.com/office/drawing/2014/main" id="{42DD6D82-4F6F-1176-7F99-EAD6436267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76" y="1499663"/>
            <a:ext cx="3668348" cy="4164724"/>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89" y="-5977"/>
            <a:ext cx="467900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4236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1DF9A0-AF8B-4E53-8305-371FEF025398}"/>
              </a:ext>
            </a:extLst>
          </p:cNvPr>
          <p:cNvSpPr>
            <a:spLocks noChangeArrowheads="1"/>
          </p:cNvSpPr>
          <p:nvPr/>
        </p:nvSpPr>
        <p:spPr bwMode="auto">
          <a:xfrm>
            <a:off x="126010" y="404665"/>
            <a:ext cx="2481389" cy="2130783"/>
          </a:xfrm>
          <a:prstGeom prst="rect">
            <a:avLst/>
          </a:prstGeom>
          <a:ln>
            <a:headEnd/>
            <a:tailEnd/>
          </a:ln>
        </p:spPr>
        <p:style>
          <a:lnRef idx="2">
            <a:schemeClr val="dk1"/>
          </a:lnRef>
          <a:fillRef idx="1">
            <a:schemeClr val="lt1"/>
          </a:fillRef>
          <a:effectRef idx="0">
            <a:schemeClr val="dk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GB" sz="900" b="1" dirty="0">
                <a:solidFill>
                  <a:prstClr val="black"/>
                </a:solidFill>
                <a:latin typeface="Arial" panose="020B0604020202020204" pitchFamily="34" charset="0"/>
                <a:ea typeface="Calibri" panose="020F0502020204030204" pitchFamily="34" charset="0"/>
                <a:cs typeface="Times New Roman" panose="02020603050405020304" pitchFamily="18" charset="0"/>
              </a:rPr>
              <a:t>ASC</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Assessment completed and outcomes agreed</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Information and discussion about arrangements for on-going care and support planning (include DP</a:t>
            </a:r>
            <a:r>
              <a:rPr lang="en-GB" sz="900" dirty="0">
                <a:solidFill>
                  <a:prstClr val="black"/>
                </a:solidFill>
                <a:latin typeface="Arial" panose="020B0604020202020204" pitchFamily="34" charset="0"/>
                <a:ea typeface="Calibri" panose="020F0502020204030204" pitchFamily="34" charset="0"/>
                <a:cs typeface="Times New Roman" panose="02020603050405020304" pitchFamily="18" charset="0"/>
              </a:rPr>
              <a:t> Plus option</a:t>
            </a: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with Enham). Use Info sheets C2 and C3.</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If DP not appropriate, or no nominated/authorised person identified, investigate alternative options</a:t>
            </a:r>
          </a:p>
          <a:p>
            <a:pPr>
              <a:lnSpc>
                <a:spcPct val="115000"/>
              </a:lnSpc>
              <a:spcAft>
                <a:spcPts val="750"/>
              </a:spcAft>
            </a:pPr>
            <a:r>
              <a:rPr lang="en-GB" sz="900" dirty="0">
                <a:latin typeface="Arial" panose="020B0604020202020204" pitchFamily="34" charset="0"/>
                <a:ea typeface="Calibri" panose="020F0502020204030204" pitchFamily="34" charset="0"/>
                <a:cs typeface="Times New Roman" panose="02020603050405020304" pitchFamily="18" charset="0"/>
              </a:rPr>
              <a:t> </a:t>
            </a:r>
          </a:p>
        </p:txBody>
      </p:sp>
      <p:sp>
        <p:nvSpPr>
          <p:cNvPr id="8" name="Rectangle 7">
            <a:extLst>
              <a:ext uri="{FF2B5EF4-FFF2-40B4-BE49-F238E27FC236}">
                <a16:creationId xmlns:a16="http://schemas.microsoft.com/office/drawing/2014/main" id="{FC3972EF-B161-44D8-B6F2-FFC46E42AEEA}"/>
              </a:ext>
            </a:extLst>
          </p:cNvPr>
          <p:cNvSpPr>
            <a:spLocks noChangeArrowheads="1"/>
          </p:cNvSpPr>
          <p:nvPr/>
        </p:nvSpPr>
        <p:spPr bwMode="auto">
          <a:xfrm>
            <a:off x="2882975" y="1223082"/>
            <a:ext cx="761772" cy="765755"/>
          </a:xfrm>
          <a:prstGeom prst="rect">
            <a:avLst/>
          </a:prstGeom>
          <a:ln>
            <a:headEnd/>
            <a:tailEnd/>
          </a:ln>
        </p:spPr>
        <p:style>
          <a:lnRef idx="2">
            <a:schemeClr val="dk1"/>
          </a:lnRef>
          <a:fillRef idx="1">
            <a:schemeClr val="lt1"/>
          </a:fillRef>
          <a:effectRef idx="0">
            <a:schemeClr val="dk1"/>
          </a:effectRef>
          <a:fontRef idx="minor">
            <a:schemeClr val="dk1"/>
          </a:fontRef>
        </p:style>
        <p:txBody>
          <a:bodyPr rot="0" vert="horz" wrap="square" lIns="68580" tIns="34290" rIns="68580" bIns="34290" anchor="t" anchorCtr="0" upright="1">
            <a:noAutofit/>
          </a:bodyPr>
          <a:lstStyle/>
          <a:p>
            <a:pPr algn="ctr">
              <a:lnSpc>
                <a:spcPct val="115000"/>
              </a:lnSpc>
              <a:spcAft>
                <a:spcPts val="750"/>
              </a:spcAft>
            </a:pPr>
            <a:r>
              <a:rPr lang="en-GB" sz="900">
                <a:latin typeface="Arial" panose="020B0604020202020204" pitchFamily="34" charset="0"/>
                <a:ea typeface="Calibri" panose="020F0502020204030204" pitchFamily="34" charset="0"/>
                <a:cs typeface="Times New Roman" panose="02020603050405020304" pitchFamily="18" charset="0"/>
              </a:rPr>
              <a:t>Decision made to have a DP</a:t>
            </a:r>
          </a:p>
        </p:txBody>
      </p:sp>
      <p:sp>
        <p:nvSpPr>
          <p:cNvPr id="9" name="Rectangle 8">
            <a:extLst>
              <a:ext uri="{FF2B5EF4-FFF2-40B4-BE49-F238E27FC236}">
                <a16:creationId xmlns:a16="http://schemas.microsoft.com/office/drawing/2014/main" id="{7282069B-F43F-4980-8FD6-9B97408BDB68}"/>
              </a:ext>
            </a:extLst>
          </p:cNvPr>
          <p:cNvSpPr>
            <a:spLocks noChangeArrowheads="1"/>
          </p:cNvSpPr>
          <p:nvPr/>
        </p:nvSpPr>
        <p:spPr bwMode="auto">
          <a:xfrm>
            <a:off x="3876435" y="404670"/>
            <a:ext cx="3292102" cy="2130778"/>
          </a:xfrm>
          <a:prstGeom prst="rect">
            <a:avLst/>
          </a:prstGeom>
          <a:ln>
            <a:headEnd/>
            <a:tailEnd/>
          </a:ln>
        </p:spPr>
        <p:style>
          <a:lnRef idx="2">
            <a:schemeClr val="dk1"/>
          </a:lnRef>
          <a:fillRef idx="1">
            <a:schemeClr val="lt1"/>
          </a:fillRef>
          <a:effectRef idx="0">
            <a:schemeClr val="dk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Automatically generated support plan which includes funding authorisation to be completed.</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Automatically generated ‘notify Direct Payment team’ worklist to be reassigned to DP team</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DP team complete a referral form for current contracted Advisory Service, using the information within the support plan. </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Where information is not found/is missing, contact will be made back to the worker who requested the DP.</a:t>
            </a:r>
          </a:p>
        </p:txBody>
      </p:sp>
      <p:sp>
        <p:nvSpPr>
          <p:cNvPr id="10" name="Rectangle 9">
            <a:extLst>
              <a:ext uri="{FF2B5EF4-FFF2-40B4-BE49-F238E27FC236}">
                <a16:creationId xmlns:a16="http://schemas.microsoft.com/office/drawing/2014/main" id="{A04F56A1-D3C0-4143-8C13-0A00696CADCA}"/>
              </a:ext>
            </a:extLst>
          </p:cNvPr>
          <p:cNvSpPr>
            <a:spLocks noChangeArrowheads="1"/>
          </p:cNvSpPr>
          <p:nvPr/>
        </p:nvSpPr>
        <p:spPr bwMode="auto">
          <a:xfrm>
            <a:off x="7478868" y="404672"/>
            <a:ext cx="1313873" cy="2160232"/>
          </a:xfrm>
          <a:prstGeom prst="rect">
            <a:avLst/>
          </a:prstGeom>
          <a:ln>
            <a:headEnd/>
            <a:tailEnd/>
          </a:ln>
        </p:spPr>
        <p:style>
          <a:lnRef idx="2">
            <a:schemeClr val="dk1"/>
          </a:lnRef>
          <a:fillRef idx="1">
            <a:schemeClr val="lt1"/>
          </a:fillRef>
          <a:effectRef idx="0">
            <a:schemeClr val="dk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Finance team check budgets are correct, and forward via email the completed referral form and a copy of the support plan to current contracted Advisory Service provider</a:t>
            </a:r>
          </a:p>
        </p:txBody>
      </p:sp>
      <p:sp>
        <p:nvSpPr>
          <p:cNvPr id="12" name="Rectangle 11">
            <a:extLst>
              <a:ext uri="{FF2B5EF4-FFF2-40B4-BE49-F238E27FC236}">
                <a16:creationId xmlns:a16="http://schemas.microsoft.com/office/drawing/2014/main" id="{50D6E94A-AEFC-415C-B492-E4802952922E}"/>
              </a:ext>
            </a:extLst>
          </p:cNvPr>
          <p:cNvSpPr>
            <a:spLocks noChangeArrowheads="1"/>
          </p:cNvSpPr>
          <p:nvPr/>
        </p:nvSpPr>
        <p:spPr bwMode="auto">
          <a:xfrm>
            <a:off x="221696" y="3666678"/>
            <a:ext cx="2097573" cy="2786657"/>
          </a:xfrm>
          <a:prstGeom prst="rect">
            <a:avLst/>
          </a:prstGeom>
          <a:ln>
            <a:solidFill>
              <a:srgbClr val="0000FF"/>
            </a:solidFill>
            <a:headEnd/>
            <a:tailEnd/>
          </a:ln>
        </p:spPr>
        <p:style>
          <a:lnRef idx="2">
            <a:schemeClr val="accent1"/>
          </a:lnRef>
          <a:fillRef idx="1">
            <a:schemeClr val="lt1"/>
          </a:fillRef>
          <a:effectRef idx="0">
            <a:schemeClr val="accent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Advisory Service</a:t>
            </a:r>
            <a:endPar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Confirm receipt of referral with Finance</a:t>
            </a:r>
          </a:p>
          <a:p>
            <a:pPr marL="342900" marR="0" lvl="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Contact Service User</a:t>
            </a:r>
          </a:p>
          <a:p>
            <a:pPr marL="342900" marR="0" lvl="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Discuss DP’s in depth.</a:t>
            </a:r>
          </a:p>
          <a:p>
            <a:pPr marL="342900" marR="0" lvl="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Decide if visit is needed:</a:t>
            </a:r>
          </a:p>
          <a:p>
            <a:pPr marL="742950" marR="0" lvl="1" indent="-285750" algn="l" defTabSz="914400" rtl="0" eaLnBrk="1" fontAlgn="auto" latinLnBrk="0" hangingPunct="1">
              <a:lnSpc>
                <a:spcPct val="115000"/>
              </a:lnSpc>
              <a:spcBef>
                <a:spcPts val="0"/>
              </a:spcBef>
              <a:spcAft>
                <a:spcPts val="0"/>
              </a:spcAft>
              <a:buClrTx/>
              <a:buSzTx/>
              <a:buFont typeface="Courier New" panose="02070309020205020404" pitchFamily="49" charset="0"/>
              <a:buChar char="o"/>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If agency care may make arrangement by phone or arrange a visit if required.</a:t>
            </a:r>
          </a:p>
          <a:p>
            <a:pPr marL="742950" marR="0" lvl="1" indent="-285750" algn="l" defTabSz="914400" rtl="0" eaLnBrk="1" fontAlgn="auto" latinLnBrk="0" hangingPunct="1">
              <a:lnSpc>
                <a:spcPct val="115000"/>
              </a:lnSpc>
              <a:spcBef>
                <a:spcPts val="0"/>
              </a:spcBef>
              <a:spcAft>
                <a:spcPts val="0"/>
              </a:spcAft>
              <a:buClrTx/>
              <a:buSzTx/>
              <a:buFont typeface="Courier New" panose="02070309020205020404" pitchFamily="49" charset="0"/>
              <a:buChar char="o"/>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If employing a PA arrange a video call or home visit</a:t>
            </a:r>
          </a:p>
          <a:p>
            <a:pPr marL="342900" marR="0" lvl="0" indent="-342900"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Agree if this should be joint visit with SW</a:t>
            </a:r>
          </a:p>
        </p:txBody>
      </p:sp>
      <p:sp>
        <p:nvSpPr>
          <p:cNvPr id="13" name="Rectangle 12">
            <a:extLst>
              <a:ext uri="{FF2B5EF4-FFF2-40B4-BE49-F238E27FC236}">
                <a16:creationId xmlns:a16="http://schemas.microsoft.com/office/drawing/2014/main" id="{F3288A3E-7E67-4D4A-B7D8-2F8E1EA22D01}"/>
              </a:ext>
            </a:extLst>
          </p:cNvPr>
          <p:cNvSpPr>
            <a:spLocks noChangeArrowheads="1"/>
          </p:cNvSpPr>
          <p:nvPr/>
        </p:nvSpPr>
        <p:spPr bwMode="auto">
          <a:xfrm>
            <a:off x="2614184" y="3672672"/>
            <a:ext cx="1846036" cy="2780661"/>
          </a:xfrm>
          <a:prstGeom prst="rect">
            <a:avLst/>
          </a:prstGeom>
          <a:ln>
            <a:solidFill>
              <a:srgbClr val="0000FF"/>
            </a:solidFill>
            <a:headEnd/>
            <a:tailEnd/>
          </a:ln>
        </p:spPr>
        <p:style>
          <a:lnRef idx="2">
            <a:schemeClr val="accent1"/>
          </a:lnRef>
          <a:fillRef idx="1">
            <a:schemeClr val="lt1"/>
          </a:fillRef>
          <a:effectRef idx="0">
            <a:schemeClr val="accent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Confirm that Service User or their nominated/authorised person is suitable to manage a DP</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If not suitable (lacks capacity) or no third party support (nominated/authorised person) can be sourced, alternative options will need to be explored and DP refused.</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Contracted Advisory Service to refer back to DP finance team who will contact ASC to source other options.</a:t>
            </a:r>
            <a:r>
              <a:rPr lang="en-GB" sz="900" dirty="0">
                <a:latin typeface="Arial" panose="020B0604020202020204" pitchFamily="34" charset="0"/>
                <a:ea typeface="Calibri" panose="020F0502020204030204" pitchFamily="34" charset="0"/>
                <a:cs typeface="Times New Roman" panose="02020603050405020304" pitchFamily="18" charset="0"/>
              </a:rPr>
              <a:t> </a:t>
            </a:r>
          </a:p>
        </p:txBody>
      </p:sp>
      <p:sp>
        <p:nvSpPr>
          <p:cNvPr id="14" name="Rectangle 13">
            <a:extLst>
              <a:ext uri="{FF2B5EF4-FFF2-40B4-BE49-F238E27FC236}">
                <a16:creationId xmlns:a16="http://schemas.microsoft.com/office/drawing/2014/main" id="{BBF8A1F9-C1DE-4DEA-BE4D-4E6746FA63E7}"/>
              </a:ext>
            </a:extLst>
          </p:cNvPr>
          <p:cNvSpPr>
            <a:spLocks noChangeArrowheads="1"/>
          </p:cNvSpPr>
          <p:nvPr/>
        </p:nvSpPr>
        <p:spPr bwMode="auto">
          <a:xfrm>
            <a:off x="4664759" y="3696134"/>
            <a:ext cx="1374298" cy="2770655"/>
          </a:xfrm>
          <a:prstGeom prst="rect">
            <a:avLst/>
          </a:prstGeom>
          <a:ln>
            <a:solidFill>
              <a:srgbClr val="0000FF"/>
            </a:solidFill>
            <a:headEnd/>
            <a:tailEnd/>
          </a:ln>
        </p:spPr>
        <p:style>
          <a:lnRef idx="2">
            <a:schemeClr val="accent1"/>
          </a:lnRef>
          <a:fillRef idx="1">
            <a:schemeClr val="lt1"/>
          </a:fillRef>
          <a:effectRef idx="0">
            <a:schemeClr val="accent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Assist the client or nominated/authorised person to open a separate dedicated bank account</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Alternatively, if the client or third party need support a ‘Holding’ account will be opened with contracted Advisory service provider</a:t>
            </a:r>
          </a:p>
        </p:txBody>
      </p:sp>
      <p:sp>
        <p:nvSpPr>
          <p:cNvPr id="15" name="Rectangle 14">
            <a:extLst>
              <a:ext uri="{FF2B5EF4-FFF2-40B4-BE49-F238E27FC236}">
                <a16:creationId xmlns:a16="http://schemas.microsoft.com/office/drawing/2014/main" id="{DC5B4E60-AC42-4467-BE54-3BB8DC4BF72C}"/>
              </a:ext>
            </a:extLst>
          </p:cNvPr>
          <p:cNvSpPr>
            <a:spLocks noChangeArrowheads="1"/>
          </p:cNvSpPr>
          <p:nvPr/>
        </p:nvSpPr>
        <p:spPr bwMode="auto">
          <a:xfrm>
            <a:off x="6336486" y="3696134"/>
            <a:ext cx="1374298" cy="2130776"/>
          </a:xfrm>
          <a:prstGeom prst="rect">
            <a:avLst/>
          </a:prstGeom>
          <a:ln>
            <a:solidFill>
              <a:srgbClr val="0000FF"/>
            </a:solidFill>
            <a:headEnd/>
            <a:tailEnd/>
          </a:ln>
        </p:spPr>
        <p:style>
          <a:lnRef idx="2">
            <a:schemeClr val="accent1"/>
          </a:lnRef>
          <a:fillRef idx="1">
            <a:schemeClr val="lt1"/>
          </a:fillRef>
          <a:effectRef idx="0">
            <a:schemeClr val="accent1"/>
          </a:effectRef>
          <a:fontRef idx="minor">
            <a:schemeClr val="dk1"/>
          </a:fontRef>
        </p:style>
        <p:txBody>
          <a:bodyPr rot="0" vert="horz" wrap="square" lIns="68580" tIns="34290" rIns="68580" bIns="34290" anchor="t" anchorCtr="0" upright="1">
            <a:no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Make sure Service User or nominated/authorised person has a copy of the C3 and has read and understood it.</a:t>
            </a:r>
          </a:p>
          <a:p>
            <a:pPr marL="0" marR="0" lvl="0" indent="0" algn="l" defTabSz="914400" rtl="0" eaLnBrk="1" fontAlgn="auto" latinLnBrk="0" hangingPunct="1">
              <a:lnSpc>
                <a:spcPct val="115000"/>
              </a:lnSpc>
              <a:spcBef>
                <a:spcPts val="0"/>
              </a:spcBef>
              <a:spcAft>
                <a:spcPts val="1000"/>
              </a:spcAft>
              <a:buClrTx/>
              <a:buSzTx/>
              <a:buFontTx/>
              <a:buNone/>
              <a:tabLst/>
              <a:defRPr/>
            </a:pPr>
            <a:r>
              <a:rPr lang="en-GB" sz="900" dirty="0">
                <a:solidFill>
                  <a:prstClr val="black"/>
                </a:solidFill>
                <a:latin typeface="Arial" panose="020B0604020202020204" pitchFamily="34" charset="0"/>
                <a:ea typeface="Calibri" panose="020F0502020204030204" pitchFamily="34" charset="0"/>
                <a:cs typeface="Times New Roman" panose="02020603050405020304" pitchFamily="18" charset="0"/>
              </a:rPr>
              <a:t>Has read and understood the DP agreement</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Get the DP agreement signed. </a:t>
            </a:r>
          </a:p>
        </p:txBody>
      </p:sp>
      <p:sp>
        <p:nvSpPr>
          <p:cNvPr id="16" name="Rectangle 15">
            <a:extLst>
              <a:ext uri="{FF2B5EF4-FFF2-40B4-BE49-F238E27FC236}">
                <a16:creationId xmlns:a16="http://schemas.microsoft.com/office/drawing/2014/main" id="{EE2E5586-FBAD-445C-B474-B3061E1550F9}"/>
              </a:ext>
            </a:extLst>
          </p:cNvPr>
          <p:cNvSpPr>
            <a:spLocks noChangeArrowheads="1"/>
          </p:cNvSpPr>
          <p:nvPr/>
        </p:nvSpPr>
        <p:spPr bwMode="auto">
          <a:xfrm>
            <a:off x="8086082" y="3723374"/>
            <a:ext cx="836222" cy="1584176"/>
          </a:xfrm>
          <a:prstGeom prst="rect">
            <a:avLst/>
          </a:prstGeom>
          <a:ln>
            <a:solidFill>
              <a:srgbClr val="0000FF"/>
            </a:solidFill>
            <a:headEnd/>
            <a:tailEnd/>
          </a:ln>
        </p:spPr>
        <p:style>
          <a:lnRef idx="2">
            <a:schemeClr val="accent1"/>
          </a:lnRef>
          <a:fillRef idx="1">
            <a:schemeClr val="lt1"/>
          </a:fillRef>
          <a:effectRef idx="0">
            <a:schemeClr val="accent1"/>
          </a:effectRef>
          <a:fontRef idx="minor">
            <a:schemeClr val="dk1"/>
          </a:fontRef>
        </p:style>
        <p:txBody>
          <a:bodyPr rot="0" vert="horz" wrap="square" lIns="68580" tIns="34290" rIns="68580" bIns="34290" anchor="t" anchorCtr="0" upright="1">
            <a:noAutofit/>
          </a:bodyPr>
          <a:lstStyle/>
          <a:p>
            <a:pPr>
              <a:lnSpc>
                <a:spcPct val="115000"/>
              </a:lnSpc>
              <a:spcAft>
                <a:spcPts val="750"/>
              </a:spcAft>
            </a:pPr>
            <a:r>
              <a:rPr lang="en-GB" sz="900" dirty="0">
                <a:latin typeface="Arial" panose="020B0604020202020204" pitchFamily="34" charset="0"/>
                <a:ea typeface="Calibri" panose="020F0502020204030204" pitchFamily="34" charset="0"/>
                <a:cs typeface="Times New Roman" panose="02020603050405020304" pitchFamily="18" charset="0"/>
              </a:rPr>
              <a:t>Send to SC DP team copies of signed and completed set up documents</a:t>
            </a:r>
          </a:p>
          <a:p>
            <a:pPr>
              <a:lnSpc>
                <a:spcPct val="115000"/>
              </a:lnSpc>
              <a:spcAft>
                <a:spcPts val="750"/>
              </a:spcAft>
            </a:pPr>
            <a:r>
              <a:rPr lang="en-GB" sz="900" dirty="0">
                <a:latin typeface="Arial" panose="020B0604020202020204" pitchFamily="34" charset="0"/>
                <a:ea typeface="Calibri" panose="020F0502020204030204" pitchFamily="34" charset="0"/>
                <a:cs typeface="Times New Roman" panose="02020603050405020304" pitchFamily="18" charset="0"/>
              </a:rPr>
              <a:t>Case note onto Eclipse</a:t>
            </a:r>
          </a:p>
        </p:txBody>
      </p:sp>
      <p:cxnSp>
        <p:nvCxnSpPr>
          <p:cNvPr id="18" name="Straight Arrow Connector 17">
            <a:extLst>
              <a:ext uri="{FF2B5EF4-FFF2-40B4-BE49-F238E27FC236}">
                <a16:creationId xmlns:a16="http://schemas.microsoft.com/office/drawing/2014/main" id="{0ABA53A3-881B-42C2-BD28-2E79AC62CD26}"/>
              </a:ext>
            </a:extLst>
          </p:cNvPr>
          <p:cNvCxnSpPr>
            <a:cxnSpLocks/>
          </p:cNvCxnSpPr>
          <p:nvPr/>
        </p:nvCxnSpPr>
        <p:spPr>
          <a:xfrm>
            <a:off x="2600238" y="1624969"/>
            <a:ext cx="2607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3EFED923-39DF-4021-8724-8DBB07F1F808}"/>
              </a:ext>
            </a:extLst>
          </p:cNvPr>
          <p:cNvCxnSpPr>
            <a:cxnSpLocks/>
          </p:cNvCxnSpPr>
          <p:nvPr/>
        </p:nvCxnSpPr>
        <p:spPr>
          <a:xfrm>
            <a:off x="3622883" y="1630418"/>
            <a:ext cx="265752" cy="19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D79D9E15-6189-4AA3-AA3E-5E15CB4383EF}"/>
              </a:ext>
            </a:extLst>
          </p:cNvPr>
          <p:cNvCxnSpPr>
            <a:cxnSpLocks/>
          </p:cNvCxnSpPr>
          <p:nvPr/>
        </p:nvCxnSpPr>
        <p:spPr>
          <a:xfrm>
            <a:off x="7710784" y="4653136"/>
            <a:ext cx="375298"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nector: Elbow 69">
            <a:extLst>
              <a:ext uri="{FF2B5EF4-FFF2-40B4-BE49-F238E27FC236}">
                <a16:creationId xmlns:a16="http://schemas.microsoft.com/office/drawing/2014/main" id="{BC8DE357-C091-470D-A1E3-79816FEE0E1D}"/>
              </a:ext>
            </a:extLst>
          </p:cNvPr>
          <p:cNvCxnSpPr>
            <a:cxnSpLocks/>
            <a:stCxn id="10" idx="2"/>
            <a:endCxn id="12" idx="0"/>
          </p:cNvCxnSpPr>
          <p:nvPr/>
        </p:nvCxnSpPr>
        <p:spPr>
          <a:xfrm rot="5400000">
            <a:off x="4152257" y="-316870"/>
            <a:ext cx="1101774" cy="6865322"/>
          </a:xfrm>
          <a:prstGeom prst="bentConnector3">
            <a:avLst>
              <a:gd name="adj1" fmla="val 72367"/>
            </a:avLst>
          </a:prstGeom>
          <a:ln>
            <a:tailEnd type="triangle"/>
          </a:ln>
        </p:spPr>
        <p:style>
          <a:lnRef idx="2">
            <a:schemeClr val="dk1"/>
          </a:lnRef>
          <a:fillRef idx="0">
            <a:schemeClr val="dk1"/>
          </a:fillRef>
          <a:effectRef idx="1">
            <a:schemeClr val="dk1"/>
          </a:effectRef>
          <a:fontRef idx="minor">
            <a:schemeClr val="tx1"/>
          </a:fontRef>
        </p:style>
      </p:cxnSp>
      <p:cxnSp>
        <p:nvCxnSpPr>
          <p:cNvPr id="31" name="Straight Arrow Connector 30">
            <a:extLst>
              <a:ext uri="{FF2B5EF4-FFF2-40B4-BE49-F238E27FC236}">
                <a16:creationId xmlns:a16="http://schemas.microsoft.com/office/drawing/2014/main" id="{8B5A1670-50F3-42DF-BB9F-2F61F0DADD95}"/>
              </a:ext>
            </a:extLst>
          </p:cNvPr>
          <p:cNvCxnSpPr>
            <a:cxnSpLocks/>
          </p:cNvCxnSpPr>
          <p:nvPr/>
        </p:nvCxnSpPr>
        <p:spPr>
          <a:xfrm>
            <a:off x="6039057" y="4653136"/>
            <a:ext cx="297429"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7EDBDDEC-1A65-4A78-A11C-62E805C65EFA}"/>
              </a:ext>
            </a:extLst>
          </p:cNvPr>
          <p:cNvCxnSpPr>
            <a:cxnSpLocks/>
          </p:cNvCxnSpPr>
          <p:nvPr/>
        </p:nvCxnSpPr>
        <p:spPr>
          <a:xfrm>
            <a:off x="2336820" y="4682486"/>
            <a:ext cx="263418"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34A6011-CD29-4305-9FE3-977841D72698}"/>
              </a:ext>
            </a:extLst>
          </p:cNvPr>
          <p:cNvCxnSpPr>
            <a:cxnSpLocks/>
          </p:cNvCxnSpPr>
          <p:nvPr/>
        </p:nvCxnSpPr>
        <p:spPr>
          <a:xfrm>
            <a:off x="4450709" y="4671744"/>
            <a:ext cx="214050"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CB4CC90C-4518-4695-84F6-D16F711B6D7B}"/>
              </a:ext>
            </a:extLst>
          </p:cNvPr>
          <p:cNvCxnSpPr>
            <a:cxnSpLocks/>
            <a:stCxn id="13" idx="0"/>
            <a:endCxn id="7" idx="2"/>
          </p:cNvCxnSpPr>
          <p:nvPr/>
        </p:nvCxnSpPr>
        <p:spPr>
          <a:xfrm rot="16200000" flipV="1">
            <a:off x="1883342" y="2018811"/>
            <a:ext cx="1137224" cy="2170497"/>
          </a:xfrm>
          <a:prstGeom prst="bentConnector3">
            <a:avLst/>
          </a:prstGeom>
          <a:ln>
            <a:tailEnd type="triangle"/>
          </a:ln>
        </p:spPr>
        <p:style>
          <a:lnRef idx="2">
            <a:schemeClr val="accent2"/>
          </a:lnRef>
          <a:fillRef idx="0">
            <a:schemeClr val="accent2"/>
          </a:fillRef>
          <a:effectRef idx="1">
            <a:schemeClr val="accent2"/>
          </a:effectRef>
          <a:fontRef idx="minor">
            <a:schemeClr val="tx1"/>
          </a:fontRef>
        </p:style>
      </p:cxnSp>
      <p:sp>
        <p:nvSpPr>
          <p:cNvPr id="28" name="Footer Placeholder 27">
            <a:extLst>
              <a:ext uri="{FF2B5EF4-FFF2-40B4-BE49-F238E27FC236}">
                <a16:creationId xmlns:a16="http://schemas.microsoft.com/office/drawing/2014/main" id="{0C94F45A-1097-4F78-B3FD-776051E79D83}"/>
              </a:ext>
            </a:extLst>
          </p:cNvPr>
          <p:cNvSpPr>
            <a:spLocks noGrp="1"/>
          </p:cNvSpPr>
          <p:nvPr>
            <p:ph type="ftr" sz="quarter" idx="11"/>
          </p:nvPr>
        </p:nvSpPr>
        <p:spPr>
          <a:xfrm>
            <a:off x="3124200" y="6534079"/>
            <a:ext cx="2895600" cy="297004"/>
          </a:xfrm>
        </p:spPr>
        <p:txBody>
          <a:bodyPr/>
          <a:lstStyle/>
          <a:p>
            <a:r>
              <a:rPr lang="en-GB" sz="800" dirty="0">
                <a:latin typeface="Arial" panose="020B0604020202020204" pitchFamily="34" charset="0"/>
                <a:cs typeface="Arial" panose="020B0604020202020204" pitchFamily="34" charset="0"/>
              </a:rPr>
              <a:t>BH April 2023</a:t>
            </a:r>
          </a:p>
        </p:txBody>
      </p:sp>
      <p:pic>
        <p:nvPicPr>
          <p:cNvPr id="26" name="Picture 25" descr="Logo&#10;&#10;Description automatically generated">
            <a:extLst>
              <a:ext uri="{FF2B5EF4-FFF2-40B4-BE49-F238E27FC236}">
                <a16:creationId xmlns:a16="http://schemas.microsoft.com/office/drawing/2014/main" id="{0FF8E6A9-B211-2E17-17E2-FB3007619DF1}"/>
              </a:ext>
            </a:extLst>
          </p:cNvPr>
          <p:cNvPicPr>
            <a:picLocks noChangeAspect="1"/>
          </p:cNvPicPr>
          <p:nvPr/>
        </p:nvPicPr>
        <p:blipFill>
          <a:blip r:embed="rId2" cstate="print">
            <a:alphaModFix/>
            <a:extLst>
              <a:ext uri="{28A0092B-C50C-407E-A947-70E740481C1C}">
                <a14:useLocalDpi xmlns:a14="http://schemas.microsoft.com/office/drawing/2010/main" val="0"/>
              </a:ext>
            </a:extLst>
          </a:blip>
          <a:stretch>
            <a:fillRect/>
          </a:stretch>
        </p:blipFill>
        <p:spPr>
          <a:xfrm>
            <a:off x="7731326" y="5362447"/>
            <a:ext cx="1267927" cy="1439495"/>
          </a:xfrm>
          <a:custGeom>
            <a:avLst/>
            <a:gdLst/>
            <a:ahLst/>
            <a:cxnLst/>
            <a:rect l="l" t="t" r="r" b="b"/>
            <a:pathLst>
              <a:path w="4141760" h="4377846">
                <a:moveTo>
                  <a:pt x="0" y="0"/>
                </a:moveTo>
                <a:lnTo>
                  <a:pt x="4141760" y="0"/>
                </a:lnTo>
                <a:lnTo>
                  <a:pt x="4141760" y="4377846"/>
                </a:lnTo>
                <a:lnTo>
                  <a:pt x="0" y="4377846"/>
                </a:lnTo>
                <a:close/>
              </a:path>
            </a:pathLst>
          </a:custGeom>
        </p:spPr>
      </p:pic>
      <p:cxnSp>
        <p:nvCxnSpPr>
          <p:cNvPr id="33" name="Straight Arrow Connector 32">
            <a:extLst>
              <a:ext uri="{FF2B5EF4-FFF2-40B4-BE49-F238E27FC236}">
                <a16:creationId xmlns:a16="http://schemas.microsoft.com/office/drawing/2014/main" id="{069132F2-2854-8DBE-0159-5798CF44EC39}"/>
              </a:ext>
            </a:extLst>
          </p:cNvPr>
          <p:cNvCxnSpPr>
            <a:cxnSpLocks/>
          </p:cNvCxnSpPr>
          <p:nvPr/>
        </p:nvCxnSpPr>
        <p:spPr>
          <a:xfrm>
            <a:off x="7150181" y="1628651"/>
            <a:ext cx="328687" cy="36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726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b4e4fa2-7237-42a3-bf12-b171639134b5}" enabled="1" method="Privileged" siteId="{b524f606-f77a-4aa2-8da2-fe70343b0cce}" removed="0"/>
</clbl:labelList>
</file>

<file path=docProps/app.xml><?xml version="1.0" encoding="utf-8"?>
<Properties xmlns="http://schemas.openxmlformats.org/officeDocument/2006/extended-properties" xmlns:vt="http://schemas.openxmlformats.org/officeDocument/2006/docPropsVTypes">
  <TotalTime>4454</TotalTime>
  <Words>5609</Words>
  <Application>Microsoft Office PowerPoint</Application>
  <PresentationFormat>On-screen Show (4:3)</PresentationFormat>
  <Paragraphs>309</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Courier New</vt:lpstr>
      <vt:lpstr>Microsoft New Tai Lue</vt:lpstr>
      <vt:lpstr>Symbol</vt:lpstr>
      <vt:lpstr>Office Theme</vt:lpstr>
      <vt:lpstr>PowerPoint Presentation</vt:lpstr>
      <vt:lpstr>What is a Direct Payment?</vt:lpstr>
      <vt:lpstr>Who Can have one?</vt:lpstr>
      <vt:lpstr>PowerPoint Presentation</vt:lpstr>
      <vt:lpstr>Client Finances</vt:lpstr>
      <vt:lpstr>Who cannot have one?</vt:lpstr>
      <vt:lpstr>Role of an Adult Social Care (ASC) Worker</vt:lpstr>
      <vt:lpstr>Process for setting up a Direct Payment</vt:lpstr>
      <vt:lpstr>PowerPoint Presentation</vt:lpstr>
      <vt:lpstr>ASC worker completes care assessment and outcomes are agreed</vt:lpstr>
      <vt:lpstr>PowerPoint Presentation</vt:lpstr>
      <vt:lpstr>DP Finance Team check</vt:lpstr>
      <vt:lpstr>Contracted Information, Advice and Guidance (IAG) Service</vt:lpstr>
      <vt:lpstr>PowerPoint Presentation</vt:lpstr>
      <vt:lpstr>Contracted IAG service Continued:</vt:lpstr>
      <vt:lpstr>DP Finance Team</vt:lpstr>
      <vt:lpstr>One Off Payments</vt:lpstr>
      <vt:lpstr>What can it be used for?</vt:lpstr>
      <vt:lpstr>What can’t it be used for?</vt:lpstr>
      <vt:lpstr>What can’t it be used for continued</vt:lpstr>
      <vt:lpstr>Care and Support Plans</vt:lpstr>
      <vt:lpstr>DBS – How to organise one for an EMPLOYED PA</vt:lpstr>
      <vt:lpstr>DBS – How to organise one for a  Micro-Provider or Self-Employed PA (SEPA)</vt:lpstr>
      <vt:lpstr>Role of Information, Advice, and Guidance Service (IAG)</vt:lpstr>
      <vt:lpstr>Holding (were known as Managed) Accounts</vt:lpstr>
      <vt:lpstr>Role of DP Team</vt:lpstr>
      <vt:lpstr>End of presentation/session  You now have the opportunity to pose questions</vt:lpstr>
      <vt:lpstr>Where can I find the agreement or policy documents?</vt:lpstr>
      <vt:lpstr>The following slides have some frequently asked question which you may gain further help from</vt:lpstr>
      <vt:lpstr>Frequently Asked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Southwest 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Payments</dc:title>
  <dc:creator>Bernie Howard</dc:creator>
  <cp:lastModifiedBy>Bernie Howard</cp:lastModifiedBy>
  <cp:revision>91</cp:revision>
  <cp:lastPrinted>2018-05-22T08:39:50Z</cp:lastPrinted>
  <dcterms:created xsi:type="dcterms:W3CDTF">2016-05-03T12:54:42Z</dcterms:created>
  <dcterms:modified xsi:type="dcterms:W3CDTF">2023-12-05T09:45:59Z</dcterms:modified>
</cp:coreProperties>
</file>