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5"/>
    <p:sldMasterId id="2147483658" r:id="rId6"/>
    <p:sldMasterId id="2147483664" r:id="rId7"/>
    <p:sldMasterId id="2147483660" r:id="rId8"/>
    <p:sldMasterId id="2147483666" r:id="rId9"/>
    <p:sldMasterId id="2147483668" r:id="rId10"/>
    <p:sldMasterId id="2147483662" r:id="rId11"/>
    <p:sldMasterId id="2147483672" r:id="rId12"/>
  </p:sldMasterIdLst>
  <p:notesMasterIdLst>
    <p:notesMasterId r:id="rId33"/>
  </p:notesMasterIdLst>
  <p:handoutMasterIdLst>
    <p:handoutMasterId r:id="rId34"/>
  </p:handoutMasterIdLst>
  <p:sldIdLst>
    <p:sldId id="257" r:id="rId13"/>
    <p:sldId id="258" r:id="rId14"/>
    <p:sldId id="266" r:id="rId15"/>
    <p:sldId id="297" r:id="rId16"/>
    <p:sldId id="296" r:id="rId17"/>
    <p:sldId id="295" r:id="rId18"/>
    <p:sldId id="270" r:id="rId19"/>
    <p:sldId id="265" r:id="rId20"/>
    <p:sldId id="292" r:id="rId21"/>
    <p:sldId id="267" r:id="rId22"/>
    <p:sldId id="294" r:id="rId23"/>
    <p:sldId id="274" r:id="rId24"/>
    <p:sldId id="276" r:id="rId25"/>
    <p:sldId id="268" r:id="rId26"/>
    <p:sldId id="272" r:id="rId27"/>
    <p:sldId id="261" r:id="rId28"/>
    <p:sldId id="264" r:id="rId29"/>
    <p:sldId id="283" r:id="rId30"/>
    <p:sldId id="288" r:id="rId31"/>
    <p:sldId id="263"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072"/>
    <a:srgbClr val="011E41"/>
    <a:srgbClr val="19D3C5"/>
    <a:srgbClr val="76BC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3FCF4A-1442-0C81-3AC3-1D32D08084DF}" v="666" dt="2024-03-04T13:57:58.041"/>
    <p1510:client id="{9D51A71B-2B1E-4119-B9DC-76D17C983101}" v="203" dt="2024-03-05T09:16:29.5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56" y="15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microsoft.com/office/2015/10/relationships/revisionInfo" Target="revisionInfo.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E2C90-FBC6-E37B-61A6-B69897A3EB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7FCEEF8-FA2E-0E34-7170-60CC082493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4EA079-2DF0-4519-9D44-C5FEA9F9D809}" type="datetimeFigureOut">
              <a:rPr lang="en-GB" smtClean="0"/>
              <a:t>05/03/2024</a:t>
            </a:fld>
            <a:endParaRPr lang="en-GB"/>
          </a:p>
        </p:txBody>
      </p:sp>
      <p:sp>
        <p:nvSpPr>
          <p:cNvPr id="4" name="Footer Placeholder 3">
            <a:extLst>
              <a:ext uri="{FF2B5EF4-FFF2-40B4-BE49-F238E27FC236}">
                <a16:creationId xmlns:a16="http://schemas.microsoft.com/office/drawing/2014/main" id="{DF8E4C6B-AC6E-BE49-7E90-3D438ED7325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47CE52-C97E-DCF0-DCF7-A61ECD9DED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70BEA3-A71A-41F8-902B-A9BB571639B1}" type="slidenum">
              <a:rPr lang="en-GB" smtClean="0"/>
              <a:t>‹#›</a:t>
            </a:fld>
            <a:endParaRPr lang="en-GB"/>
          </a:p>
        </p:txBody>
      </p:sp>
    </p:spTree>
    <p:extLst>
      <p:ext uri="{BB962C8B-B14F-4D97-AF65-F5344CB8AC3E}">
        <p14:creationId xmlns:p14="http://schemas.microsoft.com/office/powerpoint/2010/main" val="2075417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AB0D0-8AEB-41E1-A72C-FE34B1678B0D}" type="datetimeFigureOut">
              <a:rPr lang="en-GB" smtClean="0"/>
              <a:t>05/03/2024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9E98C-7401-4C68-AAD2-BC26A1380E66}" type="slidenum">
              <a:rPr lang="en-GB" smtClean="0"/>
              <a:t>‹#›</a:t>
            </a:fld>
            <a:endParaRPr lang="en-GB"/>
          </a:p>
        </p:txBody>
      </p:sp>
    </p:spTree>
    <p:extLst>
      <p:ext uri="{BB962C8B-B14F-4D97-AF65-F5344CB8AC3E}">
        <p14:creationId xmlns:p14="http://schemas.microsoft.com/office/powerpoint/2010/main" val="3317735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8.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8.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31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c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A9BA53-9C53-D0F7-DE11-C66027D3E44B}"/>
              </a:ext>
            </a:extLst>
          </p:cNvPr>
          <p:cNvSpPr/>
          <p:nvPr userDrawn="1"/>
        </p:nvSpPr>
        <p:spPr>
          <a:xfrm>
            <a:off x="0" y="0"/>
            <a:ext cx="12192000" cy="6858000"/>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5" name="Graphic 4">
            <a:extLst>
              <a:ext uri="{FF2B5EF4-FFF2-40B4-BE49-F238E27FC236}">
                <a16:creationId xmlns:a16="http://schemas.microsoft.com/office/drawing/2014/main" id="{52786B3F-5A99-08EB-C863-7A2B04FCDFE3}"/>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553" b="19623"/>
          <a:stretch/>
        </p:blipFill>
        <p:spPr>
          <a:xfrm>
            <a:off x="1164565" y="-150187"/>
            <a:ext cx="11027435" cy="7008187"/>
          </a:xfrm>
          <a:prstGeom prst="rect">
            <a:avLst/>
          </a:prstGeom>
        </p:spPr>
      </p:pic>
      <p:sp>
        <p:nvSpPr>
          <p:cNvPr id="9" name="Text Placeholder 8">
            <a:extLst>
              <a:ext uri="{FF2B5EF4-FFF2-40B4-BE49-F238E27FC236}">
                <a16:creationId xmlns:a16="http://schemas.microsoft.com/office/drawing/2014/main" id="{C0A25C33-8900-56B3-FDC9-8D0904591C9E}"/>
              </a:ext>
            </a:extLst>
          </p:cNvPr>
          <p:cNvSpPr>
            <a:spLocks noGrp="1"/>
          </p:cNvSpPr>
          <p:nvPr>
            <p:ph type="body" sz="quarter" idx="12" hasCustomPrompt="1"/>
          </p:nvPr>
        </p:nvSpPr>
        <p:spPr>
          <a:xfrm>
            <a:off x="2406502" y="1992059"/>
            <a:ext cx="7378996" cy="836201"/>
          </a:xfrm>
          <a:prstGeom prst="rect">
            <a:avLst/>
          </a:prstGeom>
        </p:spPr>
        <p:txBody>
          <a:bodyPr/>
          <a:lstStyle>
            <a:lvl1pPr marL="0" indent="0" algn="ctr">
              <a:buNone/>
              <a:defRPr sz="5400" b="1">
                <a:solidFill>
                  <a:schemeClr val="bg1"/>
                </a:solidFill>
                <a:latin typeface="+mj-lt"/>
              </a:defRPr>
            </a:lvl1pPr>
            <a:lvl2pPr marL="457189" indent="0">
              <a:buNone/>
              <a:defRPr/>
            </a:lvl2pPr>
          </a:lstStyle>
          <a:p>
            <a:pPr lvl="0"/>
            <a:r>
              <a:rPr lang="en-US"/>
              <a:t>End slide title</a:t>
            </a:r>
          </a:p>
        </p:txBody>
      </p:sp>
      <p:sp>
        <p:nvSpPr>
          <p:cNvPr id="11" name="Text Placeholder 8">
            <a:extLst>
              <a:ext uri="{FF2B5EF4-FFF2-40B4-BE49-F238E27FC236}">
                <a16:creationId xmlns:a16="http://schemas.microsoft.com/office/drawing/2014/main" id="{D59A5BE5-CEF8-8437-8581-44DC823CB3DC}"/>
              </a:ext>
            </a:extLst>
          </p:cNvPr>
          <p:cNvSpPr>
            <a:spLocks noGrp="1"/>
          </p:cNvSpPr>
          <p:nvPr>
            <p:ph type="body" sz="quarter" idx="13" hasCustomPrompt="1"/>
          </p:nvPr>
        </p:nvSpPr>
        <p:spPr>
          <a:xfrm>
            <a:off x="2406502" y="3113410"/>
            <a:ext cx="7378996" cy="480992"/>
          </a:xfrm>
          <a:prstGeom prst="rect">
            <a:avLst/>
          </a:prstGeom>
        </p:spPr>
        <p:txBody>
          <a:bodyPr/>
          <a:lstStyle>
            <a:lvl1pPr marL="0" indent="0" algn="ctr">
              <a:buNone/>
              <a:defRPr sz="2400" b="1">
                <a:solidFill>
                  <a:schemeClr val="bg1"/>
                </a:solidFill>
                <a:latin typeface="+mj-lt"/>
              </a:defRPr>
            </a:lvl1pPr>
            <a:lvl2pPr marL="457189" indent="0">
              <a:buNone/>
              <a:defRPr/>
            </a:lvl2pPr>
          </a:lstStyle>
          <a:p>
            <a:pPr lvl="0"/>
            <a:r>
              <a:rPr lang="en-US"/>
              <a:t>email@somerset.gov.uk</a:t>
            </a:r>
          </a:p>
        </p:txBody>
      </p:sp>
      <p:pic>
        <p:nvPicPr>
          <p:cNvPr id="12" name="Graphic 11">
            <a:extLst>
              <a:ext uri="{FF2B5EF4-FFF2-40B4-BE49-F238E27FC236}">
                <a16:creationId xmlns:a16="http://schemas.microsoft.com/office/drawing/2014/main" id="{FA60AB2A-E893-374F-DCD5-21E61FD1E83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13554" y="5250146"/>
            <a:ext cx="3016513" cy="834009"/>
          </a:xfrm>
          <a:prstGeom prst="rect">
            <a:avLst/>
          </a:prstGeom>
        </p:spPr>
      </p:pic>
    </p:spTree>
    <p:extLst>
      <p:ext uri="{BB962C8B-B14F-4D97-AF65-F5344CB8AC3E}">
        <p14:creationId xmlns:p14="http://schemas.microsoft.com/office/powerpoint/2010/main" val="73420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content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5D97AE-5641-26A2-AF61-8B67E280EBBC}"/>
              </a:ext>
            </a:extLst>
          </p:cNvPr>
          <p:cNvSpPr/>
          <p:nvPr userDrawn="1"/>
        </p:nvSpPr>
        <p:spPr>
          <a:xfrm>
            <a:off x="0" y="0"/>
            <a:ext cx="12192000" cy="1787979"/>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Text Placeholder 8">
            <a:extLst>
              <a:ext uri="{FF2B5EF4-FFF2-40B4-BE49-F238E27FC236}">
                <a16:creationId xmlns:a16="http://schemas.microsoft.com/office/drawing/2014/main" id="{3E218F3C-265C-2E57-B060-31BDED9A17C8}"/>
              </a:ext>
            </a:extLst>
          </p:cNvPr>
          <p:cNvSpPr>
            <a:spLocks noGrp="1"/>
          </p:cNvSpPr>
          <p:nvPr>
            <p:ph type="body" sz="quarter" idx="10" hasCustomPrompt="1"/>
          </p:nvPr>
        </p:nvSpPr>
        <p:spPr>
          <a:xfrm>
            <a:off x="382772" y="207250"/>
            <a:ext cx="11426456" cy="1323838"/>
          </a:xfrm>
          <a:prstGeom prst="rect">
            <a:avLst/>
          </a:prstGeom>
        </p:spPr>
        <p:txBody>
          <a:bodyPr/>
          <a:lstStyle>
            <a:lvl1pPr marL="0" indent="0">
              <a:buNone/>
              <a:defRPr sz="4400" b="1">
                <a:solidFill>
                  <a:srgbClr val="FFFFFF"/>
                </a:solidFill>
                <a:latin typeface="+mj-lt"/>
              </a:defRPr>
            </a:lvl1pPr>
            <a:lvl2pPr marL="457189" indent="0">
              <a:buNone/>
              <a:defRPr/>
            </a:lvl2pPr>
          </a:lstStyle>
          <a:p>
            <a:pPr lvl="0"/>
            <a:r>
              <a:rPr lang="en-US"/>
              <a:t>Slide title double line</a:t>
            </a:r>
          </a:p>
        </p:txBody>
      </p:sp>
      <p:sp>
        <p:nvSpPr>
          <p:cNvPr id="5" name="Text Placeholder 8">
            <a:extLst>
              <a:ext uri="{FF2B5EF4-FFF2-40B4-BE49-F238E27FC236}">
                <a16:creationId xmlns:a16="http://schemas.microsoft.com/office/drawing/2014/main" id="{EA474F61-CC8A-6CA3-E306-532D3C46A7E7}"/>
              </a:ext>
            </a:extLst>
          </p:cNvPr>
          <p:cNvSpPr>
            <a:spLocks noGrp="1"/>
          </p:cNvSpPr>
          <p:nvPr>
            <p:ph type="body" sz="quarter" idx="11" hasCustomPrompt="1"/>
          </p:nvPr>
        </p:nvSpPr>
        <p:spPr>
          <a:xfrm>
            <a:off x="382772" y="2055771"/>
            <a:ext cx="1142645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a:t>Sub heading</a:t>
            </a:r>
          </a:p>
        </p:txBody>
      </p:sp>
      <p:sp>
        <p:nvSpPr>
          <p:cNvPr id="6" name="Text Placeholder 8">
            <a:extLst>
              <a:ext uri="{FF2B5EF4-FFF2-40B4-BE49-F238E27FC236}">
                <a16:creationId xmlns:a16="http://schemas.microsoft.com/office/drawing/2014/main" id="{D763095C-7440-D212-03FD-FF630CDE8A6A}"/>
              </a:ext>
            </a:extLst>
          </p:cNvPr>
          <p:cNvSpPr>
            <a:spLocks noGrp="1"/>
          </p:cNvSpPr>
          <p:nvPr>
            <p:ph type="body" sz="quarter" idx="12" hasCustomPrompt="1"/>
          </p:nvPr>
        </p:nvSpPr>
        <p:spPr>
          <a:xfrm>
            <a:off x="382772" y="2793406"/>
            <a:ext cx="11426456" cy="3150196"/>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a:t>Body copy</a:t>
            </a:r>
          </a:p>
        </p:txBody>
      </p:sp>
    </p:spTree>
    <p:extLst>
      <p:ext uri="{BB962C8B-B14F-4D97-AF65-F5344CB8AC3E}">
        <p14:creationId xmlns:p14="http://schemas.microsoft.com/office/powerpoint/2010/main" val="4115111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ain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3CBFB7-AC8C-0869-2666-C1FDAC48DE44}"/>
              </a:ext>
            </a:extLst>
          </p:cNvPr>
          <p:cNvSpPr/>
          <p:nvPr userDrawn="1"/>
        </p:nvSpPr>
        <p:spPr>
          <a:xfrm>
            <a:off x="0" y="6267806"/>
            <a:ext cx="12192000" cy="590193"/>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Graphic 2">
            <a:extLst>
              <a:ext uri="{FF2B5EF4-FFF2-40B4-BE49-F238E27FC236}">
                <a16:creationId xmlns:a16="http://schemas.microsoft.com/office/drawing/2014/main" id="{8073B0EB-AC08-AB7E-7B8F-589EA6C5A7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4089648">
            <a:off x="8227720" y="3584886"/>
            <a:ext cx="4606992" cy="6333156"/>
          </a:xfrm>
          <a:prstGeom prst="rect">
            <a:avLst/>
          </a:prstGeom>
        </p:spPr>
      </p:pic>
      <p:sp>
        <p:nvSpPr>
          <p:cNvPr id="4" name="Text Placeholder 8">
            <a:extLst>
              <a:ext uri="{FF2B5EF4-FFF2-40B4-BE49-F238E27FC236}">
                <a16:creationId xmlns:a16="http://schemas.microsoft.com/office/drawing/2014/main" id="{9F22E09B-529E-E02F-455F-A83FE1E660D9}"/>
              </a:ext>
            </a:extLst>
          </p:cNvPr>
          <p:cNvSpPr>
            <a:spLocks noGrp="1"/>
          </p:cNvSpPr>
          <p:nvPr>
            <p:ph type="body" sz="quarter" idx="14" hasCustomPrompt="1"/>
          </p:nvPr>
        </p:nvSpPr>
        <p:spPr>
          <a:xfrm>
            <a:off x="382772" y="271048"/>
            <a:ext cx="1142645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a:t>Slide title</a:t>
            </a:r>
          </a:p>
        </p:txBody>
      </p:sp>
      <p:sp>
        <p:nvSpPr>
          <p:cNvPr id="6" name="Text Placeholder 8">
            <a:extLst>
              <a:ext uri="{FF2B5EF4-FFF2-40B4-BE49-F238E27FC236}">
                <a16:creationId xmlns:a16="http://schemas.microsoft.com/office/drawing/2014/main" id="{07B12E56-B2D3-BAC7-5707-3509EBBBE9F6}"/>
              </a:ext>
            </a:extLst>
          </p:cNvPr>
          <p:cNvSpPr>
            <a:spLocks noGrp="1"/>
          </p:cNvSpPr>
          <p:nvPr>
            <p:ph type="body" sz="quarter" idx="11" hasCustomPrompt="1"/>
          </p:nvPr>
        </p:nvSpPr>
        <p:spPr>
          <a:xfrm>
            <a:off x="382772" y="1173267"/>
            <a:ext cx="1142645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a:t>Sub heading</a:t>
            </a:r>
          </a:p>
        </p:txBody>
      </p:sp>
      <p:sp>
        <p:nvSpPr>
          <p:cNvPr id="9" name="Text Placeholder 8">
            <a:extLst>
              <a:ext uri="{FF2B5EF4-FFF2-40B4-BE49-F238E27FC236}">
                <a16:creationId xmlns:a16="http://schemas.microsoft.com/office/drawing/2014/main" id="{7610A9DD-6B61-E599-1AF4-AD7E7AB4D76F}"/>
              </a:ext>
            </a:extLst>
          </p:cNvPr>
          <p:cNvSpPr>
            <a:spLocks noGrp="1"/>
          </p:cNvSpPr>
          <p:nvPr>
            <p:ph type="body" sz="quarter" idx="15" hasCustomPrompt="1"/>
          </p:nvPr>
        </p:nvSpPr>
        <p:spPr>
          <a:xfrm>
            <a:off x="382772" y="1910901"/>
            <a:ext cx="11426456" cy="3773832"/>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a:t>Body copy</a:t>
            </a:r>
          </a:p>
        </p:txBody>
      </p:sp>
    </p:spTree>
    <p:extLst>
      <p:ext uri="{BB962C8B-B14F-4D97-AF65-F5344CB8AC3E}">
        <p14:creationId xmlns:p14="http://schemas.microsoft.com/office/powerpoint/2010/main" val="729173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ternate conten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2741015-3115-4E1C-838A-2FC6A637E9D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345151" y="1007965"/>
            <a:ext cx="9071660" cy="7986401"/>
          </a:xfrm>
          <a:prstGeom prst="rect">
            <a:avLst/>
          </a:prstGeom>
        </p:spPr>
      </p:pic>
      <p:sp>
        <p:nvSpPr>
          <p:cNvPr id="2" name="Rectangle 1">
            <a:extLst>
              <a:ext uri="{FF2B5EF4-FFF2-40B4-BE49-F238E27FC236}">
                <a16:creationId xmlns:a16="http://schemas.microsoft.com/office/drawing/2014/main" id="{27FBE491-D91C-B66F-61E4-73D9A4C6742A}"/>
              </a:ext>
            </a:extLst>
          </p:cNvPr>
          <p:cNvSpPr/>
          <p:nvPr userDrawn="1"/>
        </p:nvSpPr>
        <p:spPr>
          <a:xfrm>
            <a:off x="0" y="1"/>
            <a:ext cx="12192000" cy="1078302"/>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9" name="Text Placeholder 8">
            <a:extLst>
              <a:ext uri="{FF2B5EF4-FFF2-40B4-BE49-F238E27FC236}">
                <a16:creationId xmlns:a16="http://schemas.microsoft.com/office/drawing/2014/main" id="{542B0CB0-6001-4593-7B22-C1D52CB7D0A0}"/>
              </a:ext>
            </a:extLst>
          </p:cNvPr>
          <p:cNvSpPr>
            <a:spLocks noGrp="1"/>
          </p:cNvSpPr>
          <p:nvPr>
            <p:ph type="body" sz="quarter" idx="10" hasCustomPrompt="1"/>
          </p:nvPr>
        </p:nvSpPr>
        <p:spPr>
          <a:xfrm>
            <a:off x="382771" y="207250"/>
            <a:ext cx="11426458" cy="701659"/>
          </a:xfrm>
          <a:prstGeom prst="rect">
            <a:avLst/>
          </a:prstGeom>
        </p:spPr>
        <p:txBody>
          <a:bodyPr/>
          <a:lstStyle>
            <a:lvl1pPr marL="0" indent="0">
              <a:buNone/>
              <a:defRPr sz="4400" b="1">
                <a:solidFill>
                  <a:srgbClr val="FFFFFF"/>
                </a:solidFill>
                <a:latin typeface="+mj-lt"/>
              </a:defRPr>
            </a:lvl1pPr>
            <a:lvl2pPr marL="457189" indent="0">
              <a:buNone/>
              <a:defRPr/>
            </a:lvl2pPr>
          </a:lstStyle>
          <a:p>
            <a:pPr lvl="0"/>
            <a:r>
              <a:rPr lang="en-US"/>
              <a:t>Slide title</a:t>
            </a:r>
          </a:p>
        </p:txBody>
      </p:sp>
      <p:sp>
        <p:nvSpPr>
          <p:cNvPr id="10" name="Text Placeholder 8">
            <a:extLst>
              <a:ext uri="{FF2B5EF4-FFF2-40B4-BE49-F238E27FC236}">
                <a16:creationId xmlns:a16="http://schemas.microsoft.com/office/drawing/2014/main" id="{86EAF7AF-BC6C-672B-6DF0-C970762ECA1A}"/>
              </a:ext>
            </a:extLst>
          </p:cNvPr>
          <p:cNvSpPr>
            <a:spLocks noGrp="1"/>
          </p:cNvSpPr>
          <p:nvPr>
            <p:ph type="body" sz="quarter" idx="11" hasCustomPrompt="1"/>
          </p:nvPr>
        </p:nvSpPr>
        <p:spPr>
          <a:xfrm>
            <a:off x="382771" y="1284464"/>
            <a:ext cx="11426458"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a:t>Sub heading</a:t>
            </a:r>
          </a:p>
        </p:txBody>
      </p:sp>
      <p:sp>
        <p:nvSpPr>
          <p:cNvPr id="11" name="Text Placeholder 8">
            <a:extLst>
              <a:ext uri="{FF2B5EF4-FFF2-40B4-BE49-F238E27FC236}">
                <a16:creationId xmlns:a16="http://schemas.microsoft.com/office/drawing/2014/main" id="{67DDBDD8-A7CC-165D-BA1A-8C2B1AE7E9AE}"/>
              </a:ext>
            </a:extLst>
          </p:cNvPr>
          <p:cNvSpPr>
            <a:spLocks noGrp="1"/>
          </p:cNvSpPr>
          <p:nvPr>
            <p:ph type="body" sz="quarter" idx="12" hasCustomPrompt="1"/>
          </p:nvPr>
        </p:nvSpPr>
        <p:spPr>
          <a:xfrm>
            <a:off x="382771" y="2022098"/>
            <a:ext cx="9972663" cy="3676953"/>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a:t>Body copy</a:t>
            </a:r>
          </a:p>
        </p:txBody>
      </p:sp>
    </p:spTree>
    <p:extLst>
      <p:ext uri="{BB962C8B-B14F-4D97-AF65-F5344CB8AC3E}">
        <p14:creationId xmlns:p14="http://schemas.microsoft.com/office/powerpoint/2010/main" val="215022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content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B82743-D2E4-9219-15DA-1F0AFB3F4D68}"/>
              </a:ext>
            </a:extLst>
          </p:cNvPr>
          <p:cNvSpPr/>
          <p:nvPr userDrawn="1"/>
        </p:nvSpPr>
        <p:spPr>
          <a:xfrm>
            <a:off x="10682653" y="2"/>
            <a:ext cx="1509347" cy="6857999"/>
          </a:xfrm>
          <a:prstGeom prst="rect">
            <a:avLst/>
          </a:prstGeom>
          <a:solidFill>
            <a:srgbClr val="0060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Graphic 13">
            <a:extLst>
              <a:ext uri="{FF2B5EF4-FFF2-40B4-BE49-F238E27FC236}">
                <a16:creationId xmlns:a16="http://schemas.microsoft.com/office/drawing/2014/main" id="{B201F2AB-6DE1-0E7D-ED7C-A0A2565BE07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1294098">
            <a:off x="9357420" y="-878893"/>
            <a:ext cx="5513686" cy="4898658"/>
          </a:xfrm>
          <a:prstGeom prst="rect">
            <a:avLst/>
          </a:prstGeom>
        </p:spPr>
      </p:pic>
      <p:sp>
        <p:nvSpPr>
          <p:cNvPr id="8" name="Text Placeholder 8">
            <a:extLst>
              <a:ext uri="{FF2B5EF4-FFF2-40B4-BE49-F238E27FC236}">
                <a16:creationId xmlns:a16="http://schemas.microsoft.com/office/drawing/2014/main" id="{1DCD3939-D678-9C58-3458-DE9867DA8361}"/>
              </a:ext>
            </a:extLst>
          </p:cNvPr>
          <p:cNvSpPr>
            <a:spLocks noGrp="1"/>
          </p:cNvSpPr>
          <p:nvPr>
            <p:ph type="body" sz="quarter" idx="10" hasCustomPrompt="1"/>
          </p:nvPr>
        </p:nvSpPr>
        <p:spPr>
          <a:xfrm>
            <a:off x="382772" y="271048"/>
            <a:ext cx="9835116" cy="590192"/>
          </a:xfrm>
          <a:prstGeom prst="rect">
            <a:avLst/>
          </a:prstGeom>
        </p:spPr>
        <p:txBody>
          <a:bodyPr/>
          <a:lstStyle>
            <a:lvl1pPr marL="0" indent="0">
              <a:buNone/>
              <a:defRPr sz="4400" b="1">
                <a:solidFill>
                  <a:schemeClr val="bg2"/>
                </a:solidFill>
                <a:latin typeface="+mj-lt"/>
              </a:defRPr>
            </a:lvl1pPr>
            <a:lvl2pPr marL="457189" indent="0">
              <a:buNone/>
              <a:defRPr/>
            </a:lvl2pPr>
          </a:lstStyle>
          <a:p>
            <a:pPr lvl="0"/>
            <a:r>
              <a:rPr lang="en-US"/>
              <a:t>Slide title</a:t>
            </a:r>
          </a:p>
        </p:txBody>
      </p:sp>
      <p:sp>
        <p:nvSpPr>
          <p:cNvPr id="9" name="Text Placeholder 8">
            <a:extLst>
              <a:ext uri="{FF2B5EF4-FFF2-40B4-BE49-F238E27FC236}">
                <a16:creationId xmlns:a16="http://schemas.microsoft.com/office/drawing/2014/main" id="{F4DDF363-D961-780F-C50C-10F9CAC5C0FB}"/>
              </a:ext>
            </a:extLst>
          </p:cNvPr>
          <p:cNvSpPr>
            <a:spLocks noGrp="1"/>
          </p:cNvSpPr>
          <p:nvPr>
            <p:ph type="body" sz="quarter" idx="11"/>
          </p:nvPr>
        </p:nvSpPr>
        <p:spPr>
          <a:xfrm>
            <a:off x="382772" y="1173267"/>
            <a:ext cx="9835116" cy="494384"/>
          </a:xfrm>
          <a:prstGeom prst="rect">
            <a:avLst/>
          </a:prstGeom>
        </p:spPr>
        <p:txBody>
          <a:bodyPr/>
          <a:lstStyle>
            <a:lvl1pPr marL="0" indent="0">
              <a:buNone/>
              <a:defRPr sz="2800" b="0">
                <a:solidFill>
                  <a:schemeClr val="tx2"/>
                </a:solidFill>
                <a:latin typeface="+mj-lt"/>
              </a:defRPr>
            </a:lvl1pPr>
            <a:lvl2pPr marL="457189" indent="0">
              <a:buNone/>
              <a:defRPr/>
            </a:lvl2pPr>
          </a:lstStyle>
          <a:p>
            <a:pPr lvl="0"/>
            <a:r>
              <a:rPr lang="en-US"/>
              <a:t>Click to edit Master text styles</a:t>
            </a:r>
          </a:p>
        </p:txBody>
      </p:sp>
      <p:sp>
        <p:nvSpPr>
          <p:cNvPr id="10" name="Text Placeholder 8">
            <a:extLst>
              <a:ext uri="{FF2B5EF4-FFF2-40B4-BE49-F238E27FC236}">
                <a16:creationId xmlns:a16="http://schemas.microsoft.com/office/drawing/2014/main" id="{65181D78-3290-C9A5-F40F-72C076D59552}"/>
              </a:ext>
            </a:extLst>
          </p:cNvPr>
          <p:cNvSpPr>
            <a:spLocks noGrp="1"/>
          </p:cNvSpPr>
          <p:nvPr>
            <p:ph type="body" sz="quarter" idx="12" hasCustomPrompt="1"/>
          </p:nvPr>
        </p:nvSpPr>
        <p:spPr>
          <a:xfrm>
            <a:off x="382772" y="1910902"/>
            <a:ext cx="9835116" cy="4032700"/>
          </a:xfrm>
          <a:prstGeom prst="rect">
            <a:avLst/>
          </a:prstGeom>
        </p:spPr>
        <p:txBody>
          <a:bodyPr/>
          <a:lstStyle>
            <a:lvl1pPr marL="0" indent="0">
              <a:buNone/>
              <a:defRPr sz="2000" b="0">
                <a:solidFill>
                  <a:schemeClr val="bg2"/>
                </a:solidFill>
                <a:latin typeface="+mj-lt"/>
              </a:defRPr>
            </a:lvl1pPr>
            <a:lvl2pPr marL="457189" indent="0">
              <a:buNone/>
              <a:defRPr/>
            </a:lvl2pPr>
          </a:lstStyle>
          <a:p>
            <a:pPr lvl="0"/>
            <a:r>
              <a:rPr lang="en-US"/>
              <a:t>Body copy</a:t>
            </a:r>
          </a:p>
        </p:txBody>
      </p:sp>
    </p:spTree>
    <p:extLst>
      <p:ext uri="{BB962C8B-B14F-4D97-AF65-F5344CB8AC3E}">
        <p14:creationId xmlns:p14="http://schemas.microsoft.com/office/powerpoint/2010/main" val="410230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4" name="Picture 3" descr="Shape">
            <a:extLst>
              <a:ext uri="{FF2B5EF4-FFF2-40B4-BE49-F238E27FC236}">
                <a16:creationId xmlns:a16="http://schemas.microsoft.com/office/drawing/2014/main" id="{7E52F2C9-34EA-7A54-8CC9-0037954E28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5447" t="24791" r="11469" b="22353"/>
          <a:stretch/>
        </p:blipFill>
        <p:spPr>
          <a:xfrm>
            <a:off x="0" y="0"/>
            <a:ext cx="10229851" cy="6858000"/>
          </a:xfrm>
          <a:prstGeom prst="rect">
            <a:avLst/>
          </a:prstGeom>
        </p:spPr>
      </p:pic>
      <p:sp>
        <p:nvSpPr>
          <p:cNvPr id="8" name="Text Placeholder 7">
            <a:extLst>
              <a:ext uri="{FF2B5EF4-FFF2-40B4-BE49-F238E27FC236}">
                <a16:creationId xmlns:a16="http://schemas.microsoft.com/office/drawing/2014/main" id="{8D6994F0-3338-2F2C-7F14-004B943AC513}"/>
              </a:ext>
            </a:extLst>
          </p:cNvPr>
          <p:cNvSpPr>
            <a:spLocks noGrp="1"/>
          </p:cNvSpPr>
          <p:nvPr>
            <p:ph type="body" sz="quarter" idx="10" hasCustomPrompt="1"/>
          </p:nvPr>
        </p:nvSpPr>
        <p:spPr>
          <a:xfrm>
            <a:off x="813938" y="1266138"/>
            <a:ext cx="7800223" cy="2391832"/>
          </a:xfrm>
          <a:prstGeom prst="rect">
            <a:avLst/>
          </a:prstGeom>
        </p:spPr>
        <p:txBody>
          <a:bodyPr/>
          <a:lstStyle>
            <a:lvl1pPr marL="0" indent="0">
              <a:buNone/>
              <a:defRPr sz="8000" b="1">
                <a:solidFill>
                  <a:schemeClr val="bg1"/>
                </a:solidFill>
                <a:latin typeface="+mj-lt"/>
              </a:defRPr>
            </a:lvl1pPr>
          </a:lstStyle>
          <a:p>
            <a:pPr lvl="0"/>
            <a:r>
              <a:rPr lang="en-US"/>
              <a:t>Title</a:t>
            </a:r>
          </a:p>
        </p:txBody>
      </p:sp>
      <p:sp>
        <p:nvSpPr>
          <p:cNvPr id="10" name="Text Placeholder 9">
            <a:extLst>
              <a:ext uri="{FF2B5EF4-FFF2-40B4-BE49-F238E27FC236}">
                <a16:creationId xmlns:a16="http://schemas.microsoft.com/office/drawing/2014/main" id="{33AA0573-4809-4B60-7C33-FCFC71225DF1}"/>
              </a:ext>
            </a:extLst>
          </p:cNvPr>
          <p:cNvSpPr>
            <a:spLocks noGrp="1"/>
          </p:cNvSpPr>
          <p:nvPr>
            <p:ph type="body" sz="quarter" idx="11" hasCustomPrompt="1"/>
          </p:nvPr>
        </p:nvSpPr>
        <p:spPr>
          <a:xfrm>
            <a:off x="813554" y="4147148"/>
            <a:ext cx="7800222" cy="626872"/>
          </a:xfrm>
          <a:prstGeom prst="rect">
            <a:avLst/>
          </a:prstGeom>
        </p:spPr>
        <p:txBody>
          <a:bodyPr/>
          <a:lstStyle>
            <a:lvl1pPr marL="0" indent="0">
              <a:buNone/>
              <a:defRPr>
                <a:solidFill>
                  <a:schemeClr val="bg1"/>
                </a:solidFill>
              </a:defRPr>
            </a:lvl1pPr>
            <a:lvl2pPr marL="457189" indent="0">
              <a:buNone/>
              <a:defRPr/>
            </a:lvl2pPr>
          </a:lstStyle>
          <a:p>
            <a:pPr lvl="0"/>
            <a:r>
              <a:rPr lang="en-US"/>
              <a:t>Subheading / Date</a:t>
            </a:r>
          </a:p>
        </p:txBody>
      </p:sp>
      <p:pic>
        <p:nvPicPr>
          <p:cNvPr id="11" name="Graphic 10">
            <a:extLst>
              <a:ext uri="{FF2B5EF4-FFF2-40B4-BE49-F238E27FC236}">
                <a16:creationId xmlns:a16="http://schemas.microsoft.com/office/drawing/2014/main" id="{66538ED1-C222-3640-441E-897444E77C4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13554" y="5250146"/>
            <a:ext cx="3016513" cy="834009"/>
          </a:xfrm>
          <a:prstGeom prst="rect">
            <a:avLst/>
          </a:prstGeom>
        </p:spPr>
      </p:pic>
    </p:spTree>
    <p:extLst>
      <p:ext uri="{BB962C8B-B14F-4D97-AF65-F5344CB8AC3E}">
        <p14:creationId xmlns:p14="http://schemas.microsoft.com/office/powerpoint/2010/main" val="3168312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0229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0347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327245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7F8953B-80E1-4E3A-5FB9-8FB3390CADA8}"/>
              </a:ext>
            </a:extLst>
          </p:cNvPr>
          <p:cNvSpPr>
            <a:spLocks noGrp="1"/>
          </p:cNvSpPr>
          <p:nvPr>
            <p:ph type="pic" sz="quarter" idx="10"/>
          </p:nvPr>
        </p:nvSpPr>
        <p:spPr>
          <a:xfrm>
            <a:off x="7495786" y="456422"/>
            <a:ext cx="4339656" cy="2252272"/>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61F0BF9F-567D-69BA-EC66-A752E3B3EE9F}"/>
              </a:ext>
            </a:extLst>
          </p:cNvPr>
          <p:cNvSpPr>
            <a:spLocks noGrp="1"/>
          </p:cNvSpPr>
          <p:nvPr>
            <p:ph type="pic" sz="quarter" idx="11"/>
          </p:nvPr>
        </p:nvSpPr>
        <p:spPr>
          <a:xfrm>
            <a:off x="7495786" y="3576309"/>
            <a:ext cx="4339656" cy="2252272"/>
          </a:xfrm>
          <a:prstGeom prst="rect">
            <a:avLst/>
          </a:prstGeom>
        </p:spPr>
        <p:txBody>
          <a:bodyPr/>
          <a:lstStyle/>
          <a:p>
            <a:endParaRPr lang="en-GB"/>
          </a:p>
        </p:txBody>
      </p:sp>
    </p:spTree>
    <p:extLst>
      <p:ext uri="{BB962C8B-B14F-4D97-AF65-F5344CB8AC3E}">
        <p14:creationId xmlns:p14="http://schemas.microsoft.com/office/powerpoint/2010/main" val="351226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47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7D4F51E-9C34-DBAD-CC57-291494DBAB62}"/>
              </a:ext>
            </a:extLst>
          </p:cNvPr>
          <p:cNvSpPr>
            <a:spLocks noGrp="1"/>
          </p:cNvSpPr>
          <p:nvPr>
            <p:ph type="pic" sz="quarter" idx="10"/>
          </p:nvPr>
        </p:nvSpPr>
        <p:spPr>
          <a:xfrm>
            <a:off x="8420100" y="1517650"/>
            <a:ext cx="2906713" cy="1911350"/>
          </a:xfrm>
          <a:prstGeom prst="rect">
            <a:avLst/>
          </a:prstGeom>
        </p:spPr>
        <p:txBody>
          <a:bodyPr/>
          <a:lstStyle/>
          <a:p>
            <a:endParaRPr lang="en-GB"/>
          </a:p>
        </p:txBody>
      </p:sp>
      <p:sp>
        <p:nvSpPr>
          <p:cNvPr id="4" name="Picture Placeholder 2">
            <a:extLst>
              <a:ext uri="{FF2B5EF4-FFF2-40B4-BE49-F238E27FC236}">
                <a16:creationId xmlns:a16="http://schemas.microsoft.com/office/drawing/2014/main" id="{EA2FA4F6-C353-88B3-C993-8DE6ED4BF003}"/>
              </a:ext>
            </a:extLst>
          </p:cNvPr>
          <p:cNvSpPr>
            <a:spLocks noGrp="1"/>
          </p:cNvSpPr>
          <p:nvPr>
            <p:ph type="pic" sz="quarter" idx="11"/>
          </p:nvPr>
        </p:nvSpPr>
        <p:spPr>
          <a:xfrm>
            <a:off x="8420099" y="3586552"/>
            <a:ext cx="2906713" cy="1911350"/>
          </a:xfrm>
          <a:prstGeom prst="rect">
            <a:avLst/>
          </a:prstGeom>
        </p:spPr>
        <p:txBody>
          <a:bodyPr/>
          <a:lstStyle/>
          <a:p>
            <a:endParaRPr lang="en-GB"/>
          </a:p>
        </p:txBody>
      </p:sp>
    </p:spTree>
    <p:extLst>
      <p:ext uri="{BB962C8B-B14F-4D97-AF65-F5344CB8AC3E}">
        <p14:creationId xmlns:p14="http://schemas.microsoft.com/office/powerpoint/2010/main" val="259499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6FDFCC89-4DBE-6454-EA6D-F376C03455AE}"/>
              </a:ext>
            </a:extLst>
          </p:cNvPr>
          <p:cNvSpPr>
            <a:spLocks noGrp="1"/>
          </p:cNvSpPr>
          <p:nvPr>
            <p:ph type="pic" sz="quarter" idx="10"/>
          </p:nvPr>
        </p:nvSpPr>
        <p:spPr>
          <a:xfrm>
            <a:off x="906463" y="4468813"/>
            <a:ext cx="2924175" cy="1992312"/>
          </a:xfrm>
          <a:prstGeom prst="rect">
            <a:avLst/>
          </a:prstGeom>
        </p:spPr>
        <p:txBody>
          <a:bodyPr/>
          <a:lstStyle/>
          <a:p>
            <a:endParaRPr lang="en-GB"/>
          </a:p>
        </p:txBody>
      </p:sp>
      <p:sp>
        <p:nvSpPr>
          <p:cNvPr id="7" name="Picture Placeholder 4">
            <a:extLst>
              <a:ext uri="{FF2B5EF4-FFF2-40B4-BE49-F238E27FC236}">
                <a16:creationId xmlns:a16="http://schemas.microsoft.com/office/drawing/2014/main" id="{34104393-F7D0-8059-FA49-FBB10150647E}"/>
              </a:ext>
            </a:extLst>
          </p:cNvPr>
          <p:cNvSpPr>
            <a:spLocks noGrp="1"/>
          </p:cNvSpPr>
          <p:nvPr>
            <p:ph type="pic" sz="quarter" idx="12"/>
          </p:nvPr>
        </p:nvSpPr>
        <p:spPr>
          <a:xfrm>
            <a:off x="4633912" y="4466268"/>
            <a:ext cx="2924175" cy="1992312"/>
          </a:xfrm>
          <a:prstGeom prst="rect">
            <a:avLst/>
          </a:prstGeom>
        </p:spPr>
        <p:txBody>
          <a:bodyPr/>
          <a:lstStyle/>
          <a:p>
            <a:endParaRPr lang="en-GB"/>
          </a:p>
        </p:txBody>
      </p:sp>
      <p:sp>
        <p:nvSpPr>
          <p:cNvPr id="8" name="Picture Placeholder 4">
            <a:extLst>
              <a:ext uri="{FF2B5EF4-FFF2-40B4-BE49-F238E27FC236}">
                <a16:creationId xmlns:a16="http://schemas.microsoft.com/office/drawing/2014/main" id="{32423352-6820-9DE5-875E-25A3933A81FA}"/>
              </a:ext>
            </a:extLst>
          </p:cNvPr>
          <p:cNvSpPr>
            <a:spLocks noGrp="1"/>
          </p:cNvSpPr>
          <p:nvPr>
            <p:ph type="pic" sz="quarter" idx="13"/>
          </p:nvPr>
        </p:nvSpPr>
        <p:spPr>
          <a:xfrm>
            <a:off x="8208962" y="4466268"/>
            <a:ext cx="2924175" cy="1992312"/>
          </a:xfrm>
          <a:prstGeom prst="rect">
            <a:avLst/>
          </a:prstGeom>
        </p:spPr>
        <p:txBody>
          <a:bodyPr/>
          <a:lstStyle/>
          <a:p>
            <a:endParaRPr lang="en-GB"/>
          </a:p>
        </p:txBody>
      </p:sp>
    </p:spTree>
    <p:extLst>
      <p:ext uri="{BB962C8B-B14F-4D97-AF65-F5344CB8AC3E}">
        <p14:creationId xmlns:p14="http://schemas.microsoft.com/office/powerpoint/2010/main" val="109149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3043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9.xml"/><Relationship Id="rId4" Type="http://schemas.openxmlformats.org/officeDocument/2006/relationships/image" Target="../media/image6.sv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theme" Target="../theme/theme8.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Shape">
            <a:extLst>
              <a:ext uri="{FF2B5EF4-FFF2-40B4-BE49-F238E27FC236}">
                <a16:creationId xmlns:a16="http://schemas.microsoft.com/office/drawing/2014/main" id="{5904852E-5BDE-4F31-A115-E7DEAB6B14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5447" t="24791" r="11469" b="22353"/>
          <a:stretch/>
        </p:blipFill>
        <p:spPr>
          <a:xfrm>
            <a:off x="0" y="0"/>
            <a:ext cx="10229850" cy="6858000"/>
          </a:xfrm>
          <a:prstGeom prst="rect">
            <a:avLst/>
          </a:prstGeom>
        </p:spPr>
      </p:pic>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2778"/>
          <a:stretch/>
        </p:blipFill>
        <p:spPr>
          <a:xfrm>
            <a:off x="895001"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20F74B-3053-4EA7-6612-79CE9C12273A}"/>
              </a:ext>
            </a:extLst>
          </p:cNvPr>
          <p:cNvSpPr/>
          <p:nvPr userDrawn="1"/>
        </p:nvSpPr>
        <p:spPr>
          <a:xfrm>
            <a:off x="0" y="-2160"/>
            <a:ext cx="12192000" cy="1667058"/>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black and white spiral&#10;&#10;Description automatically generated with low confidence">
            <a:extLst>
              <a:ext uri="{FF2B5EF4-FFF2-40B4-BE49-F238E27FC236}">
                <a16:creationId xmlns:a16="http://schemas.microsoft.com/office/drawing/2014/main" id="{AB12C66F-87DB-1D82-E46D-4AB472A1EFD4}"/>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6664722">
            <a:off x="6781850" y="-1855217"/>
            <a:ext cx="6318409" cy="6276287"/>
          </a:xfrm>
          <a:prstGeom prst="rect">
            <a:avLst/>
          </a:prstGeom>
        </p:spPr>
      </p:pic>
    </p:spTree>
    <p:extLst>
      <p:ext uri="{BB962C8B-B14F-4D97-AF65-F5344CB8AC3E}">
        <p14:creationId xmlns:p14="http://schemas.microsoft.com/office/powerpoint/2010/main" val="244659164"/>
      </p:ext>
    </p:extLst>
  </p:cSld>
  <p:clrMap bg1="lt1" tx1="dk1" bg2="lt2" tx2="dk2" accent1="accent1" accent2="accent2" accent3="accent3" accent4="accent4" accent5="accent5" accent6="accent6" hlink="hlink" folHlink="folHlink"/>
  <p:sldLayoutIdLst>
    <p:sldLayoutId id="2147483659" r:id="rId1"/>
    <p:sldLayoutId id="2147483670" r:id="rId2"/>
    <p:sldLayoutId id="214748367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E3451E-B880-94C7-0B09-43313F30BC1D}"/>
              </a:ext>
            </a:extLst>
          </p:cNvPr>
          <p:cNvSpPr/>
          <p:nvPr userDrawn="1"/>
        </p:nvSpPr>
        <p:spPr>
          <a:xfrm>
            <a:off x="7004482" y="1"/>
            <a:ext cx="5187518" cy="6922652"/>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ircle&#10;&#10;Description automatically generated">
            <a:extLst>
              <a:ext uri="{FF2B5EF4-FFF2-40B4-BE49-F238E27FC236}">
                <a16:creationId xmlns:a16="http://schemas.microsoft.com/office/drawing/2014/main" id="{81677155-4FAF-D144-791F-3758B3D63D8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053743" y="4370025"/>
            <a:ext cx="5792286" cy="3766803"/>
          </a:xfrm>
          <a:prstGeom prst="rect">
            <a:avLst/>
          </a:prstGeom>
        </p:spPr>
      </p:pic>
      <p:cxnSp>
        <p:nvCxnSpPr>
          <p:cNvPr id="8" name="Straight Connector 7">
            <a:extLst>
              <a:ext uri="{FF2B5EF4-FFF2-40B4-BE49-F238E27FC236}">
                <a16:creationId xmlns:a16="http://schemas.microsoft.com/office/drawing/2014/main" id="{859AEF0C-9591-6D91-3888-D1A07A1492E8}"/>
              </a:ext>
            </a:extLst>
          </p:cNvPr>
          <p:cNvCxnSpPr>
            <a:cxnSpLocks/>
          </p:cNvCxnSpPr>
          <p:nvPr userDrawn="1"/>
        </p:nvCxnSpPr>
        <p:spPr>
          <a:xfrm>
            <a:off x="847550" y="1248063"/>
            <a:ext cx="583733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225082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A453FC0-0102-35C4-F1B4-3B8B75CE6BF5}"/>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B083A677-4B28-1812-C4A1-BB7ED0E557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68424087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E886B4E-914A-6D02-BC61-6FEAAE502B52}"/>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descr="Circle&#10;&#10;Description automatically generated">
            <a:extLst>
              <a:ext uri="{FF2B5EF4-FFF2-40B4-BE49-F238E27FC236}">
                <a16:creationId xmlns:a16="http://schemas.microsoft.com/office/drawing/2014/main" id="{6CA36070-64C1-1CC1-E342-A4DD4F4A025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397311981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C9B9B39-0EAE-663F-8916-D13B0E3836A9}"/>
              </a:ext>
            </a:extLst>
          </p:cNvPr>
          <p:cNvCxnSpPr>
            <a:cxnSpLocks/>
          </p:cNvCxnSpPr>
          <p:nvPr userDrawn="1"/>
        </p:nvCxnSpPr>
        <p:spPr>
          <a:xfrm>
            <a:off x="847550" y="1248063"/>
            <a:ext cx="10496899"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68A6119-C88D-3649-1CD4-7CC0622E9784}"/>
              </a:ext>
            </a:extLst>
          </p:cNvPr>
          <p:cNvSpPr/>
          <p:nvPr userDrawn="1"/>
        </p:nvSpPr>
        <p:spPr>
          <a:xfrm>
            <a:off x="0" y="6383547"/>
            <a:ext cx="12192000" cy="539103"/>
          </a:xfrm>
          <a:prstGeom prst="rect">
            <a:avLst/>
          </a:prstGeom>
          <a:solidFill>
            <a:srgbClr val="006072"/>
          </a:solidFill>
          <a:ln>
            <a:solidFill>
              <a:srgbClr val="0060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descr="Circle&#10;&#10;Description automatically generated">
            <a:extLst>
              <a:ext uri="{FF2B5EF4-FFF2-40B4-BE49-F238E27FC236}">
                <a16:creationId xmlns:a16="http://schemas.microsoft.com/office/drawing/2014/main" id="{D47B3F49-4DAA-D4D0-1CB6-2B7CBB9B6B0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5224" r="25687" b="64051"/>
          <a:stretch/>
        </p:blipFill>
        <p:spPr>
          <a:xfrm rot="19800000">
            <a:off x="7291524" y="5132462"/>
            <a:ext cx="4989911" cy="3041270"/>
          </a:xfrm>
          <a:prstGeom prst="rect">
            <a:avLst/>
          </a:prstGeom>
        </p:spPr>
      </p:pic>
    </p:spTree>
    <p:extLst>
      <p:ext uri="{BB962C8B-B14F-4D97-AF65-F5344CB8AC3E}">
        <p14:creationId xmlns:p14="http://schemas.microsoft.com/office/powerpoint/2010/main" val="2066364808"/>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950EE9-87B8-A6A1-83DF-026C64CBFB6A}"/>
              </a:ext>
            </a:extLst>
          </p:cNvPr>
          <p:cNvCxnSpPr>
            <a:cxnSpLocks/>
          </p:cNvCxnSpPr>
          <p:nvPr userDrawn="1"/>
        </p:nvCxnSpPr>
        <p:spPr>
          <a:xfrm>
            <a:off x="4692072" y="6008963"/>
            <a:ext cx="6902165" cy="0"/>
          </a:xfrm>
          <a:prstGeom prst="line">
            <a:avLst/>
          </a:prstGeom>
          <a:ln w="19050">
            <a:solidFill>
              <a:srgbClr val="006072"/>
            </a:solidFill>
          </a:ln>
        </p:spPr>
        <p:style>
          <a:lnRef idx="1">
            <a:schemeClr val="accent1"/>
          </a:lnRef>
          <a:fillRef idx="0">
            <a:schemeClr val="accent1"/>
          </a:fillRef>
          <a:effectRef idx="0">
            <a:schemeClr val="accent1"/>
          </a:effectRef>
          <a:fontRef idx="minor">
            <a:schemeClr val="tx1"/>
          </a:fontRef>
        </p:style>
      </p:cxnSp>
      <p:pic>
        <p:nvPicPr>
          <p:cNvPr id="5" name="Graphic 4">
            <a:extLst>
              <a:ext uri="{FF2B5EF4-FFF2-40B4-BE49-F238E27FC236}">
                <a16:creationId xmlns:a16="http://schemas.microsoft.com/office/drawing/2014/main" id="{733E436F-A51F-4978-BFD2-80DC7D457BB2}"/>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5000" b="7822"/>
          <a:stretch/>
        </p:blipFill>
        <p:spPr>
          <a:xfrm>
            <a:off x="0" y="2613891"/>
            <a:ext cx="4231614" cy="4244108"/>
          </a:xfrm>
          <a:prstGeom prst="rect">
            <a:avLst/>
          </a:prstGeom>
        </p:spPr>
      </p:pic>
    </p:spTree>
    <p:extLst>
      <p:ext uri="{BB962C8B-B14F-4D97-AF65-F5344CB8AC3E}">
        <p14:creationId xmlns:p14="http://schemas.microsoft.com/office/powerpoint/2010/main" val="1347444650"/>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10;&#10;Description automatically generated with low confidence">
            <a:extLst>
              <a:ext uri="{FF2B5EF4-FFF2-40B4-BE49-F238E27FC236}">
                <a16:creationId xmlns:a16="http://schemas.microsoft.com/office/drawing/2014/main" id="{176EED41-9290-52DD-F99B-00E4C7CA069F}"/>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t="82778"/>
          <a:stretch/>
        </p:blipFill>
        <p:spPr>
          <a:xfrm>
            <a:off x="895002" y="5063180"/>
            <a:ext cx="3981799" cy="1013770"/>
          </a:xfrm>
          <a:prstGeom prst="rect">
            <a:avLst/>
          </a:prstGeom>
        </p:spPr>
      </p:pic>
    </p:spTree>
    <p:extLst>
      <p:ext uri="{BB962C8B-B14F-4D97-AF65-F5344CB8AC3E}">
        <p14:creationId xmlns:p14="http://schemas.microsoft.com/office/powerpoint/2010/main" val="1633217866"/>
      </p:ext>
    </p:extLst>
  </p:cSld>
  <p:clrMap bg1="lt1" tx1="dk1" bg2="lt2" tx2="dk2" accent1="accent1" accent2="accent2" accent3="accent3" accent4="accent4" accent5="accent5" accent6="accent6" hlink="hlink" folHlink="folHlink"/>
  <p:sldLayoutIdLst>
    <p:sldLayoutId id="2147483692" r:id="rId1"/>
    <p:sldLayoutId id="2147483689" r:id="rId2"/>
    <p:sldLayoutId id="2147483693" r:id="rId3"/>
    <p:sldLayoutId id="2147483676" r:id="rId4"/>
    <p:sldLayoutId id="2147483675" r:id="rId5"/>
    <p:sldLayoutId id="2147483673" r:id="rId6"/>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A69677-82D3-7BB6-F4D1-809EDEB52FF0}"/>
              </a:ext>
            </a:extLst>
          </p:cNvPr>
          <p:cNvSpPr txBox="1"/>
          <p:nvPr/>
        </p:nvSpPr>
        <p:spPr>
          <a:xfrm>
            <a:off x="813937" y="1208151"/>
            <a:ext cx="6457950" cy="3231654"/>
          </a:xfrm>
          <a:prstGeom prst="rect">
            <a:avLst/>
          </a:prstGeom>
          <a:noFill/>
        </p:spPr>
        <p:txBody>
          <a:bodyPr wrap="square" lIns="91440" tIns="45720" rIns="91440" bIns="45720" rtlCol="0" anchor="t">
            <a:spAutoFit/>
          </a:bodyPr>
          <a:lstStyle/>
          <a:p>
            <a:r>
              <a:rPr lang="en-GB" sz="4800" b="1">
                <a:solidFill>
                  <a:schemeClr val="bg1"/>
                </a:solidFill>
                <a:latin typeface="Arial"/>
                <a:cs typeface="Arial"/>
              </a:rPr>
              <a:t>Customer Services Adults Team</a:t>
            </a:r>
          </a:p>
          <a:p>
            <a:endParaRPr lang="en-GB" sz="4800" b="1">
              <a:solidFill>
                <a:schemeClr val="bg1"/>
              </a:solidFill>
              <a:latin typeface="Arial"/>
              <a:cs typeface="Arial"/>
            </a:endParaRPr>
          </a:p>
          <a:p>
            <a:r>
              <a:rPr lang="en-GB" sz="2000" b="1">
                <a:solidFill>
                  <a:schemeClr val="bg1"/>
                </a:solidFill>
                <a:latin typeface="Arial"/>
                <a:cs typeface="Arial"/>
              </a:rPr>
              <a:t>Sarah Ralls – Service Delivery Manager</a:t>
            </a:r>
          </a:p>
          <a:p>
            <a:r>
              <a:rPr lang="en-GB" sz="2000" b="1">
                <a:solidFill>
                  <a:schemeClr val="bg1"/>
                </a:solidFill>
                <a:latin typeface="Arial"/>
                <a:cs typeface="Arial"/>
              </a:rPr>
              <a:t>Victoria Durant – Customer Service Expert</a:t>
            </a:r>
          </a:p>
          <a:p>
            <a:r>
              <a:rPr lang="en-GB" sz="2000" b="1">
                <a:solidFill>
                  <a:schemeClr val="bg1"/>
                </a:solidFill>
                <a:latin typeface="Arial"/>
                <a:cs typeface="Arial"/>
              </a:rPr>
              <a:t>Lianne Haysom – Customer Service Specialist</a:t>
            </a:r>
            <a:endParaRPr lang="en-US" sz="2000">
              <a:solidFill>
                <a:schemeClr val="bg1"/>
              </a:solidFill>
              <a:latin typeface="Arial"/>
              <a:cs typeface="Arial"/>
            </a:endParaRPr>
          </a:p>
        </p:txBody>
      </p:sp>
    </p:spTree>
    <p:extLst>
      <p:ext uri="{BB962C8B-B14F-4D97-AF65-F5344CB8AC3E}">
        <p14:creationId xmlns:p14="http://schemas.microsoft.com/office/powerpoint/2010/main" val="76358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187498" y="1824027"/>
            <a:ext cx="11408294" cy="5878532"/>
          </a:xfrm>
          <a:prstGeom prst="rect">
            <a:avLst/>
          </a:prstGeom>
          <a:noFill/>
        </p:spPr>
        <p:txBody>
          <a:bodyPr wrap="square" lIns="91440" tIns="45720" rIns="91440" bIns="45720" rtlCol="0" anchor="t">
            <a:spAutoFit/>
          </a:bodyPr>
          <a:lstStyle/>
          <a:p>
            <a:pPr lvl="1"/>
            <a:endParaRPr lang="en-GB" sz="20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Prompt Sheets</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Reviewing the customer journey</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OT Triage Pilot</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Early prevention</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Identify trends and gaps in services</a:t>
            </a:r>
          </a:p>
          <a:p>
            <a:pPr lvl="1"/>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Instigated regular meetings – to increase the collaboration between service, Adult Social Care Teams.  Mental     Health, Safeguarding, HIS (</a:t>
            </a:r>
            <a:r>
              <a:rPr lang="en-GB" sz="1600" dirty="0">
                <a:solidFill>
                  <a:srgbClr val="006072"/>
                </a:solidFill>
                <a:effectLst/>
                <a:latin typeface="Arial"/>
                <a:ea typeface="Calibri"/>
                <a:cs typeface="Arial"/>
              </a:rPr>
              <a:t>Health Interface Service)</a:t>
            </a:r>
            <a:r>
              <a:rPr lang="en-GB" sz="1600" dirty="0">
                <a:solidFill>
                  <a:srgbClr val="006072"/>
                </a:solidFill>
                <a:latin typeface="Arial"/>
                <a:cs typeface="Arial"/>
              </a:rPr>
              <a:t>, FAB (Financial Assessment &amp; Benefits),  Learning Disability, Triage teams and Public Health </a:t>
            </a:r>
            <a:endParaRPr lang="en-GB" sz="1600" dirty="0">
              <a:solidFill>
                <a:srgbClr val="006072"/>
              </a:solidFill>
              <a:latin typeface="Arial" panose="020B0604020202020204" pitchFamily="34" charset="0"/>
              <a:cs typeface="Arial" panose="020B0604020202020204" pitchFamily="34" charset="0"/>
            </a:endParaRPr>
          </a:p>
          <a:p>
            <a:pPr lvl="1"/>
            <a:r>
              <a:rPr lang="en-GB" sz="1600" dirty="0">
                <a:solidFill>
                  <a:srgbClr val="006072"/>
                </a:solidFill>
                <a:latin typeface="Arial"/>
                <a:cs typeface="Arial"/>
              </a:rPr>
              <a:t>     Commissioners. Village Agents, Somerset independent living centre, Somerset independent plus</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solidFill>
                  <a:srgbClr val="006072"/>
                </a:solidFill>
                <a:latin typeface="Arial"/>
                <a:cs typeface="Arial"/>
              </a:rPr>
              <a:t>Act on feedback received from the services and the Public</a:t>
            </a:r>
            <a:br>
              <a:rPr lang="en-GB" sz="1600" dirty="0">
                <a:latin typeface="Arial" panose="020B0604020202020204" pitchFamily="34" charset="0"/>
                <a:cs typeface="Arial" panose="020B0604020202020204" pitchFamily="34" charset="0"/>
              </a:rPr>
            </a:br>
            <a:endParaRPr lang="en-GB" sz="1600" dirty="0">
              <a:solidFill>
                <a:srgbClr val="006072"/>
              </a:solidFill>
              <a:latin typeface="Arial" panose="020B0604020202020204" pitchFamily="34" charset="0"/>
              <a:cs typeface="Arial" panose="020B0604020202020204" pitchFamily="34" charset="0"/>
            </a:endParaRPr>
          </a:p>
          <a:p>
            <a:endParaRPr lang="en-GB" sz="2400" b="1" dirty="0">
              <a:solidFill>
                <a:srgbClr val="006072"/>
              </a:solidFill>
              <a:latin typeface="Arial" panose="020B0604020202020204" pitchFamily="34" charset="0"/>
              <a:cs typeface="Arial" panose="020B0604020202020204" pitchFamily="34" charset="0"/>
            </a:endParaRPr>
          </a:p>
          <a:p>
            <a:endParaRPr lang="en-GB" sz="2400" b="1" dirty="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dirty="0">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426864" y="3120411"/>
            <a:ext cx="1865053"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600E7E-8A87-2EF8-767A-0B9EC42D915E}"/>
              </a:ext>
            </a:extLst>
          </p:cNvPr>
          <p:cNvSpPr txBox="1"/>
          <p:nvPr/>
        </p:nvSpPr>
        <p:spPr>
          <a:xfrm>
            <a:off x="151304" y="555852"/>
            <a:ext cx="12292582" cy="646331"/>
          </a:xfrm>
          <a:prstGeom prst="rect">
            <a:avLst/>
          </a:prstGeom>
          <a:noFill/>
        </p:spPr>
        <p:txBody>
          <a:bodyPr wrap="square" rtlCol="0">
            <a:spAutoFit/>
          </a:bodyPr>
          <a:lstStyle/>
          <a:p>
            <a:r>
              <a:rPr lang="en-GB" sz="3600" b="1">
                <a:latin typeface="Arial" panose="020B0604020202020204" pitchFamily="34" charset="0"/>
                <a:cs typeface="Arial" panose="020B0604020202020204" pitchFamily="34" charset="0"/>
              </a:rPr>
              <a:t>How we evolve and adapt to the needs of the service</a:t>
            </a:r>
          </a:p>
        </p:txBody>
      </p:sp>
    </p:spTree>
    <p:extLst>
      <p:ext uri="{BB962C8B-B14F-4D97-AF65-F5344CB8AC3E}">
        <p14:creationId xmlns:p14="http://schemas.microsoft.com/office/powerpoint/2010/main" val="425629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1661375"/>
            <a:ext cx="11595792" cy="6247864"/>
          </a:xfrm>
          <a:prstGeom prst="rect">
            <a:avLst/>
          </a:prstGeom>
          <a:noFill/>
        </p:spPr>
        <p:txBody>
          <a:bodyPr wrap="square" lIns="91440" tIns="45720" rIns="91440" bIns="45720" rtlCol="0" anchor="t">
            <a:spAutoFit/>
          </a:bodyPr>
          <a:lstStyle/>
          <a:p>
            <a:pPr algn="l" rtl="0" fontAlgn="base"/>
            <a:r>
              <a:rPr lang="en-GB" sz="1800" b="0" i="0" u="none" strike="noStrike">
                <a:solidFill>
                  <a:srgbClr val="000000"/>
                </a:solidFill>
                <a:effectLst/>
                <a:latin typeface="Calibri" panose="020F0502020204030204" pitchFamily="34" charset="0"/>
              </a:rPr>
              <a:t>We reached out to one of our Customer Service Specialist who has been with us for just over 18 months to see how the changes we have made have impacted on the role. </a:t>
            </a:r>
            <a:r>
              <a:rPr lang="en-GB" sz="1800" b="0" i="0">
                <a:solidFill>
                  <a:srgbClr val="000000"/>
                </a:solidFill>
                <a:effectLst/>
                <a:latin typeface="Calibri" panose="020F0502020204030204" pitchFamily="34" charset="0"/>
              </a:rPr>
              <a:t>​</a:t>
            </a:r>
            <a:endParaRPr lang="en-GB" sz="1600" b="0" i="0">
              <a:solidFill>
                <a:srgbClr val="000000"/>
              </a:solidFill>
              <a:effectLst/>
              <a:latin typeface="Segoe UI" panose="020B0502040204020203" pitchFamily="34" charset="0"/>
            </a:endParaRPr>
          </a:p>
          <a:p>
            <a:pPr algn="l" rtl="0" fontAlgn="base"/>
            <a:r>
              <a:rPr lang="en-GB" sz="1800" b="0" i="0">
                <a:solidFill>
                  <a:srgbClr val="000000"/>
                </a:solidFill>
                <a:effectLst/>
                <a:latin typeface="Calibri" panose="020F0502020204030204" pitchFamily="34" charset="0"/>
              </a:rPr>
              <a:t>​</a:t>
            </a:r>
            <a:endParaRPr lang="en-GB" sz="1600"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Calibri" panose="020F0502020204030204" pitchFamily="34" charset="0"/>
              </a:rPr>
              <a:t>I joined the Adults Customer Service Team 18 months ago and feel settled and confident in my role. I have seen many changes that have improved the ways we work, helped us to be more efficient and encouraged collaboration between teams.</a:t>
            </a:r>
            <a:r>
              <a:rPr lang="en-US" sz="1800" b="0" i="0">
                <a:solidFill>
                  <a:srgbClr val="000000"/>
                </a:solidFill>
                <a:effectLst/>
                <a:latin typeface="Calibri" panose="020F0502020204030204" pitchFamily="34" charset="0"/>
              </a:rPr>
              <a:t>​</a:t>
            </a:r>
            <a:endParaRPr lang="en-US" sz="1600"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Calibri" panose="020F0502020204030204" pitchFamily="34" charset="0"/>
              </a:rPr>
              <a:t>There has been close working with adult social care to develop prompt sheets for our main referral types. This means we can be confident we are gathering the information the triage teams need, reducing the time taken to type up the referral and reducing the need for triage to make follow up calls to gather more information.</a:t>
            </a:r>
            <a:r>
              <a:rPr lang="en-US" sz="1800" b="0" i="0">
                <a:solidFill>
                  <a:srgbClr val="000000"/>
                </a:solidFill>
                <a:effectLst/>
                <a:latin typeface="Calibri" panose="020F0502020204030204" pitchFamily="34" charset="0"/>
              </a:rPr>
              <a:t>​</a:t>
            </a:r>
            <a:endParaRPr lang="en-US" sz="1600"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Calibri" panose="020F0502020204030204" pitchFamily="34" charset="0"/>
              </a:rPr>
              <a:t>We are increasingly using MS Teams chat groups to enable as a way of contacting duty teams and OT’s for advice. This is so much more efficient as it allows for non-urgent enquiries to be looked at between other tasks or for information only messages to be passed to teams without the need to make phone calls. It can also enable us to make sure we are signposting correctly, particularly in respect of OT related enquires. </a:t>
            </a:r>
            <a:r>
              <a:rPr lang="en-GB" sz="1800" b="0" i="0">
                <a:solidFill>
                  <a:srgbClr val="000000"/>
                </a:solidFill>
                <a:effectLst/>
                <a:latin typeface="Calibri" panose="020F0502020204030204" pitchFamily="34" charset="0"/>
              </a:rPr>
              <a:t>​</a:t>
            </a:r>
            <a:endParaRPr lang="en-GB" sz="1600" b="0" i="0">
              <a:solidFill>
                <a:srgbClr val="000000"/>
              </a:solidFill>
              <a:effectLst/>
              <a:latin typeface="Segoe UI" panose="020B0502040204020203" pitchFamily="34" charset="0"/>
            </a:endParaRPr>
          </a:p>
          <a:p>
            <a:pPr algn="l" rtl="0" fontAlgn="base"/>
            <a:r>
              <a:rPr lang="en-GB" sz="1800" b="0" i="0" u="none" strike="noStrike">
                <a:solidFill>
                  <a:srgbClr val="000000"/>
                </a:solidFill>
                <a:effectLst/>
                <a:latin typeface="Calibri" panose="020F0502020204030204" pitchFamily="34" charset="0"/>
              </a:rPr>
              <a:t>Within my role, I am also part of a small team who screen safeguarding referrals to determine if these need to be triaged by the safeguarding team or not. We have regular Peer Forum meetings with the safeguarding team which have helped to develop strong working relationships between our teams. </a:t>
            </a:r>
            <a:r>
              <a:rPr lang="en-US" sz="1800" b="0" i="0">
                <a:solidFill>
                  <a:srgbClr val="000000"/>
                </a:solidFill>
                <a:effectLst/>
                <a:latin typeface="Calibri" panose="020F0502020204030204" pitchFamily="34" charset="0"/>
              </a:rPr>
              <a:t>​</a:t>
            </a:r>
            <a:endParaRPr lang="en-US" sz="1600" b="0" i="0">
              <a:solidFill>
                <a:srgbClr val="000000"/>
              </a:solidFill>
              <a:effectLst/>
              <a:latin typeface="Segoe UI" panose="020B0502040204020203" pitchFamily="34" charset="0"/>
            </a:endParaRPr>
          </a:p>
          <a:p>
            <a:pPr lvl="1"/>
            <a:br>
              <a:rPr lang="en-GB" sz="1600">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426864" y="3120411"/>
            <a:ext cx="1865053"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600E7E-8A87-2EF8-767A-0B9EC42D915E}"/>
              </a:ext>
            </a:extLst>
          </p:cNvPr>
          <p:cNvSpPr txBox="1"/>
          <p:nvPr/>
        </p:nvSpPr>
        <p:spPr>
          <a:xfrm>
            <a:off x="151304" y="555852"/>
            <a:ext cx="12292582" cy="646331"/>
          </a:xfrm>
          <a:prstGeom prst="rect">
            <a:avLst/>
          </a:prstGeom>
          <a:noFill/>
        </p:spPr>
        <p:txBody>
          <a:bodyPr wrap="square" rtlCol="0">
            <a:spAutoFit/>
          </a:bodyPr>
          <a:lstStyle/>
          <a:p>
            <a:r>
              <a:rPr lang="en-GB" sz="3600" b="1">
                <a:latin typeface="Arial" panose="020B0604020202020204" pitchFamily="34" charset="0"/>
                <a:cs typeface="Arial" panose="020B0604020202020204" pitchFamily="34" charset="0"/>
              </a:rPr>
              <a:t>Feedback from Angie- Specialist</a:t>
            </a:r>
          </a:p>
        </p:txBody>
      </p:sp>
    </p:spTree>
    <p:extLst>
      <p:ext uri="{BB962C8B-B14F-4D97-AF65-F5344CB8AC3E}">
        <p14:creationId xmlns:p14="http://schemas.microsoft.com/office/powerpoint/2010/main" val="3934209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1694688"/>
            <a:ext cx="11763446" cy="433965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GB" sz="2000">
                <a:solidFill>
                  <a:srgbClr val="006072"/>
                </a:solidFill>
                <a:latin typeface="Arial"/>
                <a:cs typeface="Arial"/>
              </a:rPr>
              <a:t>Communication routes within ASC and partnership working</a:t>
            </a:r>
            <a:br>
              <a:rPr lang="en-GB" sz="2000">
                <a:solidFill>
                  <a:srgbClr val="006072"/>
                </a:solidFill>
                <a:latin typeface="Arial"/>
                <a:cs typeface="Arial"/>
              </a:rPr>
            </a:br>
            <a:endParaRPr lang="en-GB" sz="2000">
              <a:solidFill>
                <a:srgbClr val="006072"/>
              </a:solidFill>
              <a:latin typeface="Arial"/>
              <a:cs typeface="Arial"/>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Person centred conversation – what matters and what they can do to help themselves </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Being reactive, embracing and adaptive to change</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a:cs typeface="Arial"/>
              </a:rPr>
              <a:t>Empower the team to feel confident in what they do. and make sure we have the tools to support them.  </a:t>
            </a:r>
            <a:r>
              <a:rPr lang="en-GB" sz="1600">
                <a:solidFill>
                  <a:srgbClr val="006072"/>
                </a:solidFill>
                <a:latin typeface="Arial"/>
                <a:cs typeface="Arial"/>
              </a:rPr>
              <a:t>Signposting A-Z, Prompts, Invite community speakers to our monthly team meetings</a:t>
            </a:r>
            <a:br>
              <a:rPr lang="en-GB" sz="1600">
                <a:solidFill>
                  <a:srgbClr val="006072"/>
                </a:solidFill>
                <a:latin typeface="Arial"/>
                <a:cs typeface="Arial"/>
              </a:rPr>
            </a:br>
            <a:r>
              <a:rPr lang="en-GB" sz="1600">
                <a:solidFill>
                  <a:srgbClr val="006072"/>
                </a:solidFill>
                <a:latin typeface="Arial"/>
                <a:cs typeface="Arial"/>
              </a:rPr>
              <a:t>   </a:t>
            </a:r>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Quality assurance calls</a:t>
            </a:r>
          </a:p>
          <a:p>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Carer call backs – Check in</a:t>
            </a:r>
          </a:p>
          <a:p>
            <a:r>
              <a:rPr lang="en-GB" sz="2000">
                <a:solidFill>
                  <a:srgbClr val="006072"/>
                </a:solidFill>
                <a:latin typeface="Arial"/>
                <a:cs typeface="Arial"/>
              </a:rPr>
              <a:t> </a:t>
            </a:r>
          </a:p>
          <a:p>
            <a:r>
              <a:rPr lang="en-GB" sz="2000">
                <a:solidFill>
                  <a:srgbClr val="006072"/>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B5C1E50B-7953-1478-057E-973E8CF80681}"/>
              </a:ext>
            </a:extLst>
          </p:cNvPr>
          <p:cNvSpPr txBox="1"/>
          <p:nvPr/>
        </p:nvSpPr>
        <p:spPr>
          <a:xfrm>
            <a:off x="9467134" y="5273269"/>
            <a:ext cx="2296312" cy="1113780"/>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600E7E-8A87-2EF8-767A-0B9EC42D915E}"/>
              </a:ext>
            </a:extLst>
          </p:cNvPr>
          <p:cNvSpPr txBox="1"/>
          <p:nvPr/>
        </p:nvSpPr>
        <p:spPr>
          <a:xfrm>
            <a:off x="717598" y="555852"/>
            <a:ext cx="4724370" cy="646331"/>
          </a:xfrm>
          <a:prstGeom prst="rect">
            <a:avLst/>
          </a:prstGeom>
          <a:noFill/>
        </p:spPr>
        <p:txBody>
          <a:bodyPr wrap="none" rtlCol="0">
            <a:spAutoFit/>
          </a:bodyPr>
          <a:lstStyle/>
          <a:p>
            <a:r>
              <a:rPr lang="en-GB" sz="3600" b="1">
                <a:latin typeface="Arial" panose="020B0604020202020204" pitchFamily="34" charset="0"/>
                <a:cs typeface="Arial" panose="020B0604020202020204" pitchFamily="34" charset="0"/>
              </a:rPr>
              <a:t>What is working well</a:t>
            </a:r>
          </a:p>
        </p:txBody>
      </p:sp>
    </p:spTree>
    <p:extLst>
      <p:ext uri="{BB962C8B-B14F-4D97-AF65-F5344CB8AC3E}">
        <p14:creationId xmlns:p14="http://schemas.microsoft.com/office/powerpoint/2010/main" val="3286707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54864" y="1310641"/>
            <a:ext cx="12347447" cy="5262979"/>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Wait times to get through to us are high</a:t>
            </a:r>
            <a:br>
              <a:rPr lang="en-GB" sz="2000">
                <a:solidFill>
                  <a:srgbClr val="006072"/>
                </a:solidFill>
                <a:latin typeface="Arial" panose="020B0604020202020204" pitchFamily="34" charset="0"/>
                <a:cs typeface="Arial" panose="020B0604020202020204" pitchFamily="34" charset="0"/>
              </a:rPr>
            </a:br>
            <a:r>
              <a:rPr lang="en-GB" sz="1600">
                <a:solidFill>
                  <a:srgbClr val="006072"/>
                </a:solidFill>
                <a:latin typeface="Arial" panose="020B0604020202020204" pitchFamily="34" charset="0"/>
                <a:cs typeface="Arial" panose="020B0604020202020204" pitchFamily="34" charset="0"/>
              </a:rPr>
              <a:t>Calls are more complex</a:t>
            </a:r>
          </a:p>
          <a:p>
            <a:r>
              <a:rPr lang="en-GB" sz="1600">
                <a:solidFill>
                  <a:srgbClr val="006072"/>
                </a:solidFill>
                <a:latin typeface="Arial" panose="020B0604020202020204" pitchFamily="34" charset="0"/>
                <a:cs typeface="Arial" panose="020B0604020202020204" pitchFamily="34" charset="0"/>
              </a:rPr>
              <a:t>Seen an increase in Mental Health calls</a:t>
            </a:r>
          </a:p>
          <a:p>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Lack of resource to enable people to self-serve and access support when they need it</a:t>
            </a:r>
          </a:p>
          <a:p>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More focus on Carer’s, creating a direct route through reducing wait times</a:t>
            </a:r>
          </a:p>
          <a:p>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More community resources due to increased demand</a:t>
            </a:r>
          </a:p>
          <a:p>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Transparency with our customers enabling us to set clear expectations</a:t>
            </a: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C600E7E-8A87-2EF8-767A-0B9EC42D915E}"/>
              </a:ext>
            </a:extLst>
          </p:cNvPr>
          <p:cNvSpPr txBox="1"/>
          <p:nvPr/>
        </p:nvSpPr>
        <p:spPr>
          <a:xfrm>
            <a:off x="717598" y="555852"/>
            <a:ext cx="6784742" cy="646331"/>
          </a:xfrm>
          <a:prstGeom prst="rect">
            <a:avLst/>
          </a:prstGeom>
          <a:noFill/>
        </p:spPr>
        <p:txBody>
          <a:bodyPr wrap="none" rtlCol="0">
            <a:spAutoFit/>
          </a:bodyPr>
          <a:lstStyle/>
          <a:p>
            <a:r>
              <a:rPr lang="en-GB" sz="3600" b="1">
                <a:latin typeface="Arial" panose="020B0604020202020204" pitchFamily="34" charset="0"/>
                <a:cs typeface="Arial" panose="020B0604020202020204" pitchFamily="34" charset="0"/>
              </a:rPr>
              <a:t>Area’s that need improvement</a:t>
            </a:r>
          </a:p>
        </p:txBody>
      </p:sp>
    </p:spTree>
    <p:extLst>
      <p:ext uri="{BB962C8B-B14F-4D97-AF65-F5344CB8AC3E}">
        <p14:creationId xmlns:p14="http://schemas.microsoft.com/office/powerpoint/2010/main" val="229384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0"/>
            <a:ext cx="12024359" cy="6678751"/>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 </a:t>
            </a:r>
            <a:r>
              <a:rPr lang="en-GB" sz="2400" b="1">
                <a:solidFill>
                  <a:srgbClr val="006072"/>
                </a:solidFill>
                <a:latin typeface="Arial" panose="020B0604020202020204" pitchFamily="34" charset="0"/>
                <a:cs typeface="Arial" panose="020B0604020202020204" pitchFamily="34" charset="0"/>
              </a:rPr>
              <a:t>Future</a:t>
            </a:r>
          </a:p>
          <a:p>
            <a:r>
              <a:rPr lang="en-GB" sz="2400" b="1">
                <a:solidFill>
                  <a:schemeClr val="bg2">
                    <a:lumMod val="10000"/>
                  </a:schemeClr>
                </a:solidFill>
                <a:latin typeface="Arial" panose="020B0604020202020204" pitchFamily="34" charset="0"/>
                <a:cs typeface="Arial" panose="020B0604020202020204" pitchFamily="34" charset="0"/>
              </a:rPr>
              <a:t>    </a:t>
            </a:r>
            <a:r>
              <a:rPr lang="en-GB" sz="3600" b="1">
                <a:solidFill>
                  <a:schemeClr val="bg2">
                    <a:lumMod val="10000"/>
                  </a:schemeClr>
                </a:solidFill>
                <a:latin typeface="Arial" panose="020B0604020202020204" pitchFamily="34" charset="0"/>
                <a:cs typeface="Arial" panose="020B0604020202020204" pitchFamily="34" charset="0"/>
              </a:rPr>
              <a:t>Future Vision  </a:t>
            </a:r>
            <a:r>
              <a:rPr lang="en-GB" sz="3200" b="1">
                <a:solidFill>
                  <a:srgbClr val="006072"/>
                </a:solidFill>
                <a:latin typeface="Arial" panose="020B0604020202020204" pitchFamily="34" charset="0"/>
                <a:cs typeface="Arial" panose="020B0604020202020204" pitchFamily="34" charset="0"/>
              </a:rPr>
              <a:t>e Vision</a:t>
            </a:r>
          </a:p>
          <a:p>
            <a:pPr marL="457200" indent="-457200">
              <a:buFont typeface="Arial" panose="020B0604020202020204" pitchFamily="34" charset="0"/>
              <a:buChar char="•"/>
            </a:pPr>
            <a:endParaRPr lang="en-GB" sz="2400" b="1">
              <a:solidFill>
                <a:schemeClr val="bg2">
                  <a:lumMod val="10000"/>
                </a:schemeClr>
              </a:solidFill>
              <a:latin typeface="Arial" panose="020B0604020202020204" pitchFamily="34" charset="0"/>
              <a:cs typeface="Arial" panose="020B0604020202020204" pitchFamily="34" charset="0"/>
            </a:endParaRPr>
          </a:p>
          <a:p>
            <a:endParaRPr lang="en-GB" sz="2400" b="1">
              <a:solidFill>
                <a:schemeClr val="bg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Continue being Reactive, versatile, and embracing change</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Improving the journey online for both the public and professionals</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Enable the public to self-serve, as currently the only option is to ring or email</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Create a Public version of our Professional referral form</a:t>
            </a:r>
            <a:br>
              <a:rPr lang="en-GB" sz="2000">
                <a:solidFill>
                  <a:srgbClr val="006072"/>
                </a:solidFill>
                <a:latin typeface="Arial" panose="020B0604020202020204" pitchFamily="34" charset="0"/>
                <a:cs typeface="Arial" panose="020B0604020202020204" pitchFamily="34" charset="0"/>
              </a:rPr>
            </a:b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To explore more preventative solutions at the front door</a:t>
            </a:r>
            <a:br>
              <a:rPr lang="en-GB" sz="2000">
                <a:solidFill>
                  <a:srgbClr val="006072"/>
                </a:solidFill>
                <a:latin typeface="Arial" panose="020B0604020202020204" pitchFamily="34" charset="0"/>
                <a:cs typeface="Arial" panose="020B0604020202020204" pitchFamily="34" charset="0"/>
              </a:rPr>
            </a:br>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a:off x="10193866" y="2614507"/>
            <a:ext cx="717972" cy="505905"/>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4577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96FF42-D4A1-E945-2D44-13268B66ABEA}"/>
              </a:ext>
            </a:extLst>
          </p:cNvPr>
          <p:cNvSpPr txBox="1"/>
          <p:nvPr/>
        </p:nvSpPr>
        <p:spPr>
          <a:xfrm>
            <a:off x="195072" y="505341"/>
            <a:ext cx="11048661" cy="646331"/>
          </a:xfrm>
          <a:prstGeom prst="rect">
            <a:avLst/>
          </a:prstGeom>
          <a:noFill/>
        </p:spPr>
        <p:txBody>
          <a:bodyPr wrap="square" rtlCol="0">
            <a:spAutoFit/>
          </a:bodyPr>
          <a:lstStyle/>
          <a:p>
            <a:r>
              <a:rPr lang="en-GB" sz="3600" b="1">
                <a:solidFill>
                  <a:schemeClr val="tx1">
                    <a:lumMod val="95000"/>
                    <a:lumOff val="5000"/>
                  </a:schemeClr>
                </a:solidFill>
                <a:latin typeface="Arial" panose="020B0604020202020204" pitchFamily="34" charset="0"/>
                <a:cs typeface="Arial" panose="020B0604020202020204" pitchFamily="34" charset="0"/>
              </a:rPr>
              <a:t>Somerset Lifeline – Richard Burge</a:t>
            </a:r>
          </a:p>
        </p:txBody>
      </p:sp>
      <p:sp>
        <p:nvSpPr>
          <p:cNvPr id="3" name="TextBox 2">
            <a:extLst>
              <a:ext uri="{FF2B5EF4-FFF2-40B4-BE49-F238E27FC236}">
                <a16:creationId xmlns:a16="http://schemas.microsoft.com/office/drawing/2014/main" id="{37FBCD1E-31C6-5760-DF1B-7FDC36B4034B}"/>
              </a:ext>
            </a:extLst>
          </p:cNvPr>
          <p:cNvSpPr txBox="1"/>
          <p:nvPr/>
        </p:nvSpPr>
        <p:spPr>
          <a:xfrm>
            <a:off x="359315" y="1736733"/>
            <a:ext cx="6457950" cy="584775"/>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Technology Enabled Care </a:t>
            </a:r>
          </a:p>
        </p:txBody>
      </p:sp>
      <p:pic>
        <p:nvPicPr>
          <p:cNvPr id="6" name="Picture 5">
            <a:extLst>
              <a:ext uri="{FF2B5EF4-FFF2-40B4-BE49-F238E27FC236}">
                <a16:creationId xmlns:a16="http://schemas.microsoft.com/office/drawing/2014/main" id="{6DA22FC6-B8AC-E8BA-A7CB-F43930515D96}"/>
              </a:ext>
            </a:extLst>
          </p:cNvPr>
          <p:cNvPicPr>
            <a:picLocks noChangeAspect="1"/>
          </p:cNvPicPr>
          <p:nvPr/>
        </p:nvPicPr>
        <p:blipFill>
          <a:blip r:embed="rId2"/>
          <a:stretch>
            <a:fillRect/>
          </a:stretch>
        </p:blipFill>
        <p:spPr>
          <a:xfrm>
            <a:off x="8896096" y="1880137"/>
            <a:ext cx="1726310" cy="1315845"/>
          </a:xfrm>
          <a:prstGeom prst="rect">
            <a:avLst/>
          </a:prstGeom>
        </p:spPr>
      </p:pic>
      <p:sp>
        <p:nvSpPr>
          <p:cNvPr id="4" name="TextBox 3">
            <a:extLst>
              <a:ext uri="{FF2B5EF4-FFF2-40B4-BE49-F238E27FC236}">
                <a16:creationId xmlns:a16="http://schemas.microsoft.com/office/drawing/2014/main" id="{F6CCF60A-7987-C38A-76F4-AED6B3673B01}"/>
              </a:ext>
            </a:extLst>
          </p:cNvPr>
          <p:cNvSpPr txBox="1"/>
          <p:nvPr/>
        </p:nvSpPr>
        <p:spPr>
          <a:xfrm>
            <a:off x="388112" y="2452042"/>
            <a:ext cx="6908799" cy="646331"/>
          </a:xfrm>
          <a:prstGeom prst="rect">
            <a:avLst/>
          </a:prstGeom>
          <a:noFill/>
        </p:spPr>
        <p:txBody>
          <a:bodyPr wrap="square" rtlCol="0">
            <a:spAutoFit/>
          </a:bodyPr>
          <a:lstStyle/>
          <a:p>
            <a:r>
              <a:rPr lang="en-GB"/>
              <a:t>As standard, provision of a Lifeline unit </a:t>
            </a:r>
            <a:r>
              <a:rPr lang="en-GB" i="1"/>
              <a:t>(two-way speech unit) </a:t>
            </a:r>
            <a:r>
              <a:rPr lang="en-GB"/>
              <a:t>which is activated by a pendant and/or other peripheral devices.</a:t>
            </a:r>
          </a:p>
        </p:txBody>
      </p:sp>
      <p:pic>
        <p:nvPicPr>
          <p:cNvPr id="10" name="Picture 9">
            <a:extLst>
              <a:ext uri="{FF2B5EF4-FFF2-40B4-BE49-F238E27FC236}">
                <a16:creationId xmlns:a16="http://schemas.microsoft.com/office/drawing/2014/main" id="{1468781F-4656-787A-477A-2889C44D66CB}"/>
              </a:ext>
            </a:extLst>
          </p:cNvPr>
          <p:cNvPicPr>
            <a:picLocks noChangeAspect="1"/>
          </p:cNvPicPr>
          <p:nvPr/>
        </p:nvPicPr>
        <p:blipFill>
          <a:blip r:embed="rId3"/>
          <a:stretch>
            <a:fillRect/>
          </a:stretch>
        </p:blipFill>
        <p:spPr>
          <a:xfrm>
            <a:off x="2233041" y="3394150"/>
            <a:ext cx="3149407" cy="3050586"/>
          </a:xfrm>
          <a:prstGeom prst="rect">
            <a:avLst/>
          </a:prstGeom>
        </p:spPr>
      </p:pic>
      <p:sp>
        <p:nvSpPr>
          <p:cNvPr id="12" name="Rectangle 11">
            <a:extLst>
              <a:ext uri="{FF2B5EF4-FFF2-40B4-BE49-F238E27FC236}">
                <a16:creationId xmlns:a16="http://schemas.microsoft.com/office/drawing/2014/main" id="{B5732B16-CC47-FDF7-E403-96761CC8B80D}"/>
              </a:ext>
            </a:extLst>
          </p:cNvPr>
          <p:cNvSpPr/>
          <p:nvPr/>
        </p:nvSpPr>
        <p:spPr>
          <a:xfrm>
            <a:off x="658368" y="4471323"/>
            <a:ext cx="1261872" cy="646331"/>
          </a:xfrm>
          <a:prstGeom prst="rect">
            <a:avLst/>
          </a:prstGeom>
          <a:solidFill>
            <a:srgbClr val="AF9AB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a:solidFill>
                  <a:srgbClr val="7030A0"/>
                </a:solidFill>
              </a:rPr>
              <a:t>Emergency Response Team</a:t>
            </a:r>
          </a:p>
        </p:txBody>
      </p:sp>
      <p:sp>
        <p:nvSpPr>
          <p:cNvPr id="13" name="Rectangle 12">
            <a:extLst>
              <a:ext uri="{FF2B5EF4-FFF2-40B4-BE49-F238E27FC236}">
                <a16:creationId xmlns:a16="http://schemas.microsoft.com/office/drawing/2014/main" id="{16B20D3C-3397-7E23-CD54-62B3012CFA59}"/>
              </a:ext>
            </a:extLst>
          </p:cNvPr>
          <p:cNvSpPr/>
          <p:nvPr/>
        </p:nvSpPr>
        <p:spPr>
          <a:xfrm>
            <a:off x="5612953" y="5410107"/>
            <a:ext cx="1261872" cy="646331"/>
          </a:xfrm>
          <a:prstGeom prst="rect">
            <a:avLst/>
          </a:prstGeom>
          <a:solidFill>
            <a:srgbClr val="AF9AB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a:solidFill>
                  <a:srgbClr val="7030A0"/>
                </a:solidFill>
              </a:rPr>
              <a:t>24/7 Monitoring Team</a:t>
            </a:r>
          </a:p>
        </p:txBody>
      </p:sp>
      <p:sp>
        <p:nvSpPr>
          <p:cNvPr id="14" name="Rectangle 13">
            <a:extLst>
              <a:ext uri="{FF2B5EF4-FFF2-40B4-BE49-F238E27FC236}">
                <a16:creationId xmlns:a16="http://schemas.microsoft.com/office/drawing/2014/main" id="{784D393C-8BE9-38C0-1E49-EFF751CBD26E}"/>
              </a:ext>
            </a:extLst>
          </p:cNvPr>
          <p:cNvSpPr/>
          <p:nvPr/>
        </p:nvSpPr>
        <p:spPr>
          <a:xfrm>
            <a:off x="5612953" y="3532384"/>
            <a:ext cx="1261872" cy="646331"/>
          </a:xfrm>
          <a:prstGeom prst="rect">
            <a:avLst/>
          </a:prstGeom>
          <a:solidFill>
            <a:srgbClr val="AF9AB0"/>
          </a:solidFill>
          <a:ln>
            <a:solidFill>
              <a:srgbClr val="7030A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900">
                <a:solidFill>
                  <a:srgbClr val="7030A0"/>
                </a:solidFill>
              </a:rPr>
              <a:t>Installation Team</a:t>
            </a:r>
          </a:p>
        </p:txBody>
      </p:sp>
      <p:cxnSp>
        <p:nvCxnSpPr>
          <p:cNvPr id="16" name="Straight Connector 15">
            <a:extLst>
              <a:ext uri="{FF2B5EF4-FFF2-40B4-BE49-F238E27FC236}">
                <a16:creationId xmlns:a16="http://schemas.microsoft.com/office/drawing/2014/main" id="{464F319F-770B-2FE4-A50C-97FD834B6801}"/>
              </a:ext>
            </a:extLst>
          </p:cNvPr>
          <p:cNvCxnSpPr/>
          <p:nvPr/>
        </p:nvCxnSpPr>
        <p:spPr>
          <a:xfrm>
            <a:off x="2002536" y="4794488"/>
            <a:ext cx="420624"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698ABC94-A920-2872-9FDA-32E17F8B22CC}"/>
              </a:ext>
            </a:extLst>
          </p:cNvPr>
          <p:cNvCxnSpPr/>
          <p:nvPr/>
        </p:nvCxnSpPr>
        <p:spPr>
          <a:xfrm>
            <a:off x="5091745" y="3903625"/>
            <a:ext cx="420624"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21F9DB19-AB1F-DAA7-F5E5-A8760EC2F388}"/>
              </a:ext>
            </a:extLst>
          </p:cNvPr>
          <p:cNvCxnSpPr/>
          <p:nvPr/>
        </p:nvCxnSpPr>
        <p:spPr>
          <a:xfrm>
            <a:off x="5091745" y="5733272"/>
            <a:ext cx="420624"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13310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0FAA6C-6200-CD57-C122-93E5637F335E}"/>
              </a:ext>
            </a:extLst>
          </p:cNvPr>
          <p:cNvPicPr>
            <a:picLocks noChangeAspect="1"/>
          </p:cNvPicPr>
          <p:nvPr/>
        </p:nvPicPr>
        <p:blipFill>
          <a:blip r:embed="rId2"/>
          <a:stretch>
            <a:fillRect/>
          </a:stretch>
        </p:blipFill>
        <p:spPr>
          <a:xfrm>
            <a:off x="1791092" y="1376315"/>
            <a:ext cx="8050492" cy="4760536"/>
          </a:xfrm>
          <a:prstGeom prst="rect">
            <a:avLst/>
          </a:prstGeom>
        </p:spPr>
      </p:pic>
      <p:sp>
        <p:nvSpPr>
          <p:cNvPr id="2" name="TextBox 1">
            <a:extLst>
              <a:ext uri="{FF2B5EF4-FFF2-40B4-BE49-F238E27FC236}">
                <a16:creationId xmlns:a16="http://schemas.microsoft.com/office/drawing/2014/main" id="{B1733067-79AE-E592-D87A-E95F3DA2C346}"/>
              </a:ext>
            </a:extLst>
          </p:cNvPr>
          <p:cNvSpPr txBox="1"/>
          <p:nvPr/>
        </p:nvSpPr>
        <p:spPr>
          <a:xfrm>
            <a:off x="97536" y="445008"/>
            <a:ext cx="4578096" cy="646331"/>
          </a:xfrm>
          <a:prstGeom prst="rect">
            <a:avLst/>
          </a:prstGeom>
          <a:noFill/>
        </p:spPr>
        <p:txBody>
          <a:bodyPr wrap="square" rtlCol="0">
            <a:spAutoFit/>
          </a:bodyPr>
          <a:lstStyle/>
          <a:p>
            <a:r>
              <a:rPr lang="en-GB" sz="3600" b="1">
                <a:latin typeface="Arial" panose="020B0604020202020204" pitchFamily="34" charset="0"/>
                <a:cs typeface="Arial" panose="020B0604020202020204" pitchFamily="34" charset="0"/>
              </a:rPr>
              <a:t>Telecare Sensors</a:t>
            </a:r>
          </a:p>
        </p:txBody>
      </p:sp>
    </p:spTree>
    <p:extLst>
      <p:ext uri="{BB962C8B-B14F-4D97-AF65-F5344CB8AC3E}">
        <p14:creationId xmlns:p14="http://schemas.microsoft.com/office/powerpoint/2010/main" val="248446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697384F-D30D-0B84-F6B1-D35D1201BCED}"/>
              </a:ext>
            </a:extLst>
          </p:cNvPr>
          <p:cNvSpPr txBox="1"/>
          <p:nvPr/>
        </p:nvSpPr>
        <p:spPr>
          <a:xfrm>
            <a:off x="109728" y="1955969"/>
            <a:ext cx="11148821" cy="3477875"/>
          </a:xfrm>
          <a:prstGeom prst="rect">
            <a:avLst/>
          </a:prstGeom>
          <a:noFill/>
        </p:spPr>
        <p:txBody>
          <a:bodyPr wrap="square" rtlCol="0">
            <a:spAutoFit/>
          </a:bodyPr>
          <a:lstStyle/>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Structure – management and administrative support</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Digital Switchover – upgrading existing and future Lifeline units and review of current platform.</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TEC Project – providing a service that is integrated with Adult Social Care.</a:t>
            </a:r>
            <a:br>
              <a:rPr lang="en-GB" sz="2000">
                <a:solidFill>
                  <a:srgbClr val="006072"/>
                </a:solidFill>
                <a:latin typeface="Arial" panose="020B0604020202020204" pitchFamily="34" charset="0"/>
                <a:cs typeface="Arial" panose="020B0604020202020204" pitchFamily="34" charset="0"/>
              </a:rPr>
            </a:br>
            <a:endParaRPr lang="en-GB" sz="2000">
              <a:solidFill>
                <a:srgbClr val="006072"/>
              </a:solidFill>
              <a:latin typeface="Arial" panose="020B0604020202020204" pitchFamily="34" charset="0"/>
              <a:cs typeface="Arial" panose="020B0604020202020204" pitchFamily="34" charset="0"/>
            </a:endParaRPr>
          </a:p>
          <a:p>
            <a:endParaRPr lang="en-GB" sz="200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Business growth– through increased promotion and marketing, innovation and re-modelling.</a:t>
            </a:r>
          </a:p>
        </p:txBody>
      </p:sp>
      <p:sp>
        <p:nvSpPr>
          <p:cNvPr id="2" name="TextBox 1">
            <a:extLst>
              <a:ext uri="{FF2B5EF4-FFF2-40B4-BE49-F238E27FC236}">
                <a16:creationId xmlns:a16="http://schemas.microsoft.com/office/drawing/2014/main" id="{55DA69D8-9EFD-F6FA-9E2A-E908A61D598D}"/>
              </a:ext>
            </a:extLst>
          </p:cNvPr>
          <p:cNvSpPr txBox="1"/>
          <p:nvPr/>
        </p:nvSpPr>
        <p:spPr>
          <a:xfrm>
            <a:off x="109728" y="548640"/>
            <a:ext cx="7357872" cy="646331"/>
          </a:xfrm>
          <a:prstGeom prst="rect">
            <a:avLst/>
          </a:prstGeom>
          <a:noFill/>
        </p:spPr>
        <p:txBody>
          <a:bodyPr wrap="square" rtlCol="0">
            <a:spAutoFit/>
          </a:bodyPr>
          <a:lstStyle/>
          <a:p>
            <a:r>
              <a:rPr lang="en-GB" sz="3600" b="1">
                <a:latin typeface="Arial" panose="020B0604020202020204" pitchFamily="34" charset="0"/>
                <a:cs typeface="Arial" panose="020B0604020202020204" pitchFamily="34" charset="0"/>
              </a:rPr>
              <a:t>Challenges and Opportunities</a:t>
            </a:r>
          </a:p>
        </p:txBody>
      </p:sp>
    </p:spTree>
    <p:extLst>
      <p:ext uri="{BB962C8B-B14F-4D97-AF65-F5344CB8AC3E}">
        <p14:creationId xmlns:p14="http://schemas.microsoft.com/office/powerpoint/2010/main" val="2517481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996B370-DAFD-9842-9E14-DB9B0F1B5AFC}"/>
              </a:ext>
            </a:extLst>
          </p:cNvPr>
          <p:cNvSpPr>
            <a:spLocks noGrp="1"/>
          </p:cNvSpPr>
          <p:nvPr>
            <p:ph type="body" sz="quarter" idx="10"/>
          </p:nvPr>
        </p:nvSpPr>
        <p:spPr/>
        <p:txBody>
          <a:bodyPr/>
          <a:lstStyle/>
          <a:p>
            <a:r>
              <a:rPr lang="en-GB" sz="6600"/>
              <a:t> </a:t>
            </a:r>
            <a:r>
              <a:rPr lang="en-GB" sz="4400">
                <a:solidFill>
                  <a:schemeClr val="tx1">
                    <a:lumMod val="95000"/>
                    <a:lumOff val="5000"/>
                  </a:schemeClr>
                </a:solidFill>
                <a:latin typeface="+mn-lt"/>
              </a:rPr>
              <a:t>Call Examples</a:t>
            </a:r>
          </a:p>
        </p:txBody>
      </p:sp>
    </p:spTree>
    <p:extLst>
      <p:ext uri="{BB962C8B-B14F-4D97-AF65-F5344CB8AC3E}">
        <p14:creationId xmlns:p14="http://schemas.microsoft.com/office/powerpoint/2010/main" val="2286187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A69D8-9EFD-F6FA-9E2A-E908A61D598D}"/>
              </a:ext>
            </a:extLst>
          </p:cNvPr>
          <p:cNvSpPr txBox="1"/>
          <p:nvPr/>
        </p:nvSpPr>
        <p:spPr>
          <a:xfrm>
            <a:off x="225552" y="499872"/>
            <a:ext cx="7242048" cy="646331"/>
          </a:xfrm>
          <a:prstGeom prst="rect">
            <a:avLst/>
          </a:prstGeom>
          <a:noFill/>
        </p:spPr>
        <p:txBody>
          <a:bodyPr wrap="square" lIns="91440" tIns="45720" rIns="91440" bIns="45720" rtlCol="0" anchor="t">
            <a:spAutoFit/>
          </a:bodyPr>
          <a:lstStyle/>
          <a:p>
            <a:r>
              <a:rPr lang="en-GB" sz="3600" b="1">
                <a:latin typeface="Arial"/>
                <a:cs typeface="Arial"/>
              </a:rPr>
              <a:t>Call examples </a:t>
            </a:r>
            <a:endParaRPr lang="en-GB" sz="3600"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C1543D17-E505-51D0-883F-BA1355D66F21}"/>
              </a:ext>
            </a:extLst>
          </p:cNvPr>
          <p:cNvSpPr txBox="1"/>
          <p:nvPr/>
        </p:nvSpPr>
        <p:spPr>
          <a:xfrm>
            <a:off x="0" y="1682496"/>
            <a:ext cx="12192000" cy="6494085"/>
          </a:xfrm>
          <a:prstGeom prst="rect">
            <a:avLst/>
          </a:prstGeom>
          <a:noFill/>
        </p:spPr>
        <p:txBody>
          <a:bodyPr wrap="square" lIns="91440" tIns="45720" rIns="91440" bIns="45720" anchor="t">
            <a:spAutoFit/>
          </a:bodyPr>
          <a:lstStyle/>
          <a:p>
            <a:r>
              <a:rPr lang="en-GB" sz="3200">
                <a:solidFill>
                  <a:srgbClr val="006072"/>
                </a:solidFill>
                <a:latin typeface="Arial"/>
                <a:cs typeface="Arial"/>
              </a:rPr>
              <a:t>Example 1</a:t>
            </a:r>
            <a:endParaRPr lang="en-US" sz="3200">
              <a:cs typeface="Calibri" panose="020F0502020204030204"/>
            </a:endParaRPr>
          </a:p>
          <a:p>
            <a:endParaRPr lang="en-GB" sz="1600">
              <a:solidFill>
                <a:srgbClr val="006072"/>
              </a:solidFill>
              <a:latin typeface="Arial"/>
              <a:cs typeface="Arial"/>
            </a:endParaRPr>
          </a:p>
          <a:p>
            <a:r>
              <a:rPr lang="en-GB" sz="2400">
                <a:solidFill>
                  <a:srgbClr val="006072"/>
                </a:solidFill>
                <a:latin typeface="Arial"/>
                <a:ea typeface="+mn-lt"/>
                <a:cs typeface="+mn-lt"/>
              </a:rPr>
              <a:t>The first example displays the impact being a carer can have on someone. Carers are very important, and we make every attempt to identify them. They can often be at crisis stage when calling customer services. </a:t>
            </a:r>
            <a:endParaRPr lang="en-GB" sz="2400">
              <a:latin typeface="Arial"/>
              <a:cs typeface="Arial"/>
            </a:endParaRPr>
          </a:p>
          <a:p>
            <a:endParaRPr lang="en-GB" sz="3200">
              <a:solidFill>
                <a:srgbClr val="006072"/>
              </a:solidFill>
              <a:latin typeface="Arial"/>
              <a:cs typeface="Arial"/>
            </a:endParaRPr>
          </a:p>
          <a:p>
            <a:r>
              <a:rPr lang="en-GB" sz="3200">
                <a:solidFill>
                  <a:srgbClr val="006072"/>
                </a:solidFill>
                <a:latin typeface="Arial"/>
                <a:cs typeface="Arial"/>
              </a:rPr>
              <a:t>Example 2 </a:t>
            </a:r>
          </a:p>
          <a:p>
            <a:r>
              <a:rPr lang="en-GB" sz="2400">
                <a:solidFill>
                  <a:srgbClr val="006072"/>
                </a:solidFill>
                <a:latin typeface="Arial"/>
                <a:ea typeface="+mn-lt"/>
                <a:cs typeface="+mn-lt"/>
              </a:rPr>
              <a:t>The second example describes how complex and severe some of the calls we receive can be.</a:t>
            </a:r>
            <a:endParaRPr lang="en-GB" sz="2400">
              <a:latin typeface="Arial"/>
              <a:cs typeface="Arial"/>
            </a:endParaRPr>
          </a:p>
          <a:p>
            <a:r>
              <a:rPr lang="en-GB" sz="2400">
                <a:solidFill>
                  <a:srgbClr val="006072"/>
                </a:solidFill>
                <a:latin typeface="Arial"/>
                <a:ea typeface="+mn-lt"/>
                <a:cs typeface="+mn-lt"/>
              </a:rPr>
              <a:t>It demonstrates why we ensure we listen carefully to someone’s story and what and how we support them to get the right help at the right time from the right service. </a:t>
            </a:r>
            <a:endParaRPr lang="en-GB" sz="2400"/>
          </a:p>
          <a:p>
            <a:endParaRPr lang="en-GB" sz="2800">
              <a:solidFill>
                <a:srgbClr val="006072"/>
              </a:solidFill>
              <a:latin typeface="Arial"/>
              <a:cs typeface="Arial"/>
            </a:endParaRPr>
          </a:p>
          <a:p>
            <a:endParaRPr lang="en-GB">
              <a:solidFill>
                <a:srgbClr val="006072"/>
              </a:solidFill>
              <a:cs typeface="Calibri" panose="020F0502020204030204"/>
            </a:endParaRPr>
          </a:p>
          <a:p>
            <a:endParaRPr lang="en-GB">
              <a:solidFill>
                <a:srgbClr val="006072"/>
              </a:solidFill>
              <a:cs typeface="Calibri" panose="020F0502020204030204"/>
            </a:endParaRPr>
          </a:p>
          <a:p>
            <a:endParaRPr lang="en-GB">
              <a:solidFill>
                <a:srgbClr val="006072"/>
              </a:solidFill>
              <a:cs typeface="Calibri" panose="020F0502020204030204"/>
            </a:endParaRPr>
          </a:p>
          <a:p>
            <a:endParaRPr lang="en-GB">
              <a:solidFill>
                <a:srgbClr val="006072"/>
              </a:solidFill>
              <a:cs typeface="Calibri" panose="020F0502020204030204"/>
            </a:endParaRPr>
          </a:p>
          <a:p>
            <a:endParaRPr lang="en-GB">
              <a:solidFill>
                <a:srgbClr val="006072"/>
              </a:solidFill>
              <a:cs typeface="Calibri" panose="020F0502020204030204"/>
            </a:endParaRPr>
          </a:p>
          <a:p>
            <a:endParaRPr lang="en-GB">
              <a:cs typeface="Calibri" panose="020F0502020204030204"/>
            </a:endParaRPr>
          </a:p>
        </p:txBody>
      </p:sp>
    </p:spTree>
    <p:extLst>
      <p:ext uri="{BB962C8B-B14F-4D97-AF65-F5344CB8AC3E}">
        <p14:creationId xmlns:p14="http://schemas.microsoft.com/office/powerpoint/2010/main" val="801740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544606" y="1633819"/>
            <a:ext cx="12927106" cy="9264075"/>
          </a:xfrm>
          <a:prstGeom prst="rect">
            <a:avLst/>
          </a:prstGeom>
          <a:noFill/>
        </p:spPr>
        <p:txBody>
          <a:bodyPr wrap="square" lIns="91440" tIns="45720" rIns="91440" bIns="45720" rtlCol="0" anchor="t">
            <a:spAutoFit/>
          </a:bodyPr>
          <a:lstStyle/>
          <a:p>
            <a:r>
              <a:rPr lang="en-GB" sz="3200" b="1">
                <a:solidFill>
                  <a:srgbClr val="006072"/>
                </a:solidFill>
                <a:latin typeface="Arial" panose="020B0604020202020204" pitchFamily="34" charset="0"/>
                <a:cs typeface="Arial" panose="020B0604020202020204" pitchFamily="34" charset="0"/>
              </a:rPr>
              <a:t> </a:t>
            </a:r>
            <a:endParaRPr lang="en-GB" sz="2400" b="1">
              <a:solidFill>
                <a:srgbClr val="006072"/>
              </a:solidFill>
              <a:latin typeface="Arial" panose="020B0604020202020204" pitchFamily="34" charset="0"/>
              <a:cs typeface="Arial" panose="020B0604020202020204" pitchFamily="34" charset="0"/>
            </a:endParaRPr>
          </a:p>
          <a:p>
            <a:pPr marL="457200" indent="-457200">
              <a:buFont typeface="Arial"/>
              <a:buChar char="•"/>
            </a:pPr>
            <a:r>
              <a:rPr lang="en-GB" sz="2000">
                <a:solidFill>
                  <a:srgbClr val="006072"/>
                </a:solidFill>
                <a:latin typeface="Arial"/>
                <a:cs typeface="Arial"/>
              </a:rPr>
              <a:t>First point of contact for all ASC queries</a:t>
            </a:r>
            <a:br>
              <a:rPr lang="en-GB" sz="2400">
                <a:latin typeface="Arial" panose="020B0604020202020204" pitchFamily="34" charset="0"/>
                <a:cs typeface="Arial" panose="020B0604020202020204" pitchFamily="34" charset="0"/>
              </a:rPr>
            </a:br>
            <a:endParaRPr lang="en-GB" sz="2400">
              <a:latin typeface="Arial" panose="020B0604020202020204" pitchFamily="34" charset="0"/>
              <a:cs typeface="Arial" panose="020B0604020202020204" pitchFamily="34" charset="0"/>
            </a:endParaRPr>
          </a:p>
          <a:p>
            <a:r>
              <a:rPr lang="en-GB" sz="2400">
                <a:solidFill>
                  <a:srgbClr val="006072"/>
                </a:solidFill>
                <a:latin typeface="Arial"/>
                <a:cs typeface="Arial"/>
              </a:rPr>
              <a:t> </a:t>
            </a:r>
            <a:r>
              <a:rPr lang="en-GB" sz="1600">
                <a:solidFill>
                  <a:srgbClr val="006072"/>
                </a:solidFill>
                <a:latin typeface="Arial"/>
                <a:cs typeface="Arial"/>
              </a:rPr>
              <a:t>  Single contact number for Somerset Council</a:t>
            </a:r>
            <a:br>
              <a:rPr lang="en-GB" sz="1600">
                <a:latin typeface="Arial" panose="020B0604020202020204" pitchFamily="34" charset="0"/>
                <a:cs typeface="Arial" panose="020B0604020202020204" pitchFamily="34" charset="0"/>
              </a:rPr>
            </a:br>
            <a:r>
              <a:rPr lang="en-GB" sz="1600">
                <a:solidFill>
                  <a:srgbClr val="006072"/>
                </a:solidFill>
                <a:latin typeface="Arial"/>
                <a:cs typeface="Arial"/>
              </a:rPr>
              <a:t>          Contact - calls, email, face to face, SMS text </a:t>
            </a:r>
            <a:endParaRPr lang="en-GB" sz="1600">
              <a:solidFill>
                <a:srgbClr val="006072"/>
              </a:solidFill>
              <a:latin typeface="Arial" panose="020B0604020202020204" pitchFamily="34" charset="0"/>
              <a:cs typeface="Arial" panose="020B0604020202020204" pitchFamily="34" charset="0"/>
            </a:endParaRPr>
          </a:p>
          <a:p>
            <a:r>
              <a:rPr lang="en-GB" sz="1600">
                <a:solidFill>
                  <a:srgbClr val="006072"/>
                </a:solidFill>
                <a:latin typeface="Arial" panose="020B0604020202020204" pitchFamily="34" charset="0"/>
                <a:cs typeface="Arial" panose="020B0604020202020204" pitchFamily="34" charset="0"/>
              </a:rPr>
              <a:t>             Provide service for </a:t>
            </a:r>
            <a:r>
              <a:rPr lang="en-GB" sz="1600">
                <a:solidFill>
                  <a:srgbClr val="006072"/>
                </a:solidFill>
                <a:latin typeface="Arial"/>
                <a:cs typeface="Arial"/>
              </a:rPr>
              <a:t>Public and Professional</a:t>
            </a:r>
          </a:p>
          <a:p>
            <a:br>
              <a:rPr lang="en-GB" sz="1600">
                <a:latin typeface="Arial" panose="020B0604020202020204" pitchFamily="34" charset="0"/>
                <a:cs typeface="Arial" panose="020B0604020202020204" pitchFamily="34" charset="0"/>
              </a:rPr>
            </a:br>
            <a:r>
              <a:rPr lang="en-GB" sz="1600">
                <a:latin typeface="Arial"/>
                <a:cs typeface="Arial"/>
              </a:rPr>
              <a:t>             </a:t>
            </a:r>
            <a:r>
              <a:rPr lang="en-GB" sz="1600">
                <a:solidFill>
                  <a:srgbClr val="006072"/>
                </a:solidFill>
                <a:latin typeface="Arial"/>
                <a:cs typeface="Arial"/>
              </a:rPr>
              <a:t>We aim to resolve 60% of all queries at first point of contact ensuring they receive the right support at the right time</a:t>
            </a:r>
            <a:br>
              <a:rPr lang="en-GB" sz="1600">
                <a:latin typeface="Arial" panose="020B0604020202020204" pitchFamily="34" charset="0"/>
                <a:cs typeface="Arial" panose="020B0604020202020204" pitchFamily="34" charset="0"/>
              </a:rPr>
            </a:br>
            <a:r>
              <a:rPr lang="en-GB" sz="1600">
                <a:solidFill>
                  <a:srgbClr val="006072"/>
                </a:solidFill>
                <a:latin typeface="Arial"/>
                <a:cs typeface="Arial"/>
              </a:rPr>
              <a:t>              </a:t>
            </a:r>
            <a:endParaRPr lang="en-GB" sz="1600">
              <a:solidFill>
                <a:srgbClr val="006072"/>
              </a:solidFill>
              <a:latin typeface="Arial" panose="020B0604020202020204" pitchFamily="34" charset="0"/>
              <a:cs typeface="Arial" panose="020B0604020202020204" pitchFamily="34" charset="0"/>
            </a:endParaRPr>
          </a:p>
          <a:p>
            <a:r>
              <a:rPr lang="en-GB" sz="2400">
                <a:solidFill>
                  <a:srgbClr val="006072"/>
                </a:solidFill>
                <a:latin typeface="Arial"/>
                <a:cs typeface="Arial"/>
              </a:rPr>
              <a:t>  </a:t>
            </a:r>
            <a:endParaRPr lang="en-GB" sz="2400">
              <a:solidFill>
                <a:srgbClr val="006072"/>
              </a:solidFill>
              <a:latin typeface="Arial" panose="020B0604020202020204" pitchFamily="34" charset="0"/>
              <a:cs typeface="Arial" panose="020B0604020202020204" pitchFamily="34" charset="0"/>
            </a:endParaRPr>
          </a:p>
          <a:p>
            <a:pPr marL="457200" indent="-457200">
              <a:buFont typeface="Arial"/>
              <a:buChar char="•"/>
            </a:pPr>
            <a:r>
              <a:rPr lang="en-GB" sz="2000">
                <a:solidFill>
                  <a:srgbClr val="006072"/>
                </a:solidFill>
                <a:latin typeface="Arial"/>
                <a:cs typeface="Arial"/>
              </a:rPr>
              <a:t>Adults and Mental Health out of hours (5pm – 8.30am)</a:t>
            </a:r>
            <a:br>
              <a:rPr lang="en-GB" sz="2400">
                <a:latin typeface="Arial" panose="020B0604020202020204" pitchFamily="34" charset="0"/>
                <a:cs typeface="Arial" panose="020B0604020202020204" pitchFamily="34" charset="0"/>
              </a:rPr>
            </a:br>
            <a:br>
              <a:rPr lang="en-GB" sz="2400" b="1">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br>
              <a:rPr lang="en-GB" sz="2400" b="1">
                <a:latin typeface="Arial" panose="020B0604020202020204" pitchFamily="34" charset="0"/>
                <a:cs typeface="Arial" panose="020B0604020202020204" pitchFamily="34" charset="0"/>
              </a:rPr>
            </a:br>
            <a:br>
              <a:rPr lang="en-GB" sz="2400" b="1">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br>
              <a:rPr lang="en-GB" sz="2400" b="1">
                <a:solidFill>
                  <a:srgbClr val="006072"/>
                </a:solidFill>
                <a:latin typeface="Arial" panose="020B0604020202020204" pitchFamily="34" charset="0"/>
                <a:cs typeface="Arial" panose="020B0604020202020204" pitchFamily="34" charset="0"/>
              </a:rPr>
            </a:br>
            <a:br>
              <a:rPr lang="en-GB" sz="2400" b="1">
                <a:solidFill>
                  <a:srgbClr val="006072"/>
                </a:solidFill>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br>
              <a:rPr lang="en-GB" sz="2400" b="1">
                <a:solidFill>
                  <a:srgbClr val="006072"/>
                </a:solidFill>
                <a:latin typeface="Arial" panose="020B0604020202020204" pitchFamily="34" charset="0"/>
                <a:cs typeface="Arial" panose="020B0604020202020204" pitchFamily="34" charset="0"/>
              </a:rPr>
            </a:br>
            <a:br>
              <a:rPr lang="en-GB" sz="2400" b="1">
                <a:solidFill>
                  <a:srgbClr val="006072"/>
                </a:solidFill>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a:off x="7426864" y="2702858"/>
            <a:ext cx="3055117" cy="417553"/>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FBA799A-E488-BF54-2330-924D259D1D95}"/>
              </a:ext>
            </a:extLst>
          </p:cNvPr>
          <p:cNvSpPr txBox="1"/>
          <p:nvPr/>
        </p:nvSpPr>
        <p:spPr>
          <a:xfrm>
            <a:off x="201168" y="606545"/>
            <a:ext cx="11054019" cy="646331"/>
          </a:xfrm>
          <a:prstGeom prst="rect">
            <a:avLst/>
          </a:prstGeom>
          <a:noFill/>
        </p:spPr>
        <p:txBody>
          <a:bodyPr wrap="square" lIns="91440" tIns="45720" rIns="91440" bIns="45720" rtlCol="0" anchor="t">
            <a:spAutoFit/>
          </a:bodyPr>
          <a:lstStyle/>
          <a:p>
            <a:r>
              <a:rPr lang="en-GB" sz="3600" b="1">
                <a:latin typeface="Arial"/>
                <a:cs typeface="Arial"/>
              </a:rPr>
              <a:t>  Somerset Council Customer Services (Adults)</a:t>
            </a:r>
            <a:endParaRPr lang="en-GB"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515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86A85F-82A0-7DD7-C208-C487CBEACD7F}"/>
              </a:ext>
            </a:extLst>
          </p:cNvPr>
          <p:cNvSpPr txBox="1"/>
          <p:nvPr/>
        </p:nvSpPr>
        <p:spPr>
          <a:xfrm>
            <a:off x="677200" y="392071"/>
            <a:ext cx="11258126" cy="10218182"/>
          </a:xfrm>
          <a:prstGeom prst="rect">
            <a:avLst/>
          </a:prstGeom>
          <a:noFill/>
        </p:spPr>
        <p:txBody>
          <a:bodyPr wrap="square" rtlCol="0">
            <a:spAutoFit/>
          </a:bodyPr>
          <a:lstStyle/>
          <a:p>
            <a:r>
              <a:rPr lang="en-GB" sz="4800" b="1">
                <a:solidFill>
                  <a:srgbClr val="006072"/>
                </a:solidFill>
              </a:rPr>
              <a:t>Time for Questions</a:t>
            </a:r>
          </a:p>
          <a:p>
            <a:endParaRPr lang="en-GB" sz="4800" b="1">
              <a:solidFill>
                <a:srgbClr val="006072"/>
              </a:solidFill>
            </a:endParaRPr>
          </a:p>
          <a:p>
            <a:r>
              <a:rPr lang="en-GB" sz="1400" b="1">
                <a:solidFill>
                  <a:srgbClr val="006072"/>
                </a:solidFill>
                <a:latin typeface="Arial" panose="020B0604020202020204" pitchFamily="34" charset="0"/>
                <a:cs typeface="Arial" panose="020B0604020202020204" pitchFamily="34" charset="0"/>
              </a:rPr>
              <a:t>                                                                                                                                            </a:t>
            </a: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endParaRPr lang="en-GB" sz="1400" b="1">
              <a:solidFill>
                <a:srgbClr val="006072"/>
              </a:solidFill>
              <a:latin typeface="Arial" panose="020B0604020202020204" pitchFamily="34" charset="0"/>
              <a:cs typeface="Arial" panose="020B0604020202020204" pitchFamily="34" charset="0"/>
            </a:endParaRPr>
          </a:p>
          <a:p>
            <a:r>
              <a:rPr lang="en-GB" sz="1400" b="1">
                <a:solidFill>
                  <a:srgbClr val="006072"/>
                </a:solidFill>
                <a:latin typeface="Arial" panose="020B0604020202020204" pitchFamily="34" charset="0"/>
                <a:cs typeface="Arial" panose="020B0604020202020204" pitchFamily="34" charset="0"/>
              </a:rPr>
              <a:t>                                                                                                                                            Phone: 0300 123 2224</a:t>
            </a:r>
          </a:p>
          <a:p>
            <a:r>
              <a:rPr lang="en-GB" sz="1400" b="1">
                <a:solidFill>
                  <a:srgbClr val="006072"/>
                </a:solidFill>
                <a:latin typeface="Arial" panose="020B0604020202020204" pitchFamily="34" charset="0"/>
                <a:cs typeface="Arial" panose="020B0604020202020204" pitchFamily="34" charset="0"/>
              </a:rPr>
              <a:t>                                                                                                                                            Email: adults@somerset.gov.uk</a:t>
            </a:r>
          </a:p>
          <a:p>
            <a:endParaRPr lang="en-GB" sz="4800" b="1">
              <a:solidFill>
                <a:srgbClr val="006072"/>
              </a:solidFill>
            </a:endParaRPr>
          </a:p>
          <a:p>
            <a:endParaRPr lang="en-GB" sz="4800" b="1">
              <a:solidFill>
                <a:srgbClr val="006072"/>
              </a:solidFill>
            </a:endParaRPr>
          </a:p>
          <a:p>
            <a:endParaRPr lang="en-GB" sz="4800" b="1">
              <a:solidFill>
                <a:srgbClr val="006072"/>
              </a:solidFill>
            </a:endParaRPr>
          </a:p>
          <a:p>
            <a:endParaRPr lang="en-GB" sz="4800" b="1">
              <a:solidFill>
                <a:srgbClr val="006072"/>
              </a:solidFill>
            </a:endParaRPr>
          </a:p>
          <a:p>
            <a:endParaRPr lang="en-GB" sz="4800" b="1">
              <a:solidFill>
                <a:srgbClr val="006072"/>
              </a:solidFill>
            </a:endParaRPr>
          </a:p>
        </p:txBody>
      </p:sp>
    </p:spTree>
    <p:extLst>
      <p:ext uri="{BB962C8B-B14F-4D97-AF65-F5344CB8AC3E}">
        <p14:creationId xmlns:p14="http://schemas.microsoft.com/office/powerpoint/2010/main" val="1038967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1639824"/>
            <a:ext cx="12024359" cy="6617196"/>
          </a:xfrm>
          <a:prstGeom prst="rect">
            <a:avLst/>
          </a:prstGeom>
          <a:noFill/>
        </p:spPr>
        <p:txBody>
          <a:bodyPr wrap="square" lIns="91440" tIns="45720" rIns="91440" bIns="45720" rtlCol="0" anchor="t">
            <a:spAutoFit/>
          </a:bodyPr>
          <a:lstStyle/>
          <a:p>
            <a:r>
              <a:rPr lang="en-GB" sz="3200" b="1">
                <a:solidFill>
                  <a:srgbClr val="006072"/>
                </a:solidFill>
                <a:latin typeface="Arial" panose="020B0604020202020204" pitchFamily="34" charset="0"/>
                <a:cs typeface="Arial" panose="020B0604020202020204" pitchFamily="34" charset="0"/>
              </a:rPr>
              <a:t> </a:t>
            </a:r>
            <a:endParaRPr lang="en-GB" sz="20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000">
                <a:solidFill>
                  <a:srgbClr val="006072"/>
                </a:solidFill>
                <a:latin typeface="Arial" panose="020B0604020202020204" pitchFamily="34" charset="0"/>
                <a:cs typeface="Arial" panose="020B0604020202020204" pitchFamily="34" charset="0"/>
              </a:rPr>
              <a:t>Strength based, person centred conversation</a:t>
            </a:r>
          </a:p>
          <a:p>
            <a:r>
              <a:rPr lang="en-GB" sz="1600">
                <a:solidFill>
                  <a:srgbClr val="006072"/>
                </a:solidFill>
                <a:latin typeface="Arial"/>
                <a:cs typeface="Arial"/>
              </a:rPr>
              <a:t>	</a:t>
            </a:r>
          </a:p>
          <a:p>
            <a:r>
              <a:rPr lang="en-GB" sz="1600">
                <a:solidFill>
                  <a:srgbClr val="006072"/>
                </a:solidFill>
                <a:latin typeface="Arial"/>
                <a:cs typeface="Arial"/>
              </a:rPr>
              <a:t>	Reason for the call</a:t>
            </a:r>
          </a:p>
          <a:p>
            <a:r>
              <a:rPr lang="en-GB" sz="1600">
                <a:solidFill>
                  <a:srgbClr val="006072"/>
                </a:solidFill>
                <a:latin typeface="Arial"/>
                <a:cs typeface="Arial"/>
              </a:rPr>
              <a:t>                Asking the right questions at first point of contact</a:t>
            </a:r>
            <a:br>
              <a:rPr lang="en-GB" sz="1600">
                <a:solidFill>
                  <a:srgbClr val="006072"/>
                </a:solidFill>
                <a:latin typeface="Arial"/>
                <a:cs typeface="Arial"/>
              </a:rPr>
            </a:br>
            <a:r>
              <a:rPr lang="en-GB" sz="1600">
                <a:solidFill>
                  <a:srgbClr val="006072"/>
                </a:solidFill>
                <a:latin typeface="Arial"/>
                <a:cs typeface="Arial"/>
              </a:rPr>
              <a:t>                Early Intervention</a:t>
            </a:r>
          </a:p>
          <a:p>
            <a:r>
              <a:rPr lang="en-GB" sz="1600">
                <a:solidFill>
                  <a:srgbClr val="006072"/>
                </a:solidFill>
                <a:latin typeface="Arial"/>
                <a:cs typeface="Arial"/>
              </a:rPr>
              <a:t>	Focus on the individual</a:t>
            </a:r>
          </a:p>
          <a:p>
            <a:r>
              <a:rPr lang="en-GB" sz="1600">
                <a:solidFill>
                  <a:srgbClr val="006072"/>
                </a:solidFill>
                <a:latin typeface="Arial"/>
                <a:cs typeface="Arial"/>
              </a:rPr>
              <a:t>	Identify what is important to them</a:t>
            </a:r>
          </a:p>
          <a:p>
            <a:r>
              <a:rPr lang="en-GB" sz="1600">
                <a:solidFill>
                  <a:srgbClr val="006072"/>
                </a:solidFill>
                <a:latin typeface="Arial"/>
                <a:cs typeface="Arial"/>
              </a:rPr>
              <a:t>	What they would like to achieve</a:t>
            </a:r>
          </a:p>
          <a:p>
            <a:r>
              <a:rPr lang="en-GB" sz="1600">
                <a:solidFill>
                  <a:srgbClr val="006072"/>
                </a:solidFill>
                <a:latin typeface="Arial"/>
                <a:cs typeface="Arial"/>
              </a:rPr>
              <a:t>                Preferred outcome</a:t>
            </a:r>
          </a:p>
          <a:p>
            <a:r>
              <a:rPr lang="en-GB" sz="1600">
                <a:solidFill>
                  <a:srgbClr val="006072"/>
                </a:solidFill>
                <a:latin typeface="Arial"/>
                <a:cs typeface="Arial"/>
              </a:rPr>
              <a:t>	Only tell their story once</a:t>
            </a:r>
          </a:p>
          <a:p>
            <a:r>
              <a:rPr lang="en-GB" sz="1600">
                <a:solidFill>
                  <a:srgbClr val="006072"/>
                </a:solidFill>
                <a:latin typeface="Arial" panose="020B0604020202020204" pitchFamily="34" charset="0"/>
                <a:cs typeface="Arial" panose="020B0604020202020204" pitchFamily="34" charset="0"/>
              </a:rPr>
              <a:t>	Help them to remain independent and have choice</a:t>
            </a:r>
            <a:br>
              <a:rPr lang="en-GB" sz="1600">
                <a:solidFill>
                  <a:srgbClr val="006072"/>
                </a:solidFill>
                <a:latin typeface="Arial" panose="020B0604020202020204" pitchFamily="34" charset="0"/>
                <a:cs typeface="Arial" panose="020B0604020202020204" pitchFamily="34" charset="0"/>
              </a:rPr>
            </a:br>
            <a:r>
              <a:rPr lang="en-GB" sz="1600">
                <a:solidFill>
                  <a:srgbClr val="006072"/>
                </a:solidFill>
                <a:latin typeface="Arial" panose="020B0604020202020204" pitchFamily="34" charset="0"/>
                <a:cs typeface="Arial" panose="020B0604020202020204" pitchFamily="34" charset="0"/>
              </a:rPr>
              <a:t>                Help them to help themselves and give them confidence</a:t>
            </a:r>
            <a:br>
              <a:rPr lang="en-GB" sz="1600">
                <a:solidFill>
                  <a:srgbClr val="006072"/>
                </a:solidFill>
                <a:latin typeface="Arial" panose="020B0604020202020204" pitchFamily="34" charset="0"/>
                <a:cs typeface="Arial" panose="020B0604020202020204" pitchFamily="34" charset="0"/>
              </a:rPr>
            </a:br>
            <a:r>
              <a:rPr lang="en-GB" sz="1600">
                <a:solidFill>
                  <a:srgbClr val="006072"/>
                </a:solidFill>
                <a:latin typeface="Arial" panose="020B0604020202020204" pitchFamily="34" charset="0"/>
                <a:cs typeface="Arial" panose="020B0604020202020204" pitchFamily="34" charset="0"/>
              </a:rPr>
              <a:t>                We want to help people and make a difference in their lives</a:t>
            </a:r>
          </a:p>
          <a:p>
            <a:r>
              <a:rPr lang="en-GB" sz="1600">
                <a:solidFill>
                  <a:srgbClr val="006072"/>
                </a:solidFill>
                <a:latin typeface="Arial"/>
                <a:cs typeface="Arial"/>
              </a:rPr>
              <a:t>	Connect people to the right service at the right time</a:t>
            </a:r>
          </a:p>
          <a:p>
            <a:r>
              <a:rPr lang="en-GB" sz="1600">
                <a:latin typeface="Arial"/>
                <a:cs typeface="Arial"/>
              </a:rPr>
              <a:t>     </a:t>
            </a:r>
            <a:r>
              <a:rPr lang="en-GB" sz="1600">
                <a:solidFill>
                  <a:srgbClr val="000000"/>
                </a:solidFill>
                <a:latin typeface="Arial"/>
                <a:cs typeface="Arial"/>
              </a:rPr>
              <a:t> </a:t>
            </a:r>
            <a:r>
              <a:rPr lang="en-GB" sz="1600">
                <a:solidFill>
                  <a:srgbClr val="006072"/>
                </a:solidFill>
                <a:latin typeface="Arial"/>
                <a:cs typeface="Arial"/>
              </a:rPr>
              <a:t>Ongoing support for those who need it</a:t>
            </a:r>
            <a:endParaRPr lang="en-GB"/>
          </a:p>
          <a:p>
            <a:r>
              <a:rPr lang="en-GB" sz="1600">
                <a:solidFill>
                  <a:srgbClr val="006072"/>
                </a:solidFill>
                <a:latin typeface="Arial"/>
                <a:cs typeface="Arial"/>
              </a:rPr>
              <a:t>	Enables us to identify carer’s</a:t>
            </a:r>
            <a:endParaRPr lang="en-GB" sz="1600">
              <a:solidFill>
                <a:srgbClr val="006072"/>
              </a:solidFill>
              <a:latin typeface="Arial" panose="020B0604020202020204" pitchFamily="34" charset="0"/>
              <a:cs typeface="Arial" panose="020B0604020202020204" pitchFamily="34" charset="0"/>
            </a:endParaRPr>
          </a:p>
          <a:p>
            <a:r>
              <a:rPr lang="en-GB" sz="2400">
                <a:solidFill>
                  <a:srgbClr val="006072"/>
                </a:solidFill>
                <a:latin typeface="Arial"/>
                <a:cs typeface="Arial"/>
              </a:rPr>
              <a:t>  </a:t>
            </a:r>
            <a:br>
              <a:rPr lang="en-GB" sz="2400">
                <a:solidFill>
                  <a:srgbClr val="006072"/>
                </a:solidFill>
                <a:latin typeface="Arial" panose="020B0604020202020204" pitchFamily="34" charset="0"/>
                <a:cs typeface="Arial" panose="020B0604020202020204" pitchFamily="34" charset="0"/>
              </a:rPr>
            </a:br>
            <a:br>
              <a:rPr lang="en-GB" sz="2400" b="1">
                <a:solidFill>
                  <a:srgbClr val="006072"/>
                </a:solidFill>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366353" y="3127135"/>
            <a:ext cx="2107100"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C2E1B-9C18-F345-4A9C-77BA9CA7147B}"/>
              </a:ext>
            </a:extLst>
          </p:cNvPr>
          <p:cNvSpPr txBox="1"/>
          <p:nvPr/>
        </p:nvSpPr>
        <p:spPr>
          <a:xfrm>
            <a:off x="79248" y="554736"/>
            <a:ext cx="6321551" cy="646331"/>
          </a:xfrm>
          <a:prstGeom prst="rect">
            <a:avLst/>
          </a:prstGeom>
          <a:noFill/>
        </p:spPr>
        <p:txBody>
          <a:bodyPr wrap="square" lIns="91440" tIns="45720" rIns="91440" bIns="45720" rtlCol="0" anchor="t">
            <a:spAutoFit/>
          </a:bodyPr>
          <a:lstStyle/>
          <a:p>
            <a:r>
              <a:rPr lang="en-GB" sz="3600" b="1">
                <a:latin typeface="Arial"/>
                <a:cs typeface="Arial"/>
              </a:rPr>
              <a:t> First point of contact</a:t>
            </a:r>
            <a:endParaRPr lang="en-GB"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6652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1639824"/>
            <a:ext cx="12024359" cy="2616101"/>
          </a:xfrm>
          <a:prstGeom prst="rect">
            <a:avLst/>
          </a:prstGeom>
          <a:noFill/>
        </p:spPr>
        <p:txBody>
          <a:bodyPr wrap="square" lIns="91440" tIns="45720" rIns="91440" bIns="45720" rtlCol="0" anchor="t">
            <a:spAutoFit/>
          </a:bodyPr>
          <a:lstStyle/>
          <a:p>
            <a:r>
              <a:rPr lang="en-GB" sz="3200" b="1" dirty="0">
                <a:solidFill>
                  <a:srgbClr val="006072"/>
                </a:solidFill>
                <a:latin typeface="Arial" panose="020B0604020202020204" pitchFamily="34" charset="0"/>
                <a:cs typeface="Arial" panose="020B0604020202020204" pitchFamily="34" charset="0"/>
              </a:rPr>
              <a:t> </a:t>
            </a:r>
            <a:endParaRPr lang="en-GB" sz="2000" b="1" dirty="0">
              <a:solidFill>
                <a:srgbClr val="006072"/>
              </a:solidFill>
              <a:latin typeface="Arial" panose="020B0604020202020204" pitchFamily="34" charset="0"/>
              <a:cs typeface="Arial" panose="020B0604020202020204" pitchFamily="34" charset="0"/>
            </a:endParaRPr>
          </a:p>
          <a:p>
            <a:r>
              <a:rPr lang="en-GB" sz="2400" dirty="0">
                <a:solidFill>
                  <a:srgbClr val="006072"/>
                </a:solidFill>
                <a:latin typeface="Arial"/>
                <a:cs typeface="Arial"/>
              </a:rPr>
              <a:t>  </a:t>
            </a:r>
            <a:br>
              <a:rPr lang="en-GB" sz="2400" dirty="0">
                <a:solidFill>
                  <a:srgbClr val="006072"/>
                </a:solidFill>
                <a:latin typeface="Arial" panose="020B0604020202020204" pitchFamily="34" charset="0"/>
                <a:cs typeface="Arial" panose="020B0604020202020204" pitchFamily="34" charset="0"/>
              </a:rPr>
            </a:br>
            <a:br>
              <a:rPr lang="en-GB" sz="2400" b="1" dirty="0">
                <a:solidFill>
                  <a:srgbClr val="006072"/>
                </a:solidFill>
                <a:latin typeface="Arial" panose="020B0604020202020204" pitchFamily="34" charset="0"/>
                <a:cs typeface="Arial" panose="020B0604020202020204" pitchFamily="34" charset="0"/>
              </a:rPr>
            </a:br>
            <a:endParaRPr lang="en-GB" sz="2400" b="1" dirty="0">
              <a:solidFill>
                <a:srgbClr val="006072"/>
              </a:solidFill>
              <a:latin typeface="Arial" panose="020B0604020202020204" pitchFamily="34" charset="0"/>
              <a:cs typeface="Arial" panose="020B0604020202020204" pitchFamily="34" charset="0"/>
            </a:endParaRPr>
          </a:p>
          <a:p>
            <a:endParaRPr lang="en-GB" sz="2800" b="1" dirty="0">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dirty="0">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366353" y="3127135"/>
            <a:ext cx="2107100"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C2E1B-9C18-F345-4A9C-77BA9CA7147B}"/>
              </a:ext>
            </a:extLst>
          </p:cNvPr>
          <p:cNvSpPr txBox="1"/>
          <p:nvPr/>
        </p:nvSpPr>
        <p:spPr>
          <a:xfrm>
            <a:off x="79248" y="554736"/>
            <a:ext cx="7982927" cy="646331"/>
          </a:xfrm>
          <a:prstGeom prst="rect">
            <a:avLst/>
          </a:prstGeom>
          <a:noFill/>
        </p:spPr>
        <p:txBody>
          <a:bodyPr wrap="square" lIns="91440" tIns="45720" rIns="91440" bIns="45720" rtlCol="0" anchor="t">
            <a:spAutoFit/>
          </a:bodyPr>
          <a:lstStyle/>
          <a:p>
            <a:r>
              <a:rPr lang="en-GB" sz="3600" b="1" dirty="0">
                <a:latin typeface="Arial"/>
                <a:cs typeface="Arial"/>
              </a:rPr>
              <a:t> The type of calls we receive</a:t>
            </a:r>
            <a:endParaRPr lang="en-GB" sz="3600" b="1" dirty="0">
              <a:latin typeface="Arial" panose="020B0604020202020204" pitchFamily="34" charset="0"/>
              <a:cs typeface="Arial" panose="020B0604020202020204" pitchFamily="34" charset="0"/>
            </a:endParaRPr>
          </a:p>
        </p:txBody>
      </p:sp>
      <p:pic>
        <p:nvPicPr>
          <p:cNvPr id="5" name="Picture 4" descr="A close-up of a text&#10;&#10;Description automatically generated">
            <a:extLst>
              <a:ext uri="{FF2B5EF4-FFF2-40B4-BE49-F238E27FC236}">
                <a16:creationId xmlns:a16="http://schemas.microsoft.com/office/drawing/2014/main" id="{516BED0F-0122-137B-DBF4-1CDB28F6C35A}"/>
              </a:ext>
            </a:extLst>
          </p:cNvPr>
          <p:cNvPicPr>
            <a:picLocks noChangeAspect="1"/>
          </p:cNvPicPr>
          <p:nvPr/>
        </p:nvPicPr>
        <p:blipFill>
          <a:blip r:embed="rId2"/>
          <a:stretch>
            <a:fillRect/>
          </a:stretch>
        </p:blipFill>
        <p:spPr>
          <a:xfrm>
            <a:off x="79248" y="1704957"/>
            <a:ext cx="12024359" cy="5387647"/>
          </a:xfrm>
          <a:prstGeom prst="rect">
            <a:avLst/>
          </a:prstGeom>
        </p:spPr>
      </p:pic>
    </p:spTree>
    <p:extLst>
      <p:ext uri="{BB962C8B-B14F-4D97-AF65-F5344CB8AC3E}">
        <p14:creationId xmlns:p14="http://schemas.microsoft.com/office/powerpoint/2010/main" val="121261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663083" y="3492428"/>
            <a:ext cx="12193978" cy="2369880"/>
          </a:xfrm>
          <a:prstGeom prst="rect">
            <a:avLst/>
          </a:prstGeom>
          <a:noFill/>
        </p:spPr>
        <p:txBody>
          <a:bodyPr wrap="square" lIns="91440" tIns="45720" rIns="91440" bIns="45720" rtlCol="0" anchor="t">
            <a:spAutoFit/>
          </a:bodyPr>
          <a:lstStyle/>
          <a:p>
            <a:pPr algn="l" rtl="0" fontAlgn="base"/>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r>
              <a:rPr lang="en-GB" sz="2400">
                <a:solidFill>
                  <a:srgbClr val="006072"/>
                </a:solidFill>
                <a:latin typeface="Arial" panose="020B0604020202020204" pitchFamily="34" charset="0"/>
                <a:cs typeface="Arial" panose="020B0604020202020204" pitchFamily="34" charset="0"/>
              </a:rPr>
            </a:br>
            <a:br>
              <a:rPr lang="en-GB" sz="2400" b="1">
                <a:solidFill>
                  <a:srgbClr val="006072"/>
                </a:solidFill>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366353" y="3127135"/>
            <a:ext cx="2107100"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C2E1B-9C18-F345-4A9C-77BA9CA7147B}"/>
              </a:ext>
            </a:extLst>
          </p:cNvPr>
          <p:cNvSpPr txBox="1"/>
          <p:nvPr/>
        </p:nvSpPr>
        <p:spPr>
          <a:xfrm>
            <a:off x="54142" y="529389"/>
            <a:ext cx="9516979" cy="646331"/>
          </a:xfrm>
          <a:prstGeom prst="rect">
            <a:avLst/>
          </a:prstGeom>
          <a:noFill/>
        </p:spPr>
        <p:txBody>
          <a:bodyPr wrap="square" lIns="91440" tIns="45720" rIns="91440" bIns="45720" rtlCol="0" anchor="t">
            <a:spAutoFit/>
          </a:bodyPr>
          <a:lstStyle/>
          <a:p>
            <a:r>
              <a:rPr lang="en-GB" sz="3600" b="1" dirty="0">
                <a:latin typeface="Arial"/>
                <a:cs typeface="Arial"/>
              </a:rPr>
              <a:t> The type of calls we receive</a:t>
            </a:r>
            <a:endParaRPr lang="en-GB" sz="3600" b="1"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BF7808E3-B483-E232-9115-15425FACAF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5187"/>
            <a:ext cx="12130858" cy="514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240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0" y="1639824"/>
            <a:ext cx="12024359" cy="6924973"/>
          </a:xfrm>
          <a:prstGeom prst="rect">
            <a:avLst/>
          </a:prstGeom>
          <a:noFill/>
        </p:spPr>
        <p:txBody>
          <a:bodyPr wrap="square" lIns="91440" tIns="45720" rIns="91440" bIns="45720" rtlCol="0" anchor="t">
            <a:spAutoFit/>
          </a:bodyPr>
          <a:lstStyle/>
          <a:p>
            <a:pPr algn="l" rtl="0" fontAlgn="base"/>
            <a:endParaRPr lang="en-GB" sz="1600" b="1" i="0" u="none" strike="noStrike">
              <a:solidFill>
                <a:srgbClr val="006072"/>
              </a:solidFill>
              <a:effectLst/>
              <a:latin typeface="Arial" panose="020B0604020202020204" pitchFamily="34" charset="0"/>
              <a:cs typeface="Arial" panose="020B0604020202020204" pitchFamily="34" charset="0"/>
            </a:endParaRPr>
          </a:p>
          <a:p>
            <a:pPr marL="285750" indent="-285750" algn="l" rtl="0" fontAlgn="base">
              <a:buFont typeface="Arial" panose="020B0604020202020204" pitchFamily="34" charset="0"/>
              <a:buChar char="•"/>
            </a:pPr>
            <a:r>
              <a:rPr lang="en-GB" sz="1600" b="1" i="0" u="none" strike="noStrike">
                <a:solidFill>
                  <a:srgbClr val="006072"/>
                </a:solidFill>
                <a:effectLst/>
                <a:latin typeface="Arial" panose="020B0604020202020204" pitchFamily="34" charset="0"/>
                <a:cs typeface="Arial" panose="020B0604020202020204" pitchFamily="34" charset="0"/>
              </a:rPr>
              <a:t>Safeguarding </a:t>
            </a:r>
            <a:br>
              <a:rPr lang="en-GB" sz="1600" b="1" i="0" u="none" strike="noStrike">
                <a:solidFill>
                  <a:srgbClr val="006072"/>
                </a:solidFill>
                <a:effectLst/>
                <a:latin typeface="Arial" panose="020B0604020202020204" pitchFamily="34" charset="0"/>
                <a:cs typeface="Arial" panose="020B0604020202020204" pitchFamily="34" charset="0"/>
              </a:rPr>
            </a:b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endParaRPr lang="en-GB" sz="1600" b="1">
              <a:solidFill>
                <a:srgbClr val="006072"/>
              </a:solidFill>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600" b="1" i="0" u="none" strike="noStrike">
                <a:solidFill>
                  <a:srgbClr val="006072"/>
                </a:solidFill>
                <a:effectLst/>
                <a:latin typeface="Arial" panose="020B0604020202020204" pitchFamily="34" charset="0"/>
                <a:cs typeface="Arial" panose="020B0604020202020204" pitchFamily="34" charset="0"/>
              </a:rPr>
              <a:t>    Mobility concerns </a:t>
            </a:r>
            <a:br>
              <a:rPr lang="en-GB" sz="1600" b="1" i="0" u="none" strike="noStrike">
                <a:solidFill>
                  <a:srgbClr val="006072"/>
                </a:solidFill>
                <a:effectLst/>
                <a:latin typeface="Arial" panose="020B0604020202020204" pitchFamily="34" charset="0"/>
                <a:cs typeface="Arial" panose="020B0604020202020204" pitchFamily="34" charset="0"/>
              </a:rPr>
            </a:b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0" i="0">
              <a:solidFill>
                <a:srgbClr val="000000"/>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600" b="1" i="0" u="none" strike="noStrike">
                <a:solidFill>
                  <a:srgbClr val="006072"/>
                </a:solidFill>
                <a:effectLst/>
                <a:latin typeface="Arial" panose="020B0604020202020204" pitchFamily="34" charset="0"/>
                <a:cs typeface="Arial" panose="020B0604020202020204" pitchFamily="34" charset="0"/>
              </a:rPr>
              <a:t>    Mental health calls </a:t>
            </a:r>
            <a:br>
              <a:rPr lang="en-GB" sz="1600" b="1" i="0" u="none" strike="noStrike">
                <a:solidFill>
                  <a:srgbClr val="006072"/>
                </a:solidFill>
                <a:effectLst/>
                <a:latin typeface="Arial" panose="020B0604020202020204" pitchFamily="34" charset="0"/>
                <a:cs typeface="Arial" panose="020B0604020202020204" pitchFamily="34" charset="0"/>
              </a:rPr>
            </a:b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1">
              <a:solidFill>
                <a:srgbClr val="006072"/>
              </a:solidFill>
              <a:latin typeface="Arial" panose="020B0604020202020204" pitchFamily="34" charset="0"/>
              <a:cs typeface="Arial" panose="020B0604020202020204" pitchFamily="34" charset="0"/>
            </a:endParaRPr>
          </a:p>
          <a:p>
            <a:pPr algn="l" rtl="0" fontAlgn="base">
              <a:buFont typeface="Arial" panose="020B0604020202020204" pitchFamily="34" charset="0"/>
              <a:buChar char="•"/>
            </a:pP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600" b="1" i="0" u="none" strike="noStrike">
                <a:solidFill>
                  <a:srgbClr val="006072"/>
                </a:solidFill>
                <a:effectLst/>
                <a:latin typeface="Arial" panose="020B0604020202020204" pitchFamily="34" charset="0"/>
                <a:cs typeface="Arial" panose="020B0604020202020204" pitchFamily="34" charset="0"/>
              </a:rPr>
              <a:t>   Social Isolation – We can refer to village agents, talking cafes and other community resources</a:t>
            </a:r>
            <a:br>
              <a:rPr lang="en-GB" sz="1600" b="1" i="0" u="none" strike="noStrike">
                <a:solidFill>
                  <a:srgbClr val="006072"/>
                </a:solidFill>
                <a:effectLst/>
                <a:latin typeface="Arial" panose="020B0604020202020204" pitchFamily="34" charset="0"/>
                <a:cs typeface="Arial" panose="020B0604020202020204" pitchFamily="34" charset="0"/>
              </a:rPr>
            </a:br>
            <a:br>
              <a:rPr lang="en-GB" sz="1600" b="1" i="0" u="none" strike="noStrike">
                <a:solidFill>
                  <a:srgbClr val="006072"/>
                </a:solidFill>
                <a:effectLst/>
                <a:latin typeface="Arial" panose="020B0604020202020204" pitchFamily="34" charset="0"/>
                <a:cs typeface="Arial" panose="020B0604020202020204" pitchFamily="34" charset="0"/>
              </a:rPr>
            </a:br>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endParaRPr lang="en-GB" sz="1600" b="1" i="0" u="none" strike="noStrike">
              <a:solidFill>
                <a:srgbClr val="006072"/>
              </a:solidFill>
              <a:effectLst/>
              <a:latin typeface="Arial" panose="020B0604020202020204" pitchFamily="34" charset="0"/>
              <a:cs typeface="Arial" panose="020B0604020202020204" pitchFamily="34" charset="0"/>
            </a:endParaRPr>
          </a:p>
          <a:p>
            <a:pPr algn="l" rtl="0" fontAlgn="base">
              <a:buFont typeface="Arial" panose="020B0604020202020204" pitchFamily="34" charset="0"/>
              <a:buChar char="•"/>
            </a:pPr>
            <a:r>
              <a:rPr lang="en-GB" sz="1600" b="0" i="0">
                <a:solidFill>
                  <a:srgbClr val="000000"/>
                </a:solidFill>
                <a:effectLst/>
                <a:latin typeface="Arial" panose="020B0604020202020204" pitchFamily="34" charset="0"/>
                <a:cs typeface="Arial" panose="020B0604020202020204" pitchFamily="34" charset="0"/>
              </a:rPr>
              <a:t>​   </a:t>
            </a:r>
            <a:r>
              <a:rPr lang="en-GB" sz="1600" b="1" i="0">
                <a:solidFill>
                  <a:srgbClr val="006072"/>
                </a:solidFill>
                <a:effectLst/>
                <a:latin typeface="Arial" panose="020B0604020202020204" pitchFamily="34" charset="0"/>
                <a:cs typeface="Arial" panose="020B0604020202020204" pitchFamily="34" charset="0"/>
              </a:rPr>
              <a:t>Connecting people to the community - other signposting solutions</a:t>
            </a:r>
          </a:p>
          <a:p>
            <a:pPr algn="l" rtl="0" fontAlgn="base"/>
            <a:r>
              <a:rPr lang="en-GB" sz="1600" b="0" i="0">
                <a:solidFill>
                  <a:srgbClr val="000000"/>
                </a:solidFill>
                <a:effectLst/>
                <a:latin typeface="Arial" panose="020B0604020202020204" pitchFamily="34" charset="0"/>
                <a:cs typeface="Arial" panose="020B0604020202020204" pitchFamily="34" charset="0"/>
              </a:rPr>
              <a:t>​</a:t>
            </a:r>
          </a:p>
          <a:p>
            <a:endParaRPr lang="en-GB" sz="1600" b="1">
              <a:solidFill>
                <a:srgbClr val="006072"/>
              </a:solidFill>
              <a:latin typeface="Arial" panose="020B0604020202020204" pitchFamily="34" charset="0"/>
              <a:cs typeface="Arial" panose="020B0604020202020204" pitchFamily="34" charset="0"/>
            </a:endParaRPr>
          </a:p>
          <a:p>
            <a:r>
              <a:rPr lang="en-GB" sz="1600">
                <a:solidFill>
                  <a:srgbClr val="006072"/>
                </a:solidFill>
                <a:latin typeface="Arial" panose="020B0604020202020204" pitchFamily="34" charset="0"/>
                <a:cs typeface="Arial" panose="020B0604020202020204" pitchFamily="34" charset="0"/>
              </a:rPr>
              <a:t>  </a:t>
            </a:r>
            <a:br>
              <a:rPr lang="en-GB" sz="2400">
                <a:solidFill>
                  <a:srgbClr val="006072"/>
                </a:solidFill>
                <a:latin typeface="Arial" panose="020B0604020202020204" pitchFamily="34" charset="0"/>
                <a:cs typeface="Arial" panose="020B0604020202020204" pitchFamily="34" charset="0"/>
              </a:rPr>
            </a:br>
            <a:br>
              <a:rPr lang="en-GB" sz="2400" b="1">
                <a:solidFill>
                  <a:srgbClr val="006072"/>
                </a:solidFill>
                <a:latin typeface="Arial" panose="020B0604020202020204" pitchFamily="34" charset="0"/>
                <a:cs typeface="Arial" panose="020B0604020202020204" pitchFamily="34" charset="0"/>
              </a:rPr>
            </a:br>
            <a:endParaRPr lang="en-GB" sz="24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5C1E50B-7953-1478-057E-973E8CF80681}"/>
              </a:ext>
            </a:extLst>
          </p:cNvPr>
          <p:cNvSpPr txBox="1"/>
          <p:nvPr/>
        </p:nvSpPr>
        <p:spPr>
          <a:xfrm flipH="1" flipV="1">
            <a:off x="7366353" y="3127135"/>
            <a:ext cx="2107100" cy="1034729"/>
          </a:xfrm>
          <a:prstGeom prst="rect">
            <a:avLst/>
          </a:prstGeom>
          <a:noFill/>
        </p:spPr>
        <p:txBody>
          <a:bodyPr wrap="square" rtlCol="0">
            <a:spAutoFit/>
          </a:bodyPr>
          <a:lstStyle/>
          <a:p>
            <a:endParaRPr lang="en-GB" sz="2800" b="1">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C2E1B-9C18-F345-4A9C-77BA9CA7147B}"/>
              </a:ext>
            </a:extLst>
          </p:cNvPr>
          <p:cNvSpPr txBox="1"/>
          <p:nvPr/>
        </p:nvSpPr>
        <p:spPr>
          <a:xfrm>
            <a:off x="54142" y="529389"/>
            <a:ext cx="9516979" cy="646331"/>
          </a:xfrm>
          <a:prstGeom prst="rect">
            <a:avLst/>
          </a:prstGeom>
          <a:noFill/>
        </p:spPr>
        <p:txBody>
          <a:bodyPr wrap="square" lIns="91440" tIns="45720" rIns="91440" bIns="45720" rtlCol="0" anchor="t">
            <a:spAutoFit/>
          </a:bodyPr>
          <a:lstStyle/>
          <a:p>
            <a:r>
              <a:rPr lang="en-GB" sz="3600" b="1">
                <a:latin typeface="Arial"/>
                <a:cs typeface="Arial"/>
              </a:rPr>
              <a:t> How do we reduce the demand on ASC?</a:t>
            </a:r>
            <a:endParaRPr lang="en-GB" sz="36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847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97536" y="1438656"/>
            <a:ext cx="12121896" cy="5262979"/>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endParaRPr lang="en-GB" sz="2400" b="1">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r>
              <a:rPr lang="en-GB" sz="2800" b="1">
                <a:solidFill>
                  <a:schemeClr val="tx1">
                    <a:lumMod val="95000"/>
                    <a:lumOff val="5000"/>
                  </a:schemeClr>
                </a:solidFill>
                <a:latin typeface="Arial" panose="020B0604020202020204" pitchFamily="34" charset="0"/>
                <a:cs typeface="Arial" panose="020B0604020202020204" pitchFamily="34" charset="0"/>
              </a:rPr>
              <a:t> </a:t>
            </a:r>
            <a:br>
              <a:rPr lang="en-GB" sz="2800" b="1">
                <a:solidFill>
                  <a:schemeClr val="tx1">
                    <a:lumMod val="95000"/>
                    <a:lumOff val="5000"/>
                  </a:schemeClr>
                </a:solidFill>
                <a:latin typeface="Arial" panose="020B0604020202020204" pitchFamily="34" charset="0"/>
                <a:cs typeface="Arial" panose="020B0604020202020204" pitchFamily="34" charset="0"/>
              </a:rPr>
            </a:br>
            <a:endParaRPr lang="en-GB" sz="2800" b="1">
              <a:solidFill>
                <a:schemeClr val="tx1">
                  <a:lumMod val="95000"/>
                  <a:lumOff val="5000"/>
                </a:schemeClr>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84333D-DE9A-B5AA-B2FB-3E04A7BEA6F0}"/>
              </a:ext>
            </a:extLst>
          </p:cNvPr>
          <p:cNvSpPr txBox="1"/>
          <p:nvPr/>
        </p:nvSpPr>
        <p:spPr>
          <a:xfrm>
            <a:off x="416918" y="662074"/>
            <a:ext cx="2236510" cy="646331"/>
          </a:xfrm>
          <a:prstGeom prst="rect">
            <a:avLst/>
          </a:prstGeom>
          <a:noFill/>
        </p:spPr>
        <p:txBody>
          <a:bodyPr wrap="none" rtlCol="0">
            <a:spAutoFit/>
          </a:bodyPr>
          <a:lstStyle/>
          <a:p>
            <a:r>
              <a:rPr lang="en-GB" sz="3600" b="1">
                <a:latin typeface="Arial" panose="020B0604020202020204" pitchFamily="34" charset="0"/>
                <a:cs typeface="Arial" panose="020B0604020202020204" pitchFamily="34" charset="0"/>
              </a:rPr>
              <a:t>Statistics</a:t>
            </a:r>
          </a:p>
        </p:txBody>
      </p:sp>
      <p:pic>
        <p:nvPicPr>
          <p:cNvPr id="4" name="Picture 2">
            <a:extLst>
              <a:ext uri="{FF2B5EF4-FFF2-40B4-BE49-F238E27FC236}">
                <a16:creationId xmlns:a16="http://schemas.microsoft.com/office/drawing/2014/main" id="{801400C7-B92E-329C-378D-CB9F0AC00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3325"/>
            <a:ext cx="12192000" cy="445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325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42672" y="1249680"/>
            <a:ext cx="12067032" cy="10064294"/>
          </a:xfrm>
          <a:prstGeom prst="rect">
            <a:avLst/>
          </a:prstGeom>
          <a:noFill/>
        </p:spPr>
        <p:txBody>
          <a:bodyPr wrap="square" rtlCol="0">
            <a:spAutoFit/>
          </a:bodyPr>
          <a:lstStyle/>
          <a:p>
            <a:r>
              <a:rPr lang="en-GB" sz="3200" b="1">
                <a:solidFill>
                  <a:srgbClr val="006072"/>
                </a:solidFill>
                <a:latin typeface="Arial" panose="020B0604020202020204" pitchFamily="34" charset="0"/>
                <a:cs typeface="Arial" panose="020B0604020202020204" pitchFamily="34" charset="0"/>
              </a:rPr>
              <a:t> </a:t>
            </a:r>
            <a:endParaRPr lang="en-GB" sz="2400" b="1">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a:solidFill>
                  <a:srgbClr val="006072"/>
                </a:solidFill>
                <a:latin typeface="Arial" panose="020B0604020202020204" pitchFamily="34" charset="0"/>
                <a:cs typeface="Arial" panose="020B0604020202020204" pitchFamily="34" charset="0"/>
              </a:rPr>
              <a:t>Induction and onboarding</a:t>
            </a:r>
          </a:p>
          <a:p>
            <a:br>
              <a:rPr lang="en-GB" sz="1600">
                <a:solidFill>
                  <a:srgbClr val="006072"/>
                </a:solidFill>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a:solidFill>
                  <a:srgbClr val="006072"/>
                </a:solidFill>
                <a:latin typeface="Arial" panose="020B0604020202020204" pitchFamily="34" charset="0"/>
                <a:cs typeface="Arial" panose="020B0604020202020204" pitchFamily="34" charset="0"/>
              </a:rPr>
              <a:t>Learning, shadowing, buddy support and peer to peer training</a:t>
            </a:r>
            <a:br>
              <a:rPr lang="en-GB" sz="1600">
                <a:solidFill>
                  <a:srgbClr val="006072"/>
                </a:solidFill>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a:solidFill>
                  <a:srgbClr val="006072"/>
                </a:solidFill>
                <a:latin typeface="Arial" panose="020B0604020202020204" pitchFamily="34" charset="0"/>
                <a:cs typeface="Arial" panose="020B0604020202020204" pitchFamily="34" charset="0"/>
              </a:rPr>
              <a:t>Ensuring staff have the right information, tools, processes and systems</a:t>
            </a:r>
            <a:br>
              <a:rPr lang="en-GB" sz="1600">
                <a:solidFill>
                  <a:srgbClr val="006072"/>
                </a:solidFill>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a:solidFill>
                  <a:srgbClr val="006072"/>
                </a:solidFill>
                <a:latin typeface="Arial" panose="020B0604020202020204" pitchFamily="34" charset="0"/>
                <a:cs typeface="Arial" panose="020B0604020202020204" pitchFamily="34" charset="0"/>
              </a:rPr>
              <a:t>Ongoing support:  </a:t>
            </a:r>
          </a:p>
          <a:p>
            <a:r>
              <a:rPr lang="en-GB" sz="1600">
                <a:solidFill>
                  <a:srgbClr val="006072"/>
                </a:solidFill>
                <a:latin typeface="Arial" panose="020B0604020202020204" pitchFamily="34" charset="0"/>
                <a:cs typeface="Arial" panose="020B0604020202020204" pitchFamily="34" charset="0"/>
              </a:rPr>
              <a:t>     Nurturing environment, sharing information, knowledge and feedback, supporting each other</a:t>
            </a:r>
            <a:br>
              <a:rPr lang="en-GB" sz="1600">
                <a:solidFill>
                  <a:srgbClr val="006072"/>
                </a:solidFill>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endParaRPr lang="en-GB" sz="1600">
              <a:solidFill>
                <a:srgbClr val="00607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1600">
                <a:solidFill>
                  <a:srgbClr val="006072"/>
                </a:solidFill>
                <a:latin typeface="Arial" panose="020B0604020202020204" pitchFamily="34" charset="0"/>
                <a:cs typeface="Arial" panose="020B0604020202020204" pitchFamily="34" charset="0"/>
              </a:rPr>
              <a:t>Visits to Somerset Independent Living Centres, Talking Cafes, and Community</a:t>
            </a:r>
            <a:br>
              <a:rPr lang="en-GB" sz="1600">
                <a:solidFill>
                  <a:srgbClr val="006072"/>
                </a:solidFill>
                <a:latin typeface="Arial" panose="020B0604020202020204" pitchFamily="34" charset="0"/>
                <a:cs typeface="Arial" panose="020B0604020202020204" pitchFamily="34" charset="0"/>
              </a:rPr>
            </a:br>
            <a:r>
              <a:rPr lang="en-GB" sz="1600">
                <a:solidFill>
                  <a:srgbClr val="006072"/>
                </a:solidFill>
                <a:latin typeface="Arial" panose="020B0604020202020204" pitchFamily="34" charset="0"/>
                <a:cs typeface="Arial" panose="020B0604020202020204" pitchFamily="34" charset="0"/>
              </a:rPr>
              <a:t>offerings</a:t>
            </a:r>
            <a:br>
              <a:rPr lang="en-GB" sz="1600">
                <a:solidFill>
                  <a:srgbClr val="006072"/>
                </a:solidFill>
                <a:latin typeface="Arial" panose="020B0604020202020204" pitchFamily="34" charset="0"/>
                <a:cs typeface="Arial" panose="020B0604020202020204" pitchFamily="34" charset="0"/>
              </a:rPr>
            </a:br>
            <a:endParaRPr lang="en-GB" sz="1600">
              <a:solidFill>
                <a:srgbClr val="006072"/>
              </a:solidFill>
              <a:latin typeface="Arial" panose="020B0604020202020204" pitchFamily="34" charset="0"/>
              <a:cs typeface="Arial" panose="020B0604020202020204" pitchFamily="34" charset="0"/>
            </a:endParaRPr>
          </a:p>
          <a:p>
            <a:r>
              <a:rPr lang="en-GB" sz="1600">
                <a:solidFill>
                  <a:srgbClr val="006072"/>
                </a:solidFill>
                <a:latin typeface="Arial"/>
                <a:cs typeface="Arial"/>
              </a:rPr>
              <a:t> </a:t>
            </a:r>
            <a:endParaRPr lang="en-GB" sz="1600">
              <a:solidFill>
                <a:srgbClr val="006072"/>
              </a:solidFill>
              <a:latin typeface="Arial" panose="020B0604020202020204" pitchFamily="34" charset="0"/>
              <a:cs typeface="Arial" panose="020B0604020202020204" pitchFamily="34" charset="0"/>
            </a:endParaRPr>
          </a:p>
          <a:p>
            <a:pPr marL="342900" indent="-342900">
              <a:buFont typeface="Arial"/>
              <a:buChar char="•"/>
            </a:pPr>
            <a:r>
              <a:rPr lang="en-GB" sz="1600">
                <a:solidFill>
                  <a:srgbClr val="006072"/>
                </a:solidFill>
                <a:latin typeface="Arial" panose="020B0604020202020204" pitchFamily="34" charset="0"/>
                <a:cs typeface="Arial" panose="020B0604020202020204" pitchFamily="34" charset="0"/>
              </a:rPr>
              <a:t>Safeguarding, Mental Health Social Care, Learning Disabilities Teams</a:t>
            </a:r>
          </a:p>
          <a:p>
            <a:pPr marL="457200" indent="-457200">
              <a:buFont typeface="Arial" panose="020B0604020202020204" pitchFamily="34" charset="0"/>
              <a:buChar char="•"/>
            </a:pPr>
            <a:endParaRPr lang="en-GB" sz="2400" b="1">
              <a:solidFill>
                <a:srgbClr val="006072"/>
              </a:solidFill>
              <a:latin typeface="Arial" panose="020B0604020202020204" pitchFamily="34" charset="0"/>
              <a:cs typeface="Arial" panose="020B0604020202020204" pitchFamily="34" charset="0"/>
            </a:endParaRPr>
          </a:p>
          <a:p>
            <a:endParaRPr lang="en-GB" sz="24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400" b="1">
              <a:solidFill>
                <a:srgbClr val="006072"/>
              </a:solidFill>
              <a:latin typeface="Arial" panose="020B0604020202020204" pitchFamily="34" charset="0"/>
              <a:cs typeface="Arial" panose="020B0604020202020204" pitchFamily="34" charset="0"/>
            </a:endParaRPr>
          </a:p>
          <a:p>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br>
              <a:rPr lang="en-GB" sz="2800" b="1">
                <a:solidFill>
                  <a:schemeClr val="tx1">
                    <a:lumMod val="95000"/>
                    <a:lumOff val="5000"/>
                  </a:schemeClr>
                </a:solidFill>
                <a:latin typeface="Arial" panose="020B0604020202020204" pitchFamily="34" charset="0"/>
                <a:cs typeface="Arial" panose="020B0604020202020204" pitchFamily="34" charset="0"/>
              </a:rPr>
            </a:br>
            <a:r>
              <a:rPr lang="en-GB" sz="2800" b="1">
                <a:solidFill>
                  <a:schemeClr val="tx1">
                    <a:lumMod val="95000"/>
                    <a:lumOff val="5000"/>
                  </a:schemeClr>
                </a:solidFill>
                <a:latin typeface="Arial" panose="020B0604020202020204" pitchFamily="34" charset="0"/>
                <a:cs typeface="Arial" panose="020B0604020202020204" pitchFamily="34" charset="0"/>
              </a:rPr>
              <a:t> </a:t>
            </a:r>
            <a:br>
              <a:rPr lang="en-GB" sz="2800" b="1">
                <a:solidFill>
                  <a:schemeClr val="tx1">
                    <a:lumMod val="95000"/>
                    <a:lumOff val="5000"/>
                  </a:schemeClr>
                </a:solidFill>
                <a:latin typeface="Arial" panose="020B0604020202020204" pitchFamily="34" charset="0"/>
                <a:cs typeface="Arial" panose="020B0604020202020204" pitchFamily="34" charset="0"/>
              </a:rPr>
            </a:br>
            <a:endParaRPr lang="en-GB" sz="2800" b="1">
              <a:solidFill>
                <a:schemeClr val="tx1">
                  <a:lumMod val="95000"/>
                  <a:lumOff val="5000"/>
                </a:schemeClr>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endParaRPr lang="en-GB" sz="2800" b="1">
              <a:solidFill>
                <a:srgbClr val="00607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3200" b="1">
              <a:solidFill>
                <a:srgbClr val="00607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84333D-DE9A-B5AA-B2FB-3E04A7BEA6F0}"/>
              </a:ext>
            </a:extLst>
          </p:cNvPr>
          <p:cNvSpPr txBox="1"/>
          <p:nvPr/>
        </p:nvSpPr>
        <p:spPr>
          <a:xfrm>
            <a:off x="416918" y="662074"/>
            <a:ext cx="5827236" cy="646331"/>
          </a:xfrm>
          <a:prstGeom prst="rect">
            <a:avLst/>
          </a:prstGeom>
          <a:noFill/>
        </p:spPr>
        <p:txBody>
          <a:bodyPr wrap="none" rtlCol="0">
            <a:spAutoFit/>
          </a:bodyPr>
          <a:lstStyle/>
          <a:p>
            <a:r>
              <a:rPr lang="en-GB" sz="3600" b="1">
                <a:latin typeface="Arial" panose="020B0604020202020204" pitchFamily="34" charset="0"/>
                <a:cs typeface="Arial" panose="020B0604020202020204" pitchFamily="34" charset="0"/>
              </a:rPr>
              <a:t>How we support our team</a:t>
            </a:r>
          </a:p>
        </p:txBody>
      </p:sp>
    </p:spTree>
    <p:extLst>
      <p:ext uri="{BB962C8B-B14F-4D97-AF65-F5344CB8AC3E}">
        <p14:creationId xmlns:p14="http://schemas.microsoft.com/office/powerpoint/2010/main" val="802451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FBCD1E-31C6-5760-DF1B-7FDC36B4034B}"/>
              </a:ext>
            </a:extLst>
          </p:cNvPr>
          <p:cNvSpPr txBox="1"/>
          <p:nvPr/>
        </p:nvSpPr>
        <p:spPr>
          <a:xfrm>
            <a:off x="-36576" y="1979168"/>
            <a:ext cx="12054840" cy="2308324"/>
          </a:xfrm>
          <a:prstGeom prst="rect">
            <a:avLst/>
          </a:prstGeom>
          <a:noFill/>
        </p:spPr>
        <p:txBody>
          <a:bodyPr wrap="square" rtlCol="0">
            <a:spAutoFit/>
          </a:bodyPr>
          <a:lstStyle/>
          <a:p>
            <a:r>
              <a:rPr lang="en-GB" sz="1800" b="0" i="0" u="none" strike="noStrike">
                <a:solidFill>
                  <a:srgbClr val="000000"/>
                </a:solidFill>
                <a:effectLst/>
                <a:latin typeface="Calibri" panose="020F0502020204030204" pitchFamily="34" charset="0"/>
              </a:rPr>
              <a:t>I recently joined the contact centre in the last four months with no prior knowledge of ASC and a limited amount of Customer Service experience. I have thoroughly enjoyed learning and progressing within the Adults Team and feel I have been fully supported by all team members throughout this time. My visit to SILC has really helped me with supporting customers on this type of call as I got to see the environment and can set clear expectations on what will happen on their visit.</a:t>
            </a:r>
            <a:r>
              <a:rPr lang="en-GB" sz="1800" b="0" i="0">
                <a:solidFill>
                  <a:srgbClr val="000000"/>
                </a:solidFill>
                <a:effectLst/>
                <a:latin typeface="Calibri" panose="020F0502020204030204" pitchFamily="34" charset="0"/>
              </a:rPr>
              <a:t>​</a:t>
            </a:r>
            <a:br>
              <a:rPr lang="en-GB" sz="1800" b="0" i="0">
                <a:solidFill>
                  <a:srgbClr val="000000"/>
                </a:solidFill>
                <a:effectLst/>
                <a:latin typeface="Calibri" panose="020F0502020204030204" pitchFamily="34" charset="0"/>
              </a:rPr>
            </a:br>
            <a:r>
              <a:rPr lang="en-GB" sz="1800" b="0" i="0" u="none" strike="noStrike">
                <a:solidFill>
                  <a:srgbClr val="000000"/>
                </a:solidFill>
                <a:effectLst/>
                <a:latin typeface="Calibri" panose="020F0502020204030204" pitchFamily="34" charset="0"/>
              </a:rPr>
              <a:t>Since I joined, I have taken on a lot of knowledge which at times has been slightly overwhelming but using my learning plan and the training I have received, I feel my confidence when speaking with customers has grown massively from the knowledge I have learnt and using the new prompts that have been created when taking calls has played a big part in this.</a:t>
            </a:r>
            <a:r>
              <a:rPr lang="en-GB" sz="1800" b="0" i="0">
                <a:solidFill>
                  <a:srgbClr val="000000"/>
                </a:solidFill>
                <a:effectLst/>
                <a:latin typeface="Calibri" panose="020F0502020204030204" pitchFamily="34" charset="0"/>
              </a:rPr>
              <a:t>​</a:t>
            </a:r>
            <a:br>
              <a:rPr lang="en-GB" sz="1800" b="0" i="0">
                <a:solidFill>
                  <a:srgbClr val="000000"/>
                </a:solidFill>
                <a:effectLst/>
                <a:latin typeface="Calibri" panose="020F0502020204030204" pitchFamily="34" charset="0"/>
              </a:rPr>
            </a:br>
            <a:r>
              <a:rPr lang="en-GB" sz="1800" b="0" i="0">
                <a:solidFill>
                  <a:srgbClr val="000000"/>
                </a:solidFill>
                <a:effectLst/>
                <a:latin typeface="Calibri" panose="020F0502020204030204" pitchFamily="34" charset="0"/>
              </a:rPr>
              <a:t>​</a:t>
            </a:r>
            <a:r>
              <a:rPr lang="en-GB" sz="1800" b="0" i="0">
                <a:solidFill>
                  <a:srgbClr val="006072"/>
                </a:solidFill>
                <a:effectLst/>
                <a:latin typeface="Calibri" panose="020F0502020204030204" pitchFamily="34" charset="0"/>
              </a:rPr>
              <a:t>​</a:t>
            </a:r>
            <a:endParaRPr lang="en-GB" sz="3200" b="1">
              <a:solidFill>
                <a:srgbClr val="006072"/>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FD84333D-DE9A-B5AA-B2FB-3E04A7BEA6F0}"/>
              </a:ext>
            </a:extLst>
          </p:cNvPr>
          <p:cNvSpPr txBox="1"/>
          <p:nvPr/>
        </p:nvSpPr>
        <p:spPr>
          <a:xfrm>
            <a:off x="416918" y="662074"/>
            <a:ext cx="6280887" cy="523220"/>
          </a:xfrm>
          <a:prstGeom prst="rect">
            <a:avLst/>
          </a:prstGeom>
          <a:noFill/>
        </p:spPr>
        <p:txBody>
          <a:bodyPr wrap="none" rtlCol="0">
            <a:spAutoFit/>
          </a:bodyPr>
          <a:lstStyle/>
          <a:p>
            <a:r>
              <a:rPr lang="en-GB" sz="2800" b="1">
                <a:latin typeface="Arial" panose="020B0604020202020204" pitchFamily="34" charset="0"/>
                <a:cs typeface="Arial" panose="020B0604020202020204" pitchFamily="34" charset="0"/>
              </a:rPr>
              <a:t>Feedback: Connor- Started Nov 23</a:t>
            </a:r>
          </a:p>
        </p:txBody>
      </p:sp>
    </p:spTree>
    <p:extLst>
      <p:ext uri="{BB962C8B-B14F-4D97-AF65-F5344CB8AC3E}">
        <p14:creationId xmlns:p14="http://schemas.microsoft.com/office/powerpoint/2010/main" val="1552499205"/>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AD60087-B66A-45BA-9564-57BBE76DE550}"/>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E770111E-B486-4EAA-A02F-8D9CFC3B8542}"/>
    </a:ext>
  </a:extLst>
</a:theme>
</file>

<file path=ppt/theme/theme3.xml><?xml version="1.0" encoding="utf-8"?>
<a:theme xmlns:a="http://schemas.openxmlformats.org/drawingml/2006/main" name="4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551A0330-7290-4812-8D06-B26F8F0B52CB}"/>
    </a:ext>
  </a:extLst>
</a:theme>
</file>

<file path=ppt/theme/theme4.xml><?xml version="1.0" encoding="utf-8"?>
<a:theme xmlns:a="http://schemas.openxmlformats.org/drawingml/2006/main" name="2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2A14DADF-B0E1-4FF2-8994-A54D12217EF4}"/>
    </a:ext>
  </a:extLst>
</a:theme>
</file>

<file path=ppt/theme/theme5.xml><?xml version="1.0" encoding="utf-8"?>
<a:theme xmlns:a="http://schemas.openxmlformats.org/drawingml/2006/main" name="5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768D52F7-D42A-4A29-BBE3-C46DE7DFDC2D}"/>
    </a:ext>
  </a:extLst>
</a:theme>
</file>

<file path=ppt/theme/theme6.xml><?xml version="1.0" encoding="utf-8"?>
<a:theme xmlns:a="http://schemas.openxmlformats.org/drawingml/2006/main" name="6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F874DEDA-B431-4188-A473-41D7FB08964C}"/>
    </a:ext>
  </a:extLst>
</a:theme>
</file>

<file path=ppt/theme/theme7.xml><?xml version="1.0" encoding="utf-8"?>
<a:theme xmlns:a="http://schemas.openxmlformats.org/drawingml/2006/main" name="3_Slide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omerset Council Template  (1).pptx" id="{70CEEB1D-458D-4C93-87EE-416280025BF9}" vid="{C8B98703-2C67-4DE3-AB17-AD471FE2CA46}"/>
    </a:ext>
  </a:extLst>
</a:theme>
</file>

<file path=ppt/theme/theme8.xml><?xml version="1.0" encoding="utf-8"?>
<a:theme xmlns:a="http://schemas.openxmlformats.org/drawingml/2006/main" name="Somerset Council">
  <a:themeElements>
    <a:clrScheme name="Somerset Council Branding">
      <a:dk1>
        <a:srgbClr val="000000"/>
      </a:dk1>
      <a:lt1>
        <a:sysClr val="window" lastClr="FFFFFF"/>
      </a:lt1>
      <a:dk2>
        <a:srgbClr val="006072"/>
      </a:dk2>
      <a:lt2>
        <a:srgbClr val="011E41"/>
      </a:lt2>
      <a:accent1>
        <a:srgbClr val="72BF44"/>
      </a:accent1>
      <a:accent2>
        <a:srgbClr val="43C0B9"/>
      </a:accent2>
      <a:accent3>
        <a:srgbClr val="007149"/>
      </a:accent3>
      <a:accent4>
        <a:srgbClr val="722B8D"/>
      </a:accent4>
      <a:accent5>
        <a:srgbClr val="D03C43"/>
      </a:accent5>
      <a:accent6>
        <a:srgbClr val="F3742E"/>
      </a:accent6>
      <a:hlink>
        <a:srgbClr val="0563C1"/>
      </a:hlink>
      <a:folHlink>
        <a:srgbClr val="795CB2"/>
      </a:folHlink>
    </a:clrScheme>
    <a:fontScheme name="Somerset Council Brand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b6b569b-509a-467d-b105-d97728d3fc11" ContentTypeId="0x0101" PreviousValue="false"/>
</file>

<file path=customXml/item4.xml><?xml version="1.0" encoding="utf-8"?>
<ct:contentTypeSchema xmlns:ct="http://schemas.microsoft.com/office/2006/metadata/contentType" xmlns:ma="http://schemas.microsoft.com/office/2006/metadata/properties/metaAttributes" ct:_="" ma:_="" ma:contentTypeName="Document" ma:contentTypeID="0x0101009DFAA028AD83BE42AE87576E0A5FEC79" ma:contentTypeVersion="5" ma:contentTypeDescription="Create a new document." ma:contentTypeScope="" ma:versionID="1430ec43e916f46d35eac91ec79ed0a4">
  <xsd:schema xmlns:xsd="http://www.w3.org/2001/XMLSchema" xmlns:xs="http://www.w3.org/2001/XMLSchema" xmlns:p="http://schemas.microsoft.com/office/2006/metadata/properties" xmlns:ns2="22f9fca7-9320-443d-bf16-1395e83e82c0" targetNamespace="http://schemas.microsoft.com/office/2006/metadata/properties" ma:root="true" ma:fieldsID="51cdcaa1c299438f50ffef5aed0d71eb" ns2:_="">
    <xsd:import namespace="22f9fca7-9320-443d-bf16-1395e83e82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f9fca7-9320-443d-bf16-1395e83e82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C4B55E-B218-453D-97F1-71C13E8BF539}">
  <ds:schemaRefs>
    <ds:schemaRef ds:uri="22f9fca7-9320-443d-bf16-1395e83e82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69CD234-8DB7-41CF-89C0-6E03EDB5BA13}">
  <ds:schemaRefs>
    <ds:schemaRef ds:uri="http://schemas.microsoft.com/sharepoint/v3/contenttype/forms"/>
  </ds:schemaRefs>
</ds:datastoreItem>
</file>

<file path=customXml/itemProps3.xml><?xml version="1.0" encoding="utf-8"?>
<ds:datastoreItem xmlns:ds="http://schemas.openxmlformats.org/officeDocument/2006/customXml" ds:itemID="{29EAC751-4B01-4810-8B1D-95DF329161C3}">
  <ds:schemaRefs>
    <ds:schemaRef ds:uri="Microsoft.SharePoint.Taxonomy.ContentTypeSync"/>
  </ds:schemaRefs>
</ds:datastoreItem>
</file>

<file path=customXml/itemProps4.xml><?xml version="1.0" encoding="utf-8"?>
<ds:datastoreItem xmlns:ds="http://schemas.openxmlformats.org/officeDocument/2006/customXml" ds:itemID="{607731E0-972F-4EE4-BAC0-D68D588A8697}">
  <ds:schemaRefs>
    <ds:schemaRef ds:uri="22f9fca7-9320-443d-bf16-1395e83e82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7d396678-c698-4451-b9ab-bac3c3310917}" enabled="1" method="Privileged" siteId="{b524f606-f77a-4aa2-8da2-fe70343b0cce}" removed="0"/>
</clbl:labelList>
</file>

<file path=docProps/app.xml><?xml version="1.0" encoding="utf-8"?>
<Properties xmlns="http://schemas.openxmlformats.org/officeDocument/2006/extended-properties" xmlns:vt="http://schemas.openxmlformats.org/officeDocument/2006/docPropsVTypes">
  <Template>Somerset Council Template</Template>
  <TotalTime>0</TotalTime>
  <Words>1394</Words>
  <Application>Microsoft Office PowerPoint</Application>
  <PresentationFormat>Widescreen</PresentationFormat>
  <Paragraphs>197</Paragraphs>
  <Slides>20</Slides>
  <Notes>0</Notes>
  <HiddenSlides>0</HiddenSlides>
  <MMClips>0</MMClips>
  <ScaleCrop>false</ScaleCrop>
  <HeadingPairs>
    <vt:vector size="4" baseType="variant">
      <vt:variant>
        <vt:lpstr>Theme</vt:lpstr>
      </vt:variant>
      <vt:variant>
        <vt:i4>8</vt:i4>
      </vt:variant>
      <vt:variant>
        <vt:lpstr>Slide Titles</vt:lpstr>
      </vt:variant>
      <vt:variant>
        <vt:i4>20</vt:i4>
      </vt:variant>
    </vt:vector>
  </HeadingPairs>
  <TitlesOfParts>
    <vt:vector size="28" baseType="lpstr">
      <vt:lpstr>Custom Design</vt:lpstr>
      <vt:lpstr>1_Slide 1</vt:lpstr>
      <vt:lpstr>4_Slide 1</vt:lpstr>
      <vt:lpstr>2_Slide 1</vt:lpstr>
      <vt:lpstr>5_Slide 1</vt:lpstr>
      <vt:lpstr>6_Slide 1</vt:lpstr>
      <vt:lpstr>3_Slide 1</vt:lpstr>
      <vt:lpstr>Somerset Council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Durant</dc:creator>
  <cp:lastModifiedBy>Victoria Durant</cp:lastModifiedBy>
  <cp:revision>2</cp:revision>
  <dcterms:created xsi:type="dcterms:W3CDTF">2024-02-12T08:17:08Z</dcterms:created>
  <dcterms:modified xsi:type="dcterms:W3CDTF">2024-03-05T10:19:03Z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0x0101009DFAA028AD83BE42AE87576E0A5FEC79</vt:lpwstr>
  </property>
</Properties>
</file>