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5"/>
    <p:sldMasterId id="2147483658" r:id="rId6"/>
    <p:sldMasterId id="2147483660" r:id="rId7"/>
    <p:sldMasterId id="2147483664" r:id="rId8"/>
    <p:sldMasterId id="2147483676" r:id="rId9"/>
    <p:sldMasterId id="2147483674" r:id="rId10"/>
    <p:sldMasterId id="2147483662" r:id="rId11"/>
  </p:sldMasterIdLst>
  <p:notesMasterIdLst>
    <p:notesMasterId r:id="rId34"/>
  </p:notesMasterIdLst>
  <p:handoutMasterIdLst>
    <p:handoutMasterId r:id="rId35"/>
  </p:handoutMasterIdLst>
  <p:sldIdLst>
    <p:sldId id="256" r:id="rId12"/>
    <p:sldId id="275" r:id="rId13"/>
    <p:sldId id="276" r:id="rId14"/>
    <p:sldId id="263" r:id="rId15"/>
    <p:sldId id="268" r:id="rId16"/>
    <p:sldId id="269" r:id="rId17"/>
    <p:sldId id="280" r:id="rId18"/>
    <p:sldId id="274" r:id="rId19"/>
    <p:sldId id="282" r:id="rId20"/>
    <p:sldId id="267" r:id="rId21"/>
    <p:sldId id="270" r:id="rId22"/>
    <p:sldId id="289" r:id="rId23"/>
    <p:sldId id="287" r:id="rId24"/>
    <p:sldId id="271" r:id="rId25"/>
    <p:sldId id="288" r:id="rId26"/>
    <p:sldId id="285" r:id="rId27"/>
    <p:sldId id="272" r:id="rId28"/>
    <p:sldId id="290" r:id="rId29"/>
    <p:sldId id="284" r:id="rId30"/>
    <p:sldId id="273" r:id="rId31"/>
    <p:sldId id="291" r:id="rId32"/>
    <p:sldId id="26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72"/>
    <a:srgbClr val="011E41"/>
    <a:srgbClr val="19D3C5"/>
    <a:srgbClr val="76BC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F1A471-AB0E-46CD-84C8-8732C806AFBF}" v="21" dt="2024-02-29T09:02:01.962"/>
    <p1510:client id="{91B039D6-2838-643D-0D77-99ADDAEB2BF6}" v="7" dt="2024-02-29T14:48:44.5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402" autoAdjust="0"/>
  </p:normalViewPr>
  <p:slideViewPr>
    <p:cSldViewPr snapToGrid="0">
      <p:cViewPr varScale="1">
        <p:scale>
          <a:sx n="45" d="100"/>
          <a:sy n="45" d="100"/>
        </p:scale>
        <p:origin x="60" y="51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ableStyles" Target="tableStyles.xml"/><Relationship Id="rId21" Type="http://schemas.openxmlformats.org/officeDocument/2006/relationships/slide" Target="slides/slide10.xml"/><Relationship Id="rId34" Type="http://schemas.openxmlformats.org/officeDocument/2006/relationships/notesMaster" Target="notesMasters/notesMaster1.xml"/><Relationship Id="rId7"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presProps" Target="presProps.xml"/><Relationship Id="rId10" Type="http://schemas.openxmlformats.org/officeDocument/2006/relationships/slideMaster" Target="slideMasters/slideMaster6.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handoutMaster" Target="handoutMasters/handoutMaster1.xml"/><Relationship Id="rId8" Type="http://schemas.openxmlformats.org/officeDocument/2006/relationships/slideMaster" Target="slideMasters/slideMaster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1E2C90-FBC6-E37B-61A6-B69897A3EB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7FCEEF8-FA2E-0E34-7170-60CC082493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4EA079-2DF0-4519-9D44-C5FEA9F9D809}" type="datetimeFigureOut">
              <a:rPr lang="en-GB" smtClean="0"/>
              <a:t>29/02/2024</a:t>
            </a:fld>
            <a:endParaRPr lang="en-GB"/>
          </a:p>
        </p:txBody>
      </p:sp>
      <p:sp>
        <p:nvSpPr>
          <p:cNvPr id="4" name="Footer Placeholder 3">
            <a:extLst>
              <a:ext uri="{FF2B5EF4-FFF2-40B4-BE49-F238E27FC236}">
                <a16:creationId xmlns:a16="http://schemas.microsoft.com/office/drawing/2014/main" id="{DF8E4C6B-AC6E-BE49-7E90-3D438ED732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047CE52-C97E-DCF0-DCF7-A61ECD9DED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70BEA3-A71A-41F8-902B-A9BB571639B1}" type="slidenum">
              <a:rPr lang="en-GB" smtClean="0"/>
              <a:t>‹#›</a:t>
            </a:fld>
            <a:endParaRPr lang="en-GB"/>
          </a:p>
        </p:txBody>
      </p:sp>
    </p:spTree>
    <p:extLst>
      <p:ext uri="{BB962C8B-B14F-4D97-AF65-F5344CB8AC3E}">
        <p14:creationId xmlns:p14="http://schemas.microsoft.com/office/powerpoint/2010/main" val="20754172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AB0D0-8AEB-41E1-A72C-FE34B1678B0D}" type="datetimeFigureOut">
              <a:rPr lang="en-GB" smtClean="0"/>
              <a:t>29/02/2024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9E98C-7401-4C68-AAD2-BC26A1380E66}" type="slidenum">
              <a:rPr lang="en-GB" smtClean="0"/>
              <a:t>‹#›</a:t>
            </a:fld>
            <a:endParaRPr lang="en-GB"/>
          </a:p>
        </p:txBody>
      </p:sp>
    </p:spTree>
    <p:extLst>
      <p:ext uri="{BB962C8B-B14F-4D97-AF65-F5344CB8AC3E}">
        <p14:creationId xmlns:p14="http://schemas.microsoft.com/office/powerpoint/2010/main" val="331773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omersetcc.sharepoint.com/sites/Intranet-OurOrganisation/SitePages/Somerset-Council---Financial-updates.aspx"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somerset.moderngov.co.uk/documents/s23526/Appendix%2010%20-%20Summary%20of%20findings%20from%20the%20budget%20consultation%20exercise.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MEL</a:t>
            </a:r>
          </a:p>
        </p:txBody>
      </p:sp>
      <p:sp>
        <p:nvSpPr>
          <p:cNvPr id="4" name="Slide Number Placeholder 3"/>
          <p:cNvSpPr>
            <a:spLocks noGrp="1"/>
          </p:cNvSpPr>
          <p:nvPr>
            <p:ph type="sldNum" sz="quarter" idx="5"/>
          </p:nvPr>
        </p:nvSpPr>
        <p:spPr/>
        <p:txBody>
          <a:bodyPr/>
          <a:lstStyle/>
          <a:p>
            <a:fld id="{E899E98C-7401-4C68-AAD2-BC26A1380E66}" type="slidenum">
              <a:rPr lang="en-GB" smtClean="0"/>
              <a:t>2</a:t>
            </a:fld>
            <a:endParaRPr lang="en-GB"/>
          </a:p>
        </p:txBody>
      </p:sp>
    </p:spTree>
    <p:extLst>
      <p:ext uri="{BB962C8B-B14F-4D97-AF65-F5344CB8AC3E}">
        <p14:creationId xmlns:p14="http://schemas.microsoft.com/office/powerpoint/2010/main" val="3525937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EMILY</a:t>
            </a:r>
          </a:p>
        </p:txBody>
      </p:sp>
      <p:sp>
        <p:nvSpPr>
          <p:cNvPr id="4" name="Slide Number Placeholder 3"/>
          <p:cNvSpPr>
            <a:spLocks noGrp="1"/>
          </p:cNvSpPr>
          <p:nvPr>
            <p:ph type="sldNum" sz="quarter" idx="5"/>
          </p:nvPr>
        </p:nvSpPr>
        <p:spPr/>
        <p:txBody>
          <a:bodyPr/>
          <a:lstStyle/>
          <a:p>
            <a:fld id="{E899E98C-7401-4C68-AAD2-BC26A1380E66}" type="slidenum">
              <a:rPr lang="en-GB" smtClean="0"/>
              <a:t>11</a:t>
            </a:fld>
            <a:endParaRPr lang="en-GB"/>
          </a:p>
        </p:txBody>
      </p:sp>
    </p:spTree>
    <p:extLst>
      <p:ext uri="{BB962C8B-B14F-4D97-AF65-F5344CB8AC3E}">
        <p14:creationId xmlns:p14="http://schemas.microsoft.com/office/powerpoint/2010/main" val="607195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EMILY</a:t>
            </a:r>
          </a:p>
        </p:txBody>
      </p:sp>
      <p:sp>
        <p:nvSpPr>
          <p:cNvPr id="4" name="Slide Number Placeholder 3"/>
          <p:cNvSpPr>
            <a:spLocks noGrp="1"/>
          </p:cNvSpPr>
          <p:nvPr>
            <p:ph type="sldNum" sz="quarter" idx="5"/>
          </p:nvPr>
        </p:nvSpPr>
        <p:spPr/>
        <p:txBody>
          <a:bodyPr/>
          <a:lstStyle/>
          <a:p>
            <a:fld id="{E899E98C-7401-4C68-AAD2-BC26A1380E66}" type="slidenum">
              <a:rPr lang="en-GB" smtClean="0"/>
              <a:t>12</a:t>
            </a:fld>
            <a:endParaRPr lang="en-GB"/>
          </a:p>
        </p:txBody>
      </p:sp>
    </p:spTree>
    <p:extLst>
      <p:ext uri="{BB962C8B-B14F-4D97-AF65-F5344CB8AC3E}">
        <p14:creationId xmlns:p14="http://schemas.microsoft.com/office/powerpoint/2010/main" val="4195490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EMILY</a:t>
            </a:r>
          </a:p>
        </p:txBody>
      </p:sp>
      <p:sp>
        <p:nvSpPr>
          <p:cNvPr id="4" name="Slide Number Placeholder 3"/>
          <p:cNvSpPr>
            <a:spLocks noGrp="1"/>
          </p:cNvSpPr>
          <p:nvPr>
            <p:ph type="sldNum" sz="quarter" idx="5"/>
          </p:nvPr>
        </p:nvSpPr>
        <p:spPr/>
        <p:txBody>
          <a:bodyPr/>
          <a:lstStyle/>
          <a:p>
            <a:fld id="{E899E98C-7401-4C68-AAD2-BC26A1380E66}" type="slidenum">
              <a:rPr lang="en-GB" smtClean="0"/>
              <a:t>13</a:t>
            </a:fld>
            <a:endParaRPr lang="en-GB"/>
          </a:p>
        </p:txBody>
      </p:sp>
    </p:spTree>
    <p:extLst>
      <p:ext uri="{BB962C8B-B14F-4D97-AF65-F5344CB8AC3E}">
        <p14:creationId xmlns:p14="http://schemas.microsoft.com/office/powerpoint/2010/main" val="2175595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PAUL</a:t>
            </a:r>
          </a:p>
        </p:txBody>
      </p:sp>
      <p:sp>
        <p:nvSpPr>
          <p:cNvPr id="4" name="Slide Number Placeholder 3"/>
          <p:cNvSpPr>
            <a:spLocks noGrp="1"/>
          </p:cNvSpPr>
          <p:nvPr>
            <p:ph type="sldNum" sz="quarter" idx="5"/>
          </p:nvPr>
        </p:nvSpPr>
        <p:spPr/>
        <p:txBody>
          <a:bodyPr/>
          <a:lstStyle/>
          <a:p>
            <a:fld id="{E899E98C-7401-4C68-AAD2-BC26A1380E66}" type="slidenum">
              <a:rPr lang="en-GB" smtClean="0"/>
              <a:t>14</a:t>
            </a:fld>
            <a:endParaRPr lang="en-GB"/>
          </a:p>
        </p:txBody>
      </p:sp>
    </p:spTree>
    <p:extLst>
      <p:ext uri="{BB962C8B-B14F-4D97-AF65-F5344CB8AC3E}">
        <p14:creationId xmlns:p14="http://schemas.microsoft.com/office/powerpoint/2010/main" val="1090810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PAUL</a:t>
            </a:r>
          </a:p>
          <a:p>
            <a:endParaRPr lang="en-GB" dirty="0"/>
          </a:p>
        </p:txBody>
      </p:sp>
      <p:sp>
        <p:nvSpPr>
          <p:cNvPr id="4" name="Slide Number Placeholder 3"/>
          <p:cNvSpPr>
            <a:spLocks noGrp="1"/>
          </p:cNvSpPr>
          <p:nvPr>
            <p:ph type="sldNum" sz="quarter" idx="5"/>
          </p:nvPr>
        </p:nvSpPr>
        <p:spPr/>
        <p:txBody>
          <a:bodyPr/>
          <a:lstStyle/>
          <a:p>
            <a:fld id="{E899E98C-7401-4C68-AAD2-BC26A1380E66}" type="slidenum">
              <a:rPr lang="en-GB" smtClean="0"/>
              <a:t>15</a:t>
            </a:fld>
            <a:endParaRPr lang="en-GB"/>
          </a:p>
        </p:txBody>
      </p:sp>
    </p:spTree>
    <p:extLst>
      <p:ext uri="{BB962C8B-B14F-4D97-AF65-F5344CB8AC3E}">
        <p14:creationId xmlns:p14="http://schemas.microsoft.com/office/powerpoint/2010/main" val="3432806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PAUL</a:t>
            </a:r>
          </a:p>
        </p:txBody>
      </p:sp>
      <p:sp>
        <p:nvSpPr>
          <p:cNvPr id="4" name="Slide Number Placeholder 3"/>
          <p:cNvSpPr>
            <a:spLocks noGrp="1"/>
          </p:cNvSpPr>
          <p:nvPr>
            <p:ph type="sldNum" sz="quarter" idx="5"/>
          </p:nvPr>
        </p:nvSpPr>
        <p:spPr/>
        <p:txBody>
          <a:bodyPr/>
          <a:lstStyle/>
          <a:p>
            <a:fld id="{E899E98C-7401-4C68-AAD2-BC26A1380E66}" type="slidenum">
              <a:rPr lang="en-GB" smtClean="0"/>
              <a:t>16</a:t>
            </a:fld>
            <a:endParaRPr lang="en-GB"/>
          </a:p>
        </p:txBody>
      </p:sp>
    </p:spTree>
    <p:extLst>
      <p:ext uri="{BB962C8B-B14F-4D97-AF65-F5344CB8AC3E}">
        <p14:creationId xmlns:p14="http://schemas.microsoft.com/office/powerpoint/2010/main" val="2592599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NIKI</a:t>
            </a:r>
          </a:p>
        </p:txBody>
      </p:sp>
      <p:sp>
        <p:nvSpPr>
          <p:cNvPr id="4" name="Slide Number Placeholder 3"/>
          <p:cNvSpPr>
            <a:spLocks noGrp="1"/>
          </p:cNvSpPr>
          <p:nvPr>
            <p:ph type="sldNum" sz="quarter" idx="5"/>
          </p:nvPr>
        </p:nvSpPr>
        <p:spPr/>
        <p:txBody>
          <a:bodyPr/>
          <a:lstStyle/>
          <a:p>
            <a:fld id="{E899E98C-7401-4C68-AAD2-BC26A1380E66}" type="slidenum">
              <a:rPr lang="en-GB" smtClean="0"/>
              <a:t>17</a:t>
            </a:fld>
            <a:endParaRPr lang="en-GB"/>
          </a:p>
        </p:txBody>
      </p:sp>
    </p:spTree>
    <p:extLst>
      <p:ext uri="{BB962C8B-B14F-4D97-AF65-F5344CB8AC3E}">
        <p14:creationId xmlns:p14="http://schemas.microsoft.com/office/powerpoint/2010/main" val="4190595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NIKI</a:t>
            </a:r>
          </a:p>
        </p:txBody>
      </p:sp>
      <p:sp>
        <p:nvSpPr>
          <p:cNvPr id="4" name="Slide Number Placeholder 3"/>
          <p:cNvSpPr>
            <a:spLocks noGrp="1"/>
          </p:cNvSpPr>
          <p:nvPr>
            <p:ph type="sldNum" sz="quarter" idx="5"/>
          </p:nvPr>
        </p:nvSpPr>
        <p:spPr/>
        <p:txBody>
          <a:bodyPr/>
          <a:lstStyle/>
          <a:p>
            <a:fld id="{E899E98C-7401-4C68-AAD2-BC26A1380E66}" type="slidenum">
              <a:rPr lang="en-GB" smtClean="0"/>
              <a:t>18</a:t>
            </a:fld>
            <a:endParaRPr lang="en-GB"/>
          </a:p>
        </p:txBody>
      </p:sp>
    </p:spTree>
    <p:extLst>
      <p:ext uri="{BB962C8B-B14F-4D97-AF65-F5344CB8AC3E}">
        <p14:creationId xmlns:p14="http://schemas.microsoft.com/office/powerpoint/2010/main" val="2611309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NIKI</a:t>
            </a:r>
          </a:p>
        </p:txBody>
      </p:sp>
      <p:sp>
        <p:nvSpPr>
          <p:cNvPr id="4" name="Slide Number Placeholder 3"/>
          <p:cNvSpPr>
            <a:spLocks noGrp="1"/>
          </p:cNvSpPr>
          <p:nvPr>
            <p:ph type="sldNum" sz="quarter" idx="5"/>
          </p:nvPr>
        </p:nvSpPr>
        <p:spPr/>
        <p:txBody>
          <a:bodyPr/>
          <a:lstStyle/>
          <a:p>
            <a:fld id="{E899E98C-7401-4C68-AAD2-BC26A1380E66}" type="slidenum">
              <a:rPr lang="en-GB" smtClean="0"/>
              <a:t>19</a:t>
            </a:fld>
            <a:endParaRPr lang="en-GB"/>
          </a:p>
        </p:txBody>
      </p:sp>
    </p:spTree>
    <p:extLst>
      <p:ext uri="{BB962C8B-B14F-4D97-AF65-F5344CB8AC3E}">
        <p14:creationId xmlns:p14="http://schemas.microsoft.com/office/powerpoint/2010/main" val="1423518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MEL TO CONCLUDE</a:t>
            </a:r>
          </a:p>
        </p:txBody>
      </p:sp>
      <p:sp>
        <p:nvSpPr>
          <p:cNvPr id="4" name="Slide Number Placeholder 3"/>
          <p:cNvSpPr>
            <a:spLocks noGrp="1"/>
          </p:cNvSpPr>
          <p:nvPr>
            <p:ph type="sldNum" sz="quarter" idx="5"/>
          </p:nvPr>
        </p:nvSpPr>
        <p:spPr/>
        <p:txBody>
          <a:bodyPr/>
          <a:lstStyle/>
          <a:p>
            <a:fld id="{E899E98C-7401-4C68-AAD2-BC26A1380E66}" type="slidenum">
              <a:rPr lang="en-GB" smtClean="0"/>
              <a:t>20</a:t>
            </a:fld>
            <a:endParaRPr lang="en-GB"/>
          </a:p>
        </p:txBody>
      </p:sp>
    </p:spTree>
    <p:extLst>
      <p:ext uri="{BB962C8B-B14F-4D97-AF65-F5344CB8AC3E}">
        <p14:creationId xmlns:p14="http://schemas.microsoft.com/office/powerpoint/2010/main" val="1838041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MEL</a:t>
            </a:r>
          </a:p>
        </p:txBody>
      </p:sp>
      <p:sp>
        <p:nvSpPr>
          <p:cNvPr id="4" name="Slide Number Placeholder 3"/>
          <p:cNvSpPr>
            <a:spLocks noGrp="1"/>
          </p:cNvSpPr>
          <p:nvPr>
            <p:ph type="sldNum" sz="quarter" idx="5"/>
          </p:nvPr>
        </p:nvSpPr>
        <p:spPr/>
        <p:txBody>
          <a:bodyPr/>
          <a:lstStyle/>
          <a:p>
            <a:fld id="{E899E98C-7401-4C68-AAD2-BC26A1380E66}" type="slidenum">
              <a:rPr lang="en-GB" smtClean="0"/>
              <a:t>3</a:t>
            </a:fld>
            <a:endParaRPr lang="en-GB"/>
          </a:p>
        </p:txBody>
      </p:sp>
    </p:spTree>
    <p:extLst>
      <p:ext uri="{BB962C8B-B14F-4D97-AF65-F5344CB8AC3E}">
        <p14:creationId xmlns:p14="http://schemas.microsoft.com/office/powerpoint/2010/main" val="3260020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Published in Feb 2024</a:t>
            </a:r>
          </a:p>
        </p:txBody>
      </p:sp>
      <p:sp>
        <p:nvSpPr>
          <p:cNvPr id="4" name="Slide Number Placeholder 3"/>
          <p:cNvSpPr>
            <a:spLocks noGrp="1"/>
          </p:cNvSpPr>
          <p:nvPr>
            <p:ph type="sldNum" sz="quarter" idx="5"/>
          </p:nvPr>
        </p:nvSpPr>
        <p:spPr/>
        <p:txBody>
          <a:bodyPr/>
          <a:lstStyle/>
          <a:p>
            <a:fld id="{E899E98C-7401-4C68-AAD2-BC26A1380E66}" type="slidenum">
              <a:rPr lang="en-GB" smtClean="0"/>
              <a:t>21</a:t>
            </a:fld>
            <a:endParaRPr lang="en-GB"/>
          </a:p>
        </p:txBody>
      </p:sp>
    </p:spTree>
    <p:extLst>
      <p:ext uri="{BB962C8B-B14F-4D97-AF65-F5344CB8AC3E}">
        <p14:creationId xmlns:p14="http://schemas.microsoft.com/office/powerpoint/2010/main" val="1414853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MEL</a:t>
            </a:r>
          </a:p>
        </p:txBody>
      </p:sp>
      <p:sp>
        <p:nvSpPr>
          <p:cNvPr id="4" name="Slide Number Placeholder 3"/>
          <p:cNvSpPr>
            <a:spLocks noGrp="1"/>
          </p:cNvSpPr>
          <p:nvPr>
            <p:ph type="sldNum" sz="quarter" idx="5"/>
          </p:nvPr>
        </p:nvSpPr>
        <p:spPr/>
        <p:txBody>
          <a:bodyPr/>
          <a:lstStyle/>
          <a:p>
            <a:fld id="{E899E98C-7401-4C68-AAD2-BC26A1380E66}" type="slidenum">
              <a:rPr lang="en-GB" smtClean="0"/>
              <a:t>4</a:t>
            </a:fld>
            <a:endParaRPr lang="en-GB"/>
          </a:p>
        </p:txBody>
      </p:sp>
    </p:spTree>
    <p:extLst>
      <p:ext uri="{BB962C8B-B14F-4D97-AF65-F5344CB8AC3E}">
        <p14:creationId xmlns:p14="http://schemas.microsoft.com/office/powerpoint/2010/main" val="824634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Financial Emergency - Updates, announcements and FAQs (sharepoint.com)</a:t>
            </a:r>
            <a:endParaRPr lang="en-GB" dirty="0"/>
          </a:p>
          <a:p>
            <a:r>
              <a:rPr lang="en-GB" dirty="0">
                <a:hlinkClick r:id="rId4"/>
              </a:rPr>
              <a:t>Appendix 10 - Summary of findings from the budget consultation exercise.pdf (moderngov.co.uk)</a:t>
            </a:r>
            <a:endParaRPr lang="en-GB" dirty="0"/>
          </a:p>
          <a:p>
            <a:r>
              <a:rPr lang="en-GB" dirty="0"/>
              <a:t>https://www.somerset.gov.uk/news/stark-warning-as-somerset-council-sets-balanced-budget-for-2024-25/ </a:t>
            </a:r>
          </a:p>
          <a:p>
            <a:endParaRPr lang="en-GB" dirty="0"/>
          </a:p>
          <a:p>
            <a:r>
              <a:rPr lang="en-GB" dirty="0"/>
              <a:t>MEL</a:t>
            </a:r>
          </a:p>
        </p:txBody>
      </p:sp>
      <p:sp>
        <p:nvSpPr>
          <p:cNvPr id="4" name="Slide Number Placeholder 3"/>
          <p:cNvSpPr>
            <a:spLocks noGrp="1"/>
          </p:cNvSpPr>
          <p:nvPr>
            <p:ph type="sldNum" sz="quarter" idx="5"/>
          </p:nvPr>
        </p:nvSpPr>
        <p:spPr/>
        <p:txBody>
          <a:bodyPr/>
          <a:lstStyle/>
          <a:p>
            <a:fld id="{E899E98C-7401-4C68-AAD2-BC26A1380E66}" type="slidenum">
              <a:rPr lang="en-GB" smtClean="0"/>
              <a:t>5</a:t>
            </a:fld>
            <a:endParaRPr lang="en-GB"/>
          </a:p>
        </p:txBody>
      </p:sp>
    </p:spTree>
    <p:extLst>
      <p:ext uri="{BB962C8B-B14F-4D97-AF65-F5344CB8AC3E}">
        <p14:creationId xmlns:p14="http://schemas.microsoft.com/office/powerpoint/2010/main" val="641067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MEL</a:t>
            </a:r>
          </a:p>
        </p:txBody>
      </p:sp>
      <p:sp>
        <p:nvSpPr>
          <p:cNvPr id="4" name="Slide Number Placeholder 3"/>
          <p:cNvSpPr>
            <a:spLocks noGrp="1"/>
          </p:cNvSpPr>
          <p:nvPr>
            <p:ph type="sldNum" sz="quarter" idx="5"/>
          </p:nvPr>
        </p:nvSpPr>
        <p:spPr/>
        <p:txBody>
          <a:bodyPr/>
          <a:lstStyle/>
          <a:p>
            <a:fld id="{E899E98C-7401-4C68-AAD2-BC26A1380E66}" type="slidenum">
              <a:rPr lang="en-GB" smtClean="0"/>
              <a:t>6</a:t>
            </a:fld>
            <a:endParaRPr lang="en-GB"/>
          </a:p>
        </p:txBody>
      </p:sp>
    </p:spTree>
    <p:extLst>
      <p:ext uri="{BB962C8B-B14F-4D97-AF65-F5344CB8AC3E}">
        <p14:creationId xmlns:p14="http://schemas.microsoft.com/office/powerpoint/2010/main" val="2416832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MEL</a:t>
            </a:r>
          </a:p>
        </p:txBody>
      </p:sp>
      <p:sp>
        <p:nvSpPr>
          <p:cNvPr id="4" name="Slide Number Placeholder 3"/>
          <p:cNvSpPr>
            <a:spLocks noGrp="1"/>
          </p:cNvSpPr>
          <p:nvPr>
            <p:ph type="sldNum" sz="quarter" idx="5"/>
          </p:nvPr>
        </p:nvSpPr>
        <p:spPr/>
        <p:txBody>
          <a:bodyPr/>
          <a:lstStyle/>
          <a:p>
            <a:fld id="{E899E98C-7401-4C68-AAD2-BC26A1380E66}" type="slidenum">
              <a:rPr lang="en-GB" smtClean="0"/>
              <a:t>7</a:t>
            </a:fld>
            <a:endParaRPr lang="en-GB"/>
          </a:p>
        </p:txBody>
      </p:sp>
    </p:spTree>
    <p:extLst>
      <p:ext uri="{BB962C8B-B14F-4D97-AF65-F5344CB8AC3E}">
        <p14:creationId xmlns:p14="http://schemas.microsoft.com/office/powerpoint/2010/main" val="2567066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During the last 12 months, we have recruited 68 new starters and have had 44 leavers.</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Successfully recruited 11 international Social Workers through Morgan Hunt, with a further cohort of 10 being sourced.</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Our turnover for ASC overall is 7.8%, excluding locums. Turnover for Social Workers has reduced by 19.55% compared to this time last year, currently 8.36% as at January 2024. </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Successful succession planning within our Approved Mental Health Practitioner (AMHP) service through implementing a trainee AMHP role, reducing the age profile of the team by approx. 13%. Succession planning for DoLS &amp; MCA commencing imminently.</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Completed phase 1 and 2 of the ASC Operations restructure with a focus on: strengthening leadership and management; improving workforce capacity, practice quality, workforce development and career pathways; enhancing specific areas of practice and aligning boundaries with our partners. Review of the restructure commencing with our staff and partners in March 2024.</a:t>
            </a:r>
            <a:r>
              <a:rPr lang="en-US" sz="1800"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the year 2023/2024, the Learning &amp; Development team will have provided for over 1700 training places on mandatory courses, delivered through more than 250 taught sessions.</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Leadership development has commenced with our newly formed leadership team commencing with 360-degree feedback.</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E899E98C-7401-4C68-AAD2-BC26A1380E66}" type="slidenum">
              <a:rPr lang="en-GB" smtClean="0"/>
              <a:t>8</a:t>
            </a:fld>
            <a:endParaRPr lang="en-GB"/>
          </a:p>
        </p:txBody>
      </p:sp>
    </p:spTree>
    <p:extLst>
      <p:ext uri="{BB962C8B-B14F-4D97-AF65-F5344CB8AC3E}">
        <p14:creationId xmlns:p14="http://schemas.microsoft.com/office/powerpoint/2010/main" val="54300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Arial" panose="020B0604020202020204" pitchFamily="34" charset="0"/>
                <a:ea typeface="Times New Roman" panose="02020603050405020304" pitchFamily="18" charset="0"/>
                <a:cs typeface="Times New Roman" panose="02020603050405020304" pitchFamily="18" charset="0"/>
              </a:rPr>
              <a:t>We are very proud of the many developments and successes achieved over the last 12 months in relation to how we work with people, provide support, ensure safety, and lead our service, as well as the feedback we receive from stakeholders</a:t>
            </a:r>
            <a:endParaRPr lang="en-GB"/>
          </a:p>
          <a:p>
            <a:endParaRPr lang="en-GB"/>
          </a:p>
          <a:p>
            <a:r>
              <a:rPr lang="en-GB"/>
              <a:t>The following slides sample some of the key successes this past year and areas of ongoing focus for our service.</a:t>
            </a:r>
          </a:p>
        </p:txBody>
      </p:sp>
      <p:sp>
        <p:nvSpPr>
          <p:cNvPr id="4" name="Slide Number Placeholder 3"/>
          <p:cNvSpPr>
            <a:spLocks noGrp="1"/>
          </p:cNvSpPr>
          <p:nvPr>
            <p:ph type="sldNum" sz="quarter" idx="5"/>
          </p:nvPr>
        </p:nvSpPr>
        <p:spPr/>
        <p:txBody>
          <a:bodyPr/>
          <a:lstStyle/>
          <a:p>
            <a:fld id="{E899E98C-7401-4C68-AAD2-BC26A1380E66}" type="slidenum">
              <a:rPr lang="en-GB" smtClean="0"/>
              <a:t>9</a:t>
            </a:fld>
            <a:endParaRPr lang="en-GB"/>
          </a:p>
        </p:txBody>
      </p:sp>
    </p:spTree>
    <p:extLst>
      <p:ext uri="{BB962C8B-B14F-4D97-AF65-F5344CB8AC3E}">
        <p14:creationId xmlns:p14="http://schemas.microsoft.com/office/powerpoint/2010/main" val="2281762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Published in Feb 2024</a:t>
            </a:r>
          </a:p>
          <a:p>
            <a:r>
              <a:rPr lang="en-GB" dirty="0"/>
              <a:t>MEL</a:t>
            </a:r>
          </a:p>
          <a:p>
            <a:pPr algn="l"/>
            <a:r>
              <a:rPr lang="en-GB" b="0" i="0" dirty="0">
                <a:solidFill>
                  <a:srgbClr val="323130"/>
                </a:solidFill>
                <a:effectLst/>
                <a:latin typeface="Segoe UI" panose="020B0502040204020203" pitchFamily="34" charset="0"/>
              </a:rPr>
              <a:t> </a:t>
            </a:r>
          </a:p>
          <a:p>
            <a:endParaRPr lang="en-GB" dirty="0"/>
          </a:p>
        </p:txBody>
      </p:sp>
      <p:sp>
        <p:nvSpPr>
          <p:cNvPr id="4" name="Slide Number Placeholder 3"/>
          <p:cNvSpPr>
            <a:spLocks noGrp="1"/>
          </p:cNvSpPr>
          <p:nvPr>
            <p:ph type="sldNum" sz="quarter" idx="5"/>
          </p:nvPr>
        </p:nvSpPr>
        <p:spPr/>
        <p:txBody>
          <a:bodyPr/>
          <a:lstStyle/>
          <a:p>
            <a:fld id="{E899E98C-7401-4C68-AAD2-BC26A1380E66}" type="slidenum">
              <a:rPr lang="en-GB" smtClean="0"/>
              <a:t>10</a:t>
            </a:fld>
            <a:endParaRPr lang="en-GB"/>
          </a:p>
        </p:txBody>
      </p:sp>
    </p:spTree>
    <p:extLst>
      <p:ext uri="{BB962C8B-B14F-4D97-AF65-F5344CB8AC3E}">
        <p14:creationId xmlns:p14="http://schemas.microsoft.com/office/powerpoint/2010/main" val="2309387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F8425E-59B4-38B2-49B7-753D4658F171}"/>
              </a:ext>
            </a:extLst>
          </p:cNvPr>
          <p:cNvSpPr>
            <a:spLocks noGrp="1"/>
          </p:cNvSpPr>
          <p:nvPr>
            <p:ph type="title" hasCustomPrompt="1"/>
          </p:nvPr>
        </p:nvSpPr>
        <p:spPr>
          <a:xfrm>
            <a:off x="759125" y="2205457"/>
            <a:ext cx="10673750" cy="1549939"/>
          </a:xfrm>
          <a:prstGeom prst="rect">
            <a:avLst/>
          </a:prstGeom>
        </p:spPr>
        <p:txBody>
          <a:bodyPr/>
          <a:lstStyle>
            <a:lvl1pPr>
              <a:defRPr sz="6000" b="1">
                <a:solidFill>
                  <a:schemeClr val="bg1"/>
                </a:solidFill>
                <a:latin typeface="Arial" panose="020B0604020202020204" pitchFamily="34" charset="0"/>
                <a:cs typeface="Arial" panose="020B0604020202020204" pitchFamily="34" charset="0"/>
              </a:defRPr>
            </a:lvl1pPr>
          </a:lstStyle>
          <a:p>
            <a:r>
              <a:rPr lang="en-US"/>
              <a:t>Title</a:t>
            </a:r>
            <a:endParaRPr lang="en-GB"/>
          </a:p>
        </p:txBody>
      </p:sp>
      <p:sp>
        <p:nvSpPr>
          <p:cNvPr id="10" name="Text Placeholder 9">
            <a:extLst>
              <a:ext uri="{FF2B5EF4-FFF2-40B4-BE49-F238E27FC236}">
                <a16:creationId xmlns:a16="http://schemas.microsoft.com/office/drawing/2014/main" id="{DFE0E80E-D824-A709-610A-53594B09FF92}"/>
              </a:ext>
            </a:extLst>
          </p:cNvPr>
          <p:cNvSpPr>
            <a:spLocks noGrp="1"/>
          </p:cNvSpPr>
          <p:nvPr>
            <p:ph type="body" sz="quarter" idx="10" hasCustomPrompt="1"/>
          </p:nvPr>
        </p:nvSpPr>
        <p:spPr>
          <a:xfrm>
            <a:off x="759125" y="4045164"/>
            <a:ext cx="10673750" cy="725487"/>
          </a:xfrm>
          <a:prstGeom prst="rect">
            <a:avLst/>
          </a:prstGeom>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Subtitle</a:t>
            </a:r>
          </a:p>
        </p:txBody>
      </p:sp>
    </p:spTree>
    <p:extLst>
      <p:ext uri="{BB962C8B-B14F-4D97-AF65-F5344CB8AC3E}">
        <p14:creationId xmlns:p14="http://schemas.microsoft.com/office/powerpoint/2010/main" val="3168312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iotitie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847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uture focus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19FE4-3B6F-1108-165B-5FB0532E8B1C}"/>
              </a:ext>
            </a:extLst>
          </p:cNvPr>
          <p:cNvSpPr>
            <a:spLocks noGrp="1"/>
          </p:cNvSpPr>
          <p:nvPr>
            <p:ph type="title" hasCustomPrompt="1"/>
          </p:nvPr>
        </p:nvSpPr>
        <p:spPr>
          <a:xfrm>
            <a:off x="4968814" y="1391669"/>
            <a:ext cx="6384986" cy="756308"/>
          </a:xfrm>
          <a:prstGeom prst="rect">
            <a:avLst/>
          </a:prstGeom>
        </p:spPr>
        <p:txBody>
          <a:bodyPr/>
          <a:lstStyle>
            <a:lvl1pPr>
              <a:defRPr sz="4400" b="1">
                <a:solidFill>
                  <a:srgbClr val="006072"/>
                </a:solidFill>
                <a:latin typeface="Arial" panose="020B0604020202020204" pitchFamily="34" charset="0"/>
                <a:cs typeface="Arial" panose="020B0604020202020204" pitchFamily="34" charset="0"/>
              </a:defRPr>
            </a:lvl1pPr>
          </a:lstStyle>
          <a:p>
            <a:r>
              <a:rPr lang="en-US"/>
              <a:t>Page title</a:t>
            </a:r>
            <a:endParaRPr lang="en-GB"/>
          </a:p>
        </p:txBody>
      </p:sp>
      <p:sp>
        <p:nvSpPr>
          <p:cNvPr id="4" name="Content Placeholder 3">
            <a:extLst>
              <a:ext uri="{FF2B5EF4-FFF2-40B4-BE49-F238E27FC236}">
                <a16:creationId xmlns:a16="http://schemas.microsoft.com/office/drawing/2014/main" id="{6983337B-5168-7075-D5F4-2F645F3BBF58}"/>
              </a:ext>
            </a:extLst>
          </p:cNvPr>
          <p:cNvSpPr>
            <a:spLocks noGrp="1"/>
          </p:cNvSpPr>
          <p:nvPr>
            <p:ph sz="quarter" idx="10"/>
          </p:nvPr>
        </p:nvSpPr>
        <p:spPr>
          <a:xfrm>
            <a:off x="4968814" y="2476440"/>
            <a:ext cx="6384985" cy="2026548"/>
          </a:xfrm>
          <a:prstGeom prst="rect">
            <a:avLst/>
          </a:prstGeom>
        </p:spPr>
        <p:txBody>
          <a:bodyPr/>
          <a:lstStyle>
            <a:lvl1pPr>
              <a:defRPr>
                <a:solidFill>
                  <a:srgbClr val="011E41"/>
                </a:solidFill>
              </a:defRPr>
            </a:lvl1pPr>
            <a:lvl2pPr>
              <a:defRPr>
                <a:solidFill>
                  <a:srgbClr val="006072"/>
                </a:solidFill>
              </a:defRPr>
            </a:lvl2pPr>
            <a:lvl3pPr>
              <a:defRPr>
                <a:solidFill>
                  <a:srgbClr val="006072"/>
                </a:solidFill>
              </a:defRPr>
            </a:lvl3pPr>
            <a:lvl4pPr>
              <a:defRPr>
                <a:solidFill>
                  <a:srgbClr val="006072"/>
                </a:solidFill>
              </a:defRPr>
            </a:lvl4pPr>
            <a:lvl5pPr>
              <a:defRPr>
                <a:solidFill>
                  <a:srgbClr val="0060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75160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816635C-A83B-3D71-01C0-50CFA8932628}"/>
              </a:ext>
            </a:extLst>
          </p:cNvPr>
          <p:cNvSpPr>
            <a:spLocks noGrp="1"/>
          </p:cNvSpPr>
          <p:nvPr>
            <p:ph type="body" sz="quarter" idx="10" hasCustomPrompt="1"/>
          </p:nvPr>
        </p:nvSpPr>
        <p:spPr>
          <a:xfrm>
            <a:off x="2166938" y="2817196"/>
            <a:ext cx="7858124" cy="819150"/>
          </a:xfrm>
          <a:prstGeom prst="rect">
            <a:avLst/>
          </a:prstGeom>
        </p:spPr>
        <p:txBody>
          <a:bodyPr/>
          <a:lstStyle>
            <a:lvl1pPr marL="0" indent="0" algn="ctr">
              <a:buNone/>
              <a:defRPr sz="4800" b="1">
                <a:solidFill>
                  <a:srgbClr val="011E41"/>
                </a:solidFill>
                <a:latin typeface="Arial" panose="020B0604020202020204" pitchFamily="34" charset="0"/>
                <a:cs typeface="Arial" panose="020B0604020202020204" pitchFamily="34" charset="0"/>
              </a:defRPr>
            </a:lvl1pPr>
            <a:lvl2pPr marL="457200" indent="0">
              <a:buNone/>
              <a:defRPr/>
            </a:lvl2pPr>
          </a:lstStyle>
          <a:p>
            <a:pPr lvl="0"/>
            <a:r>
              <a:rPr lang="en-US"/>
              <a:t>Sub-section title</a:t>
            </a:r>
          </a:p>
        </p:txBody>
      </p:sp>
      <p:sp>
        <p:nvSpPr>
          <p:cNvPr id="8" name="Text Placeholder 7">
            <a:extLst>
              <a:ext uri="{FF2B5EF4-FFF2-40B4-BE49-F238E27FC236}">
                <a16:creationId xmlns:a16="http://schemas.microsoft.com/office/drawing/2014/main" id="{16FA3FBA-7BF9-512D-D350-05F4A6828DD3}"/>
              </a:ext>
            </a:extLst>
          </p:cNvPr>
          <p:cNvSpPr>
            <a:spLocks noGrp="1"/>
          </p:cNvSpPr>
          <p:nvPr>
            <p:ph type="body" sz="quarter" idx="11" hasCustomPrompt="1"/>
          </p:nvPr>
        </p:nvSpPr>
        <p:spPr>
          <a:xfrm>
            <a:off x="2958861" y="4003106"/>
            <a:ext cx="6274278" cy="612026"/>
          </a:xfrm>
          <a:prstGeom prst="rect">
            <a:avLst/>
          </a:prstGeom>
        </p:spPr>
        <p:txBody>
          <a:bodyPr/>
          <a:lstStyle>
            <a:lvl1pPr marL="0" indent="0" algn="ctr">
              <a:buNone/>
              <a:defRPr sz="3200">
                <a:solidFill>
                  <a:srgbClr val="006072"/>
                </a:solidFill>
                <a:latin typeface="Arial" panose="020B06040202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2150229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iorities - general">
    <p:spTree>
      <p:nvGrpSpPr>
        <p:cNvPr id="1" name=""/>
        <p:cNvGrpSpPr/>
        <p:nvPr/>
      </p:nvGrpSpPr>
      <p:grpSpPr>
        <a:xfrm>
          <a:off x="0" y="0"/>
          <a:ext cx="0" cy="0"/>
          <a:chOff x="0" y="0"/>
          <a:chExt cx="0" cy="0"/>
        </a:xfrm>
      </p:grpSpPr>
      <p:pic>
        <p:nvPicPr>
          <p:cNvPr id="6" name="Picture 5" descr="A picture containing graphic design, graphics, screenshot, design&#10;&#10;Description automatically generated">
            <a:extLst>
              <a:ext uri="{FF2B5EF4-FFF2-40B4-BE49-F238E27FC236}">
                <a16:creationId xmlns:a16="http://schemas.microsoft.com/office/drawing/2014/main" id="{01204B7A-4D7B-3F7F-67DA-72DDD91415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3319FE4-3B6F-1108-165B-5FB0532E8B1C}"/>
              </a:ext>
            </a:extLst>
          </p:cNvPr>
          <p:cNvSpPr>
            <a:spLocks noGrp="1"/>
          </p:cNvSpPr>
          <p:nvPr>
            <p:ph type="title" hasCustomPrompt="1"/>
          </p:nvPr>
        </p:nvSpPr>
        <p:spPr>
          <a:xfrm>
            <a:off x="838200" y="365126"/>
            <a:ext cx="10515600" cy="756308"/>
          </a:xfrm>
          <a:prstGeom prst="rect">
            <a:avLst/>
          </a:prstGeom>
        </p:spPr>
        <p:txBody>
          <a:bodyPr/>
          <a:lstStyle>
            <a:lvl1pPr>
              <a:defRPr sz="4400" b="1">
                <a:solidFill>
                  <a:srgbClr val="006072"/>
                </a:solidFill>
                <a:latin typeface="Arial" panose="020B0604020202020204" pitchFamily="34" charset="0"/>
                <a:cs typeface="Arial" panose="020B0604020202020204" pitchFamily="34" charset="0"/>
              </a:defRPr>
            </a:lvl1pPr>
          </a:lstStyle>
          <a:p>
            <a:r>
              <a:rPr lang="en-US"/>
              <a:t>Page title</a:t>
            </a:r>
            <a:endParaRPr lang="en-GB"/>
          </a:p>
        </p:txBody>
      </p:sp>
      <p:sp>
        <p:nvSpPr>
          <p:cNvPr id="4" name="Content Placeholder 3">
            <a:extLst>
              <a:ext uri="{FF2B5EF4-FFF2-40B4-BE49-F238E27FC236}">
                <a16:creationId xmlns:a16="http://schemas.microsoft.com/office/drawing/2014/main" id="{6983337B-5168-7075-D5F4-2F645F3BBF58}"/>
              </a:ext>
            </a:extLst>
          </p:cNvPr>
          <p:cNvSpPr>
            <a:spLocks noGrp="1"/>
          </p:cNvSpPr>
          <p:nvPr>
            <p:ph sz="quarter" idx="10"/>
          </p:nvPr>
        </p:nvSpPr>
        <p:spPr>
          <a:xfrm>
            <a:off x="838200" y="1449897"/>
            <a:ext cx="10515600" cy="3820843"/>
          </a:xfrm>
          <a:prstGeom prst="rect">
            <a:avLst/>
          </a:prstGeom>
        </p:spPr>
        <p:txBody>
          <a:bodyPr/>
          <a:lstStyle>
            <a:lvl1pPr>
              <a:defRPr>
                <a:solidFill>
                  <a:srgbClr val="011E41"/>
                </a:solidFill>
              </a:defRPr>
            </a:lvl1pPr>
            <a:lvl2pPr>
              <a:defRPr>
                <a:solidFill>
                  <a:srgbClr val="006072"/>
                </a:solidFill>
              </a:defRPr>
            </a:lvl2pPr>
            <a:lvl3pPr>
              <a:defRPr>
                <a:solidFill>
                  <a:srgbClr val="006072"/>
                </a:solidFill>
              </a:defRPr>
            </a:lvl3pPr>
            <a:lvl4pPr>
              <a:defRPr>
                <a:solidFill>
                  <a:srgbClr val="006072"/>
                </a:solidFill>
              </a:defRPr>
            </a:lvl4pPr>
            <a:lvl5pPr>
              <a:defRPr>
                <a:solidFill>
                  <a:srgbClr val="0060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58475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p:spTree>
      <p:nvGrpSpPr>
        <p:cNvPr id="1" name=""/>
        <p:cNvGrpSpPr/>
        <p:nvPr/>
      </p:nvGrpSpPr>
      <p:grpSpPr>
        <a:xfrm>
          <a:off x="0" y="0"/>
          <a:ext cx="0" cy="0"/>
          <a:chOff x="0" y="0"/>
          <a:chExt cx="0" cy="0"/>
        </a:xfrm>
      </p:grpSpPr>
      <p:pic>
        <p:nvPicPr>
          <p:cNvPr id="5" name="Picture 4" descr="A close-up of a person's face&#10;&#10;Description automatically generated with low confidence">
            <a:extLst>
              <a:ext uri="{FF2B5EF4-FFF2-40B4-BE49-F238E27FC236}">
                <a16:creationId xmlns:a16="http://schemas.microsoft.com/office/drawing/2014/main" id="{73889535-8835-4058-7776-5163AF84F5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3319FE4-3B6F-1108-165B-5FB0532E8B1C}"/>
              </a:ext>
            </a:extLst>
          </p:cNvPr>
          <p:cNvSpPr>
            <a:spLocks noGrp="1"/>
          </p:cNvSpPr>
          <p:nvPr>
            <p:ph type="title" hasCustomPrompt="1"/>
          </p:nvPr>
        </p:nvSpPr>
        <p:spPr>
          <a:xfrm>
            <a:off x="838200" y="365126"/>
            <a:ext cx="10515600" cy="756308"/>
          </a:xfrm>
          <a:prstGeom prst="rect">
            <a:avLst/>
          </a:prstGeom>
        </p:spPr>
        <p:txBody>
          <a:bodyPr/>
          <a:lstStyle>
            <a:lvl1pPr>
              <a:defRPr sz="4400" b="1">
                <a:solidFill>
                  <a:srgbClr val="006072"/>
                </a:solidFill>
                <a:latin typeface="Arial" panose="020B0604020202020204" pitchFamily="34" charset="0"/>
                <a:cs typeface="Arial" panose="020B0604020202020204" pitchFamily="34" charset="0"/>
              </a:defRPr>
            </a:lvl1pPr>
          </a:lstStyle>
          <a:p>
            <a:r>
              <a:rPr lang="en-US"/>
              <a:t>Page title</a:t>
            </a:r>
            <a:endParaRPr lang="en-GB"/>
          </a:p>
        </p:txBody>
      </p:sp>
      <p:sp>
        <p:nvSpPr>
          <p:cNvPr id="4" name="Content Placeholder 3">
            <a:extLst>
              <a:ext uri="{FF2B5EF4-FFF2-40B4-BE49-F238E27FC236}">
                <a16:creationId xmlns:a16="http://schemas.microsoft.com/office/drawing/2014/main" id="{6983337B-5168-7075-D5F4-2F645F3BBF58}"/>
              </a:ext>
            </a:extLst>
          </p:cNvPr>
          <p:cNvSpPr>
            <a:spLocks noGrp="1"/>
          </p:cNvSpPr>
          <p:nvPr>
            <p:ph sz="quarter" idx="10"/>
          </p:nvPr>
        </p:nvSpPr>
        <p:spPr>
          <a:xfrm>
            <a:off x="838200" y="1449897"/>
            <a:ext cx="10515600" cy="3820843"/>
          </a:xfrm>
          <a:prstGeom prst="rect">
            <a:avLst/>
          </a:prstGeom>
        </p:spPr>
        <p:txBody>
          <a:bodyPr/>
          <a:lstStyle>
            <a:lvl1pPr>
              <a:defRPr>
                <a:solidFill>
                  <a:srgbClr val="011E41"/>
                </a:solidFill>
              </a:defRPr>
            </a:lvl1pPr>
            <a:lvl2pPr>
              <a:defRPr>
                <a:solidFill>
                  <a:srgbClr val="006072"/>
                </a:solidFill>
              </a:defRPr>
            </a:lvl2pPr>
            <a:lvl3pPr>
              <a:defRPr>
                <a:solidFill>
                  <a:srgbClr val="006072"/>
                </a:solidFill>
              </a:defRPr>
            </a:lvl3pPr>
            <a:lvl4pPr>
              <a:defRPr>
                <a:solidFill>
                  <a:srgbClr val="006072"/>
                </a:solidFill>
              </a:defRPr>
            </a:lvl4pPr>
            <a:lvl5pPr>
              <a:defRPr>
                <a:solidFill>
                  <a:srgbClr val="0060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31361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19FE4-3B6F-1108-165B-5FB0532E8B1C}"/>
              </a:ext>
            </a:extLst>
          </p:cNvPr>
          <p:cNvSpPr>
            <a:spLocks noGrp="1"/>
          </p:cNvSpPr>
          <p:nvPr>
            <p:ph type="title" hasCustomPrompt="1"/>
          </p:nvPr>
        </p:nvSpPr>
        <p:spPr>
          <a:xfrm>
            <a:off x="838200" y="365126"/>
            <a:ext cx="5519468" cy="756308"/>
          </a:xfrm>
          <a:prstGeom prst="rect">
            <a:avLst/>
          </a:prstGeom>
        </p:spPr>
        <p:txBody>
          <a:bodyPr/>
          <a:lstStyle>
            <a:lvl1pPr>
              <a:defRPr sz="4400" b="1">
                <a:solidFill>
                  <a:srgbClr val="006072"/>
                </a:solidFill>
                <a:latin typeface="Arial" panose="020B0604020202020204" pitchFamily="34" charset="0"/>
                <a:cs typeface="Arial" panose="020B0604020202020204" pitchFamily="34" charset="0"/>
              </a:defRPr>
            </a:lvl1pPr>
          </a:lstStyle>
          <a:p>
            <a:r>
              <a:rPr lang="en-US"/>
              <a:t>Page title</a:t>
            </a:r>
            <a:endParaRPr lang="en-GB"/>
          </a:p>
        </p:txBody>
      </p:sp>
      <p:sp>
        <p:nvSpPr>
          <p:cNvPr id="4" name="Content Placeholder 3">
            <a:extLst>
              <a:ext uri="{FF2B5EF4-FFF2-40B4-BE49-F238E27FC236}">
                <a16:creationId xmlns:a16="http://schemas.microsoft.com/office/drawing/2014/main" id="{6983337B-5168-7075-D5F4-2F645F3BBF58}"/>
              </a:ext>
            </a:extLst>
          </p:cNvPr>
          <p:cNvSpPr>
            <a:spLocks noGrp="1"/>
          </p:cNvSpPr>
          <p:nvPr>
            <p:ph sz="quarter" idx="10"/>
          </p:nvPr>
        </p:nvSpPr>
        <p:spPr>
          <a:xfrm>
            <a:off x="838200" y="1449897"/>
            <a:ext cx="5519468" cy="4916397"/>
          </a:xfrm>
          <a:prstGeom prst="rect">
            <a:avLst/>
          </a:prstGeom>
        </p:spPr>
        <p:txBody>
          <a:bodyPr/>
          <a:lstStyle>
            <a:lvl1pPr>
              <a:defRPr>
                <a:solidFill>
                  <a:srgbClr val="011E41"/>
                </a:solidFill>
              </a:defRPr>
            </a:lvl1pPr>
            <a:lvl2pPr>
              <a:defRPr>
                <a:solidFill>
                  <a:srgbClr val="006072"/>
                </a:solidFill>
              </a:defRPr>
            </a:lvl2pPr>
            <a:lvl3pPr>
              <a:defRPr>
                <a:solidFill>
                  <a:srgbClr val="006072"/>
                </a:solidFill>
              </a:defRPr>
            </a:lvl3pPr>
            <a:lvl4pPr>
              <a:defRPr>
                <a:solidFill>
                  <a:srgbClr val="006072"/>
                </a:solidFill>
              </a:defRPr>
            </a:lvl4pPr>
            <a:lvl5pPr>
              <a:defRPr>
                <a:solidFill>
                  <a:srgbClr val="0060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1AF5FDE1-12EE-DBD0-1D8A-0C98926C1D43}"/>
              </a:ext>
            </a:extLst>
          </p:cNvPr>
          <p:cNvSpPr>
            <a:spLocks noGrp="1"/>
          </p:cNvSpPr>
          <p:nvPr>
            <p:ph type="pic" sz="quarter" idx="11"/>
          </p:nvPr>
        </p:nvSpPr>
        <p:spPr>
          <a:xfrm>
            <a:off x="7634378" y="365126"/>
            <a:ext cx="3941763" cy="2801938"/>
          </a:xfrm>
          <a:prstGeom prst="rect">
            <a:avLst/>
          </a:prstGeom>
        </p:spPr>
        <p:txBody>
          <a:bodyPr/>
          <a:lstStyle/>
          <a:p>
            <a:endParaRPr lang="en-GB"/>
          </a:p>
        </p:txBody>
      </p:sp>
      <p:sp>
        <p:nvSpPr>
          <p:cNvPr id="9" name="Picture Placeholder 7">
            <a:extLst>
              <a:ext uri="{FF2B5EF4-FFF2-40B4-BE49-F238E27FC236}">
                <a16:creationId xmlns:a16="http://schemas.microsoft.com/office/drawing/2014/main" id="{EA0497BB-FDF1-4BA2-7936-7707FA96970C}"/>
              </a:ext>
            </a:extLst>
          </p:cNvPr>
          <p:cNvSpPr>
            <a:spLocks noGrp="1"/>
          </p:cNvSpPr>
          <p:nvPr>
            <p:ph type="pic" sz="quarter" idx="12"/>
          </p:nvPr>
        </p:nvSpPr>
        <p:spPr>
          <a:xfrm>
            <a:off x="7634378" y="3564356"/>
            <a:ext cx="3941763" cy="2801938"/>
          </a:xfrm>
          <a:prstGeom prst="rect">
            <a:avLst/>
          </a:prstGeom>
        </p:spPr>
        <p:txBody>
          <a:bodyPr/>
          <a:lstStyle/>
          <a:p>
            <a:endParaRPr lang="en-GB"/>
          </a:p>
        </p:txBody>
      </p:sp>
    </p:spTree>
    <p:extLst>
      <p:ext uri="{BB962C8B-B14F-4D97-AF65-F5344CB8AC3E}">
        <p14:creationId xmlns:p14="http://schemas.microsoft.com/office/powerpoint/2010/main" val="373692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vention and early help">
    <p:spTree>
      <p:nvGrpSpPr>
        <p:cNvPr id="1" name=""/>
        <p:cNvGrpSpPr/>
        <p:nvPr/>
      </p:nvGrpSpPr>
      <p:grpSpPr>
        <a:xfrm>
          <a:off x="0" y="0"/>
          <a:ext cx="0" cy="0"/>
          <a:chOff x="0" y="0"/>
          <a:chExt cx="0" cy="0"/>
        </a:xfrm>
      </p:grpSpPr>
      <p:pic>
        <p:nvPicPr>
          <p:cNvPr id="5" name="Picture 4" descr="A picture containing text, screenshot, graphic design, graphics&#10;&#10;Description automatically generated">
            <a:extLst>
              <a:ext uri="{FF2B5EF4-FFF2-40B4-BE49-F238E27FC236}">
                <a16:creationId xmlns:a16="http://schemas.microsoft.com/office/drawing/2014/main" id="{C703ED79-56BA-178A-CA73-43DC7875D0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3319FE4-3B6F-1108-165B-5FB0532E8B1C}"/>
              </a:ext>
            </a:extLst>
          </p:cNvPr>
          <p:cNvSpPr>
            <a:spLocks noGrp="1"/>
          </p:cNvSpPr>
          <p:nvPr>
            <p:ph type="title" hasCustomPrompt="1"/>
          </p:nvPr>
        </p:nvSpPr>
        <p:spPr>
          <a:xfrm>
            <a:off x="838200" y="365126"/>
            <a:ext cx="10515600" cy="756308"/>
          </a:xfrm>
          <a:prstGeom prst="rect">
            <a:avLst/>
          </a:prstGeom>
        </p:spPr>
        <p:txBody>
          <a:bodyPr/>
          <a:lstStyle>
            <a:lvl1pPr>
              <a:defRPr sz="4400" b="1">
                <a:solidFill>
                  <a:srgbClr val="006072"/>
                </a:solidFill>
                <a:latin typeface="Arial" panose="020B0604020202020204" pitchFamily="34" charset="0"/>
                <a:cs typeface="Arial" panose="020B0604020202020204" pitchFamily="34" charset="0"/>
              </a:defRPr>
            </a:lvl1pPr>
          </a:lstStyle>
          <a:p>
            <a:r>
              <a:rPr lang="en-US"/>
              <a:t>Page title</a:t>
            </a:r>
            <a:endParaRPr lang="en-GB"/>
          </a:p>
        </p:txBody>
      </p:sp>
      <p:sp>
        <p:nvSpPr>
          <p:cNvPr id="4" name="Content Placeholder 3">
            <a:extLst>
              <a:ext uri="{FF2B5EF4-FFF2-40B4-BE49-F238E27FC236}">
                <a16:creationId xmlns:a16="http://schemas.microsoft.com/office/drawing/2014/main" id="{6983337B-5168-7075-D5F4-2F645F3BBF58}"/>
              </a:ext>
            </a:extLst>
          </p:cNvPr>
          <p:cNvSpPr>
            <a:spLocks noGrp="1"/>
          </p:cNvSpPr>
          <p:nvPr>
            <p:ph sz="quarter" idx="10"/>
          </p:nvPr>
        </p:nvSpPr>
        <p:spPr>
          <a:xfrm>
            <a:off x="838200" y="1449897"/>
            <a:ext cx="10515600" cy="3820843"/>
          </a:xfrm>
          <a:prstGeom prst="rect">
            <a:avLst/>
          </a:prstGeom>
        </p:spPr>
        <p:txBody>
          <a:bodyPr/>
          <a:lstStyle>
            <a:lvl1pPr>
              <a:defRPr>
                <a:solidFill>
                  <a:srgbClr val="011E41"/>
                </a:solidFill>
              </a:defRPr>
            </a:lvl1pPr>
            <a:lvl2pPr>
              <a:defRPr>
                <a:solidFill>
                  <a:srgbClr val="006072"/>
                </a:solidFill>
              </a:defRPr>
            </a:lvl2pPr>
            <a:lvl3pPr>
              <a:defRPr>
                <a:solidFill>
                  <a:srgbClr val="006072"/>
                </a:solidFill>
              </a:defRPr>
            </a:lvl3pPr>
            <a:lvl4pPr>
              <a:defRPr>
                <a:solidFill>
                  <a:srgbClr val="006072"/>
                </a:solidFill>
              </a:defRPr>
            </a:lvl4pPr>
            <a:lvl5pPr>
              <a:defRPr>
                <a:solidFill>
                  <a:srgbClr val="0060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06585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upport">
    <p:spTree>
      <p:nvGrpSpPr>
        <p:cNvPr id="1" name=""/>
        <p:cNvGrpSpPr/>
        <p:nvPr/>
      </p:nvGrpSpPr>
      <p:grpSpPr>
        <a:xfrm>
          <a:off x="0" y="0"/>
          <a:ext cx="0" cy="0"/>
          <a:chOff x="0" y="0"/>
          <a:chExt cx="0" cy="0"/>
        </a:xfrm>
      </p:grpSpPr>
      <p:pic>
        <p:nvPicPr>
          <p:cNvPr id="6" name="Picture 5" descr="A picture containing text, screenshot, graphic design, design&#10;&#10;Description automatically generated">
            <a:extLst>
              <a:ext uri="{FF2B5EF4-FFF2-40B4-BE49-F238E27FC236}">
                <a16:creationId xmlns:a16="http://schemas.microsoft.com/office/drawing/2014/main" id="{EF1ABA5C-E476-534F-437A-74A57D391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3319FE4-3B6F-1108-165B-5FB0532E8B1C}"/>
              </a:ext>
            </a:extLst>
          </p:cNvPr>
          <p:cNvSpPr>
            <a:spLocks noGrp="1"/>
          </p:cNvSpPr>
          <p:nvPr>
            <p:ph type="title" hasCustomPrompt="1"/>
          </p:nvPr>
        </p:nvSpPr>
        <p:spPr>
          <a:xfrm>
            <a:off x="838200" y="365126"/>
            <a:ext cx="10515600" cy="756308"/>
          </a:xfrm>
          <a:prstGeom prst="rect">
            <a:avLst/>
          </a:prstGeom>
        </p:spPr>
        <p:txBody>
          <a:bodyPr/>
          <a:lstStyle>
            <a:lvl1pPr>
              <a:defRPr sz="4400" b="1">
                <a:solidFill>
                  <a:srgbClr val="006072"/>
                </a:solidFill>
                <a:latin typeface="Arial" panose="020B0604020202020204" pitchFamily="34" charset="0"/>
                <a:cs typeface="Arial" panose="020B0604020202020204" pitchFamily="34" charset="0"/>
              </a:defRPr>
            </a:lvl1pPr>
          </a:lstStyle>
          <a:p>
            <a:r>
              <a:rPr lang="en-US"/>
              <a:t>Page title</a:t>
            </a:r>
            <a:endParaRPr lang="en-GB"/>
          </a:p>
        </p:txBody>
      </p:sp>
      <p:sp>
        <p:nvSpPr>
          <p:cNvPr id="4" name="Content Placeholder 3">
            <a:extLst>
              <a:ext uri="{FF2B5EF4-FFF2-40B4-BE49-F238E27FC236}">
                <a16:creationId xmlns:a16="http://schemas.microsoft.com/office/drawing/2014/main" id="{6983337B-5168-7075-D5F4-2F645F3BBF58}"/>
              </a:ext>
            </a:extLst>
          </p:cNvPr>
          <p:cNvSpPr>
            <a:spLocks noGrp="1"/>
          </p:cNvSpPr>
          <p:nvPr>
            <p:ph sz="quarter" idx="10"/>
          </p:nvPr>
        </p:nvSpPr>
        <p:spPr>
          <a:xfrm>
            <a:off x="838200" y="1449897"/>
            <a:ext cx="10515600" cy="3820843"/>
          </a:xfrm>
          <a:prstGeom prst="rect">
            <a:avLst/>
          </a:prstGeom>
        </p:spPr>
        <p:txBody>
          <a:bodyPr/>
          <a:lstStyle>
            <a:lvl1pPr>
              <a:defRPr>
                <a:solidFill>
                  <a:srgbClr val="011E41"/>
                </a:solidFill>
              </a:defRPr>
            </a:lvl1pPr>
            <a:lvl2pPr>
              <a:defRPr>
                <a:solidFill>
                  <a:srgbClr val="006072"/>
                </a:solidFill>
              </a:defRPr>
            </a:lvl2pPr>
            <a:lvl3pPr>
              <a:defRPr>
                <a:solidFill>
                  <a:srgbClr val="006072"/>
                </a:solidFill>
              </a:defRPr>
            </a:lvl3pPr>
            <a:lvl4pPr>
              <a:defRPr>
                <a:solidFill>
                  <a:srgbClr val="006072"/>
                </a:solidFill>
              </a:defRPr>
            </a:lvl4pPr>
            <a:lvl5pPr>
              <a:defRPr>
                <a:solidFill>
                  <a:srgbClr val="0060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78967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orkforce">
    <p:spTree>
      <p:nvGrpSpPr>
        <p:cNvPr id="1" name=""/>
        <p:cNvGrpSpPr/>
        <p:nvPr/>
      </p:nvGrpSpPr>
      <p:grpSpPr>
        <a:xfrm>
          <a:off x="0" y="0"/>
          <a:ext cx="0" cy="0"/>
          <a:chOff x="0" y="0"/>
          <a:chExt cx="0" cy="0"/>
        </a:xfrm>
      </p:grpSpPr>
      <p:pic>
        <p:nvPicPr>
          <p:cNvPr id="5" name="Picture 4" descr="A close-up of a white background&#10;&#10;Description automatically generated with low confidence">
            <a:extLst>
              <a:ext uri="{FF2B5EF4-FFF2-40B4-BE49-F238E27FC236}">
                <a16:creationId xmlns:a16="http://schemas.microsoft.com/office/drawing/2014/main" id="{1141DC74-D185-F4CB-B1FF-916B5346A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3319FE4-3B6F-1108-165B-5FB0532E8B1C}"/>
              </a:ext>
            </a:extLst>
          </p:cNvPr>
          <p:cNvSpPr>
            <a:spLocks noGrp="1"/>
          </p:cNvSpPr>
          <p:nvPr>
            <p:ph type="title" hasCustomPrompt="1"/>
          </p:nvPr>
        </p:nvSpPr>
        <p:spPr>
          <a:xfrm>
            <a:off x="838200" y="365126"/>
            <a:ext cx="10515600" cy="756308"/>
          </a:xfrm>
          <a:prstGeom prst="rect">
            <a:avLst/>
          </a:prstGeom>
        </p:spPr>
        <p:txBody>
          <a:bodyPr/>
          <a:lstStyle>
            <a:lvl1pPr>
              <a:defRPr sz="4400" b="1">
                <a:solidFill>
                  <a:srgbClr val="006072"/>
                </a:solidFill>
                <a:latin typeface="Arial" panose="020B0604020202020204" pitchFamily="34" charset="0"/>
                <a:cs typeface="Arial" panose="020B0604020202020204" pitchFamily="34" charset="0"/>
              </a:defRPr>
            </a:lvl1pPr>
          </a:lstStyle>
          <a:p>
            <a:r>
              <a:rPr lang="en-US"/>
              <a:t>Page title</a:t>
            </a:r>
            <a:endParaRPr lang="en-GB"/>
          </a:p>
        </p:txBody>
      </p:sp>
      <p:sp>
        <p:nvSpPr>
          <p:cNvPr id="4" name="Content Placeholder 3">
            <a:extLst>
              <a:ext uri="{FF2B5EF4-FFF2-40B4-BE49-F238E27FC236}">
                <a16:creationId xmlns:a16="http://schemas.microsoft.com/office/drawing/2014/main" id="{6983337B-5168-7075-D5F4-2F645F3BBF58}"/>
              </a:ext>
            </a:extLst>
          </p:cNvPr>
          <p:cNvSpPr>
            <a:spLocks noGrp="1"/>
          </p:cNvSpPr>
          <p:nvPr>
            <p:ph sz="quarter" idx="10"/>
          </p:nvPr>
        </p:nvSpPr>
        <p:spPr>
          <a:xfrm>
            <a:off x="838200" y="1449897"/>
            <a:ext cx="10515600" cy="3820843"/>
          </a:xfrm>
          <a:prstGeom prst="rect">
            <a:avLst/>
          </a:prstGeom>
        </p:spPr>
        <p:txBody>
          <a:bodyPr/>
          <a:lstStyle>
            <a:lvl1pPr>
              <a:defRPr>
                <a:solidFill>
                  <a:srgbClr val="011E41"/>
                </a:solidFill>
              </a:defRPr>
            </a:lvl1pPr>
            <a:lvl2pPr>
              <a:defRPr>
                <a:solidFill>
                  <a:srgbClr val="006072"/>
                </a:solidFill>
              </a:defRPr>
            </a:lvl2pPr>
            <a:lvl3pPr>
              <a:defRPr>
                <a:solidFill>
                  <a:srgbClr val="006072"/>
                </a:solidFill>
              </a:defRPr>
            </a:lvl3pPr>
            <a:lvl4pPr>
              <a:defRPr>
                <a:solidFill>
                  <a:srgbClr val="006072"/>
                </a:solidFill>
              </a:defRPr>
            </a:lvl4pPr>
            <a:lvl5pPr>
              <a:defRPr>
                <a:solidFill>
                  <a:srgbClr val="0060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75432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ture focused">
    <p:spTree>
      <p:nvGrpSpPr>
        <p:cNvPr id="1" name=""/>
        <p:cNvGrpSpPr/>
        <p:nvPr/>
      </p:nvGrpSpPr>
      <p:grpSpPr>
        <a:xfrm>
          <a:off x="0" y="0"/>
          <a:ext cx="0" cy="0"/>
          <a:chOff x="0" y="0"/>
          <a:chExt cx="0" cy="0"/>
        </a:xfrm>
      </p:grpSpPr>
      <p:pic>
        <p:nvPicPr>
          <p:cNvPr id="6" name="Picture 5" descr="A close-up of a white background&#10;&#10;Description automatically generated with low confidence">
            <a:extLst>
              <a:ext uri="{FF2B5EF4-FFF2-40B4-BE49-F238E27FC236}">
                <a16:creationId xmlns:a16="http://schemas.microsoft.com/office/drawing/2014/main" id="{42EB54BD-8649-6789-55B7-AD6C1A6372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3319FE4-3B6F-1108-165B-5FB0532E8B1C}"/>
              </a:ext>
            </a:extLst>
          </p:cNvPr>
          <p:cNvSpPr>
            <a:spLocks noGrp="1"/>
          </p:cNvSpPr>
          <p:nvPr>
            <p:ph type="title" hasCustomPrompt="1"/>
          </p:nvPr>
        </p:nvSpPr>
        <p:spPr>
          <a:xfrm>
            <a:off x="838200" y="365126"/>
            <a:ext cx="10515600" cy="756308"/>
          </a:xfrm>
          <a:prstGeom prst="rect">
            <a:avLst/>
          </a:prstGeom>
        </p:spPr>
        <p:txBody>
          <a:bodyPr/>
          <a:lstStyle>
            <a:lvl1pPr>
              <a:defRPr sz="4400" b="1">
                <a:solidFill>
                  <a:srgbClr val="006072"/>
                </a:solidFill>
                <a:latin typeface="Arial" panose="020B0604020202020204" pitchFamily="34" charset="0"/>
                <a:cs typeface="Arial" panose="020B0604020202020204" pitchFamily="34" charset="0"/>
              </a:defRPr>
            </a:lvl1pPr>
          </a:lstStyle>
          <a:p>
            <a:r>
              <a:rPr lang="en-US"/>
              <a:t>Page title</a:t>
            </a:r>
            <a:endParaRPr lang="en-GB"/>
          </a:p>
        </p:txBody>
      </p:sp>
      <p:sp>
        <p:nvSpPr>
          <p:cNvPr id="4" name="Content Placeholder 3">
            <a:extLst>
              <a:ext uri="{FF2B5EF4-FFF2-40B4-BE49-F238E27FC236}">
                <a16:creationId xmlns:a16="http://schemas.microsoft.com/office/drawing/2014/main" id="{6983337B-5168-7075-D5F4-2F645F3BBF58}"/>
              </a:ext>
            </a:extLst>
          </p:cNvPr>
          <p:cNvSpPr>
            <a:spLocks noGrp="1"/>
          </p:cNvSpPr>
          <p:nvPr>
            <p:ph sz="quarter" idx="10"/>
          </p:nvPr>
        </p:nvSpPr>
        <p:spPr>
          <a:xfrm>
            <a:off x="838200" y="1449897"/>
            <a:ext cx="10515600" cy="3820843"/>
          </a:xfrm>
          <a:prstGeom prst="rect">
            <a:avLst/>
          </a:prstGeom>
        </p:spPr>
        <p:txBody>
          <a:bodyPr/>
          <a:lstStyle>
            <a:lvl1pPr>
              <a:defRPr>
                <a:solidFill>
                  <a:srgbClr val="011E41"/>
                </a:solidFill>
              </a:defRPr>
            </a:lvl1pPr>
            <a:lvl2pPr>
              <a:defRPr>
                <a:solidFill>
                  <a:srgbClr val="006072"/>
                </a:solidFill>
              </a:defRPr>
            </a:lvl2pPr>
            <a:lvl3pPr>
              <a:defRPr>
                <a:solidFill>
                  <a:srgbClr val="006072"/>
                </a:solidFill>
              </a:defRPr>
            </a:lvl3pPr>
            <a:lvl4pPr>
              <a:defRPr>
                <a:solidFill>
                  <a:srgbClr val="006072"/>
                </a:solidFill>
              </a:defRPr>
            </a:lvl4pPr>
            <a:lvl5pPr>
              <a:defRPr>
                <a:solidFill>
                  <a:srgbClr val="0060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044351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5.xml"/><Relationship Id="rId4"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7.xml"/><Relationship Id="rId1" Type="http://schemas.openxmlformats.org/officeDocument/2006/relationships/slideLayout" Target="../slideLayouts/slideLayout11.xml"/><Relationship Id="rId4" Type="http://schemas.openxmlformats.org/officeDocument/2006/relationships/image" Target="../media/image1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text, screenshot, graphic design, font&#10;&#10;Description automatically generated">
            <a:extLst>
              <a:ext uri="{FF2B5EF4-FFF2-40B4-BE49-F238E27FC236}">
                <a16:creationId xmlns:a16="http://schemas.microsoft.com/office/drawing/2014/main" id="{307ACAED-6D90-0983-3BD6-8F0F0FD8AE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3217866"/>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people holding a sign&#10;&#10;Description automatically generated">
            <a:extLst>
              <a:ext uri="{FF2B5EF4-FFF2-40B4-BE49-F238E27FC236}">
                <a16:creationId xmlns:a16="http://schemas.microsoft.com/office/drawing/2014/main" id="{712DE844-07F3-FE07-20BF-663F501D5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4659164"/>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240875"/>
      </p:ext>
    </p:extLst>
  </p:cSld>
  <p:clrMap bg1="lt1" tx1="dk1" bg2="lt2" tx2="dk2" accent1="accent1" accent2="accent2" accent3="accent3" accent4="accent4" accent5="accent5" accent6="accent6" hlink="hlink" folHlink="folHlink"/>
  <p:sldLayoutIdLst>
    <p:sldLayoutId id="2147483661" r:id="rId1"/>
    <p:sldLayoutId id="21474836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E3451E-B880-94C7-0B09-43313F30BC1D}"/>
              </a:ext>
            </a:extLst>
          </p:cNvPr>
          <p:cNvSpPr/>
          <p:nvPr userDrawn="1"/>
        </p:nvSpPr>
        <p:spPr>
          <a:xfrm>
            <a:off x="7004482" y="1"/>
            <a:ext cx="5187518" cy="6922652"/>
          </a:xfrm>
          <a:prstGeom prst="rect">
            <a:avLst/>
          </a:prstGeom>
          <a:solidFill>
            <a:srgbClr val="006072"/>
          </a:solidFill>
          <a:ln>
            <a:solidFill>
              <a:srgbClr val="006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Circle&#10;&#10;Description automatically generated">
            <a:extLst>
              <a:ext uri="{FF2B5EF4-FFF2-40B4-BE49-F238E27FC236}">
                <a16:creationId xmlns:a16="http://schemas.microsoft.com/office/drawing/2014/main" id="{81677155-4FAF-D144-791F-3758B3D63D8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24" r="25687" b="64051"/>
          <a:stretch/>
        </p:blipFill>
        <p:spPr>
          <a:xfrm rot="19800000">
            <a:off x="7053743" y="4370025"/>
            <a:ext cx="5792286" cy="3766803"/>
          </a:xfrm>
          <a:prstGeom prst="rect">
            <a:avLst/>
          </a:prstGeom>
        </p:spPr>
      </p:pic>
    </p:spTree>
    <p:extLst>
      <p:ext uri="{BB962C8B-B14F-4D97-AF65-F5344CB8AC3E}">
        <p14:creationId xmlns:p14="http://schemas.microsoft.com/office/powerpoint/2010/main" val="1192250820"/>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0188888"/>
      </p:ext>
    </p:extLst>
  </p:cSld>
  <p:clrMap bg1="lt1" tx1="dk1" bg2="lt2" tx2="dk2" accent1="accent1" accent2="accent2" accent3="accent3" accent4="accent4" accent5="accent5" accent6="accent6" hlink="hlink" folHlink="folHlink"/>
  <p:sldLayoutIdLst>
    <p:sldLayoutId id="2147483677" r:id="rId1"/>
    <p:sldLayoutId id="2147483679" r:id="rId2"/>
    <p:sldLayoutId id="2147483680" r:id="rId3"/>
    <p:sldLayoutId id="214748368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text, cartoon&#10;&#10;Description automatically generated">
            <a:extLst>
              <a:ext uri="{FF2B5EF4-FFF2-40B4-BE49-F238E27FC236}">
                <a16:creationId xmlns:a16="http://schemas.microsoft.com/office/drawing/2014/main" id="{AA7350FB-5E22-E3D5-60E0-2CE3AC9079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4145138"/>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33E436F-A51F-4978-BFD2-80DC7D457BB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5000" b="7822"/>
          <a:stretch/>
        </p:blipFill>
        <p:spPr>
          <a:xfrm>
            <a:off x="0" y="2613891"/>
            <a:ext cx="4231614" cy="4244108"/>
          </a:xfrm>
          <a:prstGeom prst="rect">
            <a:avLst/>
          </a:prstGeom>
        </p:spPr>
      </p:pic>
    </p:spTree>
    <p:extLst>
      <p:ext uri="{BB962C8B-B14F-4D97-AF65-F5344CB8AC3E}">
        <p14:creationId xmlns:p14="http://schemas.microsoft.com/office/powerpoint/2010/main" val="1347444650"/>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ideo" Target="https://www.youtube.com/embed/bry7afRYW3c?feature=oembed" TargetMode="Externa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ideo" Target="https://www.youtube.com/embed/K4z28R5ppj8?feature=oembed" TargetMode="Externa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video" Target="https://www.youtube.com/embed/VlDmmTHykWU?feature=oembed" TargetMode="Externa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png"/><Relationship Id="rId7"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emf"/><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22.emf"/><Relationship Id="rId9" Type="http://schemas.openxmlformats.org/officeDocument/2006/relationships/image" Target="../media/image27.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8784DA-7F42-FB7A-CDEA-5F4426110AFE}"/>
              </a:ext>
            </a:extLst>
          </p:cNvPr>
          <p:cNvSpPr>
            <a:spLocks noGrp="1"/>
          </p:cNvSpPr>
          <p:nvPr>
            <p:ph type="title"/>
          </p:nvPr>
        </p:nvSpPr>
        <p:spPr>
          <a:xfrm>
            <a:off x="92869" y="1855413"/>
            <a:ext cx="12008644" cy="1549939"/>
          </a:xfrm>
        </p:spPr>
        <p:txBody>
          <a:bodyPr/>
          <a:lstStyle/>
          <a:p>
            <a:pPr algn="ctr"/>
            <a:r>
              <a:rPr lang="en-GB" sz="5000" b="0"/>
              <a:t>LGA Assurance Peer Challenge</a:t>
            </a:r>
            <a:br>
              <a:rPr lang="en-GB" sz="5000"/>
            </a:br>
            <a:r>
              <a:rPr lang="en-GB" sz="4800"/>
              <a:t>Adult Social Care Welcome Presentation</a:t>
            </a:r>
          </a:p>
        </p:txBody>
      </p:sp>
      <p:sp>
        <p:nvSpPr>
          <p:cNvPr id="3" name="Text Placeholder 2">
            <a:extLst>
              <a:ext uri="{FF2B5EF4-FFF2-40B4-BE49-F238E27FC236}">
                <a16:creationId xmlns:a16="http://schemas.microsoft.com/office/drawing/2014/main" id="{6F9F5F9C-8192-4797-BDE2-14490C2509D6}"/>
              </a:ext>
            </a:extLst>
          </p:cNvPr>
          <p:cNvSpPr>
            <a:spLocks noGrp="1"/>
          </p:cNvSpPr>
          <p:nvPr>
            <p:ph type="body" sz="quarter" idx="10"/>
          </p:nvPr>
        </p:nvSpPr>
        <p:spPr/>
        <p:txBody>
          <a:bodyPr/>
          <a:lstStyle/>
          <a:p>
            <a:r>
              <a:rPr lang="en-GB"/>
              <a:t>Tuesday 5 March 2024</a:t>
            </a:r>
          </a:p>
        </p:txBody>
      </p:sp>
    </p:spTree>
    <p:extLst>
      <p:ext uri="{BB962C8B-B14F-4D97-AF65-F5344CB8AC3E}">
        <p14:creationId xmlns:p14="http://schemas.microsoft.com/office/powerpoint/2010/main" val="3803120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AB589-AD48-2829-4573-0AE13F6206F5}"/>
              </a:ext>
            </a:extLst>
          </p:cNvPr>
          <p:cNvSpPr>
            <a:spLocks noGrp="1"/>
          </p:cNvSpPr>
          <p:nvPr>
            <p:ph type="title"/>
          </p:nvPr>
        </p:nvSpPr>
        <p:spPr>
          <a:xfrm>
            <a:off x="134007" y="112878"/>
            <a:ext cx="10515600" cy="756308"/>
          </a:xfrm>
        </p:spPr>
        <p:txBody>
          <a:bodyPr/>
          <a:lstStyle/>
          <a:p>
            <a:r>
              <a:rPr lang="en-GB"/>
              <a:t>Our Adult Social Care self-assessment</a:t>
            </a:r>
          </a:p>
        </p:txBody>
      </p:sp>
      <p:pic>
        <p:nvPicPr>
          <p:cNvPr id="2050" name="Picture 2">
            <a:extLst>
              <a:ext uri="{FF2B5EF4-FFF2-40B4-BE49-F238E27FC236}">
                <a16:creationId xmlns:a16="http://schemas.microsoft.com/office/drawing/2014/main" id="{C5404898-72C3-8D69-3119-FEF892FFA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207" y="2661761"/>
            <a:ext cx="8797640" cy="30138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71B664F-F369-9DF9-FDF8-8124C6BE048B}"/>
              </a:ext>
            </a:extLst>
          </p:cNvPr>
          <p:cNvSpPr txBox="1"/>
          <p:nvPr/>
        </p:nvSpPr>
        <p:spPr>
          <a:xfrm>
            <a:off x="168165" y="872359"/>
            <a:ext cx="11782097" cy="1754326"/>
          </a:xfrm>
          <a:prstGeom prst="rect">
            <a:avLst/>
          </a:prstGeom>
          <a:noFill/>
        </p:spPr>
        <p:txBody>
          <a:bodyPr wrap="square" rtlCol="0">
            <a:spAutoFit/>
          </a:bodyPr>
          <a:lstStyle/>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We are very pleased to be able to share our latest self-assessment and supporting documents with you, following widespread engagement with staff and key partners over recent months.  This is aligned to the Care Quality Commission’s Assessment Framework and quality statements.</a:t>
            </a: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We hope this helps capture and showcase the breadth of activity we deliver and support, and some of the many ways in which we make a difference to people’s lives through the inclusion of case studies and real stories. </a:t>
            </a:r>
          </a:p>
        </p:txBody>
      </p:sp>
    </p:spTree>
    <p:extLst>
      <p:ext uri="{BB962C8B-B14F-4D97-AF65-F5344CB8AC3E}">
        <p14:creationId xmlns:p14="http://schemas.microsoft.com/office/powerpoint/2010/main" val="135964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AB589-AD48-2829-4573-0AE13F6206F5}"/>
              </a:ext>
            </a:extLst>
          </p:cNvPr>
          <p:cNvSpPr>
            <a:spLocks noGrp="1"/>
          </p:cNvSpPr>
          <p:nvPr>
            <p:ph type="title"/>
          </p:nvPr>
        </p:nvSpPr>
        <p:spPr>
          <a:xfrm>
            <a:off x="134007" y="70015"/>
            <a:ext cx="11732172" cy="756308"/>
          </a:xfrm>
        </p:spPr>
        <p:txBody>
          <a:bodyPr/>
          <a:lstStyle/>
          <a:p>
            <a:r>
              <a:rPr lang="en-GB" dirty="0"/>
              <a:t>Working with People </a:t>
            </a:r>
            <a:r>
              <a:rPr lang="en-GB" b="0" dirty="0"/>
              <a:t>- what you will see:</a:t>
            </a:r>
          </a:p>
        </p:txBody>
      </p:sp>
      <p:sp>
        <p:nvSpPr>
          <p:cNvPr id="3" name="TextBox 2">
            <a:extLst>
              <a:ext uri="{FF2B5EF4-FFF2-40B4-BE49-F238E27FC236}">
                <a16:creationId xmlns:a16="http://schemas.microsoft.com/office/drawing/2014/main" id="{C67A0AEC-9075-8D66-BA77-73B4B22D1E1A}"/>
              </a:ext>
            </a:extLst>
          </p:cNvPr>
          <p:cNvSpPr txBox="1"/>
          <p:nvPr/>
        </p:nvSpPr>
        <p:spPr>
          <a:xfrm>
            <a:off x="172846" y="709366"/>
            <a:ext cx="12019154" cy="5909310"/>
          </a:xfrm>
          <a:prstGeom prst="rect">
            <a:avLst/>
          </a:prstGeom>
          <a:noFill/>
        </p:spPr>
        <p:txBody>
          <a:bodyPr wrap="square" lIns="91440" tIns="45720" rIns="91440" bIns="45720" rtlCol="0" anchor="t">
            <a:spAutoFit/>
          </a:bodyPr>
          <a:lstStyle/>
          <a:p>
            <a:pPr marL="285750" indent="-285750">
              <a:buClr>
                <a:srgbClr val="006072"/>
              </a:buClr>
              <a:buFont typeface="Wingdings" panose="05000000000000000000" pitchFamily="2" charset="2"/>
              <a:buChar char="ü"/>
            </a:pPr>
            <a:r>
              <a:rPr lang="en-GB" dirty="0">
                <a:latin typeface="Arial"/>
                <a:cs typeface="Arial"/>
              </a:rPr>
              <a:t>A </a:t>
            </a:r>
            <a:r>
              <a:rPr lang="en-GB" b="1" dirty="0">
                <a:latin typeface="Arial"/>
                <a:cs typeface="Arial"/>
              </a:rPr>
              <a:t>thriving and well-established multi-agency approach to early help </a:t>
            </a:r>
            <a:r>
              <a:rPr lang="en-GB" dirty="0">
                <a:latin typeface="Arial"/>
                <a:cs typeface="Arial"/>
              </a:rPr>
              <a:t>enabling people to live healthier lives, promote their independence, and reduce, delay or prevent the need for statutory care and support</a:t>
            </a:r>
            <a:endParaRPr lang="en-US" dirty="0">
              <a:latin typeface="Arial"/>
              <a:cs typeface="Arial"/>
            </a:endParaRPr>
          </a:p>
          <a:p>
            <a:pPr marL="285750" indent="-285750">
              <a:buClr>
                <a:srgbClr val="006072"/>
              </a:buClr>
              <a:buFont typeface="Wingdings" panose="05000000000000000000" pitchFamily="2" charset="2"/>
              <a:buChar char="ü"/>
            </a:pPr>
            <a:endParaRPr lang="en-GB" dirty="0">
              <a:latin typeface="Arial"/>
              <a:cs typeface="Arial"/>
            </a:endParaRPr>
          </a:p>
          <a:p>
            <a:pPr marL="285750" indent="-285750">
              <a:buClr>
                <a:srgbClr val="006072"/>
              </a:buClr>
              <a:buFont typeface="Wingdings" panose="05000000000000000000" pitchFamily="2" charset="2"/>
              <a:buChar char="ü"/>
            </a:pPr>
            <a:r>
              <a:rPr lang="en-GB" dirty="0">
                <a:latin typeface="Arial"/>
                <a:cs typeface="Arial"/>
              </a:rPr>
              <a:t>A </a:t>
            </a:r>
            <a:r>
              <a:rPr lang="en-GB" b="1" dirty="0">
                <a:latin typeface="Arial"/>
                <a:cs typeface="Arial"/>
              </a:rPr>
              <a:t>strengths-based approach to assessing people's needs </a:t>
            </a:r>
            <a:r>
              <a:rPr lang="en-GB" dirty="0">
                <a:latin typeface="Arial"/>
                <a:cs typeface="Arial"/>
              </a:rPr>
              <a:t>from first point of contact with the Somerset Council</a:t>
            </a:r>
          </a:p>
          <a:p>
            <a:pPr marL="285750" indent="-285750">
              <a:buClr>
                <a:srgbClr val="006072"/>
              </a:buClr>
              <a:buFont typeface="Wingdings" panose="05000000000000000000" pitchFamily="2" charset="2"/>
              <a:buChar char="ü"/>
            </a:pPr>
            <a:endParaRPr lang="en-GB" dirty="0">
              <a:latin typeface="Arial"/>
              <a:cs typeface="Arial"/>
            </a:endParaRPr>
          </a:p>
          <a:p>
            <a:pPr marL="285750" indent="-285750">
              <a:buClr>
                <a:srgbClr val="006072"/>
              </a:buClr>
              <a:buFont typeface="Wingdings" panose="05000000000000000000" pitchFamily="2" charset="2"/>
              <a:buChar char="ü"/>
            </a:pPr>
            <a:r>
              <a:rPr lang="en-GB" dirty="0">
                <a:latin typeface="Arial"/>
                <a:cs typeface="Arial"/>
              </a:rPr>
              <a:t>Daily </a:t>
            </a:r>
            <a:r>
              <a:rPr lang="en-GB" b="1" dirty="0">
                <a:latin typeface="Arial"/>
                <a:cs typeface="Arial"/>
              </a:rPr>
              <a:t>social care triage processes</a:t>
            </a:r>
            <a:r>
              <a:rPr lang="en-GB" dirty="0">
                <a:latin typeface="Arial"/>
                <a:cs typeface="Arial"/>
              </a:rPr>
              <a:t>, prioritising and risk-assessing all referrals and contacts</a:t>
            </a:r>
          </a:p>
          <a:p>
            <a:pPr marL="285750" indent="-285750">
              <a:buClr>
                <a:srgbClr val="006072"/>
              </a:buClr>
              <a:buFont typeface="Wingdings" panose="05000000000000000000" pitchFamily="2" charset="2"/>
              <a:buChar char="ü"/>
            </a:pPr>
            <a:endParaRPr lang="en-GB" dirty="0">
              <a:latin typeface="Arial"/>
              <a:cs typeface="Arial"/>
            </a:endParaRPr>
          </a:p>
          <a:p>
            <a:pPr marL="285750" indent="-285750">
              <a:buClr>
                <a:srgbClr val="006072"/>
              </a:buClr>
              <a:buFont typeface="Wingdings" panose="05000000000000000000" pitchFamily="2" charset="2"/>
              <a:buChar char="ü"/>
            </a:pPr>
            <a:r>
              <a:rPr lang="en-GB" b="1" dirty="0">
                <a:latin typeface="Arial"/>
                <a:cs typeface="Arial"/>
              </a:rPr>
              <a:t>Multi-disciplinary Peer Forums and Enhanced Peer Forums </a:t>
            </a:r>
            <a:r>
              <a:rPr lang="en-GB" dirty="0">
                <a:latin typeface="Arial"/>
                <a:cs typeface="Arial"/>
              </a:rPr>
              <a:t>bringing colleagues together to critically discuss individuals’ needs following assessment or review, explore creative solutions and progress funding requests </a:t>
            </a:r>
          </a:p>
          <a:p>
            <a:pPr marL="285750" indent="-285750">
              <a:buClr>
                <a:srgbClr val="006072"/>
              </a:buClr>
              <a:buFont typeface="Wingdings" panose="05000000000000000000" pitchFamily="2" charset="2"/>
              <a:buChar char="ü"/>
            </a:pPr>
            <a:endParaRPr lang="en-GB" dirty="0">
              <a:latin typeface="Arial" panose="020B0604020202020204" pitchFamily="34" charset="0"/>
              <a:cs typeface="Arial" panose="020B0604020202020204" pitchFamily="34" charset="0"/>
            </a:endParaRPr>
          </a:p>
          <a:p>
            <a:pPr marL="285750" indent="-285750">
              <a:buClr>
                <a:srgbClr val="006072"/>
              </a:buClr>
              <a:buFont typeface="Wingdings" panose="05000000000000000000" pitchFamily="2" charset="2"/>
              <a:buChar char="ü"/>
            </a:pPr>
            <a:r>
              <a:rPr lang="en-GB" b="1" dirty="0">
                <a:latin typeface="Arial"/>
                <a:cs typeface="Arial"/>
              </a:rPr>
              <a:t>Specialist learning disability and mental health social care teams</a:t>
            </a:r>
            <a:r>
              <a:rPr lang="en-GB" dirty="0">
                <a:latin typeface="Arial"/>
                <a:cs typeface="Arial"/>
              </a:rPr>
              <a:t>, introduced as part of our re-structuring</a:t>
            </a:r>
          </a:p>
          <a:p>
            <a:pPr>
              <a:buClr>
                <a:srgbClr val="006072"/>
              </a:buClr>
            </a:pPr>
            <a:endParaRPr lang="en-GB" dirty="0">
              <a:latin typeface="Arial" panose="020B0604020202020204" pitchFamily="34" charset="0"/>
              <a:cs typeface="Arial" panose="020B0604020202020204" pitchFamily="34" charset="0"/>
            </a:endParaRPr>
          </a:p>
          <a:p>
            <a:pPr marL="285750" indent="-285750">
              <a:buClr>
                <a:srgbClr val="006072"/>
              </a:buClr>
              <a:buFont typeface="Wingdings" panose="05000000000000000000" pitchFamily="2" charset="2"/>
              <a:buChar char="ü"/>
            </a:pPr>
            <a:r>
              <a:rPr lang="en-GB" dirty="0">
                <a:latin typeface="Arial"/>
                <a:ea typeface="+mn-lt"/>
                <a:cs typeface="+mn-lt"/>
              </a:rPr>
              <a:t>Higher than national average take-up of </a:t>
            </a:r>
            <a:r>
              <a:rPr lang="en-GB" b="1" dirty="0">
                <a:latin typeface="Arial"/>
                <a:ea typeface="+mn-lt"/>
                <a:cs typeface="+mn-lt"/>
              </a:rPr>
              <a:t>direct payments helping local people exercise independence </a:t>
            </a:r>
            <a:r>
              <a:rPr lang="en-GB" dirty="0">
                <a:latin typeface="Arial"/>
                <a:ea typeface="+mn-lt"/>
                <a:cs typeface="+mn-lt"/>
              </a:rPr>
              <a:t>through greater autonomy, choice and control</a:t>
            </a:r>
          </a:p>
          <a:p>
            <a:pPr marL="285750" indent="-285750">
              <a:buClr>
                <a:srgbClr val="006072"/>
              </a:buClr>
              <a:buFont typeface="Wingdings" panose="05000000000000000000" pitchFamily="2" charset="2"/>
              <a:buChar char="ü"/>
            </a:pPr>
            <a:endParaRPr lang="en-GB" dirty="0">
              <a:latin typeface="Arial"/>
              <a:ea typeface="+mn-lt"/>
              <a:cs typeface="+mn-lt"/>
            </a:endParaRPr>
          </a:p>
          <a:p>
            <a:pPr marL="285750" indent="-285750">
              <a:buClr>
                <a:srgbClr val="006072"/>
              </a:buClr>
              <a:buFont typeface="Wingdings" panose="05000000000000000000" pitchFamily="2" charset="2"/>
              <a:buChar char="ü"/>
            </a:pPr>
            <a:r>
              <a:rPr lang="en-GB" dirty="0">
                <a:latin typeface="Arial"/>
                <a:ea typeface="+mn-lt"/>
                <a:cs typeface="+mn-lt"/>
              </a:rPr>
              <a:t>An </a:t>
            </a:r>
            <a:r>
              <a:rPr lang="en-GB" b="1" dirty="0">
                <a:latin typeface="Arial"/>
                <a:ea typeface="+mn-lt"/>
                <a:cs typeface="+mn-lt"/>
              </a:rPr>
              <a:t>enhanced practice quality and development offer</a:t>
            </a:r>
            <a:r>
              <a:rPr lang="en-GB" dirty="0">
                <a:latin typeface="Arial"/>
                <a:ea typeface="+mn-lt"/>
                <a:cs typeface="+mn-lt"/>
              </a:rPr>
              <a:t>, led by our Principal Practice Leads and supported by the work of Practice Development Advanced Practitioners across our teams (including monthly audits and a Practice Quality Board)</a:t>
            </a:r>
            <a:endParaRPr lang="en-GB" dirty="0">
              <a:latin typeface="Arial" panose="020B0604020202020204" pitchFamily="34" charset="0"/>
              <a:cs typeface="Arial" panose="020B0604020202020204" pitchFamily="34" charset="0"/>
            </a:endParaRPr>
          </a:p>
          <a:p>
            <a:pPr marL="285750" indent="-285750">
              <a:buFont typeface="Wingdings" panose="02070309020205020404" pitchFamily="49" charset="0"/>
              <a:buChar char="ü"/>
            </a:pPr>
            <a:endParaRPr lang="en-GB" dirty="0">
              <a:latin typeface="Arial" panose="020B0604020202020204" pitchFamily="34" charset="0"/>
              <a:cs typeface="Arial" panose="020B0604020202020204" pitchFamily="34" charset="0"/>
            </a:endParaRPr>
          </a:p>
          <a:p>
            <a:pPr marL="285750" indent="-285750">
              <a:buFont typeface="Wingdings" panose="02070309020205020404" pitchFamily="49" charset="0"/>
              <a:buChar char="ü"/>
            </a:pPr>
            <a:endParaRPr lang="en-GB" dirty="0">
              <a:latin typeface="Arial" panose="020B0604020202020204" pitchFamily="34" charset="0"/>
              <a:cs typeface="Arial" panose="020B0604020202020204" pitchFamily="34" charset="0"/>
            </a:endParaRPr>
          </a:p>
          <a:p>
            <a:pPr marL="285750" indent="-285750">
              <a:buFont typeface="Wingdings" panose="02070309020205020404" pitchFamily="49" charset="0"/>
              <a:buChar char="ü"/>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9292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AB589-AD48-2829-4573-0AE13F6206F5}"/>
              </a:ext>
            </a:extLst>
          </p:cNvPr>
          <p:cNvSpPr>
            <a:spLocks noGrp="1"/>
          </p:cNvSpPr>
          <p:nvPr>
            <p:ph type="title"/>
          </p:nvPr>
        </p:nvSpPr>
        <p:spPr>
          <a:xfrm>
            <a:off x="134007" y="112878"/>
            <a:ext cx="12066882" cy="756308"/>
          </a:xfrm>
        </p:spPr>
        <p:txBody>
          <a:bodyPr lIns="91440" tIns="45720" rIns="91440" bIns="45720" anchor="t"/>
          <a:lstStyle/>
          <a:p>
            <a:r>
              <a:rPr lang="en-GB" sz="3800" dirty="0">
                <a:latin typeface="Arial"/>
                <a:cs typeface="Arial"/>
              </a:rPr>
              <a:t>Working with people – </a:t>
            </a:r>
            <a:r>
              <a:rPr lang="en-GB" sz="3800" b="0" dirty="0">
                <a:latin typeface="Arial"/>
                <a:cs typeface="Arial"/>
              </a:rPr>
              <a:t>what you will see:</a:t>
            </a:r>
            <a:endParaRPr lang="en-GB" sz="3800" b="0" dirty="0"/>
          </a:p>
        </p:txBody>
      </p:sp>
      <p:sp>
        <p:nvSpPr>
          <p:cNvPr id="4" name="TextBox 3">
            <a:extLst>
              <a:ext uri="{FF2B5EF4-FFF2-40B4-BE49-F238E27FC236}">
                <a16:creationId xmlns:a16="http://schemas.microsoft.com/office/drawing/2014/main" id="{97FDC747-8B1D-3E42-EB55-3EA317764CAC}"/>
              </a:ext>
            </a:extLst>
          </p:cNvPr>
          <p:cNvSpPr txBox="1"/>
          <p:nvPr/>
        </p:nvSpPr>
        <p:spPr>
          <a:xfrm>
            <a:off x="201421" y="987972"/>
            <a:ext cx="11824742" cy="5909310"/>
          </a:xfrm>
          <a:prstGeom prst="rect">
            <a:avLst/>
          </a:prstGeom>
          <a:noFill/>
        </p:spPr>
        <p:txBody>
          <a:bodyPr wrap="square" lIns="91440" tIns="45720" rIns="91440" bIns="45720" rtlCol="0" anchor="t">
            <a:spAutoFit/>
          </a:bodyPr>
          <a:lstStyle/>
          <a:p>
            <a:pPr marL="285750" indent="-285750">
              <a:buClr>
                <a:schemeClr val="accent2"/>
              </a:buClr>
              <a:buFont typeface="Wingdings" panose="05000000000000000000" pitchFamily="2" charset="2"/>
              <a:buChar char="Ø"/>
            </a:pPr>
            <a:r>
              <a:rPr lang="en-GB" dirty="0">
                <a:latin typeface="Arial"/>
                <a:cs typeface="Arial"/>
              </a:rPr>
              <a:t>Ongoing efforts addressing </a:t>
            </a:r>
            <a:r>
              <a:rPr lang="en-GB" b="1" dirty="0">
                <a:latin typeface="Arial"/>
                <a:cs typeface="Arial"/>
              </a:rPr>
              <a:t>waiting lists for assessments and reviews</a:t>
            </a:r>
            <a:r>
              <a:rPr lang="en-GB" dirty="0">
                <a:latin typeface="Arial"/>
                <a:cs typeface="Arial"/>
              </a:rPr>
              <a:t>, with a focus on driving productivity and enhancing data quality </a:t>
            </a:r>
            <a:endParaRPr lang="en-US" dirty="0">
              <a:latin typeface="Calibri"/>
              <a:cs typeface="Calibri"/>
            </a:endParaRPr>
          </a:p>
          <a:p>
            <a:pPr marL="285750" indent="-285750">
              <a:buClr>
                <a:schemeClr val="accent2"/>
              </a:buClr>
              <a:buFont typeface="Wingdings" panose="05000000000000000000" pitchFamily="2" charset="2"/>
              <a:buChar char="Ø"/>
            </a:pPr>
            <a:endParaRPr lang="en-GB" dirty="0">
              <a:latin typeface="Arial" panose="020B0604020202020204" pitchFamily="34" charset="0"/>
              <a:cs typeface="Arial" panose="020B0604020202020204" pitchFamily="34" charset="0"/>
            </a:endParaRPr>
          </a:p>
          <a:p>
            <a:pPr marL="285750" indent="-285750">
              <a:buClr>
                <a:schemeClr val="accent2"/>
              </a:buClr>
              <a:buFont typeface="Wingdings" panose="05000000000000000000" pitchFamily="2" charset="2"/>
              <a:buChar char="Ø"/>
            </a:pPr>
            <a:r>
              <a:rPr lang="en-GB" dirty="0">
                <a:latin typeface="Arial"/>
                <a:cs typeface="Arial"/>
              </a:rPr>
              <a:t>Multi-agency work to ensure effective support and the best possible outcomes for </a:t>
            </a:r>
            <a:r>
              <a:rPr lang="en-GB" b="1" dirty="0">
                <a:latin typeface="Arial"/>
                <a:cs typeface="Arial"/>
              </a:rPr>
              <a:t>unpaid carers</a:t>
            </a:r>
            <a:r>
              <a:rPr lang="en-GB" dirty="0">
                <a:latin typeface="Arial"/>
                <a:cs typeface="Arial"/>
              </a:rPr>
              <a:t>, with a new Carers Commitment launching later this month</a:t>
            </a:r>
          </a:p>
          <a:p>
            <a:pPr marL="285750" indent="-285750">
              <a:buClr>
                <a:schemeClr val="accent2"/>
              </a:buClr>
              <a:buFont typeface="Wingdings" panose="05000000000000000000" pitchFamily="2" charset="2"/>
              <a:buChar char="Ø"/>
            </a:pPr>
            <a:endParaRPr lang="en-GB" dirty="0">
              <a:latin typeface="Arial"/>
              <a:cs typeface="Arial"/>
            </a:endParaRPr>
          </a:p>
          <a:p>
            <a:pPr marL="285750" indent="-285750">
              <a:buClr>
                <a:schemeClr val="accent2"/>
              </a:buClr>
              <a:buFont typeface="Wingdings" panose="05000000000000000000" pitchFamily="2" charset="2"/>
              <a:buChar char="Ø"/>
            </a:pPr>
            <a:r>
              <a:rPr lang="en-GB" dirty="0">
                <a:latin typeface="Arial"/>
                <a:cs typeface="Arial"/>
              </a:rPr>
              <a:t>Opportunities to enhance and embed </a:t>
            </a:r>
            <a:r>
              <a:rPr lang="en-GB" b="1" dirty="0">
                <a:latin typeface="Arial"/>
                <a:cs typeface="Arial"/>
              </a:rPr>
              <a:t>effective and meaningful co-production</a:t>
            </a:r>
            <a:r>
              <a:rPr lang="en-GB" dirty="0">
                <a:latin typeface="Arial"/>
                <a:cs typeface="Arial"/>
              </a:rPr>
              <a:t> across our services, supported by the development of our ‘Working Together Board’</a:t>
            </a:r>
          </a:p>
          <a:p>
            <a:pPr marL="285750" indent="-285750">
              <a:buClr>
                <a:schemeClr val="accent2"/>
              </a:buClr>
              <a:buFont typeface="Wingdings" panose="05000000000000000000" pitchFamily="2" charset="2"/>
              <a:buChar char="Ø"/>
            </a:pPr>
            <a:endParaRPr lang="en-GB" dirty="0">
              <a:latin typeface="Arial"/>
              <a:cs typeface="Arial"/>
            </a:endParaRPr>
          </a:p>
          <a:p>
            <a:pPr marL="285750" indent="-285750">
              <a:buClr>
                <a:schemeClr val="accent2"/>
              </a:buClr>
              <a:buFont typeface="Wingdings" panose="05000000000000000000" pitchFamily="2" charset="2"/>
              <a:buChar char="Ø"/>
            </a:pPr>
            <a:r>
              <a:rPr lang="en-GB" dirty="0">
                <a:latin typeface="Arial"/>
                <a:cs typeface="Arial"/>
              </a:rPr>
              <a:t>A commitment to embedding the learning emerging from the Council’s </a:t>
            </a:r>
            <a:r>
              <a:rPr lang="en-GB" b="1" dirty="0">
                <a:latin typeface="Arial"/>
                <a:cs typeface="Arial"/>
              </a:rPr>
              <a:t>Equality, Diversity and Inclusion Peer Challenge </a:t>
            </a:r>
            <a:r>
              <a:rPr lang="en-GB" dirty="0">
                <a:latin typeface="Arial"/>
                <a:cs typeface="Arial"/>
              </a:rPr>
              <a:t>across the organisation and our own service</a:t>
            </a:r>
          </a:p>
          <a:p>
            <a:pPr>
              <a:buClr>
                <a:schemeClr val="accent2"/>
              </a:buClr>
            </a:pPr>
            <a:endParaRPr lang="en-GB" dirty="0">
              <a:latin typeface="Arial"/>
              <a:cs typeface="Arial"/>
            </a:endParaRPr>
          </a:p>
          <a:p>
            <a:pPr marL="285750" indent="-285750">
              <a:buClr>
                <a:schemeClr val="accent2"/>
              </a:buClr>
              <a:buFont typeface="Wingdings" panose="05000000000000000000" pitchFamily="2" charset="2"/>
              <a:buChar char="Ø"/>
            </a:pPr>
            <a:r>
              <a:rPr lang="en-GB" b="1" dirty="0">
                <a:latin typeface="Arial"/>
                <a:ea typeface="+mn-lt"/>
                <a:cs typeface="+mn-lt"/>
              </a:rPr>
              <a:t>Improving the accessibility of information and advice</a:t>
            </a:r>
            <a:r>
              <a:rPr lang="en-GB" dirty="0">
                <a:latin typeface="Arial"/>
                <a:ea typeface="+mn-lt"/>
                <a:cs typeface="+mn-lt"/>
              </a:rPr>
              <a:t>, and further promoting our adult social care ‘offer’ across Somerset</a:t>
            </a:r>
            <a:endParaRPr lang="en-GB" dirty="0">
              <a:latin typeface="Arial"/>
              <a:cs typeface="Arial"/>
            </a:endParaRPr>
          </a:p>
          <a:p>
            <a:pPr marL="285750" indent="-285750">
              <a:buClr>
                <a:schemeClr val="accent2"/>
              </a:buClr>
              <a:buFont typeface="Wingdings" panose="05000000000000000000" pitchFamily="2" charset="2"/>
              <a:buChar char="Ø"/>
            </a:pPr>
            <a:endParaRPr lang="en-GB" dirty="0">
              <a:latin typeface="Arial" panose="020B0604020202020204" pitchFamily="34" charset="0"/>
              <a:cs typeface="Arial" panose="020B0604020202020204" pitchFamily="34" charset="0"/>
            </a:endParaRPr>
          </a:p>
          <a:p>
            <a:pPr>
              <a:buClr>
                <a:srgbClr val="ED7D31"/>
              </a:buClr>
            </a:pPr>
            <a:endParaRPr lang="en-GB" dirty="0">
              <a:latin typeface="Arial" panose="020B0604020202020204" pitchFamily="34" charset="0"/>
              <a:cs typeface="Arial" panose="020B0604020202020204" pitchFamily="34" charset="0"/>
            </a:endParaRPr>
          </a:p>
          <a:p>
            <a:pPr>
              <a:buClr>
                <a:srgbClr val="ED7D31"/>
              </a:buClr>
            </a:pPr>
            <a:endParaRPr lang="en-GB" dirty="0">
              <a:latin typeface="Arial" panose="020B0604020202020204" pitchFamily="34" charset="0"/>
              <a:cs typeface="Arial" panose="020B0604020202020204" pitchFamily="34" charset="0"/>
            </a:endParaRPr>
          </a:p>
          <a:p>
            <a:pPr marL="285750" indent="-285750">
              <a:buFont typeface="Wingdings" panose="02070309020205020404" pitchFamily="49" charset="0"/>
              <a:buChar char="Ø"/>
            </a:pPr>
            <a:endParaRPr lang="en-GB" dirty="0">
              <a:latin typeface="Arial" panose="020B0604020202020204" pitchFamily="34" charset="0"/>
              <a:cs typeface="Arial" panose="020B0604020202020204" pitchFamily="34" charset="0"/>
            </a:endParaRPr>
          </a:p>
          <a:p>
            <a:pPr marL="285750" indent="-285750">
              <a:buFont typeface="Wingdings" panose="02070309020205020404" pitchFamily="49" charset="0"/>
              <a:buChar char="Ø"/>
            </a:pPr>
            <a:endParaRPr lang="en-GB" dirty="0">
              <a:latin typeface="Arial" panose="020B0604020202020204" pitchFamily="34" charset="0"/>
              <a:cs typeface="Arial" panose="020B0604020202020204" pitchFamily="34" charset="0"/>
            </a:endParaRPr>
          </a:p>
          <a:p>
            <a:pPr marL="285750" indent="-285750">
              <a:buFont typeface="Wingdings" panose="02070309020205020404" pitchFamily="49" charset="0"/>
              <a:buChar char="Ø"/>
            </a:pPr>
            <a:endParaRPr lang="en-GB" dirty="0">
              <a:latin typeface="Arial" panose="020B0604020202020204" pitchFamily="34" charset="0"/>
              <a:cs typeface="Arial" panose="020B0604020202020204" pitchFamily="34" charset="0"/>
            </a:endParaRPr>
          </a:p>
          <a:p>
            <a:pPr marL="285750" indent="-285750">
              <a:buFont typeface="Wingdings" panose="02070309020205020404" pitchFamily="49" charset="0"/>
              <a:buChar char="Ø"/>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7406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9CB9-FA36-3CDC-9171-82F6115DAA52}"/>
              </a:ext>
            </a:extLst>
          </p:cNvPr>
          <p:cNvSpPr>
            <a:spLocks noGrp="1"/>
          </p:cNvSpPr>
          <p:nvPr>
            <p:ph type="title"/>
          </p:nvPr>
        </p:nvSpPr>
        <p:spPr>
          <a:xfrm>
            <a:off x="838199" y="365126"/>
            <a:ext cx="11149013" cy="756308"/>
          </a:xfrm>
        </p:spPr>
        <p:txBody>
          <a:bodyPr lIns="91440" tIns="45720" rIns="91440" bIns="45720" anchor="t"/>
          <a:lstStyle/>
          <a:p>
            <a:r>
              <a:rPr lang="en-GB" dirty="0">
                <a:latin typeface="Arial"/>
                <a:cs typeface="Arial"/>
              </a:rPr>
              <a:t>A Somerset story – Working with people </a:t>
            </a:r>
            <a:endParaRPr lang="en-GB" dirty="0"/>
          </a:p>
        </p:txBody>
      </p:sp>
      <p:pic>
        <p:nvPicPr>
          <p:cNvPr id="6" name="Online Media 5" title="Technology Enabled Care Workshops August 2023">
            <a:hlinkClick r:id="" action="ppaction://media"/>
            <a:extLst>
              <a:ext uri="{FF2B5EF4-FFF2-40B4-BE49-F238E27FC236}">
                <a16:creationId xmlns:a16="http://schemas.microsoft.com/office/drawing/2014/main" id="{E62C1E5D-498D-631F-13F0-990686C07352}"/>
              </a:ext>
            </a:extLst>
          </p:cNvPr>
          <p:cNvPicPr>
            <a:picLocks noGrp="1" noRot="1" noChangeAspect="1"/>
          </p:cNvPicPr>
          <p:nvPr>
            <p:ph sz="quarter" idx="10"/>
            <a:videoFile r:link="rId1"/>
          </p:nvPr>
        </p:nvPicPr>
        <p:blipFill>
          <a:blip r:embed="rId4"/>
          <a:stretch>
            <a:fillRect/>
          </a:stretch>
        </p:blipFill>
        <p:spPr>
          <a:xfrm>
            <a:off x="2059448" y="1221500"/>
            <a:ext cx="8158563" cy="4604476"/>
          </a:xfrm>
        </p:spPr>
      </p:pic>
    </p:spTree>
    <p:extLst>
      <p:ext uri="{BB962C8B-B14F-4D97-AF65-F5344CB8AC3E}">
        <p14:creationId xmlns:p14="http://schemas.microsoft.com/office/powerpoint/2010/main" val="3114699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AB589-AD48-2829-4573-0AE13F6206F5}"/>
              </a:ext>
            </a:extLst>
          </p:cNvPr>
          <p:cNvSpPr>
            <a:spLocks noGrp="1"/>
          </p:cNvSpPr>
          <p:nvPr>
            <p:ph type="title"/>
          </p:nvPr>
        </p:nvSpPr>
        <p:spPr>
          <a:xfrm>
            <a:off x="134007" y="62872"/>
            <a:ext cx="11732172" cy="756308"/>
          </a:xfrm>
        </p:spPr>
        <p:txBody>
          <a:bodyPr/>
          <a:lstStyle/>
          <a:p>
            <a:r>
              <a:rPr lang="en-GB" dirty="0"/>
              <a:t>Providing support </a:t>
            </a:r>
            <a:r>
              <a:rPr lang="en-GB" b="0" dirty="0"/>
              <a:t>- what you will see:</a:t>
            </a:r>
          </a:p>
        </p:txBody>
      </p:sp>
      <p:sp>
        <p:nvSpPr>
          <p:cNvPr id="4" name="TextBox 3">
            <a:extLst>
              <a:ext uri="{FF2B5EF4-FFF2-40B4-BE49-F238E27FC236}">
                <a16:creationId xmlns:a16="http://schemas.microsoft.com/office/drawing/2014/main" id="{BE183315-575B-DD79-0F30-AE7588251091}"/>
              </a:ext>
            </a:extLst>
          </p:cNvPr>
          <p:cNvSpPr txBox="1"/>
          <p:nvPr/>
        </p:nvSpPr>
        <p:spPr>
          <a:xfrm>
            <a:off x="179990" y="702223"/>
            <a:ext cx="12012010" cy="6463308"/>
          </a:xfrm>
          <a:prstGeom prst="rect">
            <a:avLst/>
          </a:prstGeom>
          <a:noFill/>
        </p:spPr>
        <p:txBody>
          <a:bodyPr wrap="square" lIns="91440" tIns="45720" rIns="91440" bIns="45720" rtlCol="0" anchor="t">
            <a:spAutoFit/>
          </a:bodyPr>
          <a:lstStyle/>
          <a:p>
            <a:pPr marL="285750" indent="-285750">
              <a:buClr>
                <a:srgbClr val="006072"/>
              </a:buClr>
              <a:buFont typeface="Wingdings" panose="02070309020205020404" pitchFamily="49" charset="0"/>
              <a:buChar char="ü"/>
            </a:pPr>
            <a:r>
              <a:rPr lang="en-GB" dirty="0">
                <a:latin typeface="Arial"/>
                <a:cs typeface="Arial"/>
              </a:rPr>
              <a:t>A </a:t>
            </a:r>
            <a:r>
              <a:rPr lang="en-GB" b="1" dirty="0">
                <a:latin typeface="Arial"/>
                <a:cs typeface="Arial"/>
              </a:rPr>
              <a:t>thriving network of micro-enterprises </a:t>
            </a:r>
            <a:r>
              <a:rPr lang="en-GB" dirty="0">
                <a:latin typeface="Arial"/>
                <a:cs typeface="Arial"/>
              </a:rPr>
              <a:t>offering personalised care within our local communities </a:t>
            </a:r>
          </a:p>
          <a:p>
            <a:pPr marL="285750" indent="-285750">
              <a:buClr>
                <a:srgbClr val="006072"/>
              </a:buClr>
              <a:buFont typeface="Wingdings" panose="02070309020205020404" pitchFamily="49" charset="0"/>
              <a:buChar char="ü"/>
            </a:pPr>
            <a:endParaRPr lang="en-GB" dirty="0">
              <a:latin typeface="Arial"/>
              <a:cs typeface="Arial"/>
            </a:endParaRPr>
          </a:p>
          <a:p>
            <a:pPr marL="285750" indent="-285750">
              <a:buClr>
                <a:srgbClr val="006072"/>
              </a:buClr>
              <a:buFont typeface="Wingdings" panose="02070309020205020404" pitchFamily="49" charset="0"/>
              <a:buChar char="ü"/>
            </a:pPr>
            <a:r>
              <a:rPr lang="en-GB" b="1" dirty="0">
                <a:latin typeface="Arial"/>
                <a:cs typeface="Arial"/>
              </a:rPr>
              <a:t>Low levels of unmet homecare need and care package handbacks </a:t>
            </a:r>
            <a:r>
              <a:rPr lang="en-GB" dirty="0">
                <a:latin typeface="Arial"/>
                <a:cs typeface="Arial"/>
              </a:rPr>
              <a:t>consequent to a range of focused and informed commissioning work, and an improving picture in relation to bedded placements </a:t>
            </a:r>
          </a:p>
          <a:p>
            <a:pPr marL="285750" indent="-285750">
              <a:buClr>
                <a:srgbClr val="006072"/>
              </a:buClr>
              <a:buFont typeface="Wingdings" panose="02070309020205020404" pitchFamily="49" charset="0"/>
              <a:buChar char="ü"/>
            </a:pPr>
            <a:endParaRPr lang="en-GB" dirty="0">
              <a:latin typeface="Arial"/>
              <a:cs typeface="Arial"/>
            </a:endParaRPr>
          </a:p>
          <a:p>
            <a:pPr marL="285750" indent="-285750">
              <a:buClr>
                <a:srgbClr val="006072"/>
              </a:buClr>
              <a:buFont typeface="Wingdings" panose="02070309020205020404" pitchFamily="49" charset="0"/>
              <a:buChar char="ü"/>
            </a:pPr>
            <a:r>
              <a:rPr lang="en-GB" b="1" dirty="0">
                <a:latin typeface="Arial"/>
                <a:cs typeface="Arial"/>
              </a:rPr>
              <a:t>Examples of collaborative partnership working and integration </a:t>
            </a:r>
            <a:r>
              <a:rPr lang="en-GB" dirty="0">
                <a:latin typeface="Arial"/>
                <a:cs typeface="Arial"/>
              </a:rPr>
              <a:t>to commission effective models of care and support for our population needs </a:t>
            </a:r>
          </a:p>
          <a:p>
            <a:pPr marL="285750" indent="-285750">
              <a:buClr>
                <a:srgbClr val="006072"/>
              </a:buClr>
              <a:buFont typeface="Wingdings" panose="02070309020205020404" pitchFamily="49" charset="0"/>
              <a:buChar char="ü"/>
            </a:pPr>
            <a:endParaRPr lang="en-GB" dirty="0">
              <a:latin typeface="Arial"/>
              <a:cs typeface="Arial"/>
            </a:endParaRPr>
          </a:p>
          <a:p>
            <a:pPr marL="285750" indent="-285750">
              <a:buClr>
                <a:srgbClr val="006072"/>
              </a:buClr>
              <a:buFont typeface="Wingdings" panose="02070309020205020404" pitchFamily="49" charset="0"/>
              <a:buChar char="ü"/>
            </a:pPr>
            <a:r>
              <a:rPr lang="en-GB" dirty="0">
                <a:latin typeface="Arial"/>
                <a:cs typeface="Arial"/>
              </a:rPr>
              <a:t>Robust </a:t>
            </a:r>
            <a:r>
              <a:rPr lang="en-GB" b="1" dirty="0">
                <a:latin typeface="Arial"/>
                <a:cs typeface="Arial"/>
              </a:rPr>
              <a:t>multi-agency arrangements to support us in monitoring the quality of commissioned services </a:t>
            </a:r>
            <a:r>
              <a:rPr lang="en-GB" dirty="0">
                <a:latin typeface="Arial"/>
                <a:cs typeface="Arial"/>
              </a:rPr>
              <a:t>and offer improvement support</a:t>
            </a:r>
          </a:p>
          <a:p>
            <a:pPr marL="285750" indent="-285750">
              <a:buClr>
                <a:srgbClr val="006072"/>
              </a:buClr>
              <a:buFont typeface="Wingdings" panose="02070309020205020404" pitchFamily="49" charset="0"/>
              <a:buChar char="ü"/>
            </a:pPr>
            <a:endParaRPr lang="en-GB" dirty="0">
              <a:latin typeface="Arial"/>
              <a:cs typeface="Arial"/>
            </a:endParaRPr>
          </a:p>
          <a:p>
            <a:pPr marL="285750" indent="-285750">
              <a:buClr>
                <a:srgbClr val="006072"/>
              </a:buClr>
              <a:buFont typeface="Wingdings" panose="02070309020205020404" pitchFamily="49" charset="0"/>
              <a:buChar char="ü"/>
            </a:pPr>
            <a:r>
              <a:rPr lang="en-GB" dirty="0">
                <a:latin typeface="Arial"/>
                <a:cs typeface="Arial"/>
              </a:rPr>
              <a:t>A range of activity undertaken and planned to address the </a:t>
            </a:r>
            <a:r>
              <a:rPr lang="en-GB" b="1" dirty="0">
                <a:latin typeface="Arial"/>
                <a:cs typeface="Arial"/>
              </a:rPr>
              <a:t>current and future care workforce needs </a:t>
            </a:r>
            <a:r>
              <a:rPr lang="en-GB" dirty="0">
                <a:latin typeface="Arial"/>
                <a:cs typeface="Arial"/>
              </a:rPr>
              <a:t>as a wider health and care system</a:t>
            </a:r>
          </a:p>
          <a:p>
            <a:pPr marL="285750" indent="-285750">
              <a:buClr>
                <a:srgbClr val="006072"/>
              </a:buClr>
              <a:buFont typeface="Wingdings" panose="02070309020205020404" pitchFamily="49" charset="0"/>
              <a:buChar char="ü"/>
            </a:pPr>
            <a:endParaRPr lang="en-GB" dirty="0">
              <a:latin typeface="Arial"/>
              <a:cs typeface="Arial"/>
            </a:endParaRPr>
          </a:p>
          <a:p>
            <a:pPr marL="285750" indent="-285750">
              <a:buClr>
                <a:srgbClr val="006072"/>
              </a:buClr>
              <a:buFont typeface="Wingdings" panose="02070309020205020404" pitchFamily="49" charset="0"/>
              <a:buChar char="ü"/>
            </a:pPr>
            <a:r>
              <a:rPr lang="en-GB" b="1" dirty="0">
                <a:latin typeface="Arial"/>
                <a:cs typeface="Arial"/>
              </a:rPr>
              <a:t>Jointly run Intermediate Care Services </a:t>
            </a:r>
            <a:r>
              <a:rPr lang="en-GB" dirty="0">
                <a:latin typeface="Arial"/>
                <a:cs typeface="Arial"/>
              </a:rPr>
              <a:t>supporting acute hospital discharges and preventing admissions </a:t>
            </a:r>
          </a:p>
          <a:p>
            <a:pPr marL="285750" indent="-285750">
              <a:buClr>
                <a:srgbClr val="006072"/>
              </a:buClr>
              <a:buFont typeface="Wingdings" panose="02070309020205020404" pitchFamily="49" charset="0"/>
              <a:buChar char="ü"/>
            </a:pPr>
            <a:endParaRPr lang="en-GB" dirty="0">
              <a:latin typeface="Arial"/>
              <a:cs typeface="Arial"/>
            </a:endParaRPr>
          </a:p>
          <a:p>
            <a:pPr marL="285750" indent="-285750">
              <a:buClr>
                <a:srgbClr val="006072"/>
              </a:buClr>
              <a:buFont typeface="Wingdings" panose="02070309020205020404" pitchFamily="49" charset="0"/>
              <a:buChar char="ü"/>
            </a:pPr>
            <a:r>
              <a:rPr lang="en-GB" dirty="0">
                <a:latin typeface="Arial"/>
                <a:cs typeface="Arial"/>
              </a:rPr>
              <a:t>People’s independence promoted through the </a:t>
            </a:r>
            <a:r>
              <a:rPr lang="en-GB" b="1" dirty="0">
                <a:latin typeface="Arial"/>
                <a:cs typeface="Arial"/>
              </a:rPr>
              <a:t>assessment and delivery of housing options and adaptations</a:t>
            </a:r>
            <a:r>
              <a:rPr lang="en-GB" dirty="0">
                <a:latin typeface="Arial"/>
                <a:cs typeface="Arial"/>
              </a:rPr>
              <a:t>, supported by our Housing Occupational Therapists and Somerset Independence Plus </a:t>
            </a:r>
          </a:p>
          <a:p>
            <a:pPr marL="285750" indent="-285750">
              <a:buFont typeface="Wingdings" panose="02070309020205020404" pitchFamily="49" charset="0"/>
              <a:buChar char="ü"/>
            </a:pPr>
            <a:endParaRPr lang="en-GB" dirty="0">
              <a:latin typeface="Arial"/>
              <a:cs typeface="Arial"/>
            </a:endParaRPr>
          </a:p>
          <a:p>
            <a:pPr marL="285750" indent="-285750">
              <a:buFont typeface="Wingdings" panose="02070309020205020404" pitchFamily="49" charset="0"/>
              <a:buChar char="ü"/>
            </a:pPr>
            <a:endParaRPr lang="en-GB" dirty="0">
              <a:latin typeface="Arial" panose="020B0604020202020204" pitchFamily="34" charset="0"/>
              <a:cs typeface="Arial" panose="020B0604020202020204" pitchFamily="34" charset="0"/>
            </a:endParaRPr>
          </a:p>
          <a:p>
            <a:pPr marL="285750" indent="-285750">
              <a:buFont typeface="Wingdings" panose="02070309020205020404" pitchFamily="49" charset="0"/>
              <a:buChar char="ü"/>
            </a:pPr>
            <a:endParaRPr lang="en-GB" dirty="0">
              <a:latin typeface="Arial" panose="020B0604020202020204" pitchFamily="34" charset="0"/>
              <a:cs typeface="Arial" panose="020B0604020202020204" pitchFamily="34" charset="0"/>
            </a:endParaRPr>
          </a:p>
          <a:p>
            <a:pPr marL="285750" indent="-285750">
              <a:buFont typeface="Wingdings" panose="02070309020205020404" pitchFamily="49" charset="0"/>
              <a:buChar char="ü"/>
            </a:pPr>
            <a:endParaRPr lang="en-GB" dirty="0">
              <a:latin typeface="Arial" panose="020B0604020202020204" pitchFamily="34" charset="0"/>
              <a:cs typeface="Arial" panose="020B0604020202020204" pitchFamily="34" charset="0"/>
            </a:endParaRPr>
          </a:p>
          <a:p>
            <a:pPr marL="285750" indent="-285750">
              <a:buFont typeface="Wingdings" panose="02070309020205020404" pitchFamily="49" charset="0"/>
              <a:buChar char="ü"/>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4616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AB589-AD48-2829-4573-0AE13F6206F5}"/>
              </a:ext>
            </a:extLst>
          </p:cNvPr>
          <p:cNvSpPr>
            <a:spLocks noGrp="1"/>
          </p:cNvSpPr>
          <p:nvPr>
            <p:ph type="title"/>
          </p:nvPr>
        </p:nvSpPr>
        <p:spPr>
          <a:xfrm>
            <a:off x="134007" y="112878"/>
            <a:ext cx="12066882" cy="756308"/>
          </a:xfrm>
        </p:spPr>
        <p:txBody>
          <a:bodyPr lIns="91440" tIns="45720" rIns="91440" bIns="45720" anchor="t"/>
          <a:lstStyle/>
          <a:p>
            <a:r>
              <a:rPr lang="en-GB" sz="3800" dirty="0">
                <a:latin typeface="Arial"/>
                <a:cs typeface="Arial"/>
              </a:rPr>
              <a:t>Providing support – </a:t>
            </a:r>
            <a:r>
              <a:rPr lang="en-GB" sz="3800" b="0" dirty="0">
                <a:latin typeface="Arial"/>
                <a:cs typeface="Arial"/>
              </a:rPr>
              <a:t>what you will see:</a:t>
            </a:r>
            <a:endParaRPr lang="en-GB" sz="3800" b="0" dirty="0"/>
          </a:p>
        </p:txBody>
      </p:sp>
      <p:sp>
        <p:nvSpPr>
          <p:cNvPr id="4" name="TextBox 3">
            <a:extLst>
              <a:ext uri="{FF2B5EF4-FFF2-40B4-BE49-F238E27FC236}">
                <a16:creationId xmlns:a16="http://schemas.microsoft.com/office/drawing/2014/main" id="{97FDC747-8B1D-3E42-EB55-3EA317764CAC}"/>
              </a:ext>
            </a:extLst>
          </p:cNvPr>
          <p:cNvSpPr txBox="1"/>
          <p:nvPr/>
        </p:nvSpPr>
        <p:spPr>
          <a:xfrm>
            <a:off x="294290" y="987972"/>
            <a:ext cx="11824742" cy="4247317"/>
          </a:xfrm>
          <a:prstGeom prst="rect">
            <a:avLst/>
          </a:prstGeom>
          <a:noFill/>
        </p:spPr>
        <p:txBody>
          <a:bodyPr wrap="square" lIns="91440" tIns="45720" rIns="91440" bIns="45720" rtlCol="0" anchor="t">
            <a:spAutoFit/>
          </a:bodyPr>
          <a:lstStyle/>
          <a:p>
            <a:pPr marL="285750" indent="-285750">
              <a:buClr>
                <a:schemeClr val="accent2"/>
              </a:buClr>
              <a:buFont typeface="Wingdings" panose="02070309020205020404" pitchFamily="49" charset="0"/>
              <a:buChar char="Ø"/>
            </a:pPr>
            <a:r>
              <a:rPr lang="en-GB" dirty="0">
                <a:latin typeface="Arial"/>
                <a:cs typeface="Arial"/>
              </a:rPr>
              <a:t>A challenged financial environment impacting on </a:t>
            </a:r>
            <a:r>
              <a:rPr lang="en-GB" b="1" dirty="0">
                <a:latin typeface="Arial"/>
                <a:cs typeface="Arial"/>
              </a:rPr>
              <a:t>care </a:t>
            </a:r>
            <a:r>
              <a:rPr lang="en-GB" b="1">
                <a:latin typeface="Arial"/>
                <a:cs typeface="Arial"/>
              </a:rPr>
              <a:t>market sustainability</a:t>
            </a:r>
            <a:endParaRPr lang="en-GB" b="1" dirty="0">
              <a:latin typeface="Arial"/>
              <a:cs typeface="Arial"/>
            </a:endParaRPr>
          </a:p>
          <a:p>
            <a:pPr marL="285750" indent="-285750">
              <a:buClr>
                <a:schemeClr val="accent2"/>
              </a:buClr>
              <a:buFont typeface="Wingdings" panose="02070309020205020404" pitchFamily="49" charset="0"/>
              <a:buChar char="Ø"/>
            </a:pPr>
            <a:endParaRPr lang="en-GB" dirty="0">
              <a:latin typeface="Arial"/>
              <a:cs typeface="Arial"/>
            </a:endParaRPr>
          </a:p>
          <a:p>
            <a:pPr marL="285750" indent="-285750">
              <a:buClr>
                <a:schemeClr val="accent2"/>
              </a:buClr>
              <a:buFont typeface="Wingdings" panose="02070309020205020404" pitchFamily="49" charset="0"/>
              <a:buChar char="Ø"/>
            </a:pPr>
            <a:r>
              <a:rPr lang="en-GB" dirty="0">
                <a:latin typeface="Arial"/>
                <a:cs typeface="Arial"/>
              </a:rPr>
              <a:t>Opportunities for further promotion and publication of our </a:t>
            </a:r>
            <a:r>
              <a:rPr lang="en-GB" b="1" dirty="0">
                <a:latin typeface="Arial"/>
                <a:cs typeface="Arial"/>
              </a:rPr>
              <a:t>Market Position Statement and commissioning strategies</a:t>
            </a:r>
          </a:p>
          <a:p>
            <a:pPr marL="285750" indent="-285750">
              <a:buClr>
                <a:schemeClr val="accent2"/>
              </a:buClr>
              <a:buFont typeface="Wingdings" panose="02070309020205020404" pitchFamily="49" charset="0"/>
              <a:buChar char="Ø"/>
            </a:pPr>
            <a:endParaRPr lang="en-GB" dirty="0">
              <a:latin typeface="Arial"/>
              <a:cs typeface="Arial"/>
            </a:endParaRPr>
          </a:p>
          <a:p>
            <a:pPr marL="285750" indent="-285750">
              <a:buClr>
                <a:schemeClr val="accent2"/>
              </a:buClr>
              <a:buFont typeface="Wingdings" panose="02070309020205020404" pitchFamily="49" charset="0"/>
              <a:buChar char="Ø"/>
            </a:pPr>
            <a:r>
              <a:rPr lang="en-GB" dirty="0">
                <a:latin typeface="Arial"/>
                <a:cs typeface="Arial"/>
              </a:rPr>
              <a:t>A focus on enhancing our existing </a:t>
            </a:r>
            <a:r>
              <a:rPr lang="en-GB" b="1" dirty="0">
                <a:latin typeface="Arial"/>
                <a:cs typeface="Arial"/>
              </a:rPr>
              <a:t>reablement response  </a:t>
            </a:r>
          </a:p>
          <a:p>
            <a:pPr marL="285750" indent="-285750">
              <a:buClr>
                <a:schemeClr val="accent2"/>
              </a:buClr>
              <a:buFont typeface="Wingdings" panose="02070309020205020404" pitchFamily="49" charset="0"/>
              <a:buChar char="Ø"/>
            </a:pPr>
            <a:endParaRPr lang="en-GB" dirty="0">
              <a:latin typeface="Arial"/>
              <a:cs typeface="Arial"/>
            </a:endParaRPr>
          </a:p>
          <a:p>
            <a:pPr marL="285750" indent="-285750">
              <a:buClr>
                <a:schemeClr val="accent2"/>
              </a:buClr>
              <a:buFont typeface="Wingdings" panose="02070309020205020404" pitchFamily="49" charset="0"/>
              <a:buChar char="Ø"/>
            </a:pPr>
            <a:r>
              <a:rPr lang="en-GB" dirty="0">
                <a:latin typeface="Arial"/>
                <a:cs typeface="Arial"/>
              </a:rPr>
              <a:t>Recognised opportunities presented by Unitary to further develop integrated care and support services in partnership with other departments, including </a:t>
            </a:r>
            <a:r>
              <a:rPr lang="en-GB" b="1" dirty="0">
                <a:latin typeface="Arial"/>
                <a:cs typeface="Arial"/>
              </a:rPr>
              <a:t>housing and planning </a:t>
            </a:r>
          </a:p>
          <a:p>
            <a:pPr marL="285750" indent="-285750">
              <a:buFont typeface="Wingdings" panose="02070309020205020404" pitchFamily="49" charset="0"/>
              <a:buChar char="Ø"/>
            </a:pPr>
            <a:endParaRPr lang="en-GB" dirty="0">
              <a:latin typeface="Arial"/>
              <a:cs typeface="Arial"/>
            </a:endParaRPr>
          </a:p>
          <a:p>
            <a:pPr marL="285750" indent="-285750">
              <a:buFont typeface="Wingdings" panose="02070309020205020404" pitchFamily="49" charset="0"/>
              <a:buChar char="Ø"/>
            </a:pPr>
            <a:endParaRPr lang="en-GB" dirty="0">
              <a:latin typeface="Arial" panose="020B0604020202020204" pitchFamily="34" charset="0"/>
              <a:cs typeface="Arial" panose="020B0604020202020204" pitchFamily="34" charset="0"/>
            </a:endParaRPr>
          </a:p>
          <a:p>
            <a:pPr marL="285750" indent="-285750">
              <a:buFont typeface="Wingdings" panose="02070309020205020404" pitchFamily="49" charset="0"/>
              <a:buChar char="Ø"/>
            </a:pPr>
            <a:endParaRPr lang="en-GB" dirty="0">
              <a:latin typeface="Arial" panose="020B0604020202020204" pitchFamily="34" charset="0"/>
              <a:cs typeface="Arial" panose="020B0604020202020204" pitchFamily="34" charset="0"/>
            </a:endParaRPr>
          </a:p>
          <a:p>
            <a:pPr marL="285750" indent="-285750">
              <a:buFont typeface="Wingdings" panose="02070309020205020404" pitchFamily="49" charset="0"/>
              <a:buChar char="Ø"/>
            </a:pPr>
            <a:endParaRPr lang="en-GB" dirty="0">
              <a:latin typeface="Arial" panose="020B0604020202020204" pitchFamily="34" charset="0"/>
              <a:cs typeface="Arial" panose="020B0604020202020204" pitchFamily="34" charset="0"/>
            </a:endParaRPr>
          </a:p>
          <a:p>
            <a:pPr marL="285750" indent="-285750">
              <a:buFont typeface="Wingdings" panose="02070309020205020404" pitchFamily="49" charset="0"/>
              <a:buChar char="Ø"/>
            </a:pPr>
            <a:endParaRPr lang="en-GB" dirty="0">
              <a:latin typeface="Arial" panose="020B0604020202020204" pitchFamily="34" charset="0"/>
              <a:cs typeface="Arial" panose="020B0604020202020204" pitchFamily="34" charset="0"/>
            </a:endParaRPr>
          </a:p>
          <a:p>
            <a:pPr marL="285750" indent="-285750">
              <a:buFont typeface="Wingdings" panose="02070309020205020404" pitchFamily="49" charset="0"/>
              <a:buChar char="Ø"/>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4253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9CB9-FA36-3CDC-9171-82F6115DAA52}"/>
              </a:ext>
            </a:extLst>
          </p:cNvPr>
          <p:cNvSpPr>
            <a:spLocks noGrp="1"/>
          </p:cNvSpPr>
          <p:nvPr>
            <p:ph type="title"/>
          </p:nvPr>
        </p:nvSpPr>
        <p:spPr/>
        <p:txBody>
          <a:bodyPr lIns="91440" tIns="45720" rIns="91440" bIns="45720" anchor="t"/>
          <a:lstStyle/>
          <a:p>
            <a:r>
              <a:rPr lang="en-GB" dirty="0">
                <a:latin typeface="Arial"/>
                <a:cs typeface="Arial"/>
              </a:rPr>
              <a:t>A Somerset story – Providing Support</a:t>
            </a:r>
            <a:endParaRPr lang="en-US" dirty="0"/>
          </a:p>
        </p:txBody>
      </p:sp>
      <p:pic>
        <p:nvPicPr>
          <p:cNvPr id="6" name="Online Media 5" title="Somerset Micro-providers - Jane's Story">
            <a:hlinkClick r:id="" action="ppaction://media"/>
            <a:extLst>
              <a:ext uri="{FF2B5EF4-FFF2-40B4-BE49-F238E27FC236}">
                <a16:creationId xmlns:a16="http://schemas.microsoft.com/office/drawing/2014/main" id="{9B47724F-FF06-E1FF-955A-1D124B51084E}"/>
              </a:ext>
            </a:extLst>
          </p:cNvPr>
          <p:cNvPicPr>
            <a:picLocks noGrp="1" noRot="1" noChangeAspect="1"/>
          </p:cNvPicPr>
          <p:nvPr>
            <p:ph sz="quarter" idx="10"/>
            <a:videoFile r:link="rId1"/>
          </p:nvPr>
        </p:nvPicPr>
        <p:blipFill>
          <a:blip r:embed="rId4"/>
          <a:stretch>
            <a:fillRect/>
          </a:stretch>
        </p:blipFill>
        <p:spPr>
          <a:xfrm>
            <a:off x="1600200" y="1125538"/>
            <a:ext cx="8782050" cy="4954587"/>
          </a:xfrm>
        </p:spPr>
      </p:pic>
    </p:spTree>
    <p:extLst>
      <p:ext uri="{BB962C8B-B14F-4D97-AF65-F5344CB8AC3E}">
        <p14:creationId xmlns:p14="http://schemas.microsoft.com/office/powerpoint/2010/main" val="870555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AB589-AD48-2829-4573-0AE13F6206F5}"/>
              </a:ext>
            </a:extLst>
          </p:cNvPr>
          <p:cNvSpPr>
            <a:spLocks noGrp="1"/>
          </p:cNvSpPr>
          <p:nvPr>
            <p:ph type="title"/>
          </p:nvPr>
        </p:nvSpPr>
        <p:spPr>
          <a:xfrm>
            <a:off x="134007" y="112878"/>
            <a:ext cx="11732172" cy="756308"/>
          </a:xfrm>
        </p:spPr>
        <p:txBody>
          <a:bodyPr/>
          <a:lstStyle/>
          <a:p>
            <a:r>
              <a:rPr lang="en-GB"/>
              <a:t>Ensuring safety </a:t>
            </a:r>
            <a:r>
              <a:rPr lang="en-GB" b="0"/>
              <a:t>- what you will see:</a:t>
            </a:r>
          </a:p>
        </p:txBody>
      </p:sp>
      <p:sp>
        <p:nvSpPr>
          <p:cNvPr id="4" name="TextBox 3">
            <a:extLst>
              <a:ext uri="{FF2B5EF4-FFF2-40B4-BE49-F238E27FC236}">
                <a16:creationId xmlns:a16="http://schemas.microsoft.com/office/drawing/2014/main" id="{C138C261-8D1D-059C-3FB1-5D34AEEA3E02}"/>
              </a:ext>
            </a:extLst>
          </p:cNvPr>
          <p:cNvSpPr txBox="1"/>
          <p:nvPr/>
        </p:nvSpPr>
        <p:spPr>
          <a:xfrm>
            <a:off x="215709" y="795091"/>
            <a:ext cx="11563687" cy="5909310"/>
          </a:xfrm>
          <a:prstGeom prst="rect">
            <a:avLst/>
          </a:prstGeom>
          <a:noFill/>
        </p:spPr>
        <p:txBody>
          <a:bodyPr wrap="square" lIns="91440" tIns="45720" rIns="91440" bIns="45720" rtlCol="0" anchor="t">
            <a:spAutoFit/>
          </a:bodyPr>
          <a:lstStyle/>
          <a:p>
            <a:pPr marL="285750" indent="-285750">
              <a:buClr>
                <a:srgbClr val="006072"/>
              </a:buClr>
              <a:buFont typeface="Wingdings" panose="02070309020205020404" pitchFamily="49" charset="0"/>
              <a:buChar char="ü"/>
            </a:pPr>
            <a:r>
              <a:rPr lang="en-GB" dirty="0">
                <a:latin typeface="Arial"/>
                <a:cs typeface="Arial"/>
              </a:rPr>
              <a:t>A focus on ‘Preparing for Adulthood’ (one of our key transformation workstreams) to deliver good transition planning for young people in Somerset</a:t>
            </a:r>
          </a:p>
          <a:p>
            <a:pPr marL="285750" indent="-285750">
              <a:buClr>
                <a:srgbClr val="006072"/>
              </a:buClr>
              <a:buFont typeface="Wingdings" panose="02070309020205020404" pitchFamily="49" charset="0"/>
              <a:buChar char="ü"/>
            </a:pPr>
            <a:endParaRPr lang="en-GB" dirty="0">
              <a:latin typeface="Arial"/>
              <a:cs typeface="Arial"/>
            </a:endParaRPr>
          </a:p>
          <a:p>
            <a:pPr marL="285750" indent="-285750">
              <a:buClr>
                <a:srgbClr val="006072"/>
              </a:buClr>
              <a:buFont typeface="Wingdings" panose="02070309020205020404" pitchFamily="49" charset="0"/>
              <a:buChar char="ü"/>
            </a:pPr>
            <a:r>
              <a:rPr lang="en-GB" dirty="0">
                <a:latin typeface="Arial"/>
                <a:cs typeface="Arial"/>
              </a:rPr>
              <a:t>Robust and well-tested arrangements to respond to and support </a:t>
            </a:r>
            <a:r>
              <a:rPr lang="en-GB" b="1" dirty="0">
                <a:latin typeface="Arial"/>
                <a:cs typeface="Arial"/>
              </a:rPr>
              <a:t>business failures/home closures</a:t>
            </a:r>
          </a:p>
          <a:p>
            <a:pPr marL="285750" indent="-285750">
              <a:buClr>
                <a:srgbClr val="006072"/>
              </a:buClr>
              <a:buFont typeface="Wingdings" panose="02070309020205020404" pitchFamily="49" charset="0"/>
              <a:buChar char="ü"/>
            </a:pPr>
            <a:endParaRPr lang="en-GB" dirty="0">
              <a:latin typeface="Arial"/>
              <a:cs typeface="Arial"/>
            </a:endParaRPr>
          </a:p>
          <a:p>
            <a:pPr marL="285750" indent="-285750">
              <a:buClr>
                <a:srgbClr val="006072"/>
              </a:buClr>
              <a:buFont typeface="Wingdings" panose="02070309020205020404" pitchFamily="49" charset="0"/>
              <a:buChar char="ü"/>
            </a:pPr>
            <a:r>
              <a:rPr lang="en-GB" dirty="0">
                <a:latin typeface="Arial"/>
                <a:cs typeface="Arial"/>
              </a:rPr>
              <a:t>A </a:t>
            </a:r>
            <a:r>
              <a:rPr lang="en-GB" b="1" dirty="0">
                <a:latin typeface="Arial"/>
                <a:cs typeface="Arial"/>
              </a:rPr>
              <a:t>centralised Adult Safeguarding service </a:t>
            </a:r>
            <a:r>
              <a:rPr lang="en-GB" dirty="0">
                <a:latin typeface="Arial"/>
                <a:cs typeface="Arial"/>
              </a:rPr>
              <a:t>with a strong focus on ‘making safeguarding personal’</a:t>
            </a:r>
          </a:p>
          <a:p>
            <a:pPr marL="285750" indent="-285750">
              <a:buClr>
                <a:srgbClr val="006072"/>
              </a:buClr>
              <a:buFont typeface="Wingdings" panose="02070309020205020404" pitchFamily="49" charset="0"/>
              <a:buChar char="ü"/>
            </a:pPr>
            <a:endParaRPr lang="en-GB" dirty="0">
              <a:latin typeface="Arial"/>
              <a:cs typeface="Arial"/>
            </a:endParaRPr>
          </a:p>
          <a:p>
            <a:pPr marL="285750" indent="-285750">
              <a:buClr>
                <a:srgbClr val="006072"/>
              </a:buClr>
              <a:buFont typeface="Wingdings" panose="02070309020205020404" pitchFamily="49" charset="0"/>
              <a:buChar char="ü"/>
            </a:pPr>
            <a:r>
              <a:rPr lang="en-GB" dirty="0">
                <a:latin typeface="Arial"/>
                <a:cs typeface="Arial"/>
              </a:rPr>
              <a:t>An </a:t>
            </a:r>
            <a:r>
              <a:rPr lang="en-GB" b="1" dirty="0">
                <a:latin typeface="Arial"/>
                <a:cs typeface="Arial"/>
              </a:rPr>
              <a:t>effective and ambitious Safeguarding Adults Board</a:t>
            </a:r>
            <a:r>
              <a:rPr lang="en-GB" dirty="0">
                <a:latin typeface="Arial"/>
                <a:cs typeface="Arial"/>
              </a:rPr>
              <a:t>, led by an experienced Independent Chair and providing a range of communication channels and approaches to promote awareness of abuse and neglect</a:t>
            </a:r>
            <a:endParaRPr lang="en-US" dirty="0">
              <a:latin typeface="Calibri" panose="020F0502020204030204"/>
              <a:cs typeface="Calibri" panose="020F0502020204030204"/>
            </a:endParaRPr>
          </a:p>
          <a:p>
            <a:pPr marL="285750" indent="-285750">
              <a:buClr>
                <a:srgbClr val="006072"/>
              </a:buClr>
              <a:buFont typeface="Wingdings" panose="02070309020205020404" pitchFamily="49" charset="0"/>
              <a:buChar char="ü"/>
            </a:pPr>
            <a:endParaRPr lang="en-GB" dirty="0">
              <a:latin typeface="Arial" panose="020B0604020202020204" pitchFamily="34" charset="0"/>
              <a:cs typeface="Arial" panose="020B0604020202020204" pitchFamily="34" charset="0"/>
            </a:endParaRPr>
          </a:p>
          <a:p>
            <a:pPr marL="285750" indent="-285750">
              <a:buClr>
                <a:srgbClr val="006072"/>
              </a:buClr>
              <a:buFont typeface="Wingdings" panose="02070309020205020404" pitchFamily="49" charset="0"/>
              <a:buChar char="ü"/>
            </a:pPr>
            <a:r>
              <a:rPr lang="en-GB" dirty="0">
                <a:latin typeface="Arial"/>
                <a:cs typeface="Arial"/>
              </a:rPr>
              <a:t>Safeguarding practice centred on </a:t>
            </a:r>
            <a:r>
              <a:rPr lang="en-GB" b="1" dirty="0">
                <a:latin typeface="Arial"/>
                <a:cs typeface="Arial"/>
              </a:rPr>
              <a:t>'making safeguarding personal’</a:t>
            </a:r>
            <a:r>
              <a:rPr lang="en-GB" dirty="0">
                <a:latin typeface="Arial"/>
                <a:cs typeface="Arial"/>
              </a:rPr>
              <a:t> principles, with low levels of complaints </a:t>
            </a:r>
          </a:p>
          <a:p>
            <a:pPr marL="285750" indent="-285750">
              <a:buClr>
                <a:srgbClr val="006072"/>
              </a:buClr>
              <a:buFont typeface="Wingdings" panose="02070309020205020404" pitchFamily="49" charset="0"/>
              <a:buChar char="ü"/>
            </a:pPr>
            <a:endParaRPr lang="en-GB" b="1" dirty="0">
              <a:latin typeface="Arial"/>
              <a:cs typeface="Arial"/>
            </a:endParaRPr>
          </a:p>
          <a:p>
            <a:pPr marL="285750" indent="-285750">
              <a:buClr>
                <a:srgbClr val="006072"/>
              </a:buClr>
              <a:buFont typeface="Wingdings" panose="02070309020205020404" pitchFamily="49" charset="0"/>
              <a:buChar char="ü"/>
            </a:pPr>
            <a:r>
              <a:rPr lang="en-GB" b="1" dirty="0">
                <a:latin typeface="Arial"/>
                <a:cs typeface="Arial"/>
              </a:rPr>
              <a:t>Robust mechanisms in place to ensure the appropriate prioritisation of DoLS applications </a:t>
            </a:r>
            <a:r>
              <a:rPr lang="en-GB" dirty="0">
                <a:latin typeface="Arial"/>
                <a:cs typeface="Arial"/>
              </a:rPr>
              <a:t>from care homes and hospitals by experienced assessors, despite the fact that Somerset – in common with most other areas – is unable to fully comply with its statutory duties under the Mental Capacity Act</a:t>
            </a:r>
          </a:p>
          <a:p>
            <a:pPr marL="285750" indent="-285750">
              <a:buClr>
                <a:srgbClr val="006072"/>
              </a:buClr>
              <a:buFont typeface="Wingdings" panose="02070309020205020404" pitchFamily="49" charset="0"/>
              <a:buChar char="ü"/>
            </a:pPr>
            <a:endParaRPr lang="en-GB" dirty="0">
              <a:latin typeface="Arial"/>
              <a:cs typeface="Arial"/>
            </a:endParaRPr>
          </a:p>
          <a:p>
            <a:pPr marL="285750" indent="-285750">
              <a:buClr>
                <a:srgbClr val="006072"/>
              </a:buClr>
              <a:buFont typeface="Wingdings" panose="02070309020205020404" pitchFamily="49" charset="0"/>
              <a:buChar char="ü"/>
            </a:pPr>
            <a:r>
              <a:rPr lang="en-GB" b="1" dirty="0">
                <a:latin typeface="Arial"/>
                <a:cs typeface="Arial"/>
              </a:rPr>
              <a:t>An AMHP Hub and out of hours service </a:t>
            </a:r>
            <a:r>
              <a:rPr lang="en-GB" dirty="0">
                <a:latin typeface="Arial"/>
                <a:cs typeface="Arial"/>
              </a:rPr>
              <a:t>working collaboratively with health partners </a:t>
            </a:r>
            <a:endParaRPr lang="en-GB" b="1" dirty="0">
              <a:latin typeface="Arial" panose="020B0604020202020204" pitchFamily="34" charset="0"/>
              <a:cs typeface="Arial" panose="020B0604020202020204" pitchFamily="34" charset="0"/>
            </a:endParaRPr>
          </a:p>
          <a:p>
            <a:pPr marL="285750" indent="-285750">
              <a:buFont typeface="Wingdings" panose="02070309020205020404" pitchFamily="49" charset="0"/>
              <a:buChar char="ü"/>
            </a:pPr>
            <a:endParaRPr lang="en-GB" dirty="0">
              <a:latin typeface="Arial" panose="020B0604020202020204" pitchFamily="34" charset="0"/>
              <a:cs typeface="Arial" panose="020B0604020202020204" pitchFamily="34" charset="0"/>
            </a:endParaRPr>
          </a:p>
          <a:p>
            <a:pPr marL="285750" indent="-285750">
              <a:buFont typeface="Wingdings" panose="02070309020205020404" pitchFamily="49" charset="0"/>
              <a:buChar char="ü"/>
            </a:pPr>
            <a:endParaRPr lang="en-GB" dirty="0">
              <a:latin typeface="Arial" panose="020B0604020202020204" pitchFamily="34" charset="0"/>
              <a:cs typeface="Arial" panose="020B0604020202020204" pitchFamily="34" charset="0"/>
            </a:endParaRPr>
          </a:p>
          <a:p>
            <a:pPr marL="285750" indent="-285750">
              <a:buFont typeface="Wingdings" panose="02070309020205020404" pitchFamily="49" charset="0"/>
              <a:buChar char="ü"/>
            </a:pPr>
            <a:endParaRPr lang="en-GB" dirty="0">
              <a:latin typeface="Arial" panose="020B0604020202020204" pitchFamily="34" charset="0"/>
              <a:cs typeface="Arial" panose="020B0604020202020204" pitchFamily="34" charset="0"/>
            </a:endParaRPr>
          </a:p>
          <a:p>
            <a:pPr marL="285750" indent="-285750">
              <a:buFont typeface="Wingdings" panose="02070309020205020404" pitchFamily="49" charset="0"/>
              <a:buChar char="ü"/>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7212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AB589-AD48-2829-4573-0AE13F6206F5}"/>
              </a:ext>
            </a:extLst>
          </p:cNvPr>
          <p:cNvSpPr>
            <a:spLocks noGrp="1"/>
          </p:cNvSpPr>
          <p:nvPr>
            <p:ph type="title"/>
          </p:nvPr>
        </p:nvSpPr>
        <p:spPr>
          <a:xfrm>
            <a:off x="134007" y="112878"/>
            <a:ext cx="12066882" cy="756308"/>
          </a:xfrm>
        </p:spPr>
        <p:txBody>
          <a:bodyPr lIns="91440" tIns="45720" rIns="91440" bIns="45720" anchor="t"/>
          <a:lstStyle/>
          <a:p>
            <a:r>
              <a:rPr lang="en-GB" sz="3800" dirty="0">
                <a:latin typeface="Arial"/>
                <a:cs typeface="Arial"/>
              </a:rPr>
              <a:t>Ensuring safety – </a:t>
            </a:r>
            <a:r>
              <a:rPr lang="en-GB" sz="3800" b="0" dirty="0">
                <a:latin typeface="Arial"/>
                <a:cs typeface="Arial"/>
              </a:rPr>
              <a:t>what you will see:</a:t>
            </a:r>
            <a:endParaRPr lang="en-GB" sz="3800" b="0" dirty="0"/>
          </a:p>
        </p:txBody>
      </p:sp>
      <p:sp>
        <p:nvSpPr>
          <p:cNvPr id="4" name="TextBox 3">
            <a:extLst>
              <a:ext uri="{FF2B5EF4-FFF2-40B4-BE49-F238E27FC236}">
                <a16:creationId xmlns:a16="http://schemas.microsoft.com/office/drawing/2014/main" id="{97FDC747-8B1D-3E42-EB55-3EA317764CAC}"/>
              </a:ext>
            </a:extLst>
          </p:cNvPr>
          <p:cNvSpPr txBox="1"/>
          <p:nvPr/>
        </p:nvSpPr>
        <p:spPr>
          <a:xfrm>
            <a:off x="179990" y="816522"/>
            <a:ext cx="11824742" cy="6186309"/>
          </a:xfrm>
          <a:prstGeom prst="rect">
            <a:avLst/>
          </a:prstGeom>
          <a:noFill/>
        </p:spPr>
        <p:txBody>
          <a:bodyPr wrap="square" lIns="91440" tIns="45720" rIns="91440" bIns="45720" rtlCol="0" anchor="t">
            <a:spAutoFit/>
          </a:bodyPr>
          <a:lstStyle/>
          <a:p>
            <a:pPr marL="285750" indent="-285750">
              <a:buClr>
                <a:schemeClr val="accent2"/>
              </a:buClr>
              <a:buFont typeface="Wingdings" panose="02070309020205020404" pitchFamily="49" charset="0"/>
              <a:buChar char="Ø"/>
            </a:pPr>
            <a:r>
              <a:rPr lang="en-GB" dirty="0">
                <a:latin typeface="Arial"/>
                <a:cs typeface="Arial"/>
              </a:rPr>
              <a:t>A key ‘transformation focus’ on </a:t>
            </a:r>
            <a:r>
              <a:rPr lang="en-GB" b="1" dirty="0">
                <a:latin typeface="Arial"/>
                <a:cs typeface="Arial"/>
              </a:rPr>
              <a:t>Preparing for Adulthood – </a:t>
            </a:r>
            <a:r>
              <a:rPr lang="en-GB" dirty="0">
                <a:latin typeface="Arial"/>
                <a:cs typeface="Arial"/>
              </a:rPr>
              <a:t>increasing independence for young people as they transition to adulthood through earlier intervention and support from Adult Social Care and the adoption of strengths-based approaches </a:t>
            </a:r>
          </a:p>
          <a:p>
            <a:pPr marL="285750" indent="-285750">
              <a:buClr>
                <a:schemeClr val="accent2"/>
              </a:buClr>
              <a:buFont typeface="Wingdings" panose="02070309020205020404" pitchFamily="49" charset="0"/>
              <a:buChar char="Ø"/>
            </a:pPr>
            <a:endParaRPr lang="en-GB" dirty="0">
              <a:latin typeface="Arial"/>
              <a:cs typeface="Arial"/>
            </a:endParaRPr>
          </a:p>
          <a:p>
            <a:pPr marL="285750" indent="-285750">
              <a:buClr>
                <a:schemeClr val="accent2"/>
              </a:buClr>
              <a:buFont typeface="Wingdings" panose="02070309020205020404" pitchFamily="49" charset="0"/>
              <a:buChar char="Ø"/>
            </a:pPr>
            <a:r>
              <a:rPr lang="en-GB" dirty="0">
                <a:latin typeface="Arial"/>
                <a:cs typeface="Arial"/>
              </a:rPr>
              <a:t>The ongoing development of a Somerset </a:t>
            </a:r>
            <a:r>
              <a:rPr lang="en-GB" b="1" dirty="0">
                <a:latin typeface="Arial"/>
                <a:cs typeface="Arial"/>
              </a:rPr>
              <a:t>Transfer of Care Hub</a:t>
            </a:r>
            <a:r>
              <a:rPr lang="en-GB" dirty="0">
                <a:latin typeface="Arial"/>
                <a:cs typeface="Arial"/>
              </a:rPr>
              <a:t> to ensure we achieve greater consistency in outcomes for people </a:t>
            </a:r>
          </a:p>
          <a:p>
            <a:pPr marL="285750" indent="-285750">
              <a:buClr>
                <a:schemeClr val="accent2"/>
              </a:buClr>
              <a:buFont typeface="Wingdings" panose="02070309020205020404" pitchFamily="49" charset="0"/>
              <a:buChar char="Ø"/>
            </a:pPr>
            <a:endParaRPr lang="en-GB" dirty="0">
              <a:latin typeface="Arial"/>
              <a:cs typeface="Arial"/>
            </a:endParaRPr>
          </a:p>
          <a:p>
            <a:pPr marL="285750" indent="-285750">
              <a:buClr>
                <a:schemeClr val="accent2"/>
              </a:buClr>
              <a:buFont typeface="Wingdings" panose="02070309020205020404" pitchFamily="49" charset="0"/>
              <a:buChar char="Ø"/>
            </a:pPr>
            <a:r>
              <a:rPr lang="en-GB" dirty="0">
                <a:latin typeface="Arial"/>
                <a:cs typeface="Arial"/>
              </a:rPr>
              <a:t>A focus on improving understanding, identification and multi-agency risk management and practice in relation to rising instances of </a:t>
            </a:r>
            <a:r>
              <a:rPr lang="en-GB" b="1" dirty="0">
                <a:latin typeface="Arial"/>
                <a:cs typeface="Arial"/>
              </a:rPr>
              <a:t>self-neglect</a:t>
            </a:r>
            <a:r>
              <a:rPr lang="en-GB" dirty="0">
                <a:latin typeface="Arial"/>
                <a:cs typeface="Arial"/>
              </a:rPr>
              <a:t> supported by the work of our multi-agency Safeguarding Adults Board</a:t>
            </a:r>
          </a:p>
          <a:p>
            <a:pPr marL="285750" indent="-285750">
              <a:buClr>
                <a:schemeClr val="accent2"/>
              </a:buClr>
              <a:buFont typeface="Wingdings" panose="02070309020205020404" pitchFamily="49" charset="0"/>
              <a:buChar char="Ø"/>
            </a:pPr>
            <a:endParaRPr lang="en-GB" dirty="0">
              <a:latin typeface="Arial"/>
              <a:cs typeface="Arial"/>
            </a:endParaRPr>
          </a:p>
          <a:p>
            <a:pPr marL="285750" indent="-285750">
              <a:buClr>
                <a:schemeClr val="accent2"/>
              </a:buClr>
              <a:buFont typeface="Wingdings" panose="02070309020205020404" pitchFamily="49" charset="0"/>
              <a:buChar char="Ø"/>
            </a:pPr>
            <a:r>
              <a:rPr lang="en-GB" dirty="0">
                <a:latin typeface="Arial"/>
                <a:cs typeface="Arial"/>
              </a:rPr>
              <a:t>A commitment to embedding and evidencing learning arising from growing numbers of </a:t>
            </a:r>
            <a:r>
              <a:rPr lang="en-GB" b="1" dirty="0">
                <a:latin typeface="Arial"/>
                <a:cs typeface="Arial"/>
              </a:rPr>
              <a:t>Safeguarding Adults Reviews </a:t>
            </a:r>
            <a:r>
              <a:rPr lang="en-GB" dirty="0">
                <a:latin typeface="Arial"/>
                <a:cs typeface="Arial"/>
              </a:rPr>
              <a:t>and further opportunities to hear and learn from the </a:t>
            </a:r>
            <a:r>
              <a:rPr lang="en-GB" b="1" dirty="0">
                <a:latin typeface="Arial"/>
                <a:cs typeface="Arial"/>
              </a:rPr>
              <a:t>lived experience of those supported through safeguarding processes</a:t>
            </a:r>
          </a:p>
          <a:p>
            <a:pPr marL="285750" indent="-285750">
              <a:buClr>
                <a:schemeClr val="accent2"/>
              </a:buClr>
              <a:buFont typeface="Wingdings" panose="02070309020205020404" pitchFamily="49" charset="0"/>
              <a:buChar char="Ø"/>
            </a:pPr>
            <a:endParaRPr lang="en-GB" b="1" dirty="0">
              <a:latin typeface="Arial"/>
              <a:cs typeface="Arial"/>
            </a:endParaRPr>
          </a:p>
          <a:p>
            <a:pPr marL="285750" indent="-285750">
              <a:buClr>
                <a:schemeClr val="accent2"/>
              </a:buClr>
              <a:buFont typeface="Wingdings" panose="02070309020205020404" pitchFamily="49" charset="0"/>
              <a:buChar char="Ø"/>
            </a:pPr>
            <a:r>
              <a:rPr lang="en-GB" dirty="0">
                <a:latin typeface="Arial"/>
                <a:cs typeface="Arial"/>
              </a:rPr>
              <a:t>Partnership work to develop a ‘</a:t>
            </a:r>
            <a:r>
              <a:rPr lang="en-GB" b="1" dirty="0">
                <a:latin typeface="Arial"/>
                <a:cs typeface="Arial"/>
              </a:rPr>
              <a:t>through-life exploitation strategy</a:t>
            </a:r>
            <a:r>
              <a:rPr lang="en-GB" dirty="0">
                <a:latin typeface="Arial"/>
                <a:cs typeface="Arial"/>
              </a:rPr>
              <a:t>’ to better safeguard Somerset residents and communities </a:t>
            </a:r>
          </a:p>
          <a:p>
            <a:pPr marL="285750" indent="-285750">
              <a:buClr>
                <a:schemeClr val="accent2"/>
              </a:buClr>
              <a:buFont typeface="Wingdings" panose="02070309020205020404" pitchFamily="49" charset="0"/>
              <a:buChar char="Ø"/>
            </a:pPr>
            <a:endParaRPr lang="en-GB" dirty="0">
              <a:latin typeface="Arial"/>
              <a:cs typeface="Arial"/>
            </a:endParaRPr>
          </a:p>
          <a:p>
            <a:pPr marL="285750" indent="-285750">
              <a:buClr>
                <a:schemeClr val="accent2"/>
              </a:buClr>
              <a:buFont typeface="Wingdings" panose="02070309020205020404" pitchFamily="49" charset="0"/>
              <a:buChar char="Ø"/>
            </a:pPr>
            <a:endParaRPr lang="en-GB" dirty="0">
              <a:latin typeface="Arial" panose="020B0604020202020204" pitchFamily="34" charset="0"/>
              <a:cs typeface="Arial" panose="020B0604020202020204" pitchFamily="34" charset="0"/>
            </a:endParaRPr>
          </a:p>
          <a:p>
            <a:pPr marL="285750" indent="-285750">
              <a:buClr>
                <a:schemeClr val="accent2"/>
              </a:buClr>
              <a:buFont typeface="Wingdings" panose="02070309020205020404" pitchFamily="49" charset="0"/>
              <a:buChar char="Ø"/>
            </a:pPr>
            <a:endParaRPr lang="en-GB" dirty="0">
              <a:latin typeface="Arial" panose="020B0604020202020204" pitchFamily="34" charset="0"/>
              <a:cs typeface="Arial" panose="020B0604020202020204" pitchFamily="34" charset="0"/>
            </a:endParaRPr>
          </a:p>
          <a:p>
            <a:pPr marL="285750" indent="-285750">
              <a:buClr>
                <a:schemeClr val="accent2"/>
              </a:buClr>
              <a:buFont typeface="Wingdings" panose="02070309020205020404" pitchFamily="49" charset="0"/>
              <a:buChar char="Ø"/>
            </a:pPr>
            <a:endParaRPr lang="en-GB" dirty="0">
              <a:latin typeface="Arial" panose="020B0604020202020204" pitchFamily="34" charset="0"/>
              <a:cs typeface="Arial" panose="020B0604020202020204" pitchFamily="34" charset="0"/>
            </a:endParaRPr>
          </a:p>
          <a:p>
            <a:pPr marL="285750" indent="-285750">
              <a:buClr>
                <a:schemeClr val="accent2"/>
              </a:buClr>
              <a:buFont typeface="Wingdings" panose="02070309020205020404" pitchFamily="49" charset="0"/>
              <a:buChar char="Ø"/>
            </a:pPr>
            <a:endParaRPr lang="en-GB" dirty="0">
              <a:latin typeface="Arial" panose="020B0604020202020204" pitchFamily="34" charset="0"/>
              <a:cs typeface="Arial" panose="020B0604020202020204" pitchFamily="34" charset="0"/>
            </a:endParaRPr>
          </a:p>
          <a:p>
            <a:pPr marL="285750" indent="-285750">
              <a:buClr>
                <a:schemeClr val="accent2"/>
              </a:buClr>
              <a:buFont typeface="Wingdings" panose="02070309020205020404" pitchFamily="49" charset="0"/>
              <a:buChar char="Ø"/>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3802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9CB9-FA36-3CDC-9171-82F6115DAA52}"/>
              </a:ext>
            </a:extLst>
          </p:cNvPr>
          <p:cNvSpPr>
            <a:spLocks noGrp="1"/>
          </p:cNvSpPr>
          <p:nvPr>
            <p:ph type="title"/>
          </p:nvPr>
        </p:nvSpPr>
        <p:spPr/>
        <p:txBody>
          <a:bodyPr lIns="91440" tIns="45720" rIns="91440" bIns="45720" anchor="t"/>
          <a:lstStyle/>
          <a:p>
            <a:r>
              <a:rPr lang="en-GB" dirty="0">
                <a:latin typeface="Arial"/>
                <a:cs typeface="Arial"/>
              </a:rPr>
              <a:t>A Somerset story – Ensuring Safety</a:t>
            </a:r>
            <a:endParaRPr lang="en-US" dirty="0"/>
          </a:p>
        </p:txBody>
      </p:sp>
      <p:pic>
        <p:nvPicPr>
          <p:cNvPr id="6" name="Online Media 5" title="Willie's Story">
            <a:hlinkClick r:id="" action="ppaction://media"/>
            <a:extLst>
              <a:ext uri="{FF2B5EF4-FFF2-40B4-BE49-F238E27FC236}">
                <a16:creationId xmlns:a16="http://schemas.microsoft.com/office/drawing/2014/main" id="{234F7BC7-8953-D48C-1FD2-7987DD7B14EA}"/>
              </a:ext>
            </a:extLst>
          </p:cNvPr>
          <p:cNvPicPr>
            <a:picLocks noGrp="1" noRot="1" noChangeAspect="1"/>
          </p:cNvPicPr>
          <p:nvPr>
            <p:ph sz="quarter" idx="10"/>
            <a:videoFile r:link="rId1"/>
          </p:nvPr>
        </p:nvPicPr>
        <p:blipFill>
          <a:blip r:embed="rId4"/>
          <a:stretch>
            <a:fillRect/>
          </a:stretch>
        </p:blipFill>
        <p:spPr>
          <a:xfrm>
            <a:off x="1514475" y="1125538"/>
            <a:ext cx="8763000" cy="4954587"/>
          </a:xfrm>
        </p:spPr>
      </p:pic>
    </p:spTree>
    <p:extLst>
      <p:ext uri="{BB962C8B-B14F-4D97-AF65-F5344CB8AC3E}">
        <p14:creationId xmlns:p14="http://schemas.microsoft.com/office/powerpoint/2010/main" val="328477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5F977-C93D-9F10-658D-FBC38888C8BD}"/>
              </a:ext>
            </a:extLst>
          </p:cNvPr>
          <p:cNvSpPr>
            <a:spLocks noGrp="1"/>
          </p:cNvSpPr>
          <p:nvPr>
            <p:ph type="title"/>
          </p:nvPr>
        </p:nvSpPr>
        <p:spPr>
          <a:xfrm>
            <a:off x="207578" y="207470"/>
            <a:ext cx="11742683" cy="756308"/>
          </a:xfrm>
        </p:spPr>
        <p:txBody>
          <a:bodyPr/>
          <a:lstStyle/>
          <a:p>
            <a:r>
              <a:rPr lang="en-GB"/>
              <a:t>We warmly welcome you to Somerset</a:t>
            </a:r>
          </a:p>
        </p:txBody>
      </p:sp>
      <p:sp>
        <p:nvSpPr>
          <p:cNvPr id="5" name="TextBox 4">
            <a:extLst>
              <a:ext uri="{FF2B5EF4-FFF2-40B4-BE49-F238E27FC236}">
                <a16:creationId xmlns:a16="http://schemas.microsoft.com/office/drawing/2014/main" id="{5B5857E9-432F-E93D-79AE-33B3FDA8F82E}"/>
              </a:ext>
            </a:extLst>
          </p:cNvPr>
          <p:cNvSpPr txBox="1"/>
          <p:nvPr/>
        </p:nvSpPr>
        <p:spPr>
          <a:xfrm>
            <a:off x="6072189" y="821618"/>
            <a:ext cx="6119812" cy="6047809"/>
          </a:xfrm>
          <a:prstGeom prst="rect">
            <a:avLst/>
          </a:prstGeom>
          <a:noFill/>
        </p:spPr>
        <p:txBody>
          <a:bodyPr wrap="square" lIns="91440" tIns="45720" rIns="91440" bIns="45720" anchor="t">
            <a:spAutoFit/>
          </a:bodyPr>
          <a:lstStyle/>
          <a:p>
            <a:r>
              <a:rPr lang="en-GB" sz="1700" dirty="0">
                <a:latin typeface="Arial" panose="020B0604020202020204" pitchFamily="34" charset="0"/>
                <a:cs typeface="Arial" panose="020B0604020202020204" pitchFamily="34" charset="0"/>
              </a:rPr>
              <a:t>Somerset has a £12.4 billion economy, with over 25,000 businesses, including major employers and brands such as Leonardo Helicopters, EDF, Thales, Mulberry, and </a:t>
            </a:r>
            <a:r>
              <a:rPr lang="en-GB" sz="1700" dirty="0" err="1">
                <a:latin typeface="Arial" panose="020B0604020202020204" pitchFamily="34" charset="0"/>
                <a:cs typeface="Arial" panose="020B0604020202020204" pitchFamily="34" charset="0"/>
              </a:rPr>
              <a:t>Numatic</a:t>
            </a:r>
            <a:r>
              <a:rPr lang="en-GB" sz="1700" dirty="0">
                <a:latin typeface="Arial" panose="020B0604020202020204" pitchFamily="34" charset="0"/>
                <a:cs typeface="Arial" panose="020B0604020202020204" pitchFamily="34" charset="0"/>
              </a:rPr>
              <a:t>, as well as a diverse SME base across a range of sectors, including aerospace, energy, tourism, and food and drink.  Recent £4bn investment creating jobs and putting Somerset at the centre of the UK’s green energy revolution as part of plans to build a gigafactory producing EV batteries in </a:t>
            </a:r>
            <a:r>
              <a:rPr lang="en-GB" sz="1700" dirty="0" err="1">
                <a:latin typeface="Arial" panose="020B0604020202020204" pitchFamily="34" charset="0"/>
                <a:cs typeface="Arial" panose="020B0604020202020204" pitchFamily="34" charset="0"/>
              </a:rPr>
              <a:t>Puriton</a:t>
            </a:r>
            <a:r>
              <a:rPr lang="en-GB" sz="1700" dirty="0">
                <a:latin typeface="Arial" panose="020B0604020202020204" pitchFamily="34" charset="0"/>
                <a:cs typeface="Arial" panose="020B0604020202020204" pitchFamily="34" charset="0"/>
              </a:rPr>
              <a:t>.</a:t>
            </a:r>
          </a:p>
          <a:p>
            <a:endParaRPr lang="en-GB" sz="1700" dirty="0">
              <a:latin typeface="Arial" panose="020B0604020202020204" pitchFamily="34" charset="0"/>
              <a:cs typeface="Arial" panose="020B0604020202020204" pitchFamily="34" charset="0"/>
            </a:endParaRPr>
          </a:p>
          <a:p>
            <a:r>
              <a:rPr lang="en-GB" sz="1700" dirty="0">
                <a:latin typeface="Arial" panose="020B0604020202020204" pitchFamily="34" charset="0"/>
                <a:cs typeface="Arial" panose="020B0604020202020204" pitchFamily="34" charset="0"/>
              </a:rPr>
              <a:t>Somerset is well known for its natural beauty. It has rolling hills, the flat plains of the Somerset Levels, and a 25 mile stretch of the South West Coastal path. </a:t>
            </a:r>
          </a:p>
          <a:p>
            <a:endParaRPr lang="en-GB" sz="1700" dirty="0">
              <a:latin typeface="Arial" panose="020B0604020202020204" pitchFamily="34" charset="0"/>
              <a:cs typeface="Arial" panose="020B0604020202020204" pitchFamily="34" charset="0"/>
            </a:endParaRPr>
          </a:p>
          <a:p>
            <a:r>
              <a:rPr lang="en-GB" sz="1700" dirty="0">
                <a:latin typeface="Arial" panose="020B0604020202020204" pitchFamily="34" charset="0"/>
                <a:cs typeface="Arial" panose="020B0604020202020204" pitchFamily="34" charset="0"/>
              </a:rPr>
              <a:t>Particular attractions include Cheddar Gorge in the Mendip area, Exmoor National Park and four hill ranges, the Mendips, </a:t>
            </a:r>
            <a:r>
              <a:rPr lang="en-GB" sz="1700" dirty="0" err="1">
                <a:latin typeface="Arial" panose="020B0604020202020204" pitchFamily="34" charset="0"/>
                <a:cs typeface="Arial" panose="020B0604020202020204" pitchFamily="34" charset="0"/>
              </a:rPr>
              <a:t>Blackdowns</a:t>
            </a:r>
            <a:r>
              <a:rPr lang="en-GB" sz="1700" dirty="0">
                <a:latin typeface="Arial" panose="020B0604020202020204" pitchFamily="34" charset="0"/>
                <a:cs typeface="Arial" panose="020B0604020202020204" pitchFamily="34" charset="0"/>
              </a:rPr>
              <a:t>, </a:t>
            </a:r>
            <a:r>
              <a:rPr lang="en-GB" sz="1700" dirty="0" err="1">
                <a:latin typeface="Arial" panose="020B0604020202020204" pitchFamily="34" charset="0"/>
                <a:cs typeface="Arial" panose="020B0604020202020204" pitchFamily="34" charset="0"/>
              </a:rPr>
              <a:t>Brendons</a:t>
            </a:r>
            <a:r>
              <a:rPr lang="en-GB" sz="1700" dirty="0">
                <a:latin typeface="Arial" panose="020B0604020202020204" pitchFamily="34" charset="0"/>
                <a:cs typeface="Arial" panose="020B0604020202020204" pitchFamily="34" charset="0"/>
              </a:rPr>
              <a:t> and Quantocks. </a:t>
            </a:r>
          </a:p>
          <a:p>
            <a:endParaRPr lang="en-GB" sz="1700" dirty="0">
              <a:latin typeface="Arial" panose="020B0604020202020204" pitchFamily="34" charset="0"/>
              <a:cs typeface="Arial" panose="020B0604020202020204" pitchFamily="34" charset="0"/>
            </a:endParaRPr>
          </a:p>
          <a:p>
            <a:r>
              <a:rPr lang="en-GB" sz="1700" dirty="0">
                <a:latin typeface="Arial" panose="020B0604020202020204" pitchFamily="34" charset="0"/>
                <a:cs typeface="Arial" panose="020B0604020202020204" pitchFamily="34" charset="0"/>
              </a:rPr>
              <a:t>Glastonbury Festival is an international musical highlight and sees an influx of approximately 210,000 staff and visitors during June. </a:t>
            </a:r>
          </a:p>
          <a:p>
            <a:endParaRPr lang="en-GB" sz="1700" dirty="0">
              <a:latin typeface="Arial" panose="020B0604020202020204" pitchFamily="34" charset="0"/>
              <a:cs typeface="Arial" panose="020B0604020202020204" pitchFamily="34" charset="0"/>
            </a:endParaRPr>
          </a:p>
          <a:p>
            <a:endParaRPr lang="en-GB" sz="1500" dirty="0">
              <a:latin typeface="Arial" panose="020B0604020202020204" pitchFamily="34" charset="0"/>
              <a:cs typeface="Arial" panose="020B0604020202020204" pitchFamily="34" charset="0"/>
            </a:endParaRPr>
          </a:p>
          <a:p>
            <a:r>
              <a:rPr lang="en-GB" sz="1500" dirty="0">
                <a:latin typeface="Arial" panose="020B0604020202020204" pitchFamily="34" charset="0"/>
                <a:cs typeface="Arial" panose="020B0604020202020204" pitchFamily="34" charset="0"/>
              </a:rPr>
              <a:t> </a:t>
            </a:r>
          </a:p>
        </p:txBody>
      </p:sp>
      <p:sp>
        <p:nvSpPr>
          <p:cNvPr id="6" name="AutoShape 4">
            <a:extLst>
              <a:ext uri="{FF2B5EF4-FFF2-40B4-BE49-F238E27FC236}">
                <a16:creationId xmlns:a16="http://schemas.microsoft.com/office/drawing/2014/main" id="{502315CA-D63A-72AB-8C97-5373FD87590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EA69207E-9568-BC0E-84CF-1ECD5243375B}"/>
              </a:ext>
            </a:extLst>
          </p:cNvPr>
          <p:cNvPicPr>
            <a:picLocks noChangeAspect="1"/>
          </p:cNvPicPr>
          <p:nvPr/>
        </p:nvPicPr>
        <p:blipFill>
          <a:blip r:embed="rId3"/>
          <a:stretch>
            <a:fillRect/>
          </a:stretch>
        </p:blipFill>
        <p:spPr>
          <a:xfrm>
            <a:off x="0" y="1314449"/>
            <a:ext cx="5904916" cy="4354239"/>
          </a:xfrm>
          <a:prstGeom prst="rect">
            <a:avLst/>
          </a:prstGeom>
        </p:spPr>
      </p:pic>
    </p:spTree>
    <p:extLst>
      <p:ext uri="{BB962C8B-B14F-4D97-AF65-F5344CB8AC3E}">
        <p14:creationId xmlns:p14="http://schemas.microsoft.com/office/powerpoint/2010/main" val="1786221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AB589-AD48-2829-4573-0AE13F6206F5}"/>
              </a:ext>
            </a:extLst>
          </p:cNvPr>
          <p:cNvSpPr>
            <a:spLocks noGrp="1"/>
          </p:cNvSpPr>
          <p:nvPr>
            <p:ph type="title"/>
          </p:nvPr>
        </p:nvSpPr>
        <p:spPr>
          <a:xfrm>
            <a:off x="134007" y="112878"/>
            <a:ext cx="11732172" cy="756308"/>
          </a:xfrm>
        </p:spPr>
        <p:txBody>
          <a:bodyPr/>
          <a:lstStyle/>
          <a:p>
            <a:r>
              <a:rPr lang="en-GB"/>
              <a:t>Leadership </a:t>
            </a:r>
            <a:r>
              <a:rPr lang="en-GB" b="0"/>
              <a:t>- what you will see:</a:t>
            </a:r>
          </a:p>
        </p:txBody>
      </p:sp>
      <p:sp>
        <p:nvSpPr>
          <p:cNvPr id="4" name="TextBox 3">
            <a:extLst>
              <a:ext uri="{FF2B5EF4-FFF2-40B4-BE49-F238E27FC236}">
                <a16:creationId xmlns:a16="http://schemas.microsoft.com/office/drawing/2014/main" id="{97FDC747-8B1D-3E42-EB55-3EA317764CAC}"/>
              </a:ext>
            </a:extLst>
          </p:cNvPr>
          <p:cNvSpPr txBox="1"/>
          <p:nvPr/>
        </p:nvSpPr>
        <p:spPr>
          <a:xfrm>
            <a:off x="258572" y="809378"/>
            <a:ext cx="11933428" cy="5355312"/>
          </a:xfrm>
          <a:prstGeom prst="rect">
            <a:avLst/>
          </a:prstGeom>
          <a:noFill/>
        </p:spPr>
        <p:txBody>
          <a:bodyPr wrap="square" lIns="91440" tIns="45720" rIns="91440" bIns="45720" rtlCol="0" anchor="t">
            <a:spAutoFit/>
          </a:bodyPr>
          <a:lstStyle/>
          <a:p>
            <a:pPr marL="285750" indent="-285750">
              <a:buClr>
                <a:srgbClr val="006072"/>
              </a:buClr>
              <a:buFont typeface="Wingdings" panose="02070309020205020404" pitchFamily="49" charset="0"/>
              <a:buChar char="ü"/>
            </a:pPr>
            <a:r>
              <a:rPr lang="en-GB" dirty="0">
                <a:latin typeface="Arial"/>
                <a:cs typeface="Arial"/>
              </a:rPr>
              <a:t>Strong and </a:t>
            </a:r>
            <a:r>
              <a:rPr lang="en-GB" b="1" dirty="0">
                <a:latin typeface="Arial"/>
                <a:cs typeface="Arial"/>
              </a:rPr>
              <a:t>well-engaged political leadership</a:t>
            </a:r>
            <a:r>
              <a:rPr lang="en-GB" dirty="0">
                <a:latin typeface="Arial"/>
                <a:cs typeface="Arial"/>
              </a:rPr>
              <a:t>, with Councillors well-informed about adult social care risks</a:t>
            </a:r>
          </a:p>
          <a:p>
            <a:pPr marL="285750" indent="-285750">
              <a:buClr>
                <a:srgbClr val="006072"/>
              </a:buClr>
              <a:buFont typeface="Wingdings" panose="02070309020205020404" pitchFamily="49" charset="0"/>
              <a:buChar char="ü"/>
            </a:pPr>
            <a:endParaRPr lang="en-GB" dirty="0">
              <a:latin typeface="Arial"/>
              <a:cs typeface="Arial"/>
            </a:endParaRPr>
          </a:p>
          <a:p>
            <a:pPr marL="285750" indent="-285750">
              <a:buClr>
                <a:srgbClr val="006072"/>
              </a:buClr>
              <a:buFont typeface="Wingdings" panose="02070309020205020404" pitchFamily="49" charset="0"/>
              <a:buChar char="ü"/>
            </a:pPr>
            <a:r>
              <a:rPr lang="en-GB" b="1" dirty="0">
                <a:latin typeface="Arial"/>
                <a:cs typeface="Arial"/>
              </a:rPr>
              <a:t>Significant budget oversight, accountability and governance arrangements    </a:t>
            </a:r>
          </a:p>
          <a:p>
            <a:pPr marL="285750" indent="-285750">
              <a:buClr>
                <a:srgbClr val="006072"/>
              </a:buClr>
              <a:buFont typeface="Wingdings" panose="02070309020205020404" pitchFamily="49" charset="0"/>
              <a:buChar char="ü"/>
            </a:pPr>
            <a:endParaRPr lang="en-GB" dirty="0">
              <a:latin typeface="Arial" panose="020B0604020202020204" pitchFamily="34" charset="0"/>
              <a:cs typeface="Arial" panose="020B0604020202020204" pitchFamily="34" charset="0"/>
            </a:endParaRPr>
          </a:p>
          <a:p>
            <a:pPr marL="285750" indent="-285750">
              <a:buClr>
                <a:srgbClr val="006072"/>
              </a:buClr>
              <a:buFont typeface="Wingdings" panose="02070309020205020404" pitchFamily="49" charset="0"/>
              <a:buChar char="ü"/>
            </a:pPr>
            <a:r>
              <a:rPr lang="en-GB" dirty="0">
                <a:latin typeface="Arial"/>
                <a:cs typeface="Arial"/>
              </a:rPr>
              <a:t>Active </a:t>
            </a:r>
            <a:r>
              <a:rPr lang="en-GB" b="1" dirty="0">
                <a:latin typeface="Arial"/>
                <a:cs typeface="Arial"/>
              </a:rPr>
              <a:t>participation and leadership in and across sector-led improvement activity </a:t>
            </a:r>
            <a:r>
              <a:rPr lang="en-GB" dirty="0">
                <a:latin typeface="Arial"/>
                <a:cs typeface="Arial"/>
              </a:rPr>
              <a:t>regionally and beyond</a:t>
            </a:r>
          </a:p>
          <a:p>
            <a:pPr marL="285750" indent="-285750">
              <a:buClr>
                <a:srgbClr val="006072"/>
              </a:buClr>
              <a:buFont typeface="Wingdings" panose="02070309020205020404" pitchFamily="49" charset="0"/>
              <a:buChar char="ü"/>
            </a:pPr>
            <a:endParaRPr lang="en-GB" dirty="0">
              <a:latin typeface="Arial"/>
              <a:cs typeface="Arial"/>
            </a:endParaRPr>
          </a:p>
          <a:p>
            <a:pPr marL="285750" indent="-285750">
              <a:buClr>
                <a:srgbClr val="006072"/>
              </a:buClr>
              <a:buFont typeface="Wingdings" panose="02070309020205020404" pitchFamily="49" charset="0"/>
              <a:buChar char="ü"/>
            </a:pPr>
            <a:r>
              <a:rPr lang="en-GB" b="1" dirty="0">
                <a:latin typeface="Arial"/>
                <a:cs typeface="Arial"/>
              </a:rPr>
              <a:t>Regular opportunities for staff engagement and communications</a:t>
            </a:r>
            <a:r>
              <a:rPr lang="en-GB" dirty="0">
                <a:latin typeface="Arial"/>
                <a:cs typeface="Arial"/>
              </a:rPr>
              <a:t> with the Council and Service leadership team</a:t>
            </a:r>
            <a:r>
              <a:rPr lang="en-GB" b="1" dirty="0">
                <a:latin typeface="Arial"/>
                <a:cs typeface="Arial"/>
              </a:rPr>
              <a:t> </a:t>
            </a:r>
            <a:r>
              <a:rPr lang="en-GB" dirty="0">
                <a:latin typeface="Arial"/>
                <a:cs typeface="Arial"/>
              </a:rPr>
              <a:t>including briefings, Q&amp;As and monthly highlight reports </a:t>
            </a:r>
          </a:p>
          <a:p>
            <a:pPr marL="285750" indent="-285750">
              <a:buClr>
                <a:srgbClr val="006072"/>
              </a:buClr>
              <a:buFont typeface="Wingdings" panose="02070309020205020404" pitchFamily="49" charset="0"/>
              <a:buChar char="ü"/>
            </a:pPr>
            <a:endParaRPr lang="en-GB" dirty="0">
              <a:latin typeface="Arial"/>
              <a:cs typeface="Arial"/>
            </a:endParaRPr>
          </a:p>
          <a:p>
            <a:pPr marL="285750" indent="-285750">
              <a:buClr>
                <a:srgbClr val="006072"/>
              </a:buClr>
              <a:buFont typeface="Wingdings" panose="02070309020205020404" pitchFamily="49" charset="0"/>
              <a:buChar char="ü"/>
            </a:pPr>
            <a:r>
              <a:rPr lang="en-GB" dirty="0">
                <a:latin typeface="Arial"/>
                <a:cs typeface="Arial"/>
              </a:rPr>
              <a:t>A robust appreciation of our </a:t>
            </a:r>
            <a:r>
              <a:rPr lang="en-GB" b="1" dirty="0">
                <a:latin typeface="Arial"/>
                <a:cs typeface="Arial"/>
              </a:rPr>
              <a:t>performance and key risks </a:t>
            </a:r>
            <a:r>
              <a:rPr lang="en-GB" dirty="0">
                <a:latin typeface="Arial"/>
                <a:cs typeface="Arial"/>
              </a:rPr>
              <a:t>driving and information our strategies and response activity</a:t>
            </a:r>
          </a:p>
          <a:p>
            <a:pPr marL="285750" indent="-285750">
              <a:buClr>
                <a:srgbClr val="006072"/>
              </a:buClr>
              <a:buFont typeface="Wingdings" panose="02070309020205020404" pitchFamily="49" charset="0"/>
              <a:buChar char="ü"/>
            </a:pPr>
            <a:endParaRPr lang="en-GB" dirty="0">
              <a:latin typeface="Arial"/>
              <a:cs typeface="Arial"/>
            </a:endParaRPr>
          </a:p>
          <a:p>
            <a:pPr marL="285750" indent="-285750">
              <a:buClr>
                <a:srgbClr val="006072"/>
              </a:buClr>
              <a:buFont typeface="Wingdings" panose="02070309020205020404" pitchFamily="49" charset="0"/>
              <a:buChar char="ü"/>
            </a:pPr>
            <a:r>
              <a:rPr lang="en-GB" dirty="0">
                <a:latin typeface="Arial"/>
                <a:cs typeface="Arial"/>
              </a:rPr>
              <a:t>A long-standing commitment to inviting external expertise and guidance to support our improvement efforts, with an </a:t>
            </a:r>
            <a:r>
              <a:rPr lang="en-GB" b="1" dirty="0">
                <a:latin typeface="Arial"/>
                <a:cs typeface="Arial"/>
              </a:rPr>
              <a:t>ambitious transformation programme </a:t>
            </a:r>
            <a:r>
              <a:rPr lang="en-GB" dirty="0">
                <a:latin typeface="Arial"/>
                <a:cs typeface="Arial"/>
              </a:rPr>
              <a:t>in place across our service </a:t>
            </a:r>
          </a:p>
          <a:p>
            <a:pPr marL="285750" indent="-285750">
              <a:buClr>
                <a:srgbClr val="006072"/>
              </a:buClr>
              <a:buFont typeface="Wingdings" panose="02070309020205020404" pitchFamily="49" charset="0"/>
              <a:buChar char="ü"/>
            </a:pPr>
            <a:endParaRPr lang="en-GB" dirty="0">
              <a:latin typeface="Arial"/>
              <a:cs typeface="Arial"/>
            </a:endParaRPr>
          </a:p>
          <a:p>
            <a:pPr marL="285750" indent="-285750">
              <a:buClr>
                <a:srgbClr val="006072"/>
              </a:buClr>
              <a:buFont typeface="Wingdings" panose="02070309020205020404" pitchFamily="49" charset="0"/>
              <a:buChar char="ü"/>
            </a:pPr>
            <a:r>
              <a:rPr lang="en-GB" dirty="0">
                <a:latin typeface="Arial"/>
                <a:cs typeface="Arial"/>
              </a:rPr>
              <a:t>A varied and extensive </a:t>
            </a:r>
            <a:r>
              <a:rPr lang="en-GB" b="1" dirty="0">
                <a:latin typeface="Arial"/>
                <a:cs typeface="Arial"/>
              </a:rPr>
              <a:t>learning and development offer </a:t>
            </a:r>
            <a:r>
              <a:rPr lang="en-GB" dirty="0">
                <a:latin typeface="Arial"/>
                <a:cs typeface="Arial"/>
              </a:rPr>
              <a:t>to support our staff develop and enhance their practice, and examples of supporting national </a:t>
            </a:r>
            <a:r>
              <a:rPr lang="en-GB" b="1" dirty="0">
                <a:latin typeface="Arial"/>
                <a:cs typeface="Arial"/>
              </a:rPr>
              <a:t>research projects and programmes </a:t>
            </a:r>
            <a:endParaRPr lang="en-GB" dirty="0">
              <a:latin typeface="Arial" panose="020B0604020202020204" pitchFamily="34" charset="0"/>
              <a:cs typeface="Arial" panose="020B0604020202020204" pitchFamily="34" charset="0"/>
            </a:endParaRPr>
          </a:p>
          <a:p>
            <a:pPr marL="285750" indent="-285750">
              <a:buFont typeface="Wingdings" panose="02070309020205020404" pitchFamily="49" charset="0"/>
              <a:buChar char="ü"/>
            </a:pPr>
            <a:endParaRPr lang="en-GB" dirty="0">
              <a:latin typeface="Arial" panose="020B0604020202020204" pitchFamily="34" charset="0"/>
              <a:cs typeface="Arial" panose="020B0604020202020204" pitchFamily="34" charset="0"/>
            </a:endParaRPr>
          </a:p>
          <a:p>
            <a:pPr marL="285750" indent="-285750">
              <a:buFont typeface="Wingdings" panose="02070309020205020404" pitchFamily="49" charset="0"/>
              <a:buChar char="ü"/>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2535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AB589-AD48-2829-4573-0AE13F6206F5}"/>
              </a:ext>
            </a:extLst>
          </p:cNvPr>
          <p:cNvSpPr>
            <a:spLocks noGrp="1"/>
          </p:cNvSpPr>
          <p:nvPr>
            <p:ph type="title"/>
          </p:nvPr>
        </p:nvSpPr>
        <p:spPr>
          <a:xfrm>
            <a:off x="134007" y="112878"/>
            <a:ext cx="12066882" cy="756308"/>
          </a:xfrm>
        </p:spPr>
        <p:txBody>
          <a:bodyPr lIns="91440" tIns="45720" rIns="91440" bIns="45720" anchor="t"/>
          <a:lstStyle/>
          <a:p>
            <a:r>
              <a:rPr lang="en-GB" sz="3800" dirty="0">
                <a:latin typeface="Arial"/>
                <a:cs typeface="Arial"/>
              </a:rPr>
              <a:t>Leadership – </a:t>
            </a:r>
            <a:r>
              <a:rPr lang="en-GB" sz="3800" b="0" dirty="0">
                <a:latin typeface="Arial"/>
                <a:cs typeface="Arial"/>
              </a:rPr>
              <a:t>what you will see:</a:t>
            </a:r>
            <a:endParaRPr lang="en-GB" sz="3800" b="0" dirty="0"/>
          </a:p>
        </p:txBody>
      </p:sp>
      <p:sp>
        <p:nvSpPr>
          <p:cNvPr id="4" name="TextBox 3">
            <a:extLst>
              <a:ext uri="{FF2B5EF4-FFF2-40B4-BE49-F238E27FC236}">
                <a16:creationId xmlns:a16="http://schemas.microsoft.com/office/drawing/2014/main" id="{97FDC747-8B1D-3E42-EB55-3EA317764CAC}"/>
              </a:ext>
            </a:extLst>
          </p:cNvPr>
          <p:cNvSpPr txBox="1"/>
          <p:nvPr/>
        </p:nvSpPr>
        <p:spPr>
          <a:xfrm>
            <a:off x="251428" y="995116"/>
            <a:ext cx="11824742" cy="5632311"/>
          </a:xfrm>
          <a:prstGeom prst="rect">
            <a:avLst/>
          </a:prstGeom>
          <a:noFill/>
        </p:spPr>
        <p:txBody>
          <a:bodyPr wrap="square" lIns="91440" tIns="45720" rIns="91440" bIns="45720" rtlCol="0" anchor="t">
            <a:spAutoFit/>
          </a:bodyPr>
          <a:lstStyle/>
          <a:p>
            <a:pPr marL="285750" indent="-285750">
              <a:buClr>
                <a:schemeClr val="accent2"/>
              </a:buClr>
              <a:buFont typeface="Wingdings,Sans-Serif" panose="02070309020205020404" pitchFamily="49" charset="0"/>
              <a:buChar char="Ø"/>
            </a:pPr>
            <a:r>
              <a:rPr lang="en-GB" dirty="0">
                <a:latin typeface="Arial"/>
                <a:cs typeface="Arial"/>
              </a:rPr>
              <a:t>A </a:t>
            </a:r>
            <a:r>
              <a:rPr lang="en-GB" b="1" dirty="0">
                <a:latin typeface="Arial"/>
                <a:cs typeface="Arial"/>
              </a:rPr>
              <a:t>recent change in the Lead Member for Adult Social Care </a:t>
            </a:r>
            <a:r>
              <a:rPr lang="en-GB" dirty="0">
                <a:latin typeface="Arial"/>
                <a:cs typeface="Arial"/>
              </a:rPr>
              <a:t>(20/02/24)</a:t>
            </a:r>
          </a:p>
          <a:p>
            <a:pPr marL="285750" indent="-285750">
              <a:buClr>
                <a:schemeClr val="accent2"/>
              </a:buClr>
              <a:buFont typeface="Wingdings,Sans-Serif" panose="02070309020205020404" pitchFamily="49" charset="0"/>
              <a:buChar char="Ø"/>
            </a:pPr>
            <a:endParaRPr lang="en-GB" dirty="0">
              <a:latin typeface="Arial"/>
              <a:cs typeface="Arial"/>
            </a:endParaRPr>
          </a:p>
          <a:p>
            <a:pPr marL="285750" indent="-285750">
              <a:buClr>
                <a:schemeClr val="accent2"/>
              </a:buClr>
              <a:buFont typeface="Wingdings,Sans-Serif" panose="02070309020205020404" pitchFamily="49" charset="0"/>
              <a:buChar char="Ø"/>
            </a:pPr>
            <a:r>
              <a:rPr lang="en-GB" dirty="0">
                <a:latin typeface="Arial"/>
                <a:cs typeface="Arial"/>
              </a:rPr>
              <a:t>A strong focus on ensuring the effective </a:t>
            </a:r>
            <a:r>
              <a:rPr lang="en-GB" b="1" dirty="0">
                <a:latin typeface="Arial"/>
                <a:cs typeface="Arial"/>
              </a:rPr>
              <a:t>delivery of our transformation programme </a:t>
            </a:r>
            <a:endParaRPr lang="en-GB" b="1" dirty="0">
              <a:solidFill>
                <a:srgbClr val="808080"/>
              </a:solidFill>
              <a:latin typeface="Arial"/>
              <a:cs typeface="Arial"/>
            </a:endParaRPr>
          </a:p>
          <a:p>
            <a:pPr marL="285750" indent="-285750">
              <a:buClr>
                <a:schemeClr val="accent2"/>
              </a:buClr>
              <a:buFont typeface="Wingdings,Sans-Serif" panose="02070309020205020404" pitchFamily="49" charset="0"/>
              <a:buChar char="Ø"/>
            </a:pPr>
            <a:endParaRPr lang="en-GB" dirty="0">
              <a:solidFill>
                <a:srgbClr val="808080"/>
              </a:solidFill>
              <a:latin typeface="Arial" panose="020B0604020202020204" pitchFamily="34" charset="0"/>
              <a:cs typeface="Arial" panose="020B0604020202020204" pitchFamily="34" charset="0"/>
            </a:endParaRPr>
          </a:p>
          <a:p>
            <a:pPr marL="285750" indent="-285750">
              <a:buClr>
                <a:schemeClr val="accent2"/>
              </a:buClr>
              <a:buFont typeface="Wingdings,Sans-Serif" panose="02070309020205020404" pitchFamily="49" charset="0"/>
              <a:buChar char="Ø"/>
            </a:pPr>
            <a:r>
              <a:rPr lang="en-GB" dirty="0">
                <a:solidFill>
                  <a:srgbClr val="000000"/>
                </a:solidFill>
                <a:latin typeface="Arial" panose="020B0604020202020204" pitchFamily="34" charset="0"/>
              </a:rPr>
              <a:t>A recognised need to s</a:t>
            </a:r>
            <a:r>
              <a:rPr lang="en-GB" sz="1800" b="0" i="0" dirty="0">
                <a:solidFill>
                  <a:srgbClr val="000000"/>
                </a:solidFill>
                <a:effectLst/>
                <a:latin typeface="Arial" panose="020B0604020202020204" pitchFamily="34" charset="0"/>
              </a:rPr>
              <a:t>tabilise our workforce and </a:t>
            </a:r>
            <a:r>
              <a:rPr lang="en-GB" sz="1800" b="1" i="0" dirty="0">
                <a:solidFill>
                  <a:srgbClr val="000000"/>
                </a:solidFill>
                <a:effectLst/>
                <a:latin typeface="Arial" panose="020B0604020202020204" pitchFamily="34" charset="0"/>
              </a:rPr>
              <a:t>reduce reliance on locum staff </a:t>
            </a:r>
            <a:r>
              <a:rPr lang="en-GB" sz="1800" i="0" dirty="0">
                <a:solidFill>
                  <a:srgbClr val="000000"/>
                </a:solidFill>
                <a:effectLst/>
                <a:latin typeface="Arial" panose="020B0604020202020204" pitchFamily="34" charset="0"/>
              </a:rPr>
              <a:t>supported by our Workforc</a:t>
            </a:r>
            <a:r>
              <a:rPr lang="en-GB" dirty="0">
                <a:solidFill>
                  <a:srgbClr val="000000"/>
                </a:solidFill>
                <a:latin typeface="Arial" panose="020B0604020202020204" pitchFamily="34" charset="0"/>
              </a:rPr>
              <a:t>e Strategy, Board, and overseas recruitment activity</a:t>
            </a:r>
            <a:endParaRPr lang="en-GB" sz="1800" b="0" i="0" dirty="0">
              <a:solidFill>
                <a:srgbClr val="000000"/>
              </a:solidFill>
              <a:effectLst/>
              <a:latin typeface="Arial" panose="020B0604020202020204" pitchFamily="34" charset="0"/>
            </a:endParaRPr>
          </a:p>
          <a:p>
            <a:pPr marL="285750" indent="-285750">
              <a:buClr>
                <a:schemeClr val="accent2"/>
              </a:buClr>
              <a:buFont typeface="Wingdings,Sans-Serif" panose="02070309020205020404" pitchFamily="49" charset="0"/>
              <a:buChar char="Ø"/>
            </a:pPr>
            <a:endParaRPr lang="en-GB" dirty="0">
              <a:solidFill>
                <a:srgbClr val="000000"/>
              </a:solidFill>
              <a:latin typeface="Arial" panose="020B0604020202020204" pitchFamily="34" charset="0"/>
            </a:endParaRPr>
          </a:p>
          <a:p>
            <a:pPr marL="285750" indent="-285750">
              <a:buClr>
                <a:schemeClr val="accent2"/>
              </a:buClr>
              <a:buFont typeface="Wingdings,Sans-Serif" panose="02070309020205020404" pitchFamily="49" charset="0"/>
              <a:buChar char="Ø"/>
            </a:pPr>
            <a:r>
              <a:rPr lang="en-GB" sz="1800" b="0" i="0" dirty="0">
                <a:solidFill>
                  <a:srgbClr val="000000"/>
                </a:solidFill>
                <a:effectLst/>
                <a:latin typeface="Arial" panose="020B0604020202020204" pitchFamily="34" charset="0"/>
              </a:rPr>
              <a:t>A commitment to </a:t>
            </a:r>
            <a:r>
              <a:rPr lang="en-GB" sz="1800" b="1" i="0" dirty="0">
                <a:solidFill>
                  <a:srgbClr val="000000"/>
                </a:solidFill>
                <a:effectLst/>
                <a:latin typeface="Arial" panose="020B0604020202020204" pitchFamily="34" charset="0"/>
              </a:rPr>
              <a:t>managing our budget and spend</a:t>
            </a:r>
            <a:r>
              <a:rPr lang="en-GB" sz="1800" i="0" dirty="0">
                <a:solidFill>
                  <a:srgbClr val="000000"/>
                </a:solidFill>
                <a:effectLst/>
                <a:latin typeface="Arial" panose="020B0604020202020204" pitchFamily="34" charset="0"/>
              </a:rPr>
              <a:t> </a:t>
            </a:r>
            <a:r>
              <a:rPr lang="en-GB" dirty="0">
                <a:solidFill>
                  <a:srgbClr val="000000"/>
                </a:solidFill>
                <a:latin typeface="Arial" panose="020B0604020202020204" pitchFamily="34" charset="0"/>
              </a:rPr>
              <a:t>and enhancing our ability to track live performance </a:t>
            </a:r>
            <a:r>
              <a:rPr lang="en-GB" sz="1800" b="0" i="0" dirty="0">
                <a:solidFill>
                  <a:srgbClr val="000000"/>
                </a:solidFill>
                <a:effectLst/>
                <a:latin typeface="Arial" panose="020B0604020202020204" pitchFamily="34" charset="0"/>
              </a:rPr>
              <a:t>  </a:t>
            </a:r>
          </a:p>
          <a:p>
            <a:pPr marL="285750" indent="-285750">
              <a:buClr>
                <a:schemeClr val="accent2"/>
              </a:buClr>
              <a:buFont typeface="Wingdings,Sans-Serif" panose="02070309020205020404" pitchFamily="49" charset="0"/>
              <a:buChar char="Ø"/>
            </a:pPr>
            <a:endParaRPr lang="en-GB" dirty="0">
              <a:solidFill>
                <a:srgbClr val="000000"/>
              </a:solidFill>
              <a:latin typeface="Arial" panose="020B0604020202020204" pitchFamily="34" charset="0"/>
              <a:cs typeface="Arial"/>
            </a:endParaRPr>
          </a:p>
          <a:p>
            <a:pPr marL="285750" indent="-285750">
              <a:buClr>
                <a:schemeClr val="accent2"/>
              </a:buClr>
              <a:buFont typeface="Wingdings" panose="05000000000000000000" pitchFamily="2" charset="2"/>
              <a:buChar char="Ø"/>
            </a:pPr>
            <a:r>
              <a:rPr lang="en-GB" dirty="0">
                <a:latin typeface="Arial"/>
                <a:cs typeface="Arial"/>
              </a:rPr>
              <a:t>A commitment to </a:t>
            </a:r>
            <a:r>
              <a:rPr lang="en-GB" b="1" dirty="0">
                <a:latin typeface="Arial"/>
                <a:cs typeface="Arial"/>
              </a:rPr>
              <a:t>enhancing existing mechanisms to hear from and respond to the needs and wants of our workforce </a:t>
            </a:r>
          </a:p>
          <a:p>
            <a:pPr marL="285750" indent="-285750">
              <a:buClr>
                <a:schemeClr val="accent2"/>
              </a:buClr>
              <a:buFont typeface="Wingdings" panose="05000000000000000000" pitchFamily="2" charset="2"/>
              <a:buChar char="Ø"/>
            </a:pPr>
            <a:endParaRPr lang="en-GB" dirty="0">
              <a:latin typeface="Arial"/>
              <a:cs typeface="Arial"/>
            </a:endParaRPr>
          </a:p>
          <a:p>
            <a:pPr marL="285750" indent="-285750">
              <a:buClr>
                <a:schemeClr val="accent2"/>
              </a:buClr>
              <a:buFont typeface="Wingdings" panose="05000000000000000000" pitchFamily="2" charset="2"/>
              <a:buChar char="Ø"/>
            </a:pPr>
            <a:r>
              <a:rPr lang="en-GB" dirty="0">
                <a:latin typeface="Arial"/>
                <a:cs typeface="Arial"/>
              </a:rPr>
              <a:t>Broader </a:t>
            </a:r>
            <a:r>
              <a:rPr lang="en-GB" b="1" dirty="0">
                <a:latin typeface="Arial"/>
                <a:cs typeface="Arial"/>
              </a:rPr>
              <a:t>operating environment risks and workforce impacts </a:t>
            </a:r>
            <a:r>
              <a:rPr lang="en-GB" dirty="0">
                <a:latin typeface="Arial"/>
                <a:cs typeface="Arial"/>
              </a:rPr>
              <a:t>associated with the Council’s financial pressures and wider risks facing our independent care market requiring us to assess and mitigate these wherever possible in terms of their impacts on our ambitions for our communities and services </a:t>
            </a:r>
          </a:p>
          <a:p>
            <a:pPr marL="285750" indent="-285750">
              <a:buClr>
                <a:schemeClr val="accent2"/>
              </a:buClr>
              <a:buFont typeface="Wingdings,Sans-Serif" panose="02070309020205020404" pitchFamily="49" charset="0"/>
              <a:buChar char="Ø"/>
            </a:pPr>
            <a:endParaRPr lang="en-GB" dirty="0">
              <a:latin typeface="Arial"/>
              <a:cs typeface="Arial"/>
            </a:endParaRPr>
          </a:p>
          <a:p>
            <a:pPr marL="285750" indent="-285750">
              <a:buClr>
                <a:schemeClr val="accent2"/>
              </a:buClr>
              <a:buFont typeface="Wingdings" panose="02070309020205020404" pitchFamily="49" charset="0"/>
              <a:buChar char="Ø"/>
            </a:pPr>
            <a:endParaRPr lang="en-GB" dirty="0">
              <a:latin typeface="Arial" panose="020B0604020202020204" pitchFamily="34" charset="0"/>
              <a:cs typeface="Arial" panose="020B0604020202020204" pitchFamily="34" charset="0"/>
            </a:endParaRPr>
          </a:p>
          <a:p>
            <a:pPr marL="285750" indent="-285750">
              <a:buClr>
                <a:schemeClr val="accent2"/>
              </a:buClr>
              <a:buFont typeface="Wingdings" panose="02070309020205020404" pitchFamily="49" charset="0"/>
              <a:buChar char="Ø"/>
            </a:pPr>
            <a:endParaRPr lang="en-GB" dirty="0">
              <a:latin typeface="Arial" panose="020B0604020202020204" pitchFamily="34" charset="0"/>
              <a:cs typeface="Arial" panose="020B0604020202020204" pitchFamily="34" charset="0"/>
            </a:endParaRPr>
          </a:p>
          <a:p>
            <a:pPr marL="285750" indent="-285750">
              <a:buClr>
                <a:schemeClr val="accent2"/>
              </a:buClr>
              <a:buFont typeface="Wingdings" panose="02070309020205020404" pitchFamily="49" charset="0"/>
              <a:buChar char="Ø"/>
            </a:pPr>
            <a:endParaRPr lang="en-GB" dirty="0">
              <a:latin typeface="Arial" panose="020B0604020202020204" pitchFamily="34" charset="0"/>
              <a:cs typeface="Arial" panose="020B0604020202020204" pitchFamily="34" charset="0"/>
            </a:endParaRPr>
          </a:p>
          <a:p>
            <a:pPr marL="285750" indent="-285750">
              <a:buClr>
                <a:schemeClr val="accent2"/>
              </a:buClr>
              <a:buFont typeface="Wingdings" panose="02070309020205020404" pitchFamily="49" charset="0"/>
              <a:buChar char="Ø"/>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0664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FE0F-97E7-9323-19BA-A8958F4A921D}"/>
              </a:ext>
            </a:extLst>
          </p:cNvPr>
          <p:cNvSpPr>
            <a:spLocks noGrp="1"/>
          </p:cNvSpPr>
          <p:nvPr>
            <p:ph type="title"/>
          </p:nvPr>
        </p:nvSpPr>
        <p:spPr>
          <a:xfrm>
            <a:off x="4968813" y="1391669"/>
            <a:ext cx="6961249" cy="994344"/>
          </a:xfrm>
        </p:spPr>
        <p:txBody>
          <a:bodyPr/>
          <a:lstStyle/>
          <a:p>
            <a:r>
              <a:rPr lang="en-GB" dirty="0"/>
              <a:t>Thank you for your work and efforts in supporting our assurance activity.</a:t>
            </a:r>
            <a:br>
              <a:rPr lang="en-GB" dirty="0"/>
            </a:br>
            <a:br>
              <a:rPr lang="en-GB" dirty="0"/>
            </a:br>
            <a:r>
              <a:rPr lang="en-GB" b="0" dirty="0"/>
              <a:t>Any questions?</a:t>
            </a:r>
          </a:p>
        </p:txBody>
      </p:sp>
    </p:spTree>
    <p:extLst>
      <p:ext uri="{BB962C8B-B14F-4D97-AF65-F5344CB8AC3E}">
        <p14:creationId xmlns:p14="http://schemas.microsoft.com/office/powerpoint/2010/main" val="2408584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5F977-C93D-9F10-658D-FBC38888C8BD}"/>
              </a:ext>
            </a:extLst>
          </p:cNvPr>
          <p:cNvSpPr>
            <a:spLocks noGrp="1"/>
          </p:cNvSpPr>
          <p:nvPr>
            <p:ph type="title"/>
          </p:nvPr>
        </p:nvSpPr>
        <p:spPr>
          <a:xfrm>
            <a:off x="207579" y="0"/>
            <a:ext cx="10515600" cy="756308"/>
          </a:xfrm>
        </p:spPr>
        <p:txBody>
          <a:bodyPr/>
          <a:lstStyle/>
          <a:p>
            <a:r>
              <a:rPr lang="en-GB"/>
              <a:t>Our county</a:t>
            </a:r>
          </a:p>
        </p:txBody>
      </p:sp>
      <p:sp>
        <p:nvSpPr>
          <p:cNvPr id="6" name="AutoShape 4">
            <a:extLst>
              <a:ext uri="{FF2B5EF4-FFF2-40B4-BE49-F238E27FC236}">
                <a16:creationId xmlns:a16="http://schemas.microsoft.com/office/drawing/2014/main" id="{502315CA-D63A-72AB-8C97-5373FD87590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a:extLst>
              <a:ext uri="{FF2B5EF4-FFF2-40B4-BE49-F238E27FC236}">
                <a16:creationId xmlns:a16="http://schemas.microsoft.com/office/drawing/2014/main" id="{4DB36DBE-6616-85FF-A49C-B994FCCBC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7546" y="888782"/>
            <a:ext cx="8054454" cy="45230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451B79-17BB-267E-FE41-88BCF3A75FF7}"/>
              </a:ext>
            </a:extLst>
          </p:cNvPr>
          <p:cNvSpPr txBox="1"/>
          <p:nvPr/>
        </p:nvSpPr>
        <p:spPr>
          <a:xfrm>
            <a:off x="-2064" y="844217"/>
            <a:ext cx="4141076" cy="5324535"/>
          </a:xfrm>
          <a:prstGeom prst="rect">
            <a:avLst/>
          </a:prstGeom>
          <a:noFill/>
        </p:spPr>
        <p:txBody>
          <a:bodyPr wrap="square" lIns="91440" tIns="45720" rIns="91440" bIns="45720" rtlCol="0" anchor="t">
            <a:spAutoFit/>
          </a:bodyPr>
          <a:lstStyle/>
          <a:p>
            <a:pPr marL="285750" indent="-285750" algn="l" rtl="0" fontAlgn="base">
              <a:buFont typeface="Arial" panose="020B0604020202020204" pitchFamily="34" charset="0"/>
              <a:buChar char="•"/>
            </a:pPr>
            <a:r>
              <a:rPr lang="en-GB" sz="1700" b="0" i="0" u="none" strike="noStrike" dirty="0">
                <a:solidFill>
                  <a:srgbClr val="000000"/>
                </a:solidFill>
                <a:effectLst/>
                <a:latin typeface="Arial"/>
                <a:cs typeface="Arial"/>
              </a:rPr>
              <a:t>Our </a:t>
            </a:r>
            <a:r>
              <a:rPr lang="en-GB" sz="1700" b="1" i="0" u="none" strike="noStrike" dirty="0">
                <a:solidFill>
                  <a:srgbClr val="000000"/>
                </a:solidFill>
                <a:effectLst/>
                <a:latin typeface="Arial"/>
                <a:cs typeface="Arial"/>
              </a:rPr>
              <a:t>population profile is older than the England average</a:t>
            </a:r>
            <a:r>
              <a:rPr lang="en-GB" sz="1700" b="0" i="0" u="none" strike="noStrike" dirty="0">
                <a:solidFill>
                  <a:srgbClr val="000000"/>
                </a:solidFill>
                <a:effectLst/>
                <a:latin typeface="Arial"/>
                <a:cs typeface="Arial"/>
              </a:rPr>
              <a:t>, with 25% being over 65. Over the next 25 years we expect a significant rise in our older population with a doubling in the proportion of those over 75, compared with an overall population rise of 15%.</a:t>
            </a:r>
            <a:endParaRPr lang="en-US" sz="1700" b="0" i="0" dirty="0">
              <a:solidFill>
                <a:srgbClr val="000000"/>
              </a:solidFill>
              <a:effectLst/>
              <a:latin typeface="Arial"/>
              <a:cs typeface="Arial"/>
            </a:endParaRPr>
          </a:p>
          <a:p>
            <a:pPr marL="285750" indent="-285750" algn="l" rtl="0" fontAlgn="base">
              <a:buFont typeface="Arial" panose="020B0604020202020204" pitchFamily="34" charset="0"/>
              <a:buChar char="•"/>
            </a:pPr>
            <a:endParaRPr lang="en-GB" sz="1700"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1700" b="0" i="0" u="none" strike="noStrike" dirty="0">
                <a:solidFill>
                  <a:srgbClr val="000000"/>
                </a:solidFill>
                <a:effectLst/>
                <a:latin typeface="Arial"/>
                <a:cs typeface="Arial"/>
              </a:rPr>
              <a:t>As our population changes, the support people need from our local services is also changing.  People are living longer, and more people are living with long-term conditions.  As a result, the Local Authority and our partners have a </a:t>
            </a:r>
            <a:r>
              <a:rPr lang="en-GB" sz="1700" i="0" u="none" strike="noStrike" dirty="0">
                <a:solidFill>
                  <a:srgbClr val="000000"/>
                </a:solidFill>
                <a:effectLst/>
                <a:latin typeface="Arial"/>
                <a:cs typeface="Arial"/>
              </a:rPr>
              <a:t>clear </a:t>
            </a:r>
            <a:r>
              <a:rPr lang="en-GB" sz="1700" b="1" i="0" u="none" strike="noStrike" dirty="0">
                <a:solidFill>
                  <a:srgbClr val="000000"/>
                </a:solidFill>
                <a:effectLst/>
                <a:latin typeface="Arial"/>
                <a:cs typeface="Arial"/>
              </a:rPr>
              <a:t>need to work differently, providing more care in people’s homes and within our local communities, and working more effectively in partnership</a:t>
            </a:r>
            <a:r>
              <a:rPr lang="en-GB" sz="1700" b="0" i="0" u="none" strike="noStrike" dirty="0">
                <a:solidFill>
                  <a:srgbClr val="000000"/>
                </a:solidFill>
                <a:effectLst/>
                <a:latin typeface="Arial"/>
                <a:cs typeface="Arial"/>
              </a:rPr>
              <a:t>.</a:t>
            </a:r>
            <a:r>
              <a:rPr lang="en-US" sz="1700" b="0" i="0" dirty="0">
                <a:solidFill>
                  <a:srgbClr val="808080"/>
                </a:solidFill>
                <a:effectLst/>
                <a:latin typeface="Arial"/>
                <a:cs typeface="Arial"/>
              </a:rPr>
              <a:t>​</a:t>
            </a:r>
          </a:p>
        </p:txBody>
      </p:sp>
      <p:sp>
        <p:nvSpPr>
          <p:cNvPr id="7" name="TextBox 6">
            <a:extLst>
              <a:ext uri="{FF2B5EF4-FFF2-40B4-BE49-F238E27FC236}">
                <a16:creationId xmlns:a16="http://schemas.microsoft.com/office/drawing/2014/main" id="{75963121-0BEE-F67F-E723-C7452E1F2544}"/>
              </a:ext>
            </a:extLst>
          </p:cNvPr>
          <p:cNvSpPr txBox="1"/>
          <p:nvPr/>
        </p:nvSpPr>
        <p:spPr>
          <a:xfrm>
            <a:off x="4130872" y="5473988"/>
            <a:ext cx="7999215" cy="615553"/>
          </a:xfrm>
          <a:prstGeom prst="rect">
            <a:avLst/>
          </a:prstGeom>
          <a:noFill/>
        </p:spPr>
        <p:txBody>
          <a:bodyPr wrap="square">
            <a:spAutoFit/>
          </a:bodyPr>
          <a:lstStyle/>
          <a:p>
            <a:pPr algn="ctr"/>
            <a:r>
              <a:rPr lang="en-GB" sz="1700" b="1" dirty="0">
                <a:latin typeface="Arial" panose="020B0604020202020204" pitchFamily="34" charset="0"/>
                <a:cs typeface="Arial" panose="020B0604020202020204" pitchFamily="34" charset="0"/>
              </a:rPr>
              <a:t>2021 Census data reveals Somerset’s population to be 571,600, an increase of around 41,600 people since 2011</a:t>
            </a:r>
          </a:p>
        </p:txBody>
      </p:sp>
    </p:spTree>
    <p:extLst>
      <p:ext uri="{BB962C8B-B14F-4D97-AF65-F5344CB8AC3E}">
        <p14:creationId xmlns:p14="http://schemas.microsoft.com/office/powerpoint/2010/main" val="490404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78E1EF-1F6D-4370-56A1-AD92045143DD}"/>
              </a:ext>
            </a:extLst>
          </p:cNvPr>
          <p:cNvPicPr>
            <a:picLocks noChangeAspect="1"/>
          </p:cNvPicPr>
          <p:nvPr/>
        </p:nvPicPr>
        <p:blipFill>
          <a:blip r:embed="rId3"/>
          <a:stretch>
            <a:fillRect/>
          </a:stretch>
        </p:blipFill>
        <p:spPr>
          <a:xfrm>
            <a:off x="4446939" y="935419"/>
            <a:ext cx="7745061" cy="4943557"/>
          </a:xfrm>
          <a:prstGeom prst="rect">
            <a:avLst/>
          </a:prstGeom>
        </p:spPr>
      </p:pic>
      <p:sp>
        <p:nvSpPr>
          <p:cNvPr id="8" name="TextBox 7">
            <a:extLst>
              <a:ext uri="{FF2B5EF4-FFF2-40B4-BE49-F238E27FC236}">
                <a16:creationId xmlns:a16="http://schemas.microsoft.com/office/drawing/2014/main" id="{0AA6601A-40FC-AF6A-834A-8517644A43B6}"/>
              </a:ext>
            </a:extLst>
          </p:cNvPr>
          <p:cNvSpPr txBox="1"/>
          <p:nvPr/>
        </p:nvSpPr>
        <p:spPr>
          <a:xfrm>
            <a:off x="0" y="143696"/>
            <a:ext cx="4445876" cy="4247317"/>
          </a:xfrm>
          <a:prstGeom prst="rect">
            <a:avLst/>
          </a:prstGeom>
          <a:noFill/>
        </p:spPr>
        <p:txBody>
          <a:bodyPr wrap="square" rtlCol="0">
            <a:spAutoFit/>
          </a:bodyPr>
          <a:lstStyle/>
          <a:p>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b="1">
                <a:latin typeface="Arial" panose="020B0604020202020204" pitchFamily="34" charset="0"/>
                <a:cs typeface="Arial" panose="020B0604020202020204" pitchFamily="34" charset="0"/>
              </a:rPr>
              <a:t>New unitary</a:t>
            </a:r>
            <a:r>
              <a:rPr lang="en-GB">
                <a:latin typeface="Arial" panose="020B0604020202020204" pitchFamily="34" charset="0"/>
                <a:cs typeface="Arial" panose="020B0604020202020204" pitchFamily="34" charset="0"/>
              </a:rPr>
              <a:t>: Somerset Council was formed on 1</a:t>
            </a:r>
            <a:r>
              <a:rPr lang="en-GB" baseline="30000">
                <a:latin typeface="Arial" panose="020B0604020202020204" pitchFamily="34" charset="0"/>
                <a:cs typeface="Arial" panose="020B0604020202020204" pitchFamily="34" charset="0"/>
              </a:rPr>
              <a:t>st</a:t>
            </a:r>
            <a:r>
              <a:rPr lang="en-GB">
                <a:latin typeface="Arial" panose="020B0604020202020204" pitchFamily="34" charset="0"/>
                <a:cs typeface="Arial" panose="020B0604020202020204" pitchFamily="34" charset="0"/>
              </a:rPr>
              <a:t> April 2023 from 4 District Councils and a County Council.</a:t>
            </a:r>
          </a:p>
          <a:p>
            <a:pPr marL="171450" indent="-171450">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The political administration of Somerset Council is </a:t>
            </a:r>
            <a:r>
              <a:rPr lang="en-GB" b="1">
                <a:latin typeface="Arial" panose="020B0604020202020204" pitchFamily="34" charset="0"/>
                <a:cs typeface="Arial" panose="020B0604020202020204" pitchFamily="34" charset="0"/>
              </a:rPr>
              <a:t>Liberal Democrat</a:t>
            </a:r>
            <a:r>
              <a:rPr lang="en-GB">
                <a:latin typeface="Arial" panose="020B0604020202020204" pitchFamily="34" charset="0"/>
                <a:cs typeface="Arial" panose="020B0604020202020204" pitchFamily="34" charset="0"/>
              </a:rPr>
              <a:t>; the Conservative Party had previously been in charge of Somerset County Council dating back to 2009.</a:t>
            </a:r>
          </a:p>
          <a:p>
            <a:pPr marL="171450" indent="-171450">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Somerset Council’s vision and priorities are set out in the </a:t>
            </a:r>
            <a:r>
              <a:rPr lang="en-GB" b="1">
                <a:latin typeface="Arial" panose="020B0604020202020204" pitchFamily="34" charset="0"/>
                <a:cs typeface="Arial" panose="020B0604020202020204" pitchFamily="34" charset="0"/>
              </a:rPr>
              <a:t>Council Plan </a:t>
            </a:r>
            <a:r>
              <a:rPr lang="en-GB">
                <a:latin typeface="Arial" panose="020B0604020202020204" pitchFamily="34" charset="0"/>
                <a:cs typeface="Arial" panose="020B0604020202020204" pitchFamily="34" charset="0"/>
              </a:rPr>
              <a:t>(2023-27):  </a:t>
            </a:r>
          </a:p>
          <a:p>
            <a:endParaRPr lang="en-GB" sz="160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17061F2B-8555-6157-930C-CC33B90966CD}"/>
              </a:ext>
            </a:extLst>
          </p:cNvPr>
          <p:cNvPicPr>
            <a:picLocks noChangeAspect="1"/>
          </p:cNvPicPr>
          <p:nvPr/>
        </p:nvPicPr>
        <p:blipFill>
          <a:blip r:embed="rId4"/>
          <a:stretch>
            <a:fillRect/>
          </a:stretch>
        </p:blipFill>
        <p:spPr>
          <a:xfrm>
            <a:off x="305407" y="4130566"/>
            <a:ext cx="3103367" cy="2146522"/>
          </a:xfrm>
          <a:prstGeom prst="rect">
            <a:avLst/>
          </a:prstGeom>
        </p:spPr>
      </p:pic>
      <p:sp>
        <p:nvSpPr>
          <p:cNvPr id="11" name="Title 1">
            <a:extLst>
              <a:ext uri="{FF2B5EF4-FFF2-40B4-BE49-F238E27FC236}">
                <a16:creationId xmlns:a16="http://schemas.microsoft.com/office/drawing/2014/main" id="{5D84F2E4-5463-2785-9F40-AB62A726D283}"/>
              </a:ext>
            </a:extLst>
          </p:cNvPr>
          <p:cNvSpPr>
            <a:spLocks noGrp="1"/>
          </p:cNvSpPr>
          <p:nvPr>
            <p:ph type="title"/>
          </p:nvPr>
        </p:nvSpPr>
        <p:spPr>
          <a:xfrm>
            <a:off x="220717" y="0"/>
            <a:ext cx="10515600" cy="756308"/>
          </a:xfrm>
        </p:spPr>
        <p:txBody>
          <a:bodyPr/>
          <a:lstStyle/>
          <a:p>
            <a:r>
              <a:rPr lang="en-GB"/>
              <a:t>Our Local Authority</a:t>
            </a:r>
          </a:p>
        </p:txBody>
      </p:sp>
    </p:spTree>
    <p:extLst>
      <p:ext uri="{BB962C8B-B14F-4D97-AF65-F5344CB8AC3E}">
        <p14:creationId xmlns:p14="http://schemas.microsoft.com/office/powerpoint/2010/main" val="3323968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E9198-952C-1831-DA87-1ECC825819B0}"/>
              </a:ext>
            </a:extLst>
          </p:cNvPr>
          <p:cNvSpPr>
            <a:spLocks noGrp="1"/>
          </p:cNvSpPr>
          <p:nvPr>
            <p:ph type="title"/>
          </p:nvPr>
        </p:nvSpPr>
        <p:spPr>
          <a:xfrm>
            <a:off x="50007" y="0"/>
            <a:ext cx="10515600" cy="756308"/>
          </a:xfrm>
        </p:spPr>
        <p:txBody>
          <a:bodyPr/>
          <a:lstStyle/>
          <a:p>
            <a:r>
              <a:rPr lang="en-GB"/>
              <a:t>The Council’s Financial Position</a:t>
            </a:r>
          </a:p>
        </p:txBody>
      </p:sp>
      <p:pic>
        <p:nvPicPr>
          <p:cNvPr id="5" name="Picture 4">
            <a:extLst>
              <a:ext uri="{FF2B5EF4-FFF2-40B4-BE49-F238E27FC236}">
                <a16:creationId xmlns:a16="http://schemas.microsoft.com/office/drawing/2014/main" id="{2894EAE4-607C-C4F7-BF36-AC814BAA6B4C}"/>
              </a:ext>
            </a:extLst>
          </p:cNvPr>
          <p:cNvPicPr>
            <a:picLocks noChangeAspect="1"/>
          </p:cNvPicPr>
          <p:nvPr/>
        </p:nvPicPr>
        <p:blipFill>
          <a:blip r:embed="rId3"/>
          <a:stretch>
            <a:fillRect/>
          </a:stretch>
        </p:blipFill>
        <p:spPr>
          <a:xfrm>
            <a:off x="173421" y="3814377"/>
            <a:ext cx="5322093" cy="2312021"/>
          </a:xfrm>
          <a:prstGeom prst="rect">
            <a:avLst/>
          </a:prstGeom>
        </p:spPr>
      </p:pic>
      <p:pic>
        <p:nvPicPr>
          <p:cNvPr id="9" name="Picture 8">
            <a:extLst>
              <a:ext uri="{FF2B5EF4-FFF2-40B4-BE49-F238E27FC236}">
                <a16:creationId xmlns:a16="http://schemas.microsoft.com/office/drawing/2014/main" id="{1051EC3E-DD23-F8C1-84FF-B13D54C9330F}"/>
              </a:ext>
            </a:extLst>
          </p:cNvPr>
          <p:cNvPicPr>
            <a:picLocks noChangeAspect="1"/>
          </p:cNvPicPr>
          <p:nvPr/>
        </p:nvPicPr>
        <p:blipFill>
          <a:blip r:embed="rId4"/>
          <a:stretch>
            <a:fillRect/>
          </a:stretch>
        </p:blipFill>
        <p:spPr>
          <a:xfrm>
            <a:off x="8119147" y="817343"/>
            <a:ext cx="3820605" cy="5302601"/>
          </a:xfrm>
          <a:prstGeom prst="rect">
            <a:avLst/>
          </a:prstGeom>
        </p:spPr>
      </p:pic>
      <p:sp>
        <p:nvSpPr>
          <p:cNvPr id="10" name="TextBox 9">
            <a:extLst>
              <a:ext uri="{FF2B5EF4-FFF2-40B4-BE49-F238E27FC236}">
                <a16:creationId xmlns:a16="http://schemas.microsoft.com/office/drawing/2014/main" id="{F897BEF1-E62B-68D8-EF5A-8C50E918C8DB}"/>
              </a:ext>
            </a:extLst>
          </p:cNvPr>
          <p:cNvSpPr txBox="1"/>
          <p:nvPr/>
        </p:nvSpPr>
        <p:spPr>
          <a:xfrm>
            <a:off x="123825" y="670281"/>
            <a:ext cx="8000672" cy="3231654"/>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Somerset Council declared a ‘</a:t>
            </a:r>
            <a:r>
              <a:rPr lang="en-GB" b="1" dirty="0">
                <a:latin typeface="Arial" panose="020B0604020202020204" pitchFamily="34" charset="0"/>
                <a:cs typeface="Arial" panose="020B0604020202020204" pitchFamily="34" charset="0"/>
              </a:rPr>
              <a:t>financial emergency</a:t>
            </a:r>
            <a:r>
              <a:rPr lang="en-GB" dirty="0">
                <a:latin typeface="Arial" panose="020B0604020202020204" pitchFamily="34" charset="0"/>
                <a:cs typeface="Arial" panose="020B0604020202020204" pitchFamily="34" charset="0"/>
              </a:rPr>
              <a:t>’ in November 2023.</a:t>
            </a:r>
          </a:p>
          <a:p>
            <a:r>
              <a:rPr lang="en-GB" dirty="0">
                <a:latin typeface="Arial" panose="020B0604020202020204" pitchFamily="34" charset="0"/>
                <a:cs typeface="Arial" panose="020B0604020202020204" pitchFamily="34" charset="0"/>
              </a:rPr>
              <a:t>A 2024/25 budget consultation was launched in December 2023 seeking public views on a range of potential savings options. </a:t>
            </a:r>
          </a:p>
          <a:p>
            <a:r>
              <a:rPr lang="en-GB" b="1" dirty="0">
                <a:latin typeface="Arial" panose="020B0604020202020204" pitchFamily="34" charset="0"/>
                <a:cs typeface="Arial" panose="020B0604020202020204" pitchFamily="34" charset="0"/>
              </a:rPr>
              <a:t>A balanced budget was set for the coming year by Full Council on 20/02/24 but, based on current forecasts, there is a high likelihood that a s114 notice will need to be issued in 2025/26. </a:t>
            </a:r>
            <a:r>
              <a:rPr lang="en-GB" b="0" i="0" dirty="0">
                <a:solidFill>
                  <a:srgbClr val="323130"/>
                </a:solidFill>
                <a:effectLst/>
                <a:latin typeface="Arial" panose="020B0604020202020204" pitchFamily="34" charset="0"/>
                <a:cs typeface="Arial" panose="020B0604020202020204" pitchFamily="34" charset="0"/>
              </a:rPr>
              <a:t>Control Boards have been put in place to help address the in-year overspend and support the 2024/25 budget:</a:t>
            </a:r>
          </a:p>
          <a:p>
            <a:endParaRPr lang="en-GB" sz="600" b="0" i="0" dirty="0">
              <a:solidFill>
                <a:srgbClr val="323130"/>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323130"/>
                </a:solidFill>
                <a:latin typeface="Arial" panose="020B0604020202020204" pitchFamily="34" charset="0"/>
                <a:cs typeface="Arial" panose="020B0604020202020204" pitchFamily="34" charset="0"/>
              </a:rPr>
              <a:t>Establishment and Recruitment Board</a:t>
            </a:r>
          </a:p>
          <a:p>
            <a:pPr marL="285750" indent="-285750">
              <a:buFont typeface="Arial" panose="020B0604020202020204" pitchFamily="34" charset="0"/>
              <a:buChar char="•"/>
            </a:pPr>
            <a:r>
              <a:rPr lang="en-GB" dirty="0">
                <a:solidFill>
                  <a:srgbClr val="323130"/>
                </a:solidFill>
                <a:latin typeface="Arial" panose="020B0604020202020204" pitchFamily="34" charset="0"/>
                <a:cs typeface="Arial" panose="020B0604020202020204" pitchFamily="34" charset="0"/>
              </a:rPr>
              <a:t>Commercial and Procurement Board</a:t>
            </a:r>
          </a:p>
          <a:p>
            <a:pPr marL="285750" indent="-285750">
              <a:buFont typeface="Arial" panose="020B0604020202020204" pitchFamily="34" charset="0"/>
              <a:buChar char="•"/>
            </a:pPr>
            <a:r>
              <a:rPr lang="en-GB" dirty="0">
                <a:solidFill>
                  <a:srgbClr val="323130"/>
                </a:solidFill>
                <a:latin typeface="Arial" panose="020B0604020202020204" pitchFamily="34" charset="0"/>
                <a:cs typeface="Arial" panose="020B0604020202020204" pitchFamily="34" charset="0"/>
              </a:rPr>
              <a:t>Spend Control Board</a:t>
            </a:r>
            <a:endParaRPr lang="en-GB"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4EF3A79-1A95-AC65-FEA7-7999DB7C2FFE}"/>
              </a:ext>
            </a:extLst>
          </p:cNvPr>
          <p:cNvSpPr txBox="1"/>
          <p:nvPr/>
        </p:nvSpPr>
        <p:spPr>
          <a:xfrm>
            <a:off x="5549462" y="3893426"/>
            <a:ext cx="2490952" cy="2185214"/>
          </a:xfrm>
          <a:prstGeom prst="rect">
            <a:avLst/>
          </a:prstGeom>
          <a:solidFill>
            <a:schemeClr val="bg2"/>
          </a:solidFill>
          <a:ln w="28575">
            <a:solidFill>
              <a:srgbClr val="006072"/>
            </a:solidFill>
          </a:ln>
        </p:spPr>
        <p:txBody>
          <a:bodyPr wrap="square" rtlCol="0">
            <a:spAutoFit/>
          </a:bodyPr>
          <a:lstStyle/>
          <a:p>
            <a:pPr algn="ctr"/>
            <a:r>
              <a:rPr lang="en-GB" dirty="0">
                <a:latin typeface="Arial" panose="020B0604020202020204" pitchFamily="34" charset="0"/>
                <a:cs typeface="Arial" panose="020B0604020202020204" pitchFamily="34" charset="0"/>
              </a:rPr>
              <a:t>A </a:t>
            </a:r>
            <a:r>
              <a:rPr lang="en-GB" b="1" dirty="0">
                <a:latin typeface="Arial" panose="020B0604020202020204" pitchFamily="34" charset="0"/>
                <a:cs typeface="Arial" panose="020B0604020202020204" pitchFamily="34" charset="0"/>
              </a:rPr>
              <a:t>Voluntary Redundancy </a:t>
            </a:r>
            <a:r>
              <a:rPr lang="en-GB" dirty="0">
                <a:latin typeface="Arial" panose="020B0604020202020204" pitchFamily="34" charset="0"/>
                <a:cs typeface="Arial" panose="020B0604020202020204" pitchFamily="34" charset="0"/>
              </a:rPr>
              <a:t>programme launched on 09/02/24</a:t>
            </a:r>
          </a:p>
          <a:p>
            <a:pPr algn="ctr"/>
            <a:endParaRPr lang="en-GB" sz="1000"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Marked the start of a 45-day collective consultation period</a:t>
            </a:r>
          </a:p>
        </p:txBody>
      </p:sp>
    </p:spTree>
    <p:extLst>
      <p:ext uri="{BB962C8B-B14F-4D97-AF65-F5344CB8AC3E}">
        <p14:creationId xmlns:p14="http://schemas.microsoft.com/office/powerpoint/2010/main" val="1540021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ADAE7-BFC8-05AE-7C7D-999C87B13ABB}"/>
              </a:ext>
            </a:extLst>
          </p:cNvPr>
          <p:cNvSpPr>
            <a:spLocks noGrp="1"/>
          </p:cNvSpPr>
          <p:nvPr>
            <p:ph type="title"/>
          </p:nvPr>
        </p:nvSpPr>
        <p:spPr>
          <a:xfrm>
            <a:off x="333704" y="175939"/>
            <a:ext cx="6613634" cy="756308"/>
          </a:xfrm>
        </p:spPr>
        <p:txBody>
          <a:bodyPr/>
          <a:lstStyle/>
          <a:p>
            <a:r>
              <a:rPr lang="en-GB"/>
              <a:t>ASC Vision &amp; Strategy</a:t>
            </a:r>
          </a:p>
        </p:txBody>
      </p:sp>
      <p:sp>
        <p:nvSpPr>
          <p:cNvPr id="3" name="Content Placeholder 2">
            <a:extLst>
              <a:ext uri="{FF2B5EF4-FFF2-40B4-BE49-F238E27FC236}">
                <a16:creationId xmlns:a16="http://schemas.microsoft.com/office/drawing/2014/main" id="{3D4B0A7F-E3DF-1D0D-79FF-CE1541C1FB99}"/>
              </a:ext>
            </a:extLst>
          </p:cNvPr>
          <p:cNvSpPr>
            <a:spLocks noGrp="1"/>
          </p:cNvSpPr>
          <p:nvPr>
            <p:ph sz="quarter" idx="10"/>
          </p:nvPr>
        </p:nvSpPr>
        <p:spPr>
          <a:xfrm>
            <a:off x="294290" y="924955"/>
            <a:ext cx="6526923" cy="4916397"/>
          </a:xfrm>
        </p:spPr>
        <p:txBody>
          <a:bodyPr/>
          <a:lstStyle/>
          <a:p>
            <a:pPr marL="0" indent="0" rtl="0" fontAlgn="base">
              <a:buNone/>
            </a:pPr>
            <a:r>
              <a:rPr lang="en-GB" sz="1800" b="1">
                <a:solidFill>
                  <a:srgbClr val="006072"/>
                </a:solidFill>
                <a:latin typeface="Arial" panose="020B0604020202020204" pitchFamily="34" charset="0"/>
              </a:rPr>
              <a:t>‘</a:t>
            </a:r>
            <a:r>
              <a:rPr lang="en-GB" sz="1800" b="1" i="0" u="none" strike="noStrike">
                <a:solidFill>
                  <a:srgbClr val="006072"/>
                </a:solidFill>
                <a:effectLst/>
                <a:latin typeface="Arial" panose="020B0604020202020204" pitchFamily="34" charset="0"/>
              </a:rPr>
              <a:t>We want people to live healthy and independent lives, supported by thriving and connected communities, with timely and easy access to high quality and efficient support when they need it’</a:t>
            </a:r>
          </a:p>
          <a:p>
            <a:pPr marL="0" indent="0" rtl="0" fontAlgn="base">
              <a:buNone/>
            </a:pPr>
            <a:endParaRPr lang="en-US" sz="1000" b="0" i="0">
              <a:solidFill>
                <a:srgbClr val="000000"/>
              </a:solidFill>
              <a:effectLst/>
              <a:latin typeface="Segoe UI" panose="020B0502040204020203" pitchFamily="34" charset="0"/>
            </a:endParaRPr>
          </a:p>
          <a:p>
            <a:pPr marL="0" indent="0" fontAlgn="base">
              <a:buNone/>
            </a:pPr>
            <a:r>
              <a:rPr lang="en-US" sz="1800" b="1">
                <a:solidFill>
                  <a:schemeClr val="tx1"/>
                </a:solidFill>
                <a:latin typeface="Arial" panose="020B0604020202020204" pitchFamily="34" charset="0"/>
                <a:cs typeface="Arial" panose="020B0604020202020204" pitchFamily="34" charset="0"/>
              </a:rPr>
              <a:t>Our Adult Social Care Strategy (2023-26) details 4 core priorities for our service to ensure we deliver the right care and support for our communities and the best possible outcomes within the resources available to us.</a:t>
            </a:r>
          </a:p>
          <a:p>
            <a:pPr marL="0" indent="0" algn="l" rtl="0" fontAlgn="base">
              <a:buNone/>
            </a:pPr>
            <a:endParaRPr lang="en-GB" sz="1000" u="none" strike="noStrike">
              <a:solidFill>
                <a:srgbClr val="808080"/>
              </a:solidFill>
              <a:latin typeface="Arial" panose="020B0604020202020204" pitchFamily="34" charset="0"/>
              <a:cs typeface="Arial" panose="020B0604020202020204" pitchFamily="34" charset="0"/>
            </a:endParaRPr>
          </a:p>
          <a:p>
            <a:pPr marL="0" indent="0" algn="l" rtl="0" fontAlgn="base">
              <a:buNone/>
            </a:pPr>
            <a:r>
              <a:rPr lang="en-GB" sz="1800" b="0" i="0" u="none" strike="noStrike">
                <a:solidFill>
                  <a:srgbClr val="000000"/>
                </a:solidFill>
                <a:effectLst/>
                <a:latin typeface="Arial" panose="020B0604020202020204" pitchFamily="34" charset="0"/>
                <a:cs typeface="Arial" panose="020B0604020202020204" pitchFamily="34" charset="0"/>
              </a:rPr>
              <a:t>There is a clear ‘golden thread’ across all key local strategies in Somerset demonstrating a shared local commitment to:</a:t>
            </a:r>
            <a:r>
              <a:rPr lang="en-US" sz="1800" b="0" i="0">
                <a:solidFill>
                  <a:srgbClr val="808080"/>
                </a:solidFill>
                <a:effectLst/>
                <a:latin typeface="Arial" panose="020B0604020202020204" pitchFamily="34" charset="0"/>
                <a:cs typeface="Arial" panose="020B0604020202020204" pitchFamily="34" charset="0"/>
              </a:rPr>
              <a:t>​</a:t>
            </a:r>
            <a:endParaRPr lang="en-US" sz="1800" b="0" i="0">
              <a:solidFill>
                <a:srgbClr val="000000"/>
              </a:solidFill>
              <a:effectLst/>
              <a:latin typeface="Arial" panose="020B0604020202020204" pitchFamily="34" charset="0"/>
              <a:cs typeface="Arial" panose="020B0604020202020204" pitchFamily="34" charset="0"/>
            </a:endParaRPr>
          </a:p>
          <a:p>
            <a:pPr algn="l" rtl="0" fontAlgn="base"/>
            <a:r>
              <a:rPr lang="en-GB" sz="1800" b="0" i="0">
                <a:solidFill>
                  <a:srgbClr val="808080"/>
                </a:solidFill>
                <a:effectLst/>
                <a:latin typeface="Arial" panose="020B0604020202020204" pitchFamily="34" charset="0"/>
                <a:cs typeface="Arial" panose="020B0604020202020204" pitchFamily="34" charset="0"/>
              </a:rPr>
              <a:t>​</a:t>
            </a:r>
            <a:r>
              <a:rPr lang="en-GB" sz="1800" b="0" i="0" u="none" strike="noStrike">
                <a:solidFill>
                  <a:srgbClr val="000000"/>
                </a:solidFill>
                <a:effectLst/>
                <a:latin typeface="Arial" panose="020B0604020202020204" pitchFamily="34" charset="0"/>
                <a:cs typeface="Arial" panose="020B0604020202020204" pitchFamily="34" charset="0"/>
              </a:rPr>
              <a:t>Improving people’s health and wellbeing</a:t>
            </a:r>
            <a:r>
              <a:rPr lang="en-US" sz="1800" b="0" i="0">
                <a:solidFill>
                  <a:srgbClr val="808080"/>
                </a:solidFill>
                <a:effectLst/>
                <a:latin typeface="Arial" panose="020B0604020202020204" pitchFamily="34" charset="0"/>
                <a:cs typeface="Arial" panose="020B0604020202020204" pitchFamily="34" charset="0"/>
              </a:rPr>
              <a:t>​</a:t>
            </a:r>
            <a:endParaRPr lang="en-US" sz="1800" b="0" i="0">
              <a:solidFill>
                <a:srgbClr val="000000"/>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cs typeface="Arial" panose="020B0604020202020204" pitchFamily="34" charset="0"/>
              </a:rPr>
              <a:t>Focusing on prevention and early intervention</a:t>
            </a:r>
            <a:r>
              <a:rPr lang="en-US" sz="1800" b="0" i="0">
                <a:solidFill>
                  <a:srgbClr val="808080"/>
                </a:solidFill>
                <a:effectLst/>
                <a:latin typeface="Arial" panose="020B0604020202020204" pitchFamily="34" charset="0"/>
                <a:cs typeface="Arial" panose="020B0604020202020204" pitchFamily="34" charset="0"/>
              </a:rPr>
              <a:t>​</a:t>
            </a:r>
            <a:endParaRPr lang="en-US" sz="1800" b="0" i="0">
              <a:solidFill>
                <a:srgbClr val="000000"/>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cs typeface="Arial" panose="020B0604020202020204" pitchFamily="34" charset="0"/>
              </a:rPr>
              <a:t>Investment in our communities and neighbourhoods </a:t>
            </a:r>
            <a:r>
              <a:rPr lang="en-US" sz="1800" b="0" i="0">
                <a:solidFill>
                  <a:srgbClr val="808080"/>
                </a:solidFill>
                <a:effectLst/>
                <a:latin typeface="Arial" panose="020B0604020202020204" pitchFamily="34" charset="0"/>
                <a:cs typeface="Arial" panose="020B0604020202020204" pitchFamily="34" charset="0"/>
              </a:rPr>
              <a:t>​</a:t>
            </a:r>
            <a:endParaRPr lang="en-US" sz="1800" b="0" i="0">
              <a:solidFill>
                <a:srgbClr val="000000"/>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cs typeface="Arial" panose="020B0604020202020204" pitchFamily="34" charset="0"/>
              </a:rPr>
              <a:t>Promoting people’s independence </a:t>
            </a:r>
            <a:r>
              <a:rPr lang="en-US" sz="1800" b="0" i="0">
                <a:solidFill>
                  <a:srgbClr val="808080"/>
                </a:solidFill>
                <a:effectLst/>
                <a:latin typeface="Arial" panose="020B0604020202020204" pitchFamily="34" charset="0"/>
                <a:cs typeface="Arial" panose="020B0604020202020204" pitchFamily="34" charset="0"/>
              </a:rPr>
              <a:t>​</a:t>
            </a:r>
            <a:endParaRPr lang="en-US" sz="1800" b="0" i="0">
              <a:solidFill>
                <a:srgbClr val="000000"/>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cs typeface="Arial" panose="020B0604020202020204" pitchFamily="34" charset="0"/>
              </a:rPr>
              <a:t>Ensuring easy access to high quality support when required</a:t>
            </a:r>
            <a:r>
              <a:rPr lang="en-US" sz="1800" b="0" i="0">
                <a:solidFill>
                  <a:srgbClr val="808080"/>
                </a:solidFill>
                <a:effectLst/>
                <a:latin typeface="Arial" panose="020B0604020202020204" pitchFamily="34" charset="0"/>
                <a:cs typeface="Arial" panose="020B0604020202020204" pitchFamily="34" charset="0"/>
              </a:rPr>
              <a:t>​</a:t>
            </a:r>
            <a:endParaRPr lang="en-US" sz="1800" b="0" i="0">
              <a:solidFill>
                <a:srgbClr val="000000"/>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cs typeface="Arial" panose="020B0604020202020204" pitchFamily="34" charset="0"/>
              </a:rPr>
              <a:t>Reducing inequalities and improving outcomes for those with more complex needs</a:t>
            </a:r>
            <a:r>
              <a:rPr lang="en-US" sz="1800" b="0" i="0">
                <a:solidFill>
                  <a:srgbClr val="808080"/>
                </a:solidFill>
                <a:effectLst/>
                <a:latin typeface="Arial" panose="020B0604020202020204" pitchFamily="34" charset="0"/>
                <a:cs typeface="Arial" panose="020B0604020202020204" pitchFamily="34" charset="0"/>
              </a:rPr>
              <a:t>​.</a:t>
            </a:r>
          </a:p>
          <a:p>
            <a:pPr marL="0" indent="0" algn="l" rtl="0" fontAlgn="base">
              <a:buNone/>
            </a:pPr>
            <a:endParaRPr lang="en-US" sz="1800">
              <a:solidFill>
                <a:srgbClr val="808080"/>
              </a:solidFill>
              <a:latin typeface="Arial" panose="020B0604020202020204" pitchFamily="34" charset="0"/>
              <a:cs typeface="Arial" panose="020B0604020202020204" pitchFamily="34" charset="0"/>
            </a:endParaRPr>
          </a:p>
          <a:p>
            <a:pPr marL="0" indent="0">
              <a:buNone/>
            </a:pPr>
            <a:endParaRPr lang="en-GB"/>
          </a:p>
        </p:txBody>
      </p:sp>
      <p:pic>
        <p:nvPicPr>
          <p:cNvPr id="7" name="Picture 6">
            <a:extLst>
              <a:ext uri="{FF2B5EF4-FFF2-40B4-BE49-F238E27FC236}">
                <a16:creationId xmlns:a16="http://schemas.microsoft.com/office/drawing/2014/main" id="{8147ED50-6E92-B464-01EC-CAAF80F5429D}"/>
              </a:ext>
            </a:extLst>
          </p:cNvPr>
          <p:cNvPicPr>
            <a:picLocks noChangeAspect="1"/>
          </p:cNvPicPr>
          <p:nvPr/>
        </p:nvPicPr>
        <p:blipFill>
          <a:blip r:embed="rId3"/>
          <a:stretch>
            <a:fillRect/>
          </a:stretch>
        </p:blipFill>
        <p:spPr>
          <a:xfrm>
            <a:off x="7310318" y="118101"/>
            <a:ext cx="4629388" cy="6521785"/>
          </a:xfrm>
          <a:prstGeom prst="rect">
            <a:avLst/>
          </a:prstGeom>
        </p:spPr>
      </p:pic>
    </p:spTree>
    <p:extLst>
      <p:ext uri="{BB962C8B-B14F-4D97-AF65-F5344CB8AC3E}">
        <p14:creationId xmlns:p14="http://schemas.microsoft.com/office/powerpoint/2010/main" val="2316751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6AAC4A-8573-856A-FE20-63E63D516584}"/>
              </a:ext>
            </a:extLst>
          </p:cNvPr>
          <p:cNvPicPr>
            <a:picLocks noChangeAspect="1"/>
          </p:cNvPicPr>
          <p:nvPr/>
        </p:nvPicPr>
        <p:blipFill>
          <a:blip r:embed="rId3"/>
          <a:stretch>
            <a:fillRect/>
          </a:stretch>
        </p:blipFill>
        <p:spPr>
          <a:xfrm>
            <a:off x="809297" y="0"/>
            <a:ext cx="10583917" cy="6245285"/>
          </a:xfrm>
          <a:prstGeom prst="rect">
            <a:avLst/>
          </a:prstGeom>
        </p:spPr>
      </p:pic>
    </p:spTree>
    <p:extLst>
      <p:ext uri="{BB962C8B-B14F-4D97-AF65-F5344CB8AC3E}">
        <p14:creationId xmlns:p14="http://schemas.microsoft.com/office/powerpoint/2010/main" val="3350172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D2B1E2C-FF3D-0A97-9C9D-AD3412C69470}"/>
              </a:ext>
            </a:extLst>
          </p:cNvPr>
          <p:cNvPicPr>
            <a:picLocks noChangeAspect="1"/>
          </p:cNvPicPr>
          <p:nvPr/>
        </p:nvPicPr>
        <p:blipFill>
          <a:blip r:embed="rId3"/>
          <a:stretch>
            <a:fillRect/>
          </a:stretch>
        </p:blipFill>
        <p:spPr>
          <a:xfrm>
            <a:off x="9963573" y="0"/>
            <a:ext cx="2228427" cy="2163012"/>
          </a:xfrm>
          <a:prstGeom prst="rect">
            <a:avLst/>
          </a:prstGeom>
        </p:spPr>
      </p:pic>
      <p:sp>
        <p:nvSpPr>
          <p:cNvPr id="2" name="Title 1">
            <a:extLst>
              <a:ext uri="{FF2B5EF4-FFF2-40B4-BE49-F238E27FC236}">
                <a16:creationId xmlns:a16="http://schemas.microsoft.com/office/drawing/2014/main" id="{2A9AB589-AD48-2829-4573-0AE13F6206F5}"/>
              </a:ext>
            </a:extLst>
          </p:cNvPr>
          <p:cNvSpPr>
            <a:spLocks noGrp="1"/>
          </p:cNvSpPr>
          <p:nvPr>
            <p:ph type="title"/>
          </p:nvPr>
        </p:nvSpPr>
        <p:spPr>
          <a:xfrm>
            <a:off x="134007" y="0"/>
            <a:ext cx="10515600" cy="756308"/>
          </a:xfrm>
        </p:spPr>
        <p:txBody>
          <a:bodyPr/>
          <a:lstStyle/>
          <a:p>
            <a:r>
              <a:rPr lang="en-GB" dirty="0"/>
              <a:t>Our Adult Social Care workforce</a:t>
            </a:r>
          </a:p>
        </p:txBody>
      </p:sp>
      <p:sp>
        <p:nvSpPr>
          <p:cNvPr id="3" name="TextBox 2">
            <a:extLst>
              <a:ext uri="{FF2B5EF4-FFF2-40B4-BE49-F238E27FC236}">
                <a16:creationId xmlns:a16="http://schemas.microsoft.com/office/drawing/2014/main" id="{8E3517D6-709B-E5B1-4B89-1C36723CEC6B}"/>
              </a:ext>
            </a:extLst>
          </p:cNvPr>
          <p:cNvSpPr txBox="1"/>
          <p:nvPr/>
        </p:nvSpPr>
        <p:spPr>
          <a:xfrm>
            <a:off x="231228" y="705602"/>
            <a:ext cx="3683547" cy="4832092"/>
          </a:xfrm>
          <a:prstGeom prst="rect">
            <a:avLst/>
          </a:prstGeom>
          <a:solidFill>
            <a:srgbClr val="006072"/>
          </a:solidFill>
        </p:spPr>
        <p:txBody>
          <a:bodyPr wrap="square" lIns="91440" tIns="45720" rIns="91440" bIns="45720" rtlCol="0" anchor="t">
            <a:spAutoFit/>
          </a:bodyPr>
          <a:lstStyle/>
          <a:p>
            <a:pPr algn="ctr"/>
            <a:endParaRPr lang="en-GB" sz="1000" b="1" dirty="0">
              <a:solidFill>
                <a:schemeClr val="bg1"/>
              </a:solidFill>
            </a:endParaRPr>
          </a:p>
          <a:p>
            <a:r>
              <a:rPr lang="en-GB" sz="2000" b="1" dirty="0">
                <a:solidFill>
                  <a:schemeClr val="bg1"/>
                </a:solidFill>
              </a:rPr>
              <a:t>ASC Workforce Strategy: Themes</a:t>
            </a:r>
            <a:endParaRPr lang="en-GB" sz="2000" b="1" dirty="0">
              <a:solidFill>
                <a:schemeClr val="bg1"/>
              </a:solidFill>
              <a:cs typeface="Calibri"/>
            </a:endParaRPr>
          </a:p>
          <a:p>
            <a:pPr algn="ctr"/>
            <a:endParaRPr lang="en-GB" sz="1000" b="1" dirty="0">
              <a:solidFill>
                <a:schemeClr val="bg1"/>
              </a:solidFill>
            </a:endParaRPr>
          </a:p>
          <a:p>
            <a:pPr marL="342900" indent="-342900">
              <a:buFont typeface="+mj-lt"/>
              <a:buAutoNum type="arabicPeriod"/>
            </a:pPr>
            <a:r>
              <a:rPr lang="en-GB" b="1" dirty="0">
                <a:solidFill>
                  <a:schemeClr val="bg1"/>
                </a:solidFill>
              </a:rPr>
              <a:t>Recruitment</a:t>
            </a:r>
          </a:p>
          <a:p>
            <a:pPr marL="342900" indent="-342900">
              <a:buFont typeface="+mj-lt"/>
              <a:buAutoNum type="arabicPeriod"/>
            </a:pPr>
            <a:endParaRPr lang="en-GB" sz="1000" b="1" dirty="0">
              <a:solidFill>
                <a:schemeClr val="bg1"/>
              </a:solidFill>
            </a:endParaRPr>
          </a:p>
          <a:p>
            <a:pPr marL="342900" indent="-342900">
              <a:buFont typeface="+mj-lt"/>
              <a:buAutoNum type="arabicPeriod"/>
            </a:pPr>
            <a:r>
              <a:rPr lang="en-GB" b="1" dirty="0">
                <a:solidFill>
                  <a:schemeClr val="bg1"/>
                </a:solidFill>
              </a:rPr>
              <a:t>Retention</a:t>
            </a:r>
          </a:p>
          <a:p>
            <a:pPr marL="342900" indent="-342900">
              <a:buFont typeface="+mj-lt"/>
              <a:buAutoNum type="arabicPeriod"/>
            </a:pPr>
            <a:endParaRPr lang="en-GB" sz="1000" b="1" dirty="0">
              <a:solidFill>
                <a:schemeClr val="bg1"/>
              </a:solidFill>
            </a:endParaRPr>
          </a:p>
          <a:p>
            <a:pPr marL="342900" indent="-342900">
              <a:buFont typeface="+mj-lt"/>
              <a:buAutoNum type="arabicPeriod"/>
            </a:pPr>
            <a:r>
              <a:rPr lang="en-GB" b="1" dirty="0">
                <a:solidFill>
                  <a:schemeClr val="bg1"/>
                </a:solidFill>
              </a:rPr>
              <a:t>Pay &amp; Conditions</a:t>
            </a:r>
          </a:p>
          <a:p>
            <a:pPr marL="342900" indent="-342900">
              <a:buFont typeface="+mj-lt"/>
              <a:buAutoNum type="arabicPeriod"/>
            </a:pPr>
            <a:endParaRPr lang="en-GB" sz="1000" b="1" dirty="0">
              <a:solidFill>
                <a:schemeClr val="bg1"/>
              </a:solidFill>
            </a:endParaRPr>
          </a:p>
          <a:p>
            <a:pPr marL="342900" indent="-342900">
              <a:buFont typeface="+mj-lt"/>
              <a:buAutoNum type="arabicPeriod"/>
            </a:pPr>
            <a:r>
              <a:rPr lang="en-GB" b="1" dirty="0">
                <a:solidFill>
                  <a:schemeClr val="bg1"/>
                </a:solidFill>
              </a:rPr>
              <a:t>Succession planning</a:t>
            </a:r>
          </a:p>
          <a:p>
            <a:pPr marL="342900" indent="-342900">
              <a:buFont typeface="+mj-lt"/>
              <a:buAutoNum type="arabicPeriod"/>
            </a:pPr>
            <a:endParaRPr lang="en-GB" sz="1000" b="1" dirty="0">
              <a:solidFill>
                <a:schemeClr val="bg1"/>
              </a:solidFill>
            </a:endParaRPr>
          </a:p>
          <a:p>
            <a:pPr marL="342900" indent="-342900">
              <a:buFont typeface="+mj-lt"/>
              <a:buAutoNum type="arabicPeriod"/>
            </a:pPr>
            <a:r>
              <a:rPr lang="en-GB" b="1" dirty="0">
                <a:solidFill>
                  <a:schemeClr val="bg1"/>
                </a:solidFill>
              </a:rPr>
              <a:t>New ways of working</a:t>
            </a:r>
          </a:p>
          <a:p>
            <a:pPr marL="342900" indent="-342900">
              <a:buFont typeface="+mj-lt"/>
              <a:buAutoNum type="arabicPeriod"/>
            </a:pPr>
            <a:endParaRPr lang="en-GB" sz="1000" b="1" dirty="0">
              <a:solidFill>
                <a:schemeClr val="bg1"/>
              </a:solidFill>
            </a:endParaRPr>
          </a:p>
          <a:p>
            <a:pPr marL="342900" indent="-342900">
              <a:buFont typeface="+mj-lt"/>
              <a:buAutoNum type="arabicPeriod"/>
            </a:pPr>
            <a:r>
              <a:rPr lang="en-GB" b="1" dirty="0">
                <a:solidFill>
                  <a:schemeClr val="bg1"/>
                </a:solidFill>
              </a:rPr>
              <a:t>Young People</a:t>
            </a:r>
          </a:p>
          <a:p>
            <a:pPr marL="342900" indent="-342900">
              <a:buFont typeface="+mj-lt"/>
              <a:buAutoNum type="arabicPeriod"/>
            </a:pPr>
            <a:endParaRPr lang="en-GB" sz="1000" b="1" dirty="0">
              <a:solidFill>
                <a:schemeClr val="bg1"/>
              </a:solidFill>
            </a:endParaRPr>
          </a:p>
          <a:p>
            <a:pPr marL="342900" indent="-342900">
              <a:buFont typeface="+mj-lt"/>
              <a:buAutoNum type="arabicPeriod"/>
            </a:pPr>
            <a:r>
              <a:rPr lang="en-GB" b="1" dirty="0">
                <a:solidFill>
                  <a:schemeClr val="bg1"/>
                </a:solidFill>
              </a:rPr>
              <a:t>Learning &amp; Development</a:t>
            </a:r>
          </a:p>
          <a:p>
            <a:pPr marL="342900" indent="-342900">
              <a:buFont typeface="+mj-lt"/>
              <a:buAutoNum type="arabicPeriod"/>
            </a:pPr>
            <a:endParaRPr lang="en-GB" sz="1000" b="1" dirty="0">
              <a:solidFill>
                <a:schemeClr val="bg1"/>
              </a:solidFill>
            </a:endParaRPr>
          </a:p>
          <a:p>
            <a:pPr marL="342900" indent="-342900">
              <a:buFont typeface="+mj-lt"/>
              <a:buAutoNum type="arabicPeriod"/>
            </a:pPr>
            <a:r>
              <a:rPr lang="en-GB" b="1" dirty="0">
                <a:solidFill>
                  <a:schemeClr val="bg1"/>
                </a:solidFill>
              </a:rPr>
              <a:t>Leadership</a:t>
            </a:r>
          </a:p>
          <a:p>
            <a:pPr marL="342900" indent="-342900">
              <a:buFont typeface="+mj-lt"/>
              <a:buAutoNum type="arabicPeriod"/>
            </a:pPr>
            <a:endParaRPr lang="en-GB" sz="1000" b="1" dirty="0">
              <a:solidFill>
                <a:schemeClr val="bg1"/>
              </a:solidFill>
            </a:endParaRPr>
          </a:p>
          <a:p>
            <a:pPr marL="342900" indent="-342900">
              <a:buFont typeface="+mj-lt"/>
              <a:buAutoNum type="arabicPeriod"/>
            </a:pPr>
            <a:r>
              <a:rPr lang="en-GB" b="1" dirty="0">
                <a:solidFill>
                  <a:schemeClr val="bg1"/>
                </a:solidFill>
              </a:rPr>
              <a:t>Partnership working</a:t>
            </a:r>
          </a:p>
          <a:p>
            <a:pPr marL="342900" indent="-342900">
              <a:buFont typeface="+mj-lt"/>
              <a:buAutoNum type="arabicPeriod"/>
            </a:pPr>
            <a:endParaRPr lang="en-GB" sz="1000" b="1" dirty="0">
              <a:solidFill>
                <a:schemeClr val="bg1"/>
              </a:solidFill>
            </a:endParaRPr>
          </a:p>
          <a:p>
            <a:pPr marL="342900" indent="-342900">
              <a:buFont typeface="+mj-lt"/>
              <a:buAutoNum type="arabicPeriod"/>
            </a:pPr>
            <a:r>
              <a:rPr lang="en-GB" b="1" dirty="0">
                <a:solidFill>
                  <a:schemeClr val="bg1"/>
                </a:solidFill>
              </a:rPr>
              <a:t>Implementation and monitoring</a:t>
            </a:r>
          </a:p>
        </p:txBody>
      </p:sp>
      <p:pic>
        <p:nvPicPr>
          <p:cNvPr id="5" name="Picture 4">
            <a:extLst>
              <a:ext uri="{FF2B5EF4-FFF2-40B4-BE49-F238E27FC236}">
                <a16:creationId xmlns:a16="http://schemas.microsoft.com/office/drawing/2014/main" id="{B58688BF-B652-06F8-6069-D4952A5933B9}"/>
              </a:ext>
            </a:extLst>
          </p:cNvPr>
          <p:cNvPicPr>
            <a:picLocks noChangeAspect="1"/>
          </p:cNvPicPr>
          <p:nvPr/>
        </p:nvPicPr>
        <p:blipFill>
          <a:blip r:embed="rId4"/>
          <a:stretch>
            <a:fillRect/>
          </a:stretch>
        </p:blipFill>
        <p:spPr>
          <a:xfrm>
            <a:off x="4042299" y="764482"/>
            <a:ext cx="992648" cy="441177"/>
          </a:xfrm>
          <a:prstGeom prst="rect">
            <a:avLst/>
          </a:prstGeom>
        </p:spPr>
      </p:pic>
      <p:pic>
        <p:nvPicPr>
          <p:cNvPr id="6" name="Picture 5">
            <a:extLst>
              <a:ext uri="{FF2B5EF4-FFF2-40B4-BE49-F238E27FC236}">
                <a16:creationId xmlns:a16="http://schemas.microsoft.com/office/drawing/2014/main" id="{89D3F347-DD0A-813E-CBD0-573305E552FE}"/>
              </a:ext>
            </a:extLst>
          </p:cNvPr>
          <p:cNvPicPr>
            <a:picLocks noChangeAspect="1"/>
          </p:cNvPicPr>
          <p:nvPr/>
        </p:nvPicPr>
        <p:blipFill>
          <a:blip r:embed="rId5"/>
          <a:stretch>
            <a:fillRect/>
          </a:stretch>
        </p:blipFill>
        <p:spPr>
          <a:xfrm>
            <a:off x="4161576" y="1303982"/>
            <a:ext cx="727941" cy="727941"/>
          </a:xfrm>
          <a:prstGeom prst="rect">
            <a:avLst/>
          </a:prstGeom>
        </p:spPr>
      </p:pic>
      <p:pic>
        <p:nvPicPr>
          <p:cNvPr id="7" name="Picture 6">
            <a:extLst>
              <a:ext uri="{FF2B5EF4-FFF2-40B4-BE49-F238E27FC236}">
                <a16:creationId xmlns:a16="http://schemas.microsoft.com/office/drawing/2014/main" id="{26811E2F-1E3A-DE52-DD72-047B6576B9DB}"/>
              </a:ext>
            </a:extLst>
          </p:cNvPr>
          <p:cNvPicPr>
            <a:picLocks noChangeAspect="1"/>
          </p:cNvPicPr>
          <p:nvPr/>
        </p:nvPicPr>
        <p:blipFill>
          <a:blip r:embed="rId6"/>
          <a:stretch>
            <a:fillRect/>
          </a:stretch>
        </p:blipFill>
        <p:spPr>
          <a:xfrm>
            <a:off x="4125400" y="2155597"/>
            <a:ext cx="705883" cy="705883"/>
          </a:xfrm>
          <a:prstGeom prst="rect">
            <a:avLst/>
          </a:prstGeom>
        </p:spPr>
      </p:pic>
      <p:pic>
        <p:nvPicPr>
          <p:cNvPr id="8" name="Picture 7">
            <a:extLst>
              <a:ext uri="{FF2B5EF4-FFF2-40B4-BE49-F238E27FC236}">
                <a16:creationId xmlns:a16="http://schemas.microsoft.com/office/drawing/2014/main" id="{F5BB88E6-BD03-61D6-68EF-1F43C252CB98}"/>
              </a:ext>
            </a:extLst>
          </p:cNvPr>
          <p:cNvPicPr>
            <a:picLocks noChangeAspect="1"/>
          </p:cNvPicPr>
          <p:nvPr/>
        </p:nvPicPr>
        <p:blipFill>
          <a:blip r:embed="rId7"/>
          <a:stretch>
            <a:fillRect/>
          </a:stretch>
        </p:blipFill>
        <p:spPr>
          <a:xfrm>
            <a:off x="4076334" y="2970985"/>
            <a:ext cx="904413" cy="573530"/>
          </a:xfrm>
          <a:prstGeom prst="rect">
            <a:avLst/>
          </a:prstGeom>
        </p:spPr>
      </p:pic>
      <p:pic>
        <p:nvPicPr>
          <p:cNvPr id="9" name="Picture 8">
            <a:extLst>
              <a:ext uri="{FF2B5EF4-FFF2-40B4-BE49-F238E27FC236}">
                <a16:creationId xmlns:a16="http://schemas.microsoft.com/office/drawing/2014/main" id="{1402298A-F3C1-B8EA-A4C7-99D2586DB5A7}"/>
              </a:ext>
            </a:extLst>
          </p:cNvPr>
          <p:cNvPicPr>
            <a:picLocks noChangeAspect="1"/>
          </p:cNvPicPr>
          <p:nvPr/>
        </p:nvPicPr>
        <p:blipFill>
          <a:blip r:embed="rId8"/>
          <a:stretch>
            <a:fillRect/>
          </a:stretch>
        </p:blipFill>
        <p:spPr>
          <a:xfrm>
            <a:off x="4150097" y="3600681"/>
            <a:ext cx="639707" cy="639707"/>
          </a:xfrm>
          <a:prstGeom prst="rect">
            <a:avLst/>
          </a:prstGeom>
        </p:spPr>
      </p:pic>
      <p:pic>
        <p:nvPicPr>
          <p:cNvPr id="10" name="Picture 9">
            <a:extLst>
              <a:ext uri="{FF2B5EF4-FFF2-40B4-BE49-F238E27FC236}">
                <a16:creationId xmlns:a16="http://schemas.microsoft.com/office/drawing/2014/main" id="{9D53A7D0-3B7D-B433-6BF7-3163082DBE7C}"/>
              </a:ext>
            </a:extLst>
          </p:cNvPr>
          <p:cNvPicPr>
            <a:picLocks noChangeAspect="1"/>
          </p:cNvPicPr>
          <p:nvPr/>
        </p:nvPicPr>
        <p:blipFill>
          <a:blip r:embed="rId9"/>
          <a:stretch>
            <a:fillRect/>
          </a:stretch>
        </p:blipFill>
        <p:spPr>
          <a:xfrm>
            <a:off x="4224098" y="4422755"/>
            <a:ext cx="529412" cy="529412"/>
          </a:xfrm>
          <a:prstGeom prst="rect">
            <a:avLst/>
          </a:prstGeom>
        </p:spPr>
      </p:pic>
      <p:pic>
        <p:nvPicPr>
          <p:cNvPr id="11" name="Picture 10">
            <a:extLst>
              <a:ext uri="{FF2B5EF4-FFF2-40B4-BE49-F238E27FC236}">
                <a16:creationId xmlns:a16="http://schemas.microsoft.com/office/drawing/2014/main" id="{B491A6F6-66F6-3250-21AC-D6661E6445EE}"/>
              </a:ext>
            </a:extLst>
          </p:cNvPr>
          <p:cNvPicPr>
            <a:picLocks noChangeAspect="1"/>
          </p:cNvPicPr>
          <p:nvPr/>
        </p:nvPicPr>
        <p:blipFill>
          <a:blip r:embed="rId10"/>
          <a:stretch>
            <a:fillRect/>
          </a:stretch>
        </p:blipFill>
        <p:spPr>
          <a:xfrm>
            <a:off x="4134937" y="5035760"/>
            <a:ext cx="639707" cy="639707"/>
          </a:xfrm>
          <a:prstGeom prst="rect">
            <a:avLst/>
          </a:prstGeom>
        </p:spPr>
      </p:pic>
      <p:sp>
        <p:nvSpPr>
          <p:cNvPr id="13" name="TextBox 12">
            <a:extLst>
              <a:ext uri="{FF2B5EF4-FFF2-40B4-BE49-F238E27FC236}">
                <a16:creationId xmlns:a16="http://schemas.microsoft.com/office/drawing/2014/main" id="{EB5CD13C-0ECC-31E0-9A38-468739912785}"/>
              </a:ext>
            </a:extLst>
          </p:cNvPr>
          <p:cNvSpPr txBox="1"/>
          <p:nvPr/>
        </p:nvSpPr>
        <p:spPr>
          <a:xfrm>
            <a:off x="5125826" y="747130"/>
            <a:ext cx="5336381" cy="369332"/>
          </a:xfrm>
          <a:prstGeom prst="rect">
            <a:avLst/>
          </a:prstGeom>
          <a:noFill/>
        </p:spPr>
        <p:txBody>
          <a:bodyPr wrap="square" rtlCol="0">
            <a:spAutoFit/>
          </a:bodyPr>
          <a:lstStyle/>
          <a:p>
            <a:r>
              <a:rPr lang="en-GB" dirty="0"/>
              <a:t>68 starters, 44 leavers (last 12 months)</a:t>
            </a:r>
          </a:p>
        </p:txBody>
      </p:sp>
      <p:sp>
        <p:nvSpPr>
          <p:cNvPr id="14" name="TextBox 13">
            <a:extLst>
              <a:ext uri="{FF2B5EF4-FFF2-40B4-BE49-F238E27FC236}">
                <a16:creationId xmlns:a16="http://schemas.microsoft.com/office/drawing/2014/main" id="{F8CBE7D0-6DCD-CE52-D8E8-FB942350720C}"/>
              </a:ext>
            </a:extLst>
          </p:cNvPr>
          <p:cNvSpPr txBox="1"/>
          <p:nvPr/>
        </p:nvSpPr>
        <p:spPr>
          <a:xfrm>
            <a:off x="5087401" y="1195455"/>
            <a:ext cx="5105768" cy="923330"/>
          </a:xfrm>
          <a:prstGeom prst="rect">
            <a:avLst/>
          </a:prstGeom>
          <a:noFill/>
        </p:spPr>
        <p:txBody>
          <a:bodyPr wrap="square" rtlCol="0">
            <a:spAutoFit/>
          </a:bodyPr>
          <a:lstStyle/>
          <a:p>
            <a:r>
              <a:rPr lang="en-GB" dirty="0"/>
              <a:t>Successfully recruited 12 international Social Workers with 3 more in the pipeline transferring from Childrens.  Now recruiting a third cohort of 10</a:t>
            </a:r>
          </a:p>
        </p:txBody>
      </p:sp>
      <p:sp>
        <p:nvSpPr>
          <p:cNvPr id="15" name="TextBox 14">
            <a:extLst>
              <a:ext uri="{FF2B5EF4-FFF2-40B4-BE49-F238E27FC236}">
                <a16:creationId xmlns:a16="http://schemas.microsoft.com/office/drawing/2014/main" id="{AED077B7-EB89-F1EF-5D2F-6565B56AD55F}"/>
              </a:ext>
            </a:extLst>
          </p:cNvPr>
          <p:cNvSpPr txBox="1"/>
          <p:nvPr/>
        </p:nvSpPr>
        <p:spPr>
          <a:xfrm>
            <a:off x="5072917" y="2175352"/>
            <a:ext cx="6553200" cy="646331"/>
          </a:xfrm>
          <a:prstGeom prst="rect">
            <a:avLst/>
          </a:prstGeom>
          <a:noFill/>
        </p:spPr>
        <p:txBody>
          <a:bodyPr wrap="square" rtlCol="0">
            <a:spAutoFit/>
          </a:bodyPr>
          <a:lstStyle/>
          <a:p>
            <a:r>
              <a:rPr lang="en-GB" dirty="0"/>
              <a:t>Overall turnover (excluding locums) is at 7.8%.  The turnover of Social workers has reduced by 19.5% compared to this time last year</a:t>
            </a:r>
          </a:p>
        </p:txBody>
      </p:sp>
      <p:sp>
        <p:nvSpPr>
          <p:cNvPr id="16" name="TextBox 15">
            <a:extLst>
              <a:ext uri="{FF2B5EF4-FFF2-40B4-BE49-F238E27FC236}">
                <a16:creationId xmlns:a16="http://schemas.microsoft.com/office/drawing/2014/main" id="{1C9E6768-4981-3251-EFDB-32924FF526D7}"/>
              </a:ext>
            </a:extLst>
          </p:cNvPr>
          <p:cNvSpPr txBox="1"/>
          <p:nvPr/>
        </p:nvSpPr>
        <p:spPr>
          <a:xfrm>
            <a:off x="5068155" y="2929309"/>
            <a:ext cx="6553200" cy="646331"/>
          </a:xfrm>
          <a:prstGeom prst="rect">
            <a:avLst/>
          </a:prstGeom>
          <a:noFill/>
        </p:spPr>
        <p:txBody>
          <a:bodyPr wrap="square" rtlCol="0">
            <a:spAutoFit/>
          </a:bodyPr>
          <a:lstStyle/>
          <a:p>
            <a:r>
              <a:rPr lang="en-GB" dirty="0"/>
              <a:t>Successful succession planning within our AMHP Service - age profile reduced by 13% with implementation of trainee AMHP role </a:t>
            </a:r>
          </a:p>
        </p:txBody>
      </p:sp>
      <p:sp>
        <p:nvSpPr>
          <p:cNvPr id="17" name="TextBox 16">
            <a:extLst>
              <a:ext uri="{FF2B5EF4-FFF2-40B4-BE49-F238E27FC236}">
                <a16:creationId xmlns:a16="http://schemas.microsoft.com/office/drawing/2014/main" id="{0804166F-E3EF-38FD-4395-2CD79813DCB8}"/>
              </a:ext>
            </a:extLst>
          </p:cNvPr>
          <p:cNvSpPr txBox="1"/>
          <p:nvPr/>
        </p:nvSpPr>
        <p:spPr>
          <a:xfrm>
            <a:off x="5056544" y="3714555"/>
            <a:ext cx="6553200" cy="369332"/>
          </a:xfrm>
          <a:prstGeom prst="rect">
            <a:avLst/>
          </a:prstGeom>
          <a:noFill/>
        </p:spPr>
        <p:txBody>
          <a:bodyPr wrap="square" rtlCol="0">
            <a:spAutoFit/>
          </a:bodyPr>
          <a:lstStyle/>
          <a:p>
            <a:r>
              <a:rPr lang="en-GB" dirty="0"/>
              <a:t>Phase 1 and 2 of ASC Operations Restructure completed</a:t>
            </a:r>
          </a:p>
        </p:txBody>
      </p:sp>
      <p:sp>
        <p:nvSpPr>
          <p:cNvPr id="18" name="TextBox 17">
            <a:extLst>
              <a:ext uri="{FF2B5EF4-FFF2-40B4-BE49-F238E27FC236}">
                <a16:creationId xmlns:a16="http://schemas.microsoft.com/office/drawing/2014/main" id="{7FE18474-A882-3D4A-05B4-ADE8A644EFE5}"/>
              </a:ext>
            </a:extLst>
          </p:cNvPr>
          <p:cNvSpPr txBox="1"/>
          <p:nvPr/>
        </p:nvSpPr>
        <p:spPr>
          <a:xfrm>
            <a:off x="5063491" y="4333211"/>
            <a:ext cx="6553200" cy="646331"/>
          </a:xfrm>
          <a:prstGeom prst="rect">
            <a:avLst/>
          </a:prstGeom>
          <a:noFill/>
        </p:spPr>
        <p:txBody>
          <a:bodyPr wrap="square" rtlCol="0">
            <a:spAutoFit/>
          </a:bodyPr>
          <a:lstStyle/>
          <a:p>
            <a:r>
              <a:rPr lang="en-GB" dirty="0"/>
              <a:t>1,700 training places provided by L&amp;D in 2023/24 on mandatory courses, delivered through 250+ taught sessions</a:t>
            </a:r>
          </a:p>
        </p:txBody>
      </p:sp>
      <p:sp>
        <p:nvSpPr>
          <p:cNvPr id="19" name="TextBox 18">
            <a:extLst>
              <a:ext uri="{FF2B5EF4-FFF2-40B4-BE49-F238E27FC236}">
                <a16:creationId xmlns:a16="http://schemas.microsoft.com/office/drawing/2014/main" id="{170F5365-DA03-DA58-B480-4EBDEB01C9D7}"/>
              </a:ext>
            </a:extLst>
          </p:cNvPr>
          <p:cNvSpPr txBox="1"/>
          <p:nvPr/>
        </p:nvSpPr>
        <p:spPr>
          <a:xfrm>
            <a:off x="5035656" y="5098927"/>
            <a:ext cx="6553200" cy="369332"/>
          </a:xfrm>
          <a:prstGeom prst="rect">
            <a:avLst/>
          </a:prstGeom>
          <a:noFill/>
        </p:spPr>
        <p:txBody>
          <a:bodyPr wrap="square" rtlCol="0">
            <a:spAutoFit/>
          </a:bodyPr>
          <a:lstStyle/>
          <a:p>
            <a:r>
              <a:rPr lang="en-GB" dirty="0"/>
              <a:t>360-degree leadership development activity underway</a:t>
            </a:r>
          </a:p>
        </p:txBody>
      </p:sp>
    </p:spTree>
    <p:extLst>
      <p:ext uri="{BB962C8B-B14F-4D97-AF65-F5344CB8AC3E}">
        <p14:creationId xmlns:p14="http://schemas.microsoft.com/office/powerpoint/2010/main" val="2613025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peech Bubble: Rectangle with Corners Rounded 12">
            <a:extLst>
              <a:ext uri="{FF2B5EF4-FFF2-40B4-BE49-F238E27FC236}">
                <a16:creationId xmlns:a16="http://schemas.microsoft.com/office/drawing/2014/main" id="{2CACB14D-D77C-C9AC-AA40-25456D9EBA80}"/>
              </a:ext>
            </a:extLst>
          </p:cNvPr>
          <p:cNvSpPr/>
          <p:nvPr/>
        </p:nvSpPr>
        <p:spPr>
          <a:xfrm>
            <a:off x="8148028" y="1588026"/>
            <a:ext cx="3971924" cy="562643"/>
          </a:xfrm>
          <a:prstGeom prst="wedgeRoundRectCallout">
            <a:avLst>
              <a:gd name="adj1" fmla="val -57639"/>
              <a:gd name="adj2" fmla="val -38219"/>
              <a:gd name="adj3" fmla="val 16667"/>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i="1">
                <a:solidFill>
                  <a:srgbClr val="000000"/>
                </a:solidFill>
                <a:effectLst/>
                <a:latin typeface="Arial" panose="020B0604020202020204" pitchFamily="34" charset="0"/>
                <a:ea typeface="Calibri" panose="020F0502020204030204" pitchFamily="34" charset="0"/>
              </a:rPr>
              <a:t>“It is very difficult to get information or reach anyone ” </a:t>
            </a:r>
            <a:endParaRPr lang="en-GB" sz="1200"/>
          </a:p>
        </p:txBody>
      </p:sp>
      <p:sp>
        <p:nvSpPr>
          <p:cNvPr id="3" name="Content Placeholder 2">
            <a:extLst>
              <a:ext uri="{FF2B5EF4-FFF2-40B4-BE49-F238E27FC236}">
                <a16:creationId xmlns:a16="http://schemas.microsoft.com/office/drawing/2014/main" id="{8423E090-DA0B-44A6-FCC0-76D367DE5A35}"/>
              </a:ext>
            </a:extLst>
          </p:cNvPr>
          <p:cNvSpPr>
            <a:spLocks noGrp="1"/>
          </p:cNvSpPr>
          <p:nvPr>
            <p:ph sz="quarter" idx="10"/>
          </p:nvPr>
        </p:nvSpPr>
        <p:spPr>
          <a:xfrm>
            <a:off x="224762" y="1630455"/>
            <a:ext cx="6619304" cy="4916397"/>
          </a:xfrm>
        </p:spPr>
        <p:txBody>
          <a:bodyPr lIns="91440" tIns="45720" rIns="91440" bIns="45720" anchor="t"/>
          <a:lstStyle/>
          <a:p>
            <a:r>
              <a:rPr lang="en-GB" sz="1800">
                <a:latin typeface="Arial"/>
                <a:cs typeface="Arial"/>
              </a:rPr>
              <a:t>80% of the 282 stakeholder feedback responses we received during 2023 rated the overall service received from our staff as good or excellent.</a:t>
            </a:r>
          </a:p>
          <a:p>
            <a:r>
              <a:rPr lang="en-GB" sz="1800">
                <a:latin typeface="Arial"/>
                <a:cs typeface="Arial"/>
              </a:rPr>
              <a:t>Responsiveness is a key area for the service to continue to monitor and improve.  Most of the </a:t>
            </a:r>
            <a:r>
              <a:rPr lang="en-GB" sz="1800" dirty="0">
                <a:latin typeface="Arial"/>
                <a:cs typeface="Arial"/>
              </a:rPr>
              <a:t>poor-rated</a:t>
            </a:r>
            <a:r>
              <a:rPr lang="en-GB" sz="1800">
                <a:latin typeface="Arial"/>
                <a:cs typeface="Arial"/>
              </a:rPr>
              <a:t> feedback referenced poor communication from our frontline staff or waits for care and support.</a:t>
            </a:r>
          </a:p>
          <a:p>
            <a:r>
              <a:rPr lang="en-GB" sz="1800">
                <a:latin typeface="Arial"/>
                <a:cs typeface="Arial"/>
              </a:rPr>
              <a:t>We received 253 complaints in 2023. The majority related to ‘service provision’ but we have also seen a rise in those linked to ‘funding’. In contrast, there has been a reduction in complaints relating to ‘service quality’ during 2023.  Just under 1 in 5 complaints (19%) were ‘upheld’ in 2023.</a:t>
            </a:r>
          </a:p>
          <a:p>
            <a:r>
              <a:rPr lang="en-GB" sz="1800">
                <a:latin typeface="Arial"/>
                <a:cs typeface="Arial"/>
              </a:rPr>
              <a:t>There were 3 upheld Local Government &amp; Social Care Ombudsman complaints linked to Adult Social Care/Somerset Council in 2023.</a:t>
            </a:r>
          </a:p>
          <a:p>
            <a:r>
              <a:rPr lang="en-GB" sz="1800">
                <a:latin typeface="Arial"/>
                <a:cs typeface="Arial"/>
              </a:rPr>
              <a:t>Feedback and trends inform our Practice Quality Board to ensure learning is taken forward.</a:t>
            </a:r>
          </a:p>
        </p:txBody>
      </p:sp>
      <p:sp>
        <p:nvSpPr>
          <p:cNvPr id="6" name="Title 1">
            <a:extLst>
              <a:ext uri="{FF2B5EF4-FFF2-40B4-BE49-F238E27FC236}">
                <a16:creationId xmlns:a16="http://schemas.microsoft.com/office/drawing/2014/main" id="{E454DF5A-717E-2F9F-00AA-6FD6EEAC0936}"/>
              </a:ext>
            </a:extLst>
          </p:cNvPr>
          <p:cNvSpPr>
            <a:spLocks noGrp="1"/>
          </p:cNvSpPr>
          <p:nvPr>
            <p:ph type="title"/>
          </p:nvPr>
        </p:nvSpPr>
        <p:spPr>
          <a:xfrm>
            <a:off x="160935" y="0"/>
            <a:ext cx="6686092" cy="755650"/>
          </a:xfrm>
        </p:spPr>
        <p:txBody>
          <a:bodyPr lIns="91440" tIns="45720" rIns="91440" bIns="45720" anchor="t"/>
          <a:lstStyle/>
          <a:p>
            <a:r>
              <a:rPr lang="en-GB">
                <a:latin typeface="Arial"/>
                <a:cs typeface="Arial"/>
              </a:rPr>
              <a:t>People’s experience of Adult Social Care - 2023</a:t>
            </a:r>
          </a:p>
        </p:txBody>
      </p:sp>
      <p:sp>
        <p:nvSpPr>
          <p:cNvPr id="11" name="Speech Bubble: Rectangle with Corners Rounded 10">
            <a:extLst>
              <a:ext uri="{FF2B5EF4-FFF2-40B4-BE49-F238E27FC236}">
                <a16:creationId xmlns:a16="http://schemas.microsoft.com/office/drawing/2014/main" id="{1389ECC5-61A1-41D9-9423-8EEC4DC0A637}"/>
              </a:ext>
            </a:extLst>
          </p:cNvPr>
          <p:cNvSpPr/>
          <p:nvPr/>
        </p:nvSpPr>
        <p:spPr>
          <a:xfrm>
            <a:off x="7102926" y="113472"/>
            <a:ext cx="3504114" cy="1378744"/>
          </a:xfrm>
          <a:prstGeom prst="wedgeRoundRectCallout">
            <a:avLst>
              <a:gd name="adj1" fmla="val 34706"/>
              <a:gd name="adj2" fmla="val 60326"/>
              <a:gd name="adj3" fmla="val 16667"/>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i="1">
                <a:solidFill>
                  <a:srgbClr val="000000"/>
                </a:solidFill>
                <a:effectLst/>
                <a:latin typeface="Arial" panose="020B0604020202020204" pitchFamily="34" charset="0"/>
                <a:ea typeface="Calibri" panose="020F0502020204030204" pitchFamily="34" charset="0"/>
              </a:rPr>
              <a:t>“From the moment I was first referred, I have never felt so cared for and treated as if I mattered. So much has come from the first meeting, problems I have put up with for years are now being resolved. I am truly grateful for the help and support” </a:t>
            </a:r>
            <a:endParaRPr lang="en-GB" sz="1200"/>
          </a:p>
        </p:txBody>
      </p:sp>
      <p:sp>
        <p:nvSpPr>
          <p:cNvPr id="12" name="Speech Bubble: Rectangle with Corners Rounded 11">
            <a:extLst>
              <a:ext uri="{FF2B5EF4-FFF2-40B4-BE49-F238E27FC236}">
                <a16:creationId xmlns:a16="http://schemas.microsoft.com/office/drawing/2014/main" id="{71EFB3C6-644D-B5BB-D014-46085C24B1A4}"/>
              </a:ext>
            </a:extLst>
          </p:cNvPr>
          <p:cNvSpPr/>
          <p:nvPr/>
        </p:nvSpPr>
        <p:spPr>
          <a:xfrm>
            <a:off x="7124672" y="5449824"/>
            <a:ext cx="4950619" cy="1098252"/>
          </a:xfrm>
          <a:prstGeom prst="wedgeRoundRectCallout">
            <a:avLst>
              <a:gd name="adj1" fmla="val -36405"/>
              <a:gd name="adj2" fmla="val 77943"/>
              <a:gd name="adj3" fmla="val 16667"/>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i="1">
                <a:solidFill>
                  <a:schemeClr val="tx1"/>
                </a:solidFill>
                <a:latin typeface="Arial" panose="020B0604020202020204" pitchFamily="34" charset="0"/>
                <a:cs typeface="Arial" panose="020B0604020202020204" pitchFamily="34" charset="0"/>
              </a:rPr>
              <a:t>“I honestly cannot fault the care, communication and hard work provided to help assess my father’s  dementia needs.  </a:t>
            </a:r>
          </a:p>
          <a:p>
            <a:pPr algn="ctr"/>
            <a:r>
              <a:rPr lang="en-GB" sz="1200" i="1">
                <a:solidFill>
                  <a:schemeClr val="tx1"/>
                </a:solidFill>
                <a:latin typeface="Arial" panose="020B0604020202020204" pitchFamily="34" charset="0"/>
                <a:cs typeface="Arial" panose="020B0604020202020204" pitchFamily="34" charset="0"/>
              </a:rPr>
              <a:t>I have been kept informed every step of the way with very well explained emails &amp; phone calls.  It is so refreshing to have someone who really cares about the welfare of all concerned”</a:t>
            </a:r>
          </a:p>
        </p:txBody>
      </p:sp>
      <p:sp>
        <p:nvSpPr>
          <p:cNvPr id="14" name="Speech Bubble: Rectangle with Corners Rounded 13">
            <a:extLst>
              <a:ext uri="{FF2B5EF4-FFF2-40B4-BE49-F238E27FC236}">
                <a16:creationId xmlns:a16="http://schemas.microsoft.com/office/drawing/2014/main" id="{BA651A97-8CA9-6B84-708F-7A1BDC768712}"/>
              </a:ext>
            </a:extLst>
          </p:cNvPr>
          <p:cNvSpPr/>
          <p:nvPr/>
        </p:nvSpPr>
        <p:spPr>
          <a:xfrm>
            <a:off x="7220656" y="4133088"/>
            <a:ext cx="3986231" cy="1141172"/>
          </a:xfrm>
          <a:prstGeom prst="wedgeRoundRectCallout">
            <a:avLst>
              <a:gd name="adj1" fmla="val 54052"/>
              <a:gd name="adj2" fmla="val -39738"/>
              <a:gd name="adj3" fmla="val 16667"/>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i="1">
                <a:solidFill>
                  <a:srgbClr val="000000"/>
                </a:solidFill>
                <a:effectLst/>
                <a:latin typeface="Arial" panose="020B0604020202020204" pitchFamily="34" charset="0"/>
                <a:ea typeface="Calibri" panose="020F0502020204030204" pitchFamily="34" charset="0"/>
              </a:rPr>
              <a:t>“I have received no reply to my complaint regarding this social worker and the time it has taken for a Care Act assessment to be finalised for my son, and a care and support plan put in place as well as a carer’s assessment for myself.” </a:t>
            </a:r>
            <a:endParaRPr lang="en-GB" sz="1200"/>
          </a:p>
        </p:txBody>
      </p:sp>
      <p:sp>
        <p:nvSpPr>
          <p:cNvPr id="15" name="Speech Bubble: Rectangle with Corners Rounded 14">
            <a:extLst>
              <a:ext uri="{FF2B5EF4-FFF2-40B4-BE49-F238E27FC236}">
                <a16:creationId xmlns:a16="http://schemas.microsoft.com/office/drawing/2014/main" id="{A0E6C729-E231-C213-5FA3-990051B6C572}"/>
              </a:ext>
            </a:extLst>
          </p:cNvPr>
          <p:cNvSpPr/>
          <p:nvPr/>
        </p:nvSpPr>
        <p:spPr>
          <a:xfrm>
            <a:off x="7357739" y="2333549"/>
            <a:ext cx="4646504" cy="1586095"/>
          </a:xfrm>
          <a:prstGeom prst="wedgeRoundRectCallout">
            <a:avLst>
              <a:gd name="adj1" fmla="val -54559"/>
              <a:gd name="adj2" fmla="val -31916"/>
              <a:gd name="adj3" fmla="val 16667"/>
            </a:avLst>
          </a:prstGeom>
          <a:solidFill>
            <a:schemeClr val="bg1"/>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fontAlgn="base"/>
            <a:r>
              <a:rPr lang="en-GB" sz="1100" i="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GB" sz="1200" b="0" i="1">
                <a:solidFill>
                  <a:srgbClr val="000000"/>
                </a:solidFill>
                <a:effectLst/>
                <a:latin typeface="Arial" panose="020B0604020202020204" pitchFamily="34" charset="0"/>
                <a:cs typeface="Arial" panose="020B0604020202020204" pitchFamily="34" charset="0"/>
              </a:rPr>
              <a:t>Sophie was our knight in shining armour. </a:t>
            </a:r>
            <a:r>
              <a:rPr lang="en-US" sz="1200" b="0" i="1">
                <a:solidFill>
                  <a:srgbClr val="000000"/>
                </a:solidFill>
                <a:effectLst/>
                <a:latin typeface="Arial" panose="020B0604020202020204" pitchFamily="34" charset="0"/>
                <a:cs typeface="Arial" panose="020B0604020202020204" pitchFamily="34" charset="0"/>
              </a:rPr>
              <a:t>​</a:t>
            </a:r>
          </a:p>
          <a:p>
            <a:pPr algn="ctr" rtl="0" fontAlgn="base"/>
            <a:r>
              <a:rPr lang="en-GB" sz="1200" b="0" i="1">
                <a:solidFill>
                  <a:srgbClr val="000000"/>
                </a:solidFill>
                <a:effectLst/>
                <a:latin typeface="Arial" panose="020B0604020202020204" pitchFamily="34" charset="0"/>
                <a:cs typeface="Arial" panose="020B0604020202020204" pitchFamily="34" charset="0"/>
              </a:rPr>
              <a:t>She came into our home at a time where we were feeling very overwhelmed with processes, Sophie came in and explained them in simple terms and made us feel so much more reassured. Sophie is going to arrange for our bathroom to be adapted which is going to make a huge difference to my partners life and enable her to stay living at home for the rest of her life as </a:t>
            </a:r>
            <a:r>
              <a:rPr lang="en-US" sz="1200" b="0" i="1">
                <a:solidFill>
                  <a:srgbClr val="000000"/>
                </a:solidFill>
                <a:effectLst/>
                <a:latin typeface="Arial" panose="020B0604020202020204" pitchFamily="34" charset="0"/>
                <a:cs typeface="Arial" panose="020B0604020202020204" pitchFamily="34" charset="0"/>
              </a:rPr>
              <a:t>​</a:t>
            </a:r>
            <a:r>
              <a:rPr lang="en-GB" sz="1200" b="0" i="1">
                <a:solidFill>
                  <a:srgbClr val="000000"/>
                </a:solidFill>
                <a:effectLst/>
                <a:latin typeface="Arial" panose="020B0604020202020204" pitchFamily="34" charset="0"/>
                <a:cs typeface="Arial" panose="020B0604020202020204" pitchFamily="34" charset="0"/>
              </a:rPr>
              <a:t>she is desperate to</a:t>
            </a:r>
            <a:r>
              <a:rPr lang="en-GB" sz="1100" b="0" i="0">
                <a:solidFill>
                  <a:srgbClr val="000000"/>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70020084"/>
      </p:ext>
    </p:extLst>
  </p:cSld>
  <p:clrMapOvr>
    <a:masterClrMapping/>
  </p:clrMapOvr>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ub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eneral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pli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riorit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riorities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End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7b6b569b-509a-467d-b105-d97728d3fc11" ContentTypeId="0x0101" PreviousValue="false" LastSyncTimeStamp="2018-02-02T11:34:11.213Z"/>
</file>

<file path=customXml/item3.xml><?xml version="1.0" encoding="utf-8"?>
<p:properties xmlns:p="http://schemas.microsoft.com/office/2006/metadata/properties" xmlns:xsi="http://www.w3.org/2001/XMLSchema-instance" xmlns:pc="http://schemas.microsoft.com/office/infopath/2007/PartnerControls">
  <documentManagement>
    <SharedWithUsers xmlns="3e24bc36-2db9-4dd4-83ef-e2c9c598d6d6">
      <UserInfo>
        <DisplayName>Mel Lock</DisplayName>
        <AccountId>107</AccountId>
        <AccountType/>
      </UserInfo>
    </SharedWithUsers>
    <lcf76f155ced4ddcb4097134ff3c332f xmlns="4c518aac-93e6-459f-8eb2-a4e24ccbec12">
      <Terms xmlns="http://schemas.microsoft.com/office/infopath/2007/PartnerControls"/>
    </lcf76f155ced4ddcb4097134ff3c332f>
    <TaxCatchAll xmlns="3e24bc36-2db9-4dd4-83ef-e2c9c598d6d6"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8F9DD8D00848684C89A968BDFFED180E" ma:contentTypeVersion="13" ma:contentTypeDescription="Create a new document." ma:contentTypeScope="" ma:versionID="6b909ea39c85e436503d75fe98ae0ed3">
  <xsd:schema xmlns:xsd="http://www.w3.org/2001/XMLSchema" xmlns:xs="http://www.w3.org/2001/XMLSchema" xmlns:p="http://schemas.microsoft.com/office/2006/metadata/properties" xmlns:ns2="4c518aac-93e6-459f-8eb2-a4e24ccbec12" xmlns:ns3="3e24bc36-2db9-4dd4-83ef-e2c9c598d6d6" targetNamespace="http://schemas.microsoft.com/office/2006/metadata/properties" ma:root="true" ma:fieldsID="47eceec8be138bc2a744d702c900c8a2" ns2:_="" ns3:_="">
    <xsd:import namespace="4c518aac-93e6-459f-8eb2-a4e24ccbec12"/>
    <xsd:import namespace="3e24bc36-2db9-4dd4-83ef-e2c9c598d6d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518aac-93e6-459f-8eb2-a4e24ccbec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b6b569b-509a-467d-b105-d97728d3fc11"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24bc36-2db9-4dd4-83ef-e2c9c598d6d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0af78cc-2973-4a23-bd92-945edf927c43}" ma:internalName="TaxCatchAll" ma:showField="CatchAllData" ma:web="3e24bc36-2db9-4dd4-83ef-e2c9c598d6d6">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9CD234-8DB7-41CF-89C0-6E03EDB5BA13}">
  <ds:schemaRefs>
    <ds:schemaRef ds:uri="http://schemas.microsoft.com/sharepoint/v3/contenttype/forms"/>
  </ds:schemaRefs>
</ds:datastoreItem>
</file>

<file path=customXml/itemProps2.xml><?xml version="1.0" encoding="utf-8"?>
<ds:datastoreItem xmlns:ds="http://schemas.openxmlformats.org/officeDocument/2006/customXml" ds:itemID="{5953B433-3DFA-49D9-868A-1EDF0BFBFEEC}">
  <ds:schemaRefs>
    <ds:schemaRef ds:uri="Microsoft.SharePoint.Taxonomy.ContentTypeSync"/>
  </ds:schemaRefs>
</ds:datastoreItem>
</file>

<file path=customXml/itemProps3.xml><?xml version="1.0" encoding="utf-8"?>
<ds:datastoreItem xmlns:ds="http://schemas.openxmlformats.org/officeDocument/2006/customXml" ds:itemID="{01C4B55E-B218-453D-97F1-71C13E8BF539}">
  <ds:schemaRefs>
    <ds:schemaRef ds:uri="http://www.w3.org/XML/1998/namespace"/>
    <ds:schemaRef ds:uri="3e24bc36-2db9-4dd4-83ef-e2c9c598d6d6"/>
    <ds:schemaRef ds:uri="http://purl.org/dc/elements/1.1/"/>
    <ds:schemaRef ds:uri="http://purl.org/dc/dcmitype/"/>
    <ds:schemaRef ds:uri="http://purl.org/dc/terms/"/>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4c518aac-93e6-459f-8eb2-a4e24ccbec12"/>
  </ds:schemaRefs>
</ds:datastoreItem>
</file>

<file path=customXml/itemProps4.xml><?xml version="1.0" encoding="utf-8"?>
<ds:datastoreItem xmlns:ds="http://schemas.openxmlformats.org/officeDocument/2006/customXml" ds:itemID="{D0F50A97-71EE-4051-BA5B-DD4D1BE34D00}">
  <ds:schemaRefs>
    <ds:schemaRef ds:uri="3e24bc36-2db9-4dd4-83ef-e2c9c598d6d6"/>
    <ds:schemaRef ds:uri="4c518aac-93e6-459f-8eb2-a4e24ccbec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d396678-c698-4451-b9ab-bac3c3310917}" enabled="1" method="Privileged" siteId="{b524f606-f77a-4aa2-8da2-fe70343b0cce}" removed="0"/>
</clbl:labelList>
</file>

<file path=docProps/app.xml><?xml version="1.0" encoding="utf-8"?>
<Properties xmlns="http://schemas.openxmlformats.org/officeDocument/2006/extended-properties" xmlns:vt="http://schemas.openxmlformats.org/officeDocument/2006/docPropsVTypes">
  <Template/>
  <TotalTime>348</TotalTime>
  <Words>2847</Words>
  <Application>Microsoft Office PowerPoint</Application>
  <PresentationFormat>Widescreen</PresentationFormat>
  <Paragraphs>272</Paragraphs>
  <Slides>22</Slides>
  <Notes>20</Notes>
  <HiddenSlides>0</HiddenSlides>
  <MMClips>3</MMClips>
  <ScaleCrop>false</ScaleCrop>
  <HeadingPairs>
    <vt:vector size="4" baseType="variant">
      <vt:variant>
        <vt:lpstr>Theme</vt:lpstr>
      </vt:variant>
      <vt:variant>
        <vt:i4>7</vt:i4>
      </vt:variant>
      <vt:variant>
        <vt:lpstr>Slide Titles</vt:lpstr>
      </vt:variant>
      <vt:variant>
        <vt:i4>22</vt:i4>
      </vt:variant>
    </vt:vector>
  </HeadingPairs>
  <TitlesOfParts>
    <vt:vector size="29" baseType="lpstr">
      <vt:lpstr>Title slide</vt:lpstr>
      <vt:lpstr>Subtitle slide</vt:lpstr>
      <vt:lpstr>General slide</vt:lpstr>
      <vt:lpstr>Split slide</vt:lpstr>
      <vt:lpstr>Priority slides</vt:lpstr>
      <vt:lpstr>Priorities slide</vt:lpstr>
      <vt:lpstr>End slide</vt:lpstr>
      <vt:lpstr>LGA Assurance Peer Challenge Adult Social Care Welcome Presentation</vt:lpstr>
      <vt:lpstr>We warmly welcome you to Somerset</vt:lpstr>
      <vt:lpstr>Our county</vt:lpstr>
      <vt:lpstr>Our Local Authority</vt:lpstr>
      <vt:lpstr>The Council’s Financial Position</vt:lpstr>
      <vt:lpstr>ASC Vision &amp; Strategy</vt:lpstr>
      <vt:lpstr>PowerPoint Presentation</vt:lpstr>
      <vt:lpstr>Our Adult Social Care workforce</vt:lpstr>
      <vt:lpstr>People’s experience of Adult Social Care - 2023</vt:lpstr>
      <vt:lpstr>Our Adult Social Care self-assessment</vt:lpstr>
      <vt:lpstr>Working with People - what you will see:</vt:lpstr>
      <vt:lpstr>Working with people – what you will see:</vt:lpstr>
      <vt:lpstr>A Somerset story – Working with people </vt:lpstr>
      <vt:lpstr>Providing support - what you will see:</vt:lpstr>
      <vt:lpstr>Providing support – what you will see:</vt:lpstr>
      <vt:lpstr>A Somerset story – Providing Support</vt:lpstr>
      <vt:lpstr>Ensuring safety - what you will see:</vt:lpstr>
      <vt:lpstr>Ensuring safety – what you will see:</vt:lpstr>
      <vt:lpstr>A Somerset story – Ensuring Safety</vt:lpstr>
      <vt:lpstr>Leadership - what you will see:</vt:lpstr>
      <vt:lpstr>Leadership – what you will see:</vt:lpstr>
      <vt:lpstr>Thank you for your work and efforts in supporting our assurance activity.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Morrell</dc:creator>
  <cp:lastModifiedBy>Niki Shaw</cp:lastModifiedBy>
  <cp:revision>5</cp:revision>
  <dcterms:created xsi:type="dcterms:W3CDTF">2022-10-28T14:59:57Z</dcterms:created>
  <dcterms:modified xsi:type="dcterms:W3CDTF">2024-02-29T14:48:46Z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0x0101008F9DD8D00848684C89A968BDFFED180E</vt:lpwstr>
  </property>
</Properties>
</file>