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4"/>
  </p:notesMasterIdLst>
  <p:sldIdLst>
    <p:sldId id="259" r:id="rId2"/>
    <p:sldId id="260" r:id="rId3"/>
    <p:sldId id="262" r:id="rId4"/>
    <p:sldId id="287" r:id="rId5"/>
    <p:sldId id="281" r:id="rId6"/>
    <p:sldId id="282" r:id="rId7"/>
    <p:sldId id="283" r:id="rId8"/>
    <p:sldId id="261" r:id="rId9"/>
    <p:sldId id="288" r:id="rId10"/>
    <p:sldId id="269" r:id="rId11"/>
    <p:sldId id="280" r:id="rId12"/>
    <p:sldId id="289" r:id="rId13"/>
    <p:sldId id="263" r:id="rId14"/>
    <p:sldId id="270" r:id="rId15"/>
    <p:sldId id="271" r:id="rId16"/>
    <p:sldId id="272" r:id="rId17"/>
    <p:sldId id="273" r:id="rId18"/>
    <p:sldId id="274" r:id="rId19"/>
    <p:sldId id="275" r:id="rId20"/>
    <p:sldId id="276" r:id="rId21"/>
    <p:sldId id="291" r:id="rId22"/>
    <p:sldId id="292" r:id="rId23"/>
    <p:sldId id="290" r:id="rId24"/>
    <p:sldId id="278" r:id="rId25"/>
    <p:sldId id="279" r:id="rId26"/>
    <p:sldId id="286" r:id="rId27"/>
    <p:sldId id="265" r:id="rId28"/>
    <p:sldId id="266" r:id="rId29"/>
    <p:sldId id="284" r:id="rId30"/>
    <p:sldId id="285" r:id="rId31"/>
    <p:sldId id="267" r:id="rId32"/>
    <p:sldId id="26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BCDC2-AADD-45E2-88B7-DB3E6484ACE0}" v="2" dt="2023-07-19T14:46:58.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794" autoAdjust="0"/>
  </p:normalViewPr>
  <p:slideViewPr>
    <p:cSldViewPr snapToGrid="0">
      <p:cViewPr varScale="1">
        <p:scale>
          <a:sx n="86" d="100"/>
          <a:sy n="86" d="100"/>
        </p:scale>
        <p:origin x="4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66413-A9B8-4640-98E6-B1EFED2623C4}" type="datetimeFigureOut">
              <a:rPr lang="en-GB" smtClean="0"/>
              <a:t>08/02/2024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39B74-0DA6-45B5-BC9C-0831F6C6B27B}" type="slidenum">
              <a:rPr lang="en-GB" smtClean="0"/>
              <a:t>‹#›</a:t>
            </a:fld>
            <a:endParaRPr lang="en-GB" dirty="0"/>
          </a:p>
        </p:txBody>
      </p:sp>
    </p:spTree>
    <p:extLst>
      <p:ext uri="{BB962C8B-B14F-4D97-AF65-F5344CB8AC3E}">
        <p14:creationId xmlns:p14="http://schemas.microsoft.com/office/powerpoint/2010/main" val="29942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a:t>
            </a:fld>
            <a:endParaRPr lang="en-GB" dirty="0"/>
          </a:p>
        </p:txBody>
      </p:sp>
    </p:spTree>
    <p:extLst>
      <p:ext uri="{BB962C8B-B14F-4D97-AF65-F5344CB8AC3E}">
        <p14:creationId xmlns:p14="http://schemas.microsoft.com/office/powerpoint/2010/main" val="85641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39B74-0DA6-45B5-BC9C-0831F6C6B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90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23</a:t>
            </a:fld>
            <a:endParaRPr lang="en-GB" dirty="0"/>
          </a:p>
        </p:txBody>
      </p:sp>
    </p:spTree>
    <p:extLst>
      <p:ext uri="{BB962C8B-B14F-4D97-AF65-F5344CB8AC3E}">
        <p14:creationId xmlns:p14="http://schemas.microsoft.com/office/powerpoint/2010/main" val="131953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24</a:t>
            </a:fld>
            <a:endParaRPr lang="en-GB" dirty="0"/>
          </a:p>
        </p:txBody>
      </p:sp>
    </p:spTree>
    <p:extLst>
      <p:ext uri="{BB962C8B-B14F-4D97-AF65-F5344CB8AC3E}">
        <p14:creationId xmlns:p14="http://schemas.microsoft.com/office/powerpoint/2010/main" val="1931276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25</a:t>
            </a:fld>
            <a:endParaRPr lang="en-GB" dirty="0"/>
          </a:p>
        </p:txBody>
      </p:sp>
    </p:spTree>
    <p:extLst>
      <p:ext uri="{BB962C8B-B14F-4D97-AF65-F5344CB8AC3E}">
        <p14:creationId xmlns:p14="http://schemas.microsoft.com/office/powerpoint/2010/main" val="4041244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28</a:t>
            </a:fld>
            <a:endParaRPr lang="en-GB" dirty="0"/>
          </a:p>
        </p:txBody>
      </p:sp>
    </p:spTree>
    <p:extLst>
      <p:ext uri="{BB962C8B-B14F-4D97-AF65-F5344CB8AC3E}">
        <p14:creationId xmlns:p14="http://schemas.microsoft.com/office/powerpoint/2010/main" val="27435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29</a:t>
            </a:fld>
            <a:endParaRPr lang="en-GB" dirty="0"/>
          </a:p>
        </p:txBody>
      </p:sp>
    </p:spTree>
    <p:extLst>
      <p:ext uri="{BB962C8B-B14F-4D97-AF65-F5344CB8AC3E}">
        <p14:creationId xmlns:p14="http://schemas.microsoft.com/office/powerpoint/2010/main" val="95227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30</a:t>
            </a:fld>
            <a:endParaRPr lang="en-GB" dirty="0"/>
          </a:p>
        </p:txBody>
      </p:sp>
    </p:spTree>
    <p:extLst>
      <p:ext uri="{BB962C8B-B14F-4D97-AF65-F5344CB8AC3E}">
        <p14:creationId xmlns:p14="http://schemas.microsoft.com/office/powerpoint/2010/main" val="83389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14</a:t>
            </a:fld>
            <a:endParaRPr lang="en-GB" dirty="0"/>
          </a:p>
        </p:txBody>
      </p:sp>
    </p:spTree>
    <p:extLst>
      <p:ext uri="{BB962C8B-B14F-4D97-AF65-F5344CB8AC3E}">
        <p14:creationId xmlns:p14="http://schemas.microsoft.com/office/powerpoint/2010/main" val="3402179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15</a:t>
            </a:fld>
            <a:endParaRPr lang="en-GB" dirty="0"/>
          </a:p>
        </p:txBody>
      </p:sp>
    </p:spTree>
    <p:extLst>
      <p:ext uri="{BB962C8B-B14F-4D97-AF65-F5344CB8AC3E}">
        <p14:creationId xmlns:p14="http://schemas.microsoft.com/office/powerpoint/2010/main" val="94001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16</a:t>
            </a:fld>
            <a:endParaRPr lang="en-GB" dirty="0"/>
          </a:p>
        </p:txBody>
      </p:sp>
    </p:spTree>
    <p:extLst>
      <p:ext uri="{BB962C8B-B14F-4D97-AF65-F5344CB8AC3E}">
        <p14:creationId xmlns:p14="http://schemas.microsoft.com/office/powerpoint/2010/main" val="42722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17</a:t>
            </a:fld>
            <a:endParaRPr lang="en-GB" dirty="0"/>
          </a:p>
        </p:txBody>
      </p:sp>
    </p:spTree>
    <p:extLst>
      <p:ext uri="{BB962C8B-B14F-4D97-AF65-F5344CB8AC3E}">
        <p14:creationId xmlns:p14="http://schemas.microsoft.com/office/powerpoint/2010/main" val="178229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18</a:t>
            </a:fld>
            <a:endParaRPr lang="en-GB" dirty="0"/>
          </a:p>
        </p:txBody>
      </p:sp>
    </p:spTree>
    <p:extLst>
      <p:ext uri="{BB962C8B-B14F-4D97-AF65-F5344CB8AC3E}">
        <p14:creationId xmlns:p14="http://schemas.microsoft.com/office/powerpoint/2010/main" val="42360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19</a:t>
            </a:fld>
            <a:endParaRPr lang="en-GB" dirty="0"/>
          </a:p>
        </p:txBody>
      </p:sp>
    </p:spTree>
    <p:extLst>
      <p:ext uri="{BB962C8B-B14F-4D97-AF65-F5344CB8AC3E}">
        <p14:creationId xmlns:p14="http://schemas.microsoft.com/office/powerpoint/2010/main" val="311889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B39B74-0DA6-45B5-BC9C-0831F6C6B27B}" type="slidenum">
              <a:rPr lang="en-GB" smtClean="0"/>
              <a:t>20</a:t>
            </a:fld>
            <a:endParaRPr lang="en-GB" dirty="0"/>
          </a:p>
        </p:txBody>
      </p:sp>
    </p:spTree>
    <p:extLst>
      <p:ext uri="{BB962C8B-B14F-4D97-AF65-F5344CB8AC3E}">
        <p14:creationId xmlns:p14="http://schemas.microsoft.com/office/powerpoint/2010/main" val="56717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B39B74-0DA6-45B5-BC9C-0831F6C6B2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85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571A30D6-74F0-4A37-BF21-49D044377F6B}" type="datetimeFigureOut">
              <a:rPr lang="en-GB" smtClean="0"/>
              <a:t>08/02/2024</a:t>
            </a:fld>
            <a:endParaRPr lang="en-GB"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FE51F264-466E-4B4D-8854-6051C8BE09E1}" type="slidenum">
              <a:rPr lang="en-GB" smtClean="0"/>
              <a:t>‹#›</a:t>
            </a:fld>
            <a:endParaRPr lang="en-GB"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45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208940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254493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71477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E51F264-466E-4B4D-8854-6051C8BE09E1}" type="slidenum">
              <a:rPr lang="en-GB" smtClean="0"/>
              <a:t>‹#›</a:t>
            </a:fld>
            <a:endParaRPr lang="en-GB"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6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159400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218602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184052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36132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374626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A30D6-74F0-4A37-BF21-49D044377F6B}" type="datetimeFigureOut">
              <a:rPr lang="en-GB" smtClean="0"/>
              <a:t>08/02/2024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E51F264-466E-4B4D-8854-6051C8BE09E1}" type="slidenum">
              <a:rPr lang="en-GB" smtClean="0"/>
              <a:t>‹#›</a:t>
            </a:fld>
            <a:endParaRPr lang="en-GB" dirty="0"/>
          </a:p>
        </p:txBody>
      </p:sp>
    </p:spTree>
    <p:extLst>
      <p:ext uri="{BB962C8B-B14F-4D97-AF65-F5344CB8AC3E}">
        <p14:creationId xmlns:p14="http://schemas.microsoft.com/office/powerpoint/2010/main" val="412861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71A30D6-74F0-4A37-BF21-49D044377F6B}" type="datetimeFigureOut">
              <a:rPr lang="en-GB" smtClean="0"/>
              <a:t>08/02/2024</a:t>
            </a:fld>
            <a:endParaRPr lang="en-GB"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E51F264-466E-4B4D-8854-6051C8BE09E1}" type="slidenum">
              <a:rPr lang="en-GB" smtClean="0"/>
              <a:t>‹#›</a:t>
            </a:fld>
            <a:endParaRPr lang="en-GB" dirty="0"/>
          </a:p>
        </p:txBody>
      </p:sp>
    </p:spTree>
    <p:extLst>
      <p:ext uri="{BB962C8B-B14F-4D97-AF65-F5344CB8AC3E}">
        <p14:creationId xmlns:p14="http://schemas.microsoft.com/office/powerpoint/2010/main" val="418035477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2247011" y="2126641"/>
            <a:ext cx="7697972" cy="2585323"/>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Somerset Council Scrutiny Committee Mental Health Workshop</a:t>
            </a:r>
            <a:endParaRPr lang="en-GB" dirty="0"/>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Tree>
    <p:extLst>
      <p:ext uri="{BB962C8B-B14F-4D97-AF65-F5344CB8AC3E}">
        <p14:creationId xmlns:p14="http://schemas.microsoft.com/office/powerpoint/2010/main" val="54278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031966" y="238091"/>
            <a:ext cx="8362174" cy="2062103"/>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Lived Experience Priorities</a:t>
            </a:r>
          </a:p>
          <a:p>
            <a:pPr algn="ctr"/>
            <a:endParaRPr lang="en-GB" sz="5400" b="1" dirty="0">
              <a:solidFill>
                <a:srgbClr val="002060"/>
              </a:solidFill>
              <a:latin typeface="+mj-lt"/>
              <a:cs typeface="Arial" panose="020B0604020202020204" pitchFamily="34" charset="0"/>
            </a:endParaRPr>
          </a:p>
          <a:p>
            <a:endParaRPr lang="en-GB" sz="2000" dirty="0"/>
          </a:p>
        </p:txBody>
      </p:sp>
      <p:sp>
        <p:nvSpPr>
          <p:cNvPr id="2" name="TextBox 1">
            <a:extLst>
              <a:ext uri="{FF2B5EF4-FFF2-40B4-BE49-F238E27FC236}">
                <a16:creationId xmlns:a16="http://schemas.microsoft.com/office/drawing/2014/main" id="{C5DC11F5-B225-FF42-E5F6-AFB2E4E3B901}"/>
              </a:ext>
            </a:extLst>
          </p:cNvPr>
          <p:cNvSpPr txBox="1"/>
          <p:nvPr/>
        </p:nvSpPr>
        <p:spPr>
          <a:xfrm>
            <a:off x="642396" y="1484477"/>
            <a:ext cx="4763637" cy="2428742"/>
          </a:xfrm>
          <a:custGeom>
            <a:avLst/>
            <a:gdLst>
              <a:gd name="connsiteX0" fmla="*/ 0 w 4763637"/>
              <a:gd name="connsiteY0" fmla="*/ 0 h 2428742"/>
              <a:gd name="connsiteX1" fmla="*/ 4763637 w 4763637"/>
              <a:gd name="connsiteY1" fmla="*/ 0 h 2428742"/>
              <a:gd name="connsiteX2" fmla="*/ 4763637 w 4763637"/>
              <a:gd name="connsiteY2" fmla="*/ 2428742 h 2428742"/>
              <a:gd name="connsiteX3" fmla="*/ 0 w 4763637"/>
              <a:gd name="connsiteY3" fmla="*/ 2428742 h 2428742"/>
              <a:gd name="connsiteX4" fmla="*/ 0 w 4763637"/>
              <a:gd name="connsiteY4" fmla="*/ 0 h 242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2428742" extrusionOk="0">
                <a:moveTo>
                  <a:pt x="0" y="0"/>
                </a:moveTo>
                <a:cubicBezTo>
                  <a:pt x="836894" y="-24283"/>
                  <a:pt x="3252203" y="-102434"/>
                  <a:pt x="4763637" y="0"/>
                </a:cubicBezTo>
                <a:cubicBezTo>
                  <a:pt x="4737603" y="918537"/>
                  <a:pt x="4717456" y="1907692"/>
                  <a:pt x="4763637" y="2428742"/>
                </a:cubicBezTo>
                <a:cubicBezTo>
                  <a:pt x="3548773" y="2290965"/>
                  <a:pt x="2219244" y="2305497"/>
                  <a:pt x="0" y="2428742"/>
                </a:cubicBezTo>
                <a:cubicBezTo>
                  <a:pt x="-162632" y="1596570"/>
                  <a:pt x="35310" y="301202"/>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Continue to develop </a:t>
            </a: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positive values and principles around culture</a:t>
            </a: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both within OMH and with wider stakeholders. This includes supportive and supported workforce, language and approaches within the system. This includes training offers for partners on different aspects of OMH.</a:t>
            </a:r>
            <a:br>
              <a:rPr kumimoji="0" lang="en-GB" sz="18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br>
            <a:endParaRPr kumimoji="0" lang="en-GB" sz="18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080DF1E-9B1B-7F0B-BF9A-38E9C843B44B}"/>
              </a:ext>
            </a:extLst>
          </p:cNvPr>
          <p:cNvSpPr txBox="1"/>
          <p:nvPr/>
        </p:nvSpPr>
        <p:spPr>
          <a:xfrm>
            <a:off x="642396" y="4305955"/>
            <a:ext cx="4763637" cy="2135136"/>
          </a:xfrm>
          <a:custGeom>
            <a:avLst/>
            <a:gdLst>
              <a:gd name="connsiteX0" fmla="*/ 0 w 4763637"/>
              <a:gd name="connsiteY0" fmla="*/ 0 h 2135136"/>
              <a:gd name="connsiteX1" fmla="*/ 4763637 w 4763637"/>
              <a:gd name="connsiteY1" fmla="*/ 0 h 2135136"/>
              <a:gd name="connsiteX2" fmla="*/ 4763637 w 4763637"/>
              <a:gd name="connsiteY2" fmla="*/ 2135136 h 2135136"/>
              <a:gd name="connsiteX3" fmla="*/ 0 w 4763637"/>
              <a:gd name="connsiteY3" fmla="*/ 2135136 h 2135136"/>
              <a:gd name="connsiteX4" fmla="*/ 0 w 4763637"/>
              <a:gd name="connsiteY4" fmla="*/ 0 h 2135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2135136" extrusionOk="0">
                <a:moveTo>
                  <a:pt x="0" y="0"/>
                </a:moveTo>
                <a:cubicBezTo>
                  <a:pt x="836894" y="-24283"/>
                  <a:pt x="3252203" y="-102434"/>
                  <a:pt x="4763637" y="0"/>
                </a:cubicBezTo>
                <a:cubicBezTo>
                  <a:pt x="4737603" y="884263"/>
                  <a:pt x="4717456" y="1709057"/>
                  <a:pt x="4763637" y="2135136"/>
                </a:cubicBezTo>
                <a:cubicBezTo>
                  <a:pt x="3548773" y="1997359"/>
                  <a:pt x="2219244" y="2011891"/>
                  <a:pt x="0" y="2135136"/>
                </a:cubicBezTo>
                <a:cubicBezTo>
                  <a:pt x="-162632" y="1471770"/>
                  <a:pt x="35310" y="682479"/>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Continue to develop </a:t>
            </a: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supportive, compassionate and informed joined up approaches when moving between services</a:t>
            </a: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both within OMH and with wider stakeholders (including social care, primary care, secondary care and community offers).</a:t>
            </a:r>
            <a:br>
              <a:rPr kumimoji="0" lang="en-GB" sz="18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br>
            <a:endParaRPr kumimoji="0" lang="en-GB" sz="18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B9911BE-5AA2-2EC9-DA6C-FB82A619D3B5}"/>
              </a:ext>
            </a:extLst>
          </p:cNvPr>
          <p:cNvSpPr txBox="1"/>
          <p:nvPr/>
        </p:nvSpPr>
        <p:spPr>
          <a:xfrm>
            <a:off x="5966961" y="1527714"/>
            <a:ext cx="4387436" cy="1935786"/>
          </a:xfrm>
          <a:custGeom>
            <a:avLst/>
            <a:gdLst>
              <a:gd name="connsiteX0" fmla="*/ 0 w 4387436"/>
              <a:gd name="connsiteY0" fmla="*/ 0 h 1935786"/>
              <a:gd name="connsiteX1" fmla="*/ 4387436 w 4387436"/>
              <a:gd name="connsiteY1" fmla="*/ 0 h 1935786"/>
              <a:gd name="connsiteX2" fmla="*/ 4387436 w 4387436"/>
              <a:gd name="connsiteY2" fmla="*/ 1935786 h 1935786"/>
              <a:gd name="connsiteX3" fmla="*/ 0 w 4387436"/>
              <a:gd name="connsiteY3" fmla="*/ 1935786 h 1935786"/>
              <a:gd name="connsiteX4" fmla="*/ 0 w 4387436"/>
              <a:gd name="connsiteY4" fmla="*/ 0 h 1935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436" h="1935786" extrusionOk="0">
                <a:moveTo>
                  <a:pt x="0" y="0"/>
                </a:moveTo>
                <a:cubicBezTo>
                  <a:pt x="2048425" y="-24283"/>
                  <a:pt x="2483309" y="-102434"/>
                  <a:pt x="4387436" y="0"/>
                </a:cubicBezTo>
                <a:cubicBezTo>
                  <a:pt x="4361402" y="862365"/>
                  <a:pt x="4341255" y="1639552"/>
                  <a:pt x="4387436" y="1935786"/>
                </a:cubicBezTo>
                <a:cubicBezTo>
                  <a:pt x="3650126" y="1798009"/>
                  <a:pt x="663242" y="1812541"/>
                  <a:pt x="0" y="1935786"/>
                </a:cubicBezTo>
                <a:cubicBezTo>
                  <a:pt x="-162632" y="1468134"/>
                  <a:pt x="35310" y="674245"/>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Joined up way </a:t>
            </a: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sharing information and support options both within OMH and more widely</a:t>
            </a: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(includes primary care, physical health services, crisis options, between localities and in communities). </a:t>
            </a:r>
          </a:p>
          <a:p>
            <a:pPr marL="0" marR="0" lvl="0" indent="0" defTabSz="914400" eaLnBrk="1" fontAlgn="auto" latinLnBrk="0" hangingPunct="1">
              <a:lnSpc>
                <a:spcPct val="106000"/>
              </a:lnSpc>
              <a:spcBef>
                <a:spcPts val="0"/>
              </a:spcBef>
              <a:spcAft>
                <a:spcPts val="80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C6A852-0EA7-BC3B-932D-E0CA551358BF}"/>
              </a:ext>
            </a:extLst>
          </p:cNvPr>
          <p:cNvSpPr txBox="1"/>
          <p:nvPr/>
        </p:nvSpPr>
        <p:spPr>
          <a:xfrm>
            <a:off x="5778860" y="3639600"/>
            <a:ext cx="4763637" cy="2714013"/>
          </a:xfrm>
          <a:custGeom>
            <a:avLst/>
            <a:gdLst>
              <a:gd name="connsiteX0" fmla="*/ 0 w 4763637"/>
              <a:gd name="connsiteY0" fmla="*/ 0 h 2714013"/>
              <a:gd name="connsiteX1" fmla="*/ 4763637 w 4763637"/>
              <a:gd name="connsiteY1" fmla="*/ 0 h 2714013"/>
              <a:gd name="connsiteX2" fmla="*/ 4763637 w 4763637"/>
              <a:gd name="connsiteY2" fmla="*/ 2714013 h 2714013"/>
              <a:gd name="connsiteX3" fmla="*/ 0 w 4763637"/>
              <a:gd name="connsiteY3" fmla="*/ 2714013 h 2714013"/>
              <a:gd name="connsiteX4" fmla="*/ 0 w 4763637"/>
              <a:gd name="connsiteY4" fmla="*/ 0 h 271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2714013" extrusionOk="0">
                <a:moveTo>
                  <a:pt x="0" y="0"/>
                </a:moveTo>
                <a:cubicBezTo>
                  <a:pt x="836894" y="-24283"/>
                  <a:pt x="3252203" y="-102434"/>
                  <a:pt x="4763637" y="0"/>
                </a:cubicBezTo>
                <a:cubicBezTo>
                  <a:pt x="4737603" y="1044801"/>
                  <a:pt x="4717456" y="2334137"/>
                  <a:pt x="4763637" y="2714013"/>
                </a:cubicBezTo>
                <a:cubicBezTo>
                  <a:pt x="3548773" y="2576236"/>
                  <a:pt x="2219244" y="2590768"/>
                  <a:pt x="0" y="2714013"/>
                </a:cubicBezTo>
                <a:cubicBezTo>
                  <a:pt x="-162632" y="2188003"/>
                  <a:pt x="35310" y="889425"/>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 ways of </a:t>
            </a: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widening awareness of the OMH offers within wider community </a:t>
            </a: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(using different communications and engagement methods) and </a:t>
            </a:r>
            <a:r>
              <a:rPr kumimoji="0" lang="en-GB" sz="1800" b="1"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understanding where different support options might be needed and could be developed</a:t>
            </a: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(via data analysis and community listening). This includes prevention/early intervention offers.</a:t>
            </a:r>
            <a:b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610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2141910" y="372065"/>
            <a:ext cx="7697972"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Mental Health Workshop MH Services in Somerset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8" name="TextBox 7">
            <a:extLst>
              <a:ext uri="{FF2B5EF4-FFF2-40B4-BE49-F238E27FC236}">
                <a16:creationId xmlns:a16="http://schemas.microsoft.com/office/drawing/2014/main" id="{9BBCB374-8871-21C2-6A95-B26995D25068}"/>
              </a:ext>
            </a:extLst>
          </p:cNvPr>
          <p:cNvSpPr txBox="1"/>
          <p:nvPr/>
        </p:nvSpPr>
        <p:spPr>
          <a:xfrm>
            <a:off x="8261332" y="3029818"/>
            <a:ext cx="3157100" cy="3416320"/>
          </a:xfrm>
          <a:prstGeom prst="rect">
            <a:avLst/>
          </a:prstGeom>
          <a:noFill/>
          <a:ln w="57150">
            <a:solidFill>
              <a:srgbClr val="C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21 / 22</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10 MH inpatient wards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772 MH admissions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223,466 MH outpatient / community appointments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Additional services provided to meet highly specialist health and social care needs outside the County boundaries. </a:t>
            </a:r>
          </a:p>
        </p:txBody>
      </p:sp>
      <p:pic>
        <p:nvPicPr>
          <p:cNvPr id="4" name="Picture 3">
            <a:extLst>
              <a:ext uri="{FF2B5EF4-FFF2-40B4-BE49-F238E27FC236}">
                <a16:creationId xmlns:a16="http://schemas.microsoft.com/office/drawing/2014/main" id="{1171F543-B208-E62E-4A3B-A89E2128B8C3}"/>
              </a:ext>
            </a:extLst>
          </p:cNvPr>
          <p:cNvPicPr>
            <a:picLocks noChangeAspect="1"/>
          </p:cNvPicPr>
          <p:nvPr/>
        </p:nvPicPr>
        <p:blipFill>
          <a:blip r:embed="rId3"/>
          <a:stretch>
            <a:fillRect/>
          </a:stretch>
        </p:blipFill>
        <p:spPr>
          <a:xfrm>
            <a:off x="764771" y="1733265"/>
            <a:ext cx="6982691" cy="4624433"/>
          </a:xfrm>
          <a:prstGeom prst="rect">
            <a:avLst/>
          </a:prstGeom>
        </p:spPr>
      </p:pic>
    </p:spTree>
    <p:extLst>
      <p:ext uri="{BB962C8B-B14F-4D97-AF65-F5344CB8AC3E}">
        <p14:creationId xmlns:p14="http://schemas.microsoft.com/office/powerpoint/2010/main" val="244844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2141910" y="372065"/>
            <a:ext cx="7697972"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Mental Health Workshop MH Services in Somerset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5" name="TextBox 4">
            <a:extLst>
              <a:ext uri="{FF2B5EF4-FFF2-40B4-BE49-F238E27FC236}">
                <a16:creationId xmlns:a16="http://schemas.microsoft.com/office/drawing/2014/main" id="{A0246585-DFD8-510E-5EF9-73BDA77218DD}"/>
              </a:ext>
            </a:extLst>
          </p:cNvPr>
          <p:cNvSpPr txBox="1"/>
          <p:nvPr/>
        </p:nvSpPr>
        <p:spPr>
          <a:xfrm>
            <a:off x="831067" y="1984817"/>
            <a:ext cx="10319657" cy="3170099"/>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02060"/>
                </a:solidFill>
              </a:rPr>
              <a:t>Mental Health Inpatient wards: – </a:t>
            </a:r>
          </a:p>
          <a:p>
            <a:r>
              <a:rPr lang="en-GB" sz="2000" b="1" dirty="0">
                <a:solidFill>
                  <a:srgbClr val="002060"/>
                </a:solidFill>
              </a:rPr>
              <a:t>   		Acute</a:t>
            </a:r>
          </a:p>
          <a:p>
            <a:r>
              <a:rPr lang="en-GB" sz="2000" b="1" dirty="0">
                <a:solidFill>
                  <a:srgbClr val="002060"/>
                </a:solidFill>
              </a:rPr>
              <a:t>   		Rehab</a:t>
            </a:r>
          </a:p>
          <a:p>
            <a:r>
              <a:rPr lang="en-GB" sz="2000" b="1" dirty="0">
                <a:solidFill>
                  <a:srgbClr val="002060"/>
                </a:solidFill>
              </a:rPr>
              <a:t>    		CAMHS</a:t>
            </a:r>
          </a:p>
          <a:p>
            <a:r>
              <a:rPr lang="en-GB" sz="2000" b="1" dirty="0">
                <a:solidFill>
                  <a:srgbClr val="002060"/>
                </a:solidFill>
              </a:rPr>
              <a:t>    		Older people</a:t>
            </a:r>
          </a:p>
          <a:p>
            <a:pPr marL="342900" indent="-342900">
              <a:buFont typeface="Arial" panose="020B0604020202020204" pitchFamily="34" charset="0"/>
              <a:buChar char="•"/>
            </a:pPr>
            <a:r>
              <a:rPr lang="en-GB" sz="2000" b="1" dirty="0">
                <a:solidFill>
                  <a:srgbClr val="002060"/>
                </a:solidFill>
              </a:rPr>
              <a:t>2 Health based places of safety</a:t>
            </a:r>
          </a:p>
          <a:p>
            <a:pPr marL="342900" indent="-342900">
              <a:buFont typeface="Arial" panose="020B0604020202020204" pitchFamily="34" charset="0"/>
              <a:buChar char="•"/>
            </a:pPr>
            <a:r>
              <a:rPr lang="en-GB" sz="2000" b="1" dirty="0">
                <a:solidFill>
                  <a:srgbClr val="002060"/>
                </a:solidFill>
              </a:rPr>
              <a:t>Step up and Step down</a:t>
            </a:r>
          </a:p>
          <a:p>
            <a:pPr marL="342900" indent="-342900">
              <a:buFont typeface="Arial" panose="020B0604020202020204" pitchFamily="34" charset="0"/>
              <a:buChar char="•"/>
            </a:pPr>
            <a:r>
              <a:rPr lang="en-GB" sz="2000" b="1" dirty="0">
                <a:solidFill>
                  <a:srgbClr val="002060"/>
                </a:solidFill>
              </a:rPr>
              <a:t>Out of area placements</a:t>
            </a:r>
          </a:p>
          <a:p>
            <a:pPr marL="342900" indent="-342900">
              <a:buFont typeface="Arial" panose="020B0604020202020204" pitchFamily="34" charset="0"/>
              <a:buChar char="•"/>
            </a:pPr>
            <a:r>
              <a:rPr lang="en-GB" sz="2000" b="1" dirty="0">
                <a:solidFill>
                  <a:srgbClr val="002060"/>
                </a:solidFill>
              </a:rPr>
              <a:t>Home Treatment Team and First Response</a:t>
            </a:r>
          </a:p>
          <a:p>
            <a:pPr marL="342900" indent="-342900">
              <a:buFont typeface="Arial" panose="020B0604020202020204" pitchFamily="34" charset="0"/>
              <a:buChar char="•"/>
            </a:pPr>
            <a:r>
              <a:rPr lang="en-GB" sz="2000" b="1" dirty="0">
                <a:solidFill>
                  <a:srgbClr val="002060"/>
                </a:solidFill>
              </a:rPr>
              <a:t>Relocation of St Andrews</a:t>
            </a:r>
          </a:p>
        </p:txBody>
      </p:sp>
    </p:spTree>
    <p:extLst>
      <p:ext uri="{BB962C8B-B14F-4D97-AF65-F5344CB8AC3E}">
        <p14:creationId xmlns:p14="http://schemas.microsoft.com/office/powerpoint/2010/main" val="50352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4555093"/>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What is Open Mental Health</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Open Mental Health is a Somerset network of local voluntary, community and charity organisations and the NHS. We are working in partnership to ensure that residents of Somerset get the support they need, when they need it. </a:t>
            </a:r>
          </a:p>
          <a:p>
            <a:pPr marL="342900" indent="-342900">
              <a:buFont typeface="Arial" panose="020B0604020202020204" pitchFamily="34" charset="0"/>
              <a:buChar char="•"/>
            </a:pPr>
            <a:endParaRPr lang="en-GB" sz="20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Our shared ambition is to ensure that people living with mental health problems get the right support at the right time. Working together, we support people to live a full life, by enabling access to specialist mental health services, housing support, debt and employment advice, volunteering opportunities, community activities and physical exercise, to help support and improve their wellbeing and quality of life.</a:t>
            </a:r>
          </a:p>
          <a:p>
            <a:pPr algn="ctr"/>
            <a:endParaRPr lang="en-GB" sz="5400" b="1" dirty="0">
              <a:solidFill>
                <a:srgbClr val="002060"/>
              </a:solidFill>
              <a:latin typeface="+mj-lt"/>
              <a:cs typeface="Arial" panose="020B0604020202020204" pitchFamily="34" charset="0"/>
            </a:endParaRPr>
          </a:p>
          <a:p>
            <a:endParaRPr lang="en-GB" sz="2000" dirty="0"/>
          </a:p>
        </p:txBody>
      </p:sp>
    </p:spTree>
    <p:extLst>
      <p:ext uri="{BB962C8B-B14F-4D97-AF65-F5344CB8AC3E}">
        <p14:creationId xmlns:p14="http://schemas.microsoft.com/office/powerpoint/2010/main" val="353866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pic>
        <p:nvPicPr>
          <p:cNvPr id="8" name="Picture 7" descr="Text&#10;&#10;Description automatically generated">
            <a:extLst>
              <a:ext uri="{FF2B5EF4-FFF2-40B4-BE49-F238E27FC236}">
                <a16:creationId xmlns:a16="http://schemas.microsoft.com/office/drawing/2014/main" id="{FE15B57E-0831-42D8-96A3-E83D0C938EB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39050" y="655139"/>
            <a:ext cx="1297832" cy="1369604"/>
          </a:xfrm>
          <a:prstGeom prst="rect">
            <a:avLst/>
          </a:prstGeom>
        </p:spPr>
      </p:pic>
      <p:sp>
        <p:nvSpPr>
          <p:cNvPr id="9" name="TextBox 15">
            <a:extLst>
              <a:ext uri="{FF2B5EF4-FFF2-40B4-BE49-F238E27FC236}">
                <a16:creationId xmlns:a16="http://schemas.microsoft.com/office/drawing/2014/main" id="{FAE7A817-233E-40ED-BF28-8932A55DF1C1}"/>
              </a:ext>
            </a:extLst>
          </p:cNvPr>
          <p:cNvSpPr txBox="1"/>
          <p:nvPr/>
        </p:nvSpPr>
        <p:spPr>
          <a:xfrm>
            <a:off x="2090057" y="1382992"/>
            <a:ext cx="856923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atin typeface="Arial" panose="020B0604020202020204" pitchFamily="34" charset="0"/>
                <a:cs typeface="Arial" panose="020B0604020202020204" pitchFamily="34" charset="0"/>
              </a:rPr>
              <a:t>A multi-agency alliance of partners committed to work together to improve mental health support to the people of Somerset</a:t>
            </a:r>
          </a:p>
        </p:txBody>
      </p:sp>
      <p:pic>
        <p:nvPicPr>
          <p:cNvPr id="5" name="Picture 4" descr="A picture containing text, font, screenshot">
            <a:extLst>
              <a:ext uri="{FF2B5EF4-FFF2-40B4-BE49-F238E27FC236}">
                <a16:creationId xmlns:a16="http://schemas.microsoft.com/office/drawing/2014/main" id="{5C760CD5-93CB-1679-6CD6-35C43990D8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31" y="2915286"/>
            <a:ext cx="10694774" cy="3182968"/>
          </a:xfrm>
          <a:prstGeom prst="rect">
            <a:avLst/>
          </a:prstGeom>
        </p:spPr>
      </p:pic>
    </p:spTree>
    <p:extLst>
      <p:ext uri="{BB962C8B-B14F-4D97-AF65-F5344CB8AC3E}">
        <p14:creationId xmlns:p14="http://schemas.microsoft.com/office/powerpoint/2010/main" val="3756169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4955203"/>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Key Principles of Open Mental Health</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Preventative engagement</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Open access – (no wrong door – no shut door - no door at all)</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Co-production – different perspectives equally valued (VCSE, statutory colleagues, Experts by Experience)</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All inclusive – no one is left out because of, or in the absence of, a diagnosis, or presenting severity – no-one should hear ‘we can’t help you because you don’t meet the criteria</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Warm introductions in, across and between services</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Adopting a trauma informed approach across all partners</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Flexible and responsive to needs of the individual, outcome focussed, move away from transactional interactions</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Whole system approach – NHS and VCSE elements of the services are combined, not separated – we are all part of one team – equal partners – strong links with social care</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Building on community assets</a:t>
            </a:r>
          </a:p>
          <a:p>
            <a:endParaRPr lang="en-GB" sz="2000" dirty="0"/>
          </a:p>
        </p:txBody>
      </p:sp>
    </p:spTree>
    <p:extLst>
      <p:ext uri="{BB962C8B-B14F-4D97-AF65-F5344CB8AC3E}">
        <p14:creationId xmlns:p14="http://schemas.microsoft.com/office/powerpoint/2010/main" val="5450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5324535"/>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Key Principles of Open Mental Health</a:t>
            </a:r>
          </a:p>
          <a:p>
            <a:pPr algn="ctr"/>
            <a:endParaRPr lang="en-GB" sz="3600" b="1" dirty="0">
              <a:solidFill>
                <a:srgbClr val="002060"/>
              </a:solidFill>
              <a:latin typeface="+mj-lt"/>
              <a:cs typeface="Arial" panose="020B0604020202020204" pitchFamily="34" charset="0"/>
            </a:endParaRPr>
          </a:p>
          <a:p>
            <a:pPr algn="ctr"/>
            <a:endParaRPr lang="en-GB" sz="3600" b="1" dirty="0">
              <a:solidFill>
                <a:srgbClr val="002060"/>
              </a:solidFill>
              <a:latin typeface="+mj-lt"/>
              <a:cs typeface="Arial" panose="020B0604020202020204" pitchFamily="34" charset="0"/>
            </a:endParaRPr>
          </a:p>
          <a:p>
            <a:pPr algn="ctr"/>
            <a:endParaRPr lang="en-GB" sz="3600" b="1" dirty="0">
              <a:solidFill>
                <a:srgbClr val="002060"/>
              </a:solidFill>
              <a:latin typeface="+mj-lt"/>
              <a:cs typeface="Arial" panose="020B0604020202020204" pitchFamily="34" charset="0"/>
            </a:endParaRPr>
          </a:p>
          <a:p>
            <a:pPr algn="ctr"/>
            <a:endParaRPr lang="en-GB" sz="1400" b="1" dirty="0">
              <a:solidFill>
                <a:srgbClr val="002060"/>
              </a:solidFill>
              <a:latin typeface="+mj-lt"/>
              <a:cs typeface="Arial" panose="020B0604020202020204" pitchFamily="34" charset="0"/>
            </a:endParaRPr>
          </a:p>
          <a:p>
            <a:pPr algn="ctr"/>
            <a:endParaRPr lang="en-GB" sz="1400" b="1" dirty="0">
              <a:solidFill>
                <a:srgbClr val="002060"/>
              </a:solidFill>
              <a:latin typeface="+mj-lt"/>
              <a:cs typeface="Arial" panose="020B0604020202020204" pitchFamily="34" charset="0"/>
            </a:endParaRPr>
          </a:p>
          <a:p>
            <a:pPr algn="ctr"/>
            <a:endParaRPr lang="en-GB" sz="1400" b="1" dirty="0">
              <a:solidFill>
                <a:srgbClr val="002060"/>
              </a:solidFill>
              <a:latin typeface="+mj-lt"/>
              <a:cs typeface="Arial" panose="020B0604020202020204" pitchFamily="34" charset="0"/>
            </a:endParaRPr>
          </a:p>
          <a:p>
            <a:pPr algn="ctr"/>
            <a:endParaRPr lang="en-GB" sz="14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We’ve removed the barriers to getting mental health treatment and support,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so anyone can contact the Open Mental Health hub for an assessment of what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could help and what the person needs.  Whether it is for yourself or if you’re a GP, pharmacist,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social worker, police officer or concerned friend, we are Open for Mental Health in Somerset.</a:t>
            </a:r>
          </a:p>
          <a:p>
            <a:endParaRPr lang="en-GB" sz="2000" dirty="0"/>
          </a:p>
        </p:txBody>
      </p:sp>
      <p:pic>
        <p:nvPicPr>
          <p:cNvPr id="2" name="Content Placeholder 7" descr="A picture containing logo&#10;&#10;Description automatically generated">
            <a:extLst>
              <a:ext uri="{FF2B5EF4-FFF2-40B4-BE49-F238E27FC236}">
                <a16:creationId xmlns:a16="http://schemas.microsoft.com/office/drawing/2014/main" id="{BE9BC053-FABE-7344-8ABC-27736EC0E4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525" y="2155330"/>
            <a:ext cx="2723920" cy="2545699"/>
          </a:xfrm>
          <a:prstGeom prst="rect">
            <a:avLst/>
          </a:prstGeom>
        </p:spPr>
      </p:pic>
    </p:spTree>
    <p:extLst>
      <p:ext uri="{BB962C8B-B14F-4D97-AF65-F5344CB8AC3E}">
        <p14:creationId xmlns:p14="http://schemas.microsoft.com/office/powerpoint/2010/main" val="176985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4278094"/>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Experts by Experience</a:t>
            </a:r>
          </a:p>
          <a:p>
            <a:pPr algn="ctr"/>
            <a:endParaRPr lang="en-GB" sz="36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Embedding co-production and the voice of lived experience through the planning, design, implementation, delivery and evaluation of Open Mental Health is key to our shared values</a:t>
            </a:r>
          </a:p>
          <a:p>
            <a:pPr marL="342900" indent="-342900">
              <a:buFont typeface="Arial" panose="020B0604020202020204" pitchFamily="34" charset="0"/>
              <a:buChar char="•"/>
            </a:pPr>
            <a:endParaRPr lang="en-GB" sz="20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Open Mental Health has a group of Expert by Experience Leaders who meet regularly to guide what Open Mental Health is and how it works</a:t>
            </a:r>
          </a:p>
          <a:p>
            <a:pPr marL="342900" indent="-342900">
              <a:buFont typeface="Arial" panose="020B0604020202020204" pitchFamily="34" charset="0"/>
              <a:buChar char="•"/>
            </a:pPr>
            <a:endParaRPr lang="en-GB" sz="20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Open Mental Health also has various Expert by Experience Leader roles (eg, locality team member, working group member, Partnership Board member)</a:t>
            </a:r>
          </a:p>
          <a:p>
            <a:endParaRPr lang="en-GB" sz="2000" dirty="0"/>
          </a:p>
        </p:txBody>
      </p:sp>
    </p:spTree>
    <p:extLst>
      <p:ext uri="{BB962C8B-B14F-4D97-AF65-F5344CB8AC3E}">
        <p14:creationId xmlns:p14="http://schemas.microsoft.com/office/powerpoint/2010/main" val="377100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954107"/>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Experts by Experience</a:t>
            </a:r>
          </a:p>
          <a:p>
            <a:endParaRPr lang="en-GB" sz="2000" dirty="0"/>
          </a:p>
        </p:txBody>
      </p:sp>
      <p:sp>
        <p:nvSpPr>
          <p:cNvPr id="2" name="TextBox 1">
            <a:extLst>
              <a:ext uri="{FF2B5EF4-FFF2-40B4-BE49-F238E27FC236}">
                <a16:creationId xmlns:a16="http://schemas.microsoft.com/office/drawing/2014/main" id="{B768D368-83FE-14DC-0A99-6893C5949ABB}"/>
              </a:ext>
            </a:extLst>
          </p:cNvPr>
          <p:cNvSpPr txBox="1"/>
          <p:nvPr/>
        </p:nvSpPr>
        <p:spPr>
          <a:xfrm>
            <a:off x="499314" y="2268185"/>
            <a:ext cx="3953255" cy="5262979"/>
          </a:xfrm>
          <a:prstGeom prst="rect">
            <a:avLst/>
          </a:prstGeom>
          <a:noFill/>
        </p:spPr>
        <p:txBody>
          <a:bodyPr wrap="square" rtlCol="0">
            <a:spAutoFit/>
          </a:bodyPr>
          <a:lstStyle/>
          <a:p>
            <a:pPr defTabSz="914400"/>
            <a:r>
              <a:rPr lang="en-GB" sz="1600" b="1" u="sng" dirty="0">
                <a:solidFill>
                  <a:srgbClr val="002060"/>
                </a:solidFill>
                <a:latin typeface="Calibri" panose="020F0502020204030204"/>
              </a:rPr>
              <a:t>Locality Teams:</a:t>
            </a:r>
          </a:p>
          <a:p>
            <a:pPr marL="285750" indent="-285750" defTabSz="914400">
              <a:buFont typeface="Arial" panose="020B0604020202020204" pitchFamily="34" charset="0"/>
              <a:buChar char="•"/>
            </a:pPr>
            <a:r>
              <a:rPr lang="en-GB" sz="1600" b="1" dirty="0">
                <a:solidFill>
                  <a:srgbClr val="002060"/>
                </a:solidFill>
                <a:latin typeface="Calibri" panose="020F0502020204030204"/>
              </a:rPr>
              <a:t>Locality Co-ordinator</a:t>
            </a:r>
          </a:p>
          <a:p>
            <a:pPr marL="285750" indent="-285750" defTabSz="914400">
              <a:buFont typeface="Arial" panose="020B0604020202020204" pitchFamily="34" charset="0"/>
              <a:buChar char="•"/>
            </a:pPr>
            <a:r>
              <a:rPr lang="en-GB" sz="1600" b="1" dirty="0">
                <a:solidFill>
                  <a:srgbClr val="002060"/>
                </a:solidFill>
                <a:latin typeface="Calibri" panose="020F0502020204030204"/>
              </a:rPr>
              <a:t>Peer Volunteers</a:t>
            </a:r>
          </a:p>
          <a:p>
            <a:pPr marL="285750" indent="-285750" defTabSz="914400">
              <a:buFont typeface="Arial" panose="020B0604020202020204" pitchFamily="34" charset="0"/>
              <a:buChar char="•"/>
            </a:pPr>
            <a:r>
              <a:rPr lang="en-GB" sz="1600" b="1" dirty="0">
                <a:solidFill>
                  <a:srgbClr val="002060"/>
                </a:solidFill>
                <a:latin typeface="Calibri" panose="020F0502020204030204"/>
              </a:rPr>
              <a:t>Paid Peer Recovery and Wellbeing Workers providing 1:1/group/activity work</a:t>
            </a:r>
          </a:p>
          <a:p>
            <a:pPr marL="285750" indent="-285750" defTabSz="914400">
              <a:buFont typeface="Arial" panose="020B0604020202020204" pitchFamily="34" charset="0"/>
              <a:buChar char="•"/>
            </a:pPr>
            <a:r>
              <a:rPr lang="en-GB" sz="1600" b="1" dirty="0">
                <a:solidFill>
                  <a:srgbClr val="002060"/>
                </a:solidFill>
                <a:latin typeface="Calibri" panose="020F0502020204030204"/>
              </a:rPr>
              <a:t>Non Peer Recovery and Wellbeing Workers providing 1:1/group/activity/organisation specialism </a:t>
            </a:r>
          </a:p>
          <a:p>
            <a:pPr marL="285750" indent="-285750" defTabSz="914400">
              <a:buFont typeface="Arial" panose="020B0604020202020204" pitchFamily="34" charset="0"/>
              <a:buChar char="•"/>
            </a:pPr>
            <a:r>
              <a:rPr lang="en-GB" sz="1600" b="1" dirty="0">
                <a:solidFill>
                  <a:srgbClr val="002060"/>
                </a:solidFill>
                <a:latin typeface="Calibri" panose="020F0502020204030204"/>
              </a:rPr>
              <a:t>CAB Case Worker</a:t>
            </a:r>
          </a:p>
          <a:p>
            <a:pPr marL="285750" indent="-285750" defTabSz="914400">
              <a:buFont typeface="Arial" panose="020B0604020202020204" pitchFamily="34" charset="0"/>
              <a:buChar char="•"/>
            </a:pPr>
            <a:r>
              <a:rPr lang="en-GB" sz="1600" b="1" dirty="0">
                <a:solidFill>
                  <a:srgbClr val="002060"/>
                </a:solidFill>
                <a:latin typeface="Calibri" panose="020F0502020204030204"/>
              </a:rPr>
              <a:t>SWEDA Specialist Worker</a:t>
            </a:r>
          </a:p>
          <a:p>
            <a:pPr marL="285750" indent="-285750" defTabSz="914400">
              <a:buFont typeface="Arial" panose="020B0604020202020204" pitchFamily="34" charset="0"/>
              <a:buChar char="•"/>
            </a:pPr>
            <a:r>
              <a:rPr lang="en-GB" sz="1600" b="1" dirty="0">
                <a:solidFill>
                  <a:srgbClr val="002060"/>
                </a:solidFill>
                <a:latin typeface="Calibri" panose="020F0502020204030204"/>
              </a:rPr>
              <a:t>Age UK Volunteers</a:t>
            </a:r>
          </a:p>
          <a:p>
            <a:pPr marL="285750" indent="-285750" defTabSz="914400">
              <a:buFont typeface="Arial" panose="020B0604020202020204" pitchFamily="34" charset="0"/>
              <a:buChar char="•"/>
            </a:pPr>
            <a:r>
              <a:rPr lang="en-GB" sz="1600" b="1" dirty="0">
                <a:solidFill>
                  <a:srgbClr val="002060"/>
                </a:solidFill>
                <a:latin typeface="Calibri" panose="020F0502020204030204"/>
              </a:rPr>
              <a:t>NHS SFT Staff (Psychologists, Therapists, Nurses, Operations, Admin)</a:t>
            </a:r>
          </a:p>
          <a:p>
            <a:pPr marL="285750" indent="-285750" defTabSz="914400">
              <a:buFont typeface="Arial" panose="020B0604020202020204" pitchFamily="34" charset="0"/>
              <a:buChar char="•"/>
            </a:pPr>
            <a:r>
              <a:rPr lang="en-GB" sz="1600" b="1" dirty="0">
                <a:solidFill>
                  <a:srgbClr val="002060"/>
                </a:solidFill>
                <a:latin typeface="Calibri" panose="020F0502020204030204"/>
              </a:rPr>
              <a:t>Crisis Safe Space Provision</a:t>
            </a:r>
          </a:p>
          <a:p>
            <a:pPr marL="285750" indent="-285750" defTabSz="914400">
              <a:buFont typeface="Arial" panose="020B0604020202020204" pitchFamily="34" charset="0"/>
              <a:buChar char="•"/>
            </a:pPr>
            <a:r>
              <a:rPr lang="en-GB" sz="1600" b="1" dirty="0">
                <a:solidFill>
                  <a:srgbClr val="002060"/>
                </a:solidFill>
                <a:latin typeface="Calibri" panose="020F0502020204030204"/>
              </a:rPr>
              <a:t>Peer Support Connections Co-ordinators</a:t>
            </a: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defTabSz="914400"/>
            <a:endParaRPr lang="en-GB" sz="160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13350786-013F-032C-CC67-1E573E7B4766}"/>
              </a:ext>
            </a:extLst>
          </p:cNvPr>
          <p:cNvSpPr txBox="1"/>
          <p:nvPr/>
        </p:nvSpPr>
        <p:spPr>
          <a:xfrm>
            <a:off x="7758717" y="2281987"/>
            <a:ext cx="4118719" cy="5016758"/>
          </a:xfrm>
          <a:prstGeom prst="rect">
            <a:avLst/>
          </a:prstGeom>
          <a:noFill/>
        </p:spPr>
        <p:txBody>
          <a:bodyPr wrap="square" rtlCol="0">
            <a:spAutoFit/>
          </a:bodyPr>
          <a:lstStyle/>
          <a:p>
            <a:pPr defTabSz="914400"/>
            <a:r>
              <a:rPr lang="en-GB" sz="1600" b="1" u="sng" dirty="0">
                <a:solidFill>
                  <a:srgbClr val="002060"/>
                </a:solidFill>
                <a:latin typeface="Calibri" panose="020F0502020204030204"/>
              </a:rPr>
              <a:t>Countywide Support:</a:t>
            </a:r>
          </a:p>
          <a:p>
            <a:pPr marL="285750" indent="-285750" defTabSz="914400">
              <a:buFont typeface="Arial" panose="020B0604020202020204" pitchFamily="34" charset="0"/>
              <a:buChar char="•"/>
            </a:pPr>
            <a:r>
              <a:rPr lang="en-GB" sz="1600" b="1" dirty="0">
                <a:solidFill>
                  <a:srgbClr val="002060"/>
                </a:solidFill>
                <a:latin typeface="Calibri" panose="020F0502020204030204"/>
              </a:rPr>
              <a:t>Trauma and complex emotional needs training, coaching, supervision (Second Step)</a:t>
            </a:r>
          </a:p>
          <a:p>
            <a:pPr marL="285750" indent="-285750" defTabSz="914400">
              <a:buFont typeface="Arial" panose="020B0604020202020204" pitchFamily="34" charset="0"/>
              <a:buChar char="•"/>
            </a:pPr>
            <a:r>
              <a:rPr lang="en-GB" sz="1600" b="1" dirty="0">
                <a:solidFill>
                  <a:srgbClr val="002060"/>
                </a:solidFill>
                <a:latin typeface="Calibri" panose="020F0502020204030204"/>
              </a:rPr>
              <a:t>Eating disorder specialist support (SWEDA)</a:t>
            </a:r>
          </a:p>
          <a:p>
            <a:pPr marL="285750" indent="-285750" defTabSz="914400">
              <a:buFont typeface="Arial" panose="020B0604020202020204" pitchFamily="34" charset="0"/>
              <a:buChar char="•"/>
            </a:pPr>
            <a:r>
              <a:rPr lang="en-GB" sz="1600" b="1" dirty="0">
                <a:solidFill>
                  <a:srgbClr val="002060"/>
                </a:solidFill>
                <a:latin typeface="Calibri" panose="020F0502020204030204"/>
              </a:rPr>
              <a:t>Money and housing specialist support (CAB)</a:t>
            </a:r>
          </a:p>
          <a:p>
            <a:pPr marL="285750" indent="-285750" defTabSz="914400">
              <a:buFont typeface="Arial" panose="020B0604020202020204" pitchFamily="34" charset="0"/>
              <a:buChar char="•"/>
            </a:pPr>
            <a:r>
              <a:rPr lang="en-GB" sz="1600" b="1" dirty="0">
                <a:solidFill>
                  <a:srgbClr val="002060"/>
                </a:solidFill>
                <a:latin typeface="Calibri" panose="020F0502020204030204"/>
              </a:rPr>
              <a:t>Peer support training &amp; coaching, peer volunteer support, self-management courses &amp; peer group development (Chard Watch)</a:t>
            </a:r>
          </a:p>
          <a:p>
            <a:pPr marL="285750" indent="-285750" defTabSz="914400">
              <a:buFont typeface="Arial" panose="020B0604020202020204" pitchFamily="34" charset="0"/>
              <a:buChar char="•"/>
            </a:pPr>
            <a:r>
              <a:rPr lang="en-GB" sz="1600" b="1" dirty="0">
                <a:solidFill>
                  <a:srgbClr val="002060"/>
                </a:solidFill>
                <a:latin typeface="Calibri" panose="020F0502020204030204"/>
              </a:rPr>
              <a:t>Volunteering infrastructure support (Spark)</a:t>
            </a:r>
          </a:p>
          <a:p>
            <a:pPr marL="285750" indent="-285750" defTabSz="914400">
              <a:buFont typeface="Arial" panose="020B0604020202020204" pitchFamily="34" charset="0"/>
              <a:buChar char="•"/>
            </a:pPr>
            <a:r>
              <a:rPr lang="en-GB" sz="1600" b="1" dirty="0">
                <a:solidFill>
                  <a:srgbClr val="002060"/>
                </a:solidFill>
                <a:latin typeface="Calibri" panose="020F0502020204030204"/>
              </a:rPr>
              <a:t>Activity and groupwork (Mind in Somerset)</a:t>
            </a:r>
          </a:p>
          <a:p>
            <a:pPr marL="285750" indent="-285750" defTabSz="914400">
              <a:buFont typeface="Arial" panose="020B0604020202020204" pitchFamily="34" charset="0"/>
              <a:buChar char="•"/>
            </a:pPr>
            <a:r>
              <a:rPr lang="en-GB" sz="1600" b="1" dirty="0">
                <a:solidFill>
                  <a:srgbClr val="002060"/>
                </a:solidFill>
                <a:latin typeface="Calibri" panose="020F0502020204030204"/>
              </a:rPr>
              <a:t>Recovery college (SFT)</a:t>
            </a:r>
          </a:p>
          <a:p>
            <a:pPr marL="285750" indent="-285750" defTabSz="914400">
              <a:buFont typeface="Arial" panose="020B0604020202020204" pitchFamily="34" charset="0"/>
              <a:buChar char="•"/>
            </a:pPr>
            <a:r>
              <a:rPr lang="en-GB" sz="1600" b="1" dirty="0">
                <a:solidFill>
                  <a:srgbClr val="002060"/>
                </a:solidFill>
                <a:latin typeface="Calibri" panose="020F0502020204030204"/>
              </a:rPr>
              <a:t>Peer support and peer mentoring linked to physical health checks </a:t>
            </a: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marL="285750" indent="-285750" defTabSz="914400">
              <a:buFont typeface="Arial" panose="020B0604020202020204" pitchFamily="34" charset="0"/>
              <a:buChar char="•"/>
            </a:pPr>
            <a:endParaRPr lang="en-GB" sz="1600" dirty="0">
              <a:solidFill>
                <a:prstClr val="black"/>
              </a:solidFill>
              <a:latin typeface="Calibri" panose="020F0502020204030204"/>
            </a:endParaRPr>
          </a:p>
          <a:p>
            <a:pPr defTabSz="914400"/>
            <a:endParaRPr lang="en-GB" sz="1600"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CCBBD9D3-6D2E-E10A-5F5A-02A6185E3A96}"/>
              </a:ext>
            </a:extLst>
          </p:cNvPr>
          <p:cNvPicPr>
            <a:picLocks noChangeAspect="1"/>
          </p:cNvPicPr>
          <p:nvPr/>
        </p:nvPicPr>
        <p:blipFill>
          <a:blip r:embed="rId4"/>
          <a:stretch>
            <a:fillRect/>
          </a:stretch>
        </p:blipFill>
        <p:spPr>
          <a:xfrm>
            <a:off x="4452569" y="2251109"/>
            <a:ext cx="3073270" cy="3283768"/>
          </a:xfrm>
          <a:prstGeom prst="rect">
            <a:avLst/>
          </a:prstGeom>
        </p:spPr>
      </p:pic>
    </p:spTree>
    <p:extLst>
      <p:ext uri="{BB962C8B-B14F-4D97-AF65-F5344CB8AC3E}">
        <p14:creationId xmlns:p14="http://schemas.microsoft.com/office/powerpoint/2010/main" val="266239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pic>
        <p:nvPicPr>
          <p:cNvPr id="2" name="Content Placeholder 4" descr="Diagram">
            <a:extLst>
              <a:ext uri="{FF2B5EF4-FFF2-40B4-BE49-F238E27FC236}">
                <a16:creationId xmlns:a16="http://schemas.microsoft.com/office/drawing/2014/main" id="{8B3E69A3-FBF0-D846-0053-CB15C8A4D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733" y="1269144"/>
            <a:ext cx="7029533" cy="5322276"/>
          </a:xfrm>
          <a:prstGeom prst="rect">
            <a:avLst/>
          </a:prstGeom>
        </p:spPr>
      </p:pic>
    </p:spTree>
    <p:extLst>
      <p:ext uri="{BB962C8B-B14F-4D97-AF65-F5344CB8AC3E}">
        <p14:creationId xmlns:p14="http://schemas.microsoft.com/office/powerpoint/2010/main" val="10885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Mental Health Workshop</a:t>
            </a:r>
            <a:endParaRPr lang="en-GB" dirty="0"/>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696168" y="1668107"/>
            <a:ext cx="7697972" cy="4524315"/>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Agenda</a:t>
            </a:r>
          </a:p>
          <a:p>
            <a:pPr algn="ctr"/>
            <a:endParaRPr lang="en-GB" sz="5400" b="1" dirty="0">
              <a:solidFill>
                <a:srgbClr val="002060"/>
              </a:solidFill>
              <a:latin typeface="+mj-lt"/>
              <a:cs typeface="Arial" panose="020B0604020202020204" pitchFamily="34" charset="0"/>
            </a:endParaRPr>
          </a:p>
          <a:p>
            <a:r>
              <a:rPr lang="en-GB" dirty="0"/>
              <a:t>•	</a:t>
            </a:r>
            <a:r>
              <a:rPr lang="en-GB" sz="2000" dirty="0"/>
              <a:t>What is mental health from a lived experience perspective, what 	does it mean to individuals. </a:t>
            </a:r>
          </a:p>
          <a:p>
            <a:r>
              <a:rPr lang="en-GB" sz="2000" dirty="0"/>
              <a:t> •	What is mental health.</a:t>
            </a:r>
          </a:p>
          <a:p>
            <a:r>
              <a:rPr lang="en-GB" sz="2000" dirty="0"/>
              <a:t>•	What are our responsibilities; mental health services in Somerset.</a:t>
            </a:r>
          </a:p>
          <a:p>
            <a:r>
              <a:rPr lang="en-GB" sz="2000" dirty="0"/>
              <a:t>•	Case studies.</a:t>
            </a:r>
          </a:p>
          <a:p>
            <a:r>
              <a:rPr lang="en-GB" sz="2000" dirty="0"/>
              <a:t>•	Challenges, complex behaviours, housing, homelessness, Creative 	Solutions. </a:t>
            </a:r>
          </a:p>
          <a:p>
            <a:r>
              <a:rPr lang="en-GB" sz="2000" dirty="0"/>
              <a:t>•	Public health, investment in promotion and prevention. </a:t>
            </a:r>
          </a:p>
          <a:p>
            <a:r>
              <a:rPr lang="en-GB" sz="2000" dirty="0"/>
              <a:t>•	Current Commissioning and future intentions. </a:t>
            </a:r>
          </a:p>
        </p:txBody>
      </p:sp>
    </p:spTree>
    <p:extLst>
      <p:ext uri="{BB962C8B-B14F-4D97-AF65-F5344CB8AC3E}">
        <p14:creationId xmlns:p14="http://schemas.microsoft.com/office/powerpoint/2010/main" val="317972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3046988"/>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Supporting Micro Organisations</a:t>
            </a:r>
          </a:p>
          <a:p>
            <a:pPr algn="ctr"/>
            <a:endParaRPr lang="en-GB" sz="36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A grants fund has been established to support grass roots organisations</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Maximum impact for modest investment</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To date 148 micro providers have received &gt;£900k</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These providers can reach communities mainstream services often do not reach, with positive impacts.</a:t>
            </a:r>
          </a:p>
          <a:p>
            <a:endParaRPr lang="en-GB" sz="2000" dirty="0"/>
          </a:p>
        </p:txBody>
      </p:sp>
    </p:spTree>
    <p:extLst>
      <p:ext uri="{BB962C8B-B14F-4D97-AF65-F5344CB8AC3E}">
        <p14:creationId xmlns:p14="http://schemas.microsoft.com/office/powerpoint/2010/main" val="2834129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Open Mental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Mindline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Launched at the start of the pandemic 24/7 now a mixed staff and volunteer model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Averages over 700 calls per week</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Open access no criteria offer and key pathway into navigating wider mental health system</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Adding innovation to system with specialisms in Mindline SWEDA, Trans+, Live Chat, and planned outgoing calls via Mindline Plus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From Autum 2023 will be part of 111 option 2 pathway for Mental Health, been piloting this in background for last 12 months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British Sign Language offer now part of wider offer of translation and language support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65054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Open Mental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Mindline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Decrease in attendance (circa 15% adults / 24% older adults)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orbel" panose="020B0503020204020204"/>
                <a:ea typeface="+mn-ea"/>
                <a:cs typeface="+mn-cs"/>
              </a:rPr>
              <a:t>Decrease in admissions (circa 30% all ages)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2" name="Picture 1" descr="Image preview">
            <a:extLst>
              <a:ext uri="{FF2B5EF4-FFF2-40B4-BE49-F238E27FC236}">
                <a16:creationId xmlns:a16="http://schemas.microsoft.com/office/drawing/2014/main" id="{EA75F42F-50CD-A9F4-E002-2297A3C66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5647" y="3540946"/>
            <a:ext cx="3459911" cy="2313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art, line chart">
            <a:extLst>
              <a:ext uri="{FF2B5EF4-FFF2-40B4-BE49-F238E27FC236}">
                <a16:creationId xmlns:a16="http://schemas.microsoft.com/office/drawing/2014/main" id="{525042FE-D944-10D3-E6BB-96BE04A08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915" y="3562597"/>
            <a:ext cx="4087017" cy="2313024"/>
          </a:xfrm>
          <a:prstGeom prst="rect">
            <a:avLst/>
          </a:prstGeom>
        </p:spPr>
      </p:pic>
      <p:pic>
        <p:nvPicPr>
          <p:cNvPr id="7" name="Picture 2" descr="Image preview">
            <a:extLst>
              <a:ext uri="{FF2B5EF4-FFF2-40B4-BE49-F238E27FC236}">
                <a16:creationId xmlns:a16="http://schemas.microsoft.com/office/drawing/2014/main" id="{1E90D4BA-5017-CC88-FD94-D1DA055AF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5619" y="3540946"/>
            <a:ext cx="3967340" cy="231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09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4278094"/>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Crisis Safe Space</a:t>
            </a:r>
          </a:p>
          <a:p>
            <a:pPr algn="ctr"/>
            <a:endParaRPr lang="en-GB" sz="36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Crisis Safe Space is an out-of-hours service provided by our partners Mind in Somerset and Second Step for anyone who feels like they are really struggling with their mental health.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Instead of going to A&amp;E, making an urgent doctor’s appointment, or suffering in silence, individuals can arrange a one-to-one session with a member of the Crisis Safe Space.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Sessions are held both face to face and virtually depending on the location.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Information on what sessions are available/when for each locality can be found on the OMH website along with information on making a referral: https://openmentalhealth.org.uk/crisis-safe-space/ </a:t>
            </a:r>
          </a:p>
          <a:p>
            <a:endParaRPr lang="en-GB" sz="2000" dirty="0"/>
          </a:p>
        </p:txBody>
      </p:sp>
    </p:spTree>
    <p:extLst>
      <p:ext uri="{BB962C8B-B14F-4D97-AF65-F5344CB8AC3E}">
        <p14:creationId xmlns:p14="http://schemas.microsoft.com/office/powerpoint/2010/main" val="2378565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6" y="1533125"/>
            <a:ext cx="10319657" cy="5509200"/>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Family Safeguarding</a:t>
            </a:r>
          </a:p>
          <a:p>
            <a:pPr algn="ctr"/>
            <a:endParaRPr lang="en-GB" sz="36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As part of the Open Mental Health model, 8 adult Mental Health Practitioners (Recovery and Wellbeing Workers) are employed by Mind, Second Step and the Balsam Centre and are embedded with the children’s social work teams. These practitioners are embedded within the Open Mental Health locality teams and also link in with the wider Open Mental Health model. </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Family Safeguarding teams work using a multi-disciplinary approach, by providing high quality support to families with complex needs, working with adults with mental health issues to achieve their goals and enabling families to remain together improving outcomes.</a:t>
            </a: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There is also a VCSE employed Clinical Psychologist who oversees this work. The Psychologist’s role is to oversee the clinical supervision of staff within the Family Safeguarding team, as well as case management and oversight and group supervision. </a:t>
            </a:r>
          </a:p>
          <a:p>
            <a:endParaRPr lang="en-GB" sz="2000" b="1" dirty="0">
              <a:solidFill>
                <a:srgbClr val="002060"/>
              </a:solidFill>
              <a:latin typeface="+mj-lt"/>
              <a:cs typeface="Arial" panose="020B0604020202020204" pitchFamily="34" charset="0"/>
            </a:endParaRPr>
          </a:p>
          <a:p>
            <a:endParaRPr lang="en-GB" sz="2000" dirty="0"/>
          </a:p>
        </p:txBody>
      </p:sp>
    </p:spTree>
    <p:extLst>
      <p:ext uri="{BB962C8B-B14F-4D97-AF65-F5344CB8AC3E}">
        <p14:creationId xmlns:p14="http://schemas.microsoft.com/office/powerpoint/2010/main" val="200550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722294" y="492450"/>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Open Mental Health</a:t>
            </a:r>
          </a:p>
          <a:p>
            <a:endParaRPr lang="en-GB" sz="2000" dirty="0"/>
          </a:p>
        </p:txBody>
      </p:sp>
      <p:sp>
        <p:nvSpPr>
          <p:cNvPr id="5" name="TextBox 4">
            <a:extLst>
              <a:ext uri="{FF2B5EF4-FFF2-40B4-BE49-F238E27FC236}">
                <a16:creationId xmlns:a16="http://schemas.microsoft.com/office/drawing/2014/main" id="{E3ACB759-2011-4B80-FF10-081D1F31FB18}"/>
              </a:ext>
            </a:extLst>
          </p:cNvPr>
          <p:cNvSpPr txBox="1"/>
          <p:nvPr/>
        </p:nvSpPr>
        <p:spPr>
          <a:xfrm>
            <a:off x="757647" y="1533125"/>
            <a:ext cx="6074228" cy="5201424"/>
          </a:xfrm>
          <a:prstGeom prst="rect">
            <a:avLst/>
          </a:prstGeom>
          <a:noFill/>
        </p:spPr>
        <p:txBody>
          <a:bodyPr wrap="square" rtlCol="0">
            <a:spAutoFit/>
          </a:bodyPr>
          <a:lstStyle/>
          <a:p>
            <a:pPr algn="ctr"/>
            <a:r>
              <a:rPr lang="en-GB" sz="3600" b="1" dirty="0">
                <a:solidFill>
                  <a:srgbClr val="002060"/>
                </a:solidFill>
                <a:latin typeface="+mj-lt"/>
                <a:cs typeface="Arial" panose="020B0604020202020204" pitchFamily="34" charset="0"/>
              </a:rPr>
              <a:t>Recognition</a:t>
            </a:r>
          </a:p>
          <a:p>
            <a:pPr algn="ctr"/>
            <a:endParaRPr lang="en-GB" sz="36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Somerset’s Open Mental Health model has been cited in the NHS’s national guidance in the Building strong Integrated Care Systems everywhere document as an exemplar. See page 8. </a:t>
            </a:r>
          </a:p>
          <a:p>
            <a:pPr marL="342900" indent="-342900">
              <a:buFont typeface="Arial" panose="020B0604020202020204" pitchFamily="34" charset="0"/>
              <a:buChar char="•"/>
            </a:pPr>
            <a:endParaRPr lang="en-GB" sz="20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And is featured with its own episode on NHSEI’s Integrated Care podcast</a:t>
            </a:r>
          </a:p>
          <a:p>
            <a:pPr marL="342900" indent="-342900">
              <a:buFont typeface="Arial" panose="020B0604020202020204" pitchFamily="34" charset="0"/>
              <a:buChar char="•"/>
            </a:pPr>
            <a:endParaRPr lang="en-GB" sz="20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mj-lt"/>
                <a:cs typeface="Arial" panose="020B0604020202020204" pitchFamily="34" charset="0"/>
              </a:rPr>
              <a:t>We are also delighted to announce that Somerset Open Mental Health has just won an award for the NHS Big Conversation in Improvement! </a:t>
            </a:r>
          </a:p>
          <a:p>
            <a:endParaRPr lang="en-GB" sz="2000" b="1" dirty="0">
              <a:solidFill>
                <a:srgbClr val="002060"/>
              </a:solidFill>
              <a:latin typeface="+mj-lt"/>
              <a:cs typeface="Arial" panose="020B0604020202020204" pitchFamily="34" charset="0"/>
            </a:endParaRPr>
          </a:p>
          <a:p>
            <a:endParaRPr lang="en-GB" sz="2000" dirty="0"/>
          </a:p>
        </p:txBody>
      </p:sp>
      <p:pic>
        <p:nvPicPr>
          <p:cNvPr id="2" name="Picture 1">
            <a:extLst>
              <a:ext uri="{FF2B5EF4-FFF2-40B4-BE49-F238E27FC236}">
                <a16:creationId xmlns:a16="http://schemas.microsoft.com/office/drawing/2014/main" id="{F5B90C9A-EB03-6A96-3DFE-7AD32871FF6D}"/>
              </a:ext>
            </a:extLst>
          </p:cNvPr>
          <p:cNvPicPr>
            <a:picLocks noChangeAspect="1"/>
          </p:cNvPicPr>
          <p:nvPr/>
        </p:nvPicPr>
        <p:blipFill>
          <a:blip r:embed="rId4"/>
          <a:stretch>
            <a:fillRect/>
          </a:stretch>
        </p:blipFill>
        <p:spPr>
          <a:xfrm rot="759495">
            <a:off x="8091479" y="1799136"/>
            <a:ext cx="2877801" cy="4056847"/>
          </a:xfrm>
          <a:prstGeom prst="rect">
            <a:avLst/>
          </a:prstGeom>
          <a:effectLst>
            <a:outerShdw blurRad="50800" dist="50800" dir="5400000" algn="ctr" rotWithShape="0">
              <a:srgbClr val="4472C4"/>
            </a:outerShdw>
          </a:effectLst>
        </p:spPr>
      </p:pic>
    </p:spTree>
    <p:extLst>
      <p:ext uri="{BB962C8B-B14F-4D97-AF65-F5344CB8AC3E}">
        <p14:creationId xmlns:p14="http://schemas.microsoft.com/office/powerpoint/2010/main" val="420547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Mental Health Workshop</a:t>
            </a: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383459" y="1269143"/>
            <a:ext cx="11316928" cy="68326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Case Studies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Ms P is a </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54-year-old lady diagnosed with mental and behavioural disorders due to use of alcohol, Emotionally unstable personality disorder and Schizoaffective disorder, who is at present placed in a residential service in Devon, jointly funded by SFT and the Local authority through the Complex Care Panel. Ms P has been well known to Mental health services for several years, including a previous admission to a mental health inpatient ward under the Mental Health Act and various referrals to mental health community teams in the early 2000’s. Up until 2019 Ms P had been living in a warden-controlled property. Her mental health began to deteriorate, and she became paranoid about her neighbours resulting in several high-risk incidents.  She had presented as chaotic, had longstanding alcohol misuse, and was struggling to maintain her tenancy. Subsequently the placement broke down and Ms P was arrested, went to prison, and then in 2020 she was eventually detained on section 37 of the Mental Health Act to a Low Secure Ward. </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Whilst admitted to the low secure ward Ms P engaged in psychology including fire setting course (FIPMO). In October 2021 Ms P moved to the step-down rehabilitation ward at the same hospital until a suitable community placement was identified. Following assessment and collaboration between SFT Mental Health Complex Care team, the Forensic Team and the Local Authority, a placement in shared accommodation with a package of support was identified and she moved in March 2022.  Ms P continues to be open to Mental health services and requires ongoing support to oversee her placement.  Her beliefs that information held by services is inaccurate is a barrier in her accessing mental health services closer to her new home as she has declined for information to be shared.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Work continues to support Ms P in overcoming this challenge as it has been identified that she will require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additional psychological interventions to help support the current community placement. Psychological therapy engagement can be challenging and at times destabilising.  However, without this intervention, there is a risk that Ms P may inadvertently sabotage her placement and recovery by resorting to previous unhelpful strategies in dealing with her emotional states and previous traumas.  This may be strategies such as using alcohol and substances, self-harming, self-neglecting and increase in paranoia, with a risk of increased risk behaviours such as fire setting.  A range of services within the Trust are involved to support Ms P including, Complex Care team, SPI, and the Forensic Personality Disorder service. </a:t>
            </a:r>
            <a:endParaRPr kumimoji="0" lang="en-GB" sz="13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7258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Mental Health Workshop</a:t>
            </a:r>
            <a:endParaRPr lang="en-GB" dirty="0"/>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057619" y="1668107"/>
            <a:ext cx="9298235" cy="4832092"/>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Opportunities for the System</a:t>
            </a:r>
          </a:p>
          <a:p>
            <a:pPr algn="ctr"/>
            <a:endParaRPr lang="en-GB" sz="5400" b="1" dirty="0">
              <a:solidFill>
                <a:srgbClr val="002060"/>
              </a:solidFill>
              <a:latin typeface="+mj-lt"/>
              <a:cs typeface="Arial" panose="020B0604020202020204" pitchFamily="34" charset="0"/>
            </a:endParaRPr>
          </a:p>
          <a:p>
            <a:pPr marL="342900" indent="-342900">
              <a:buFont typeface="Arial" panose="020B0604020202020204" pitchFamily="34" charset="0"/>
              <a:buChar char="•"/>
            </a:pPr>
            <a:r>
              <a:rPr lang="en-GB" sz="2000" dirty="0">
                <a:solidFill>
                  <a:srgbClr val="002060"/>
                </a:solidFill>
              </a:rPr>
              <a:t>Greater joint working with housing to ensure the availability of appropriate residential options.  Traditional residential models are not appropriate for a number of individuals who require more bespoke support and availability of accommodation options in county is extremely limited.</a:t>
            </a:r>
          </a:p>
          <a:p>
            <a:pPr marL="342900" indent="-342900">
              <a:buFont typeface="Arial" panose="020B0604020202020204" pitchFamily="34" charset="0"/>
              <a:buChar char="•"/>
            </a:pPr>
            <a:r>
              <a:rPr lang="en-GB" sz="2000" dirty="0">
                <a:solidFill>
                  <a:srgbClr val="002060"/>
                </a:solidFill>
              </a:rPr>
              <a:t>Specific generalised accommodation for individuals who have previously lost tenancies through destructive or anti-social behaviours.</a:t>
            </a:r>
          </a:p>
          <a:p>
            <a:pPr marL="342900" indent="-342900">
              <a:buFont typeface="Arial" panose="020B0604020202020204" pitchFamily="34" charset="0"/>
              <a:buChar char="•"/>
            </a:pPr>
            <a:r>
              <a:rPr lang="en-GB" sz="2000" dirty="0">
                <a:solidFill>
                  <a:srgbClr val="002060"/>
                </a:solidFill>
              </a:rPr>
              <a:t>Creative Solutions Boards.</a:t>
            </a:r>
          </a:p>
          <a:p>
            <a:pPr marL="342900" indent="-342900">
              <a:buFont typeface="Arial" panose="020B0604020202020204" pitchFamily="34" charset="0"/>
              <a:buChar char="•"/>
            </a:pPr>
            <a:r>
              <a:rPr lang="en-GB" sz="2000" dirty="0">
                <a:solidFill>
                  <a:srgbClr val="002060"/>
                </a:solidFill>
              </a:rPr>
              <a:t>Recruitment and Retention.</a:t>
            </a:r>
          </a:p>
          <a:p>
            <a:pPr marL="342900" indent="-342900">
              <a:buFont typeface="Arial" panose="020B0604020202020204" pitchFamily="34" charset="0"/>
              <a:buChar char="•"/>
            </a:pPr>
            <a:r>
              <a:rPr lang="en-GB" sz="2000" dirty="0">
                <a:solidFill>
                  <a:srgbClr val="002060"/>
                </a:solidFill>
              </a:rPr>
              <a:t>Developing integrated services, statutory and non-statutory.</a:t>
            </a:r>
          </a:p>
          <a:p>
            <a:pPr marL="342900" indent="-342900">
              <a:buFont typeface="Arial" panose="020B0604020202020204" pitchFamily="34" charset="0"/>
              <a:buChar char="•"/>
            </a:pPr>
            <a:r>
              <a:rPr lang="en-GB" sz="2000" dirty="0">
                <a:solidFill>
                  <a:srgbClr val="002060"/>
                </a:solidFill>
              </a:rPr>
              <a:t>Preparing for Adulthood.</a:t>
            </a:r>
          </a:p>
        </p:txBody>
      </p:sp>
    </p:spTree>
    <p:extLst>
      <p:ext uri="{BB962C8B-B14F-4D97-AF65-F5344CB8AC3E}">
        <p14:creationId xmlns:p14="http://schemas.microsoft.com/office/powerpoint/2010/main" val="1089235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Public Health</a:t>
            </a: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873208" y="1655044"/>
            <a:ext cx="7697972" cy="4308872"/>
          </a:xfrm>
          <a:prstGeom prst="rect">
            <a:avLst/>
          </a:prstGeom>
          <a:noFill/>
        </p:spPr>
        <p:txBody>
          <a:bodyPr wrap="square" rtlCol="0">
            <a:spAutoFit/>
          </a:bodyPr>
          <a:lstStyle/>
          <a:p>
            <a:pPr algn="ctr"/>
            <a:endParaRPr lang="en-GB" sz="5400" b="1" dirty="0">
              <a:solidFill>
                <a:srgbClr val="002060"/>
              </a:solidFill>
              <a:latin typeface="+mj-lt"/>
              <a:cs typeface="Arial" panose="020B0604020202020204" pitchFamily="34" charset="0"/>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 on whole population</a:t>
            </a:r>
            <a:b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Improve populations mental health and wellbeing</a:t>
            </a:r>
          </a:p>
          <a:p>
            <a:pPr marR="0" lvl="0" algn="l" defTabSz="914400" rtl="0" eaLnBrk="1" fontAlgn="auto" latinLnBrk="0" hangingPunct="1">
              <a:spcAft>
                <a:spcPts val="0"/>
              </a:spcAft>
              <a:buClrTx/>
              <a:buSzTx/>
              <a:tabLst/>
              <a:defRPr/>
            </a:pPr>
            <a:endPar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Prevent suicide and mental health problems</a:t>
            </a:r>
            <a:b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Improve the lives of people living with mental health problems </a:t>
            </a:r>
            <a:b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Universal and targeted support, training and communications</a:t>
            </a:r>
            <a:b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 across the whole life course to strengthen protective factors and reduce risk factors </a:t>
            </a:r>
          </a:p>
          <a:p>
            <a:endParaRPr lang="en-GB" sz="2000" dirty="0"/>
          </a:p>
        </p:txBody>
      </p:sp>
      <p:pic>
        <p:nvPicPr>
          <p:cNvPr id="5" name="Picture 4" descr="A diagram of a health problem&#10;&#10;Description automatically generated">
            <a:extLst>
              <a:ext uri="{FF2B5EF4-FFF2-40B4-BE49-F238E27FC236}">
                <a16:creationId xmlns:a16="http://schemas.microsoft.com/office/drawing/2014/main" id="{69FD33F4-746F-9AD1-BD3B-A5F89D58B7FC}"/>
              </a:ext>
            </a:extLst>
          </p:cNvPr>
          <p:cNvPicPr>
            <a:picLocks noChangeAspect="1"/>
          </p:cNvPicPr>
          <p:nvPr/>
        </p:nvPicPr>
        <p:blipFill rotWithShape="1">
          <a:blip r:embed="rId4"/>
          <a:srcRect l="64090" t="33949" r="-119" b="5336"/>
          <a:stretch/>
        </p:blipFill>
        <p:spPr>
          <a:xfrm>
            <a:off x="8363467" y="2675378"/>
            <a:ext cx="3446895" cy="2984778"/>
          </a:xfrm>
          <a:prstGeom prst="rect">
            <a:avLst/>
          </a:prstGeom>
        </p:spPr>
      </p:pic>
    </p:spTree>
    <p:extLst>
      <p:ext uri="{BB962C8B-B14F-4D97-AF65-F5344CB8AC3E}">
        <p14:creationId xmlns:p14="http://schemas.microsoft.com/office/powerpoint/2010/main" val="30297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Public Health</a:t>
            </a: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873208" y="1655044"/>
            <a:ext cx="7697972" cy="1231106"/>
          </a:xfrm>
          <a:prstGeom prst="rect">
            <a:avLst/>
          </a:prstGeom>
          <a:noFill/>
        </p:spPr>
        <p:txBody>
          <a:bodyPr wrap="square" rtlCol="0">
            <a:spAutoFit/>
          </a:bodyPr>
          <a:lstStyle/>
          <a:p>
            <a:pPr algn="ctr"/>
            <a:endParaRPr lang="en-GB" sz="5400" b="1" dirty="0">
              <a:solidFill>
                <a:srgbClr val="002060"/>
              </a:solidFill>
              <a:latin typeface="+mj-lt"/>
              <a:cs typeface="Arial" panose="020B0604020202020204" pitchFamily="34" charset="0"/>
            </a:endParaRPr>
          </a:p>
          <a:p>
            <a:endParaRPr lang="en-GB" sz="2000" dirty="0"/>
          </a:p>
        </p:txBody>
      </p:sp>
      <p:sp>
        <p:nvSpPr>
          <p:cNvPr id="6" name="Content Placeholder 2">
            <a:extLst>
              <a:ext uri="{FF2B5EF4-FFF2-40B4-BE49-F238E27FC236}">
                <a16:creationId xmlns:a16="http://schemas.microsoft.com/office/drawing/2014/main" id="{AE57E22F-3CA4-0247-70FA-10926BEC41DA}"/>
              </a:ext>
            </a:extLst>
          </p:cNvPr>
          <p:cNvSpPr txBox="1">
            <a:spLocks/>
          </p:cNvSpPr>
          <p:nvPr/>
        </p:nvSpPr>
        <p:spPr>
          <a:xfrm>
            <a:off x="366778" y="1714146"/>
            <a:ext cx="3236795" cy="1314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2060"/>
                </a:solidFill>
                <a:latin typeface="Arial" panose="020B0604020202020204" pitchFamily="34" charset="0"/>
                <a:cs typeface="Arial" panose="020B0604020202020204" pitchFamily="34" charset="0"/>
              </a:rPr>
              <a:t>Mental Health and Suicide Prevention Training</a:t>
            </a:r>
            <a:endParaRPr lang="en-US" dirty="0">
              <a:solidFill>
                <a:srgbClr val="002060"/>
              </a:solidFill>
              <a:latin typeface="Arial" panose="020B0604020202020204" pitchFamily="34" charset="0"/>
              <a:cs typeface="Arial" panose="020B0604020202020204" pitchFamily="34" charset="0"/>
            </a:endParaRPr>
          </a:p>
          <a:p>
            <a:endParaRPr lang="en-GB" dirty="0">
              <a:cs typeface="Calibri"/>
            </a:endParaRPr>
          </a:p>
          <a:p>
            <a:pPr marL="0" indent="0">
              <a:buFont typeface="Arial" panose="020B0604020202020204" pitchFamily="34" charset="0"/>
              <a:buNone/>
            </a:pPr>
            <a:endParaRPr lang="en-GB" dirty="0">
              <a:cs typeface="Calibri"/>
            </a:endParaRPr>
          </a:p>
          <a:p>
            <a:endParaRPr lang="en-GB" dirty="0">
              <a:cs typeface="Calibri"/>
            </a:endParaRPr>
          </a:p>
          <a:p>
            <a:endParaRPr lang="en-GB" dirty="0">
              <a:cs typeface="Calibri"/>
            </a:endParaRPr>
          </a:p>
        </p:txBody>
      </p:sp>
      <p:pic>
        <p:nvPicPr>
          <p:cNvPr id="7" name="Picture 4" descr="A green logo on a black background&#10;&#10;Description automatically generated">
            <a:extLst>
              <a:ext uri="{FF2B5EF4-FFF2-40B4-BE49-F238E27FC236}">
                <a16:creationId xmlns:a16="http://schemas.microsoft.com/office/drawing/2014/main" id="{5738164E-F33A-A4C4-EAA9-4B7D62E10B57}"/>
              </a:ext>
            </a:extLst>
          </p:cNvPr>
          <p:cNvPicPr>
            <a:picLocks noChangeAspect="1"/>
          </p:cNvPicPr>
          <p:nvPr/>
        </p:nvPicPr>
        <p:blipFill>
          <a:blip r:embed="rId4"/>
          <a:stretch>
            <a:fillRect/>
          </a:stretch>
        </p:blipFill>
        <p:spPr>
          <a:xfrm>
            <a:off x="373038" y="2984708"/>
            <a:ext cx="1469409" cy="1469409"/>
          </a:xfrm>
          <a:prstGeom prst="rect">
            <a:avLst/>
          </a:prstGeom>
        </p:spPr>
      </p:pic>
      <p:pic>
        <p:nvPicPr>
          <p:cNvPr id="8" name="Picture 5" descr="A black and grey letter&#10;&#10;Description automatically generated">
            <a:extLst>
              <a:ext uri="{FF2B5EF4-FFF2-40B4-BE49-F238E27FC236}">
                <a16:creationId xmlns:a16="http://schemas.microsoft.com/office/drawing/2014/main" id="{3EA95E4A-FD5E-D981-A421-FF6971A40CBB}"/>
              </a:ext>
            </a:extLst>
          </p:cNvPr>
          <p:cNvPicPr>
            <a:picLocks noChangeAspect="1"/>
          </p:cNvPicPr>
          <p:nvPr/>
        </p:nvPicPr>
        <p:blipFill>
          <a:blip r:embed="rId5"/>
          <a:stretch>
            <a:fillRect/>
          </a:stretch>
        </p:blipFill>
        <p:spPr>
          <a:xfrm>
            <a:off x="391236" y="4552676"/>
            <a:ext cx="1992574" cy="527692"/>
          </a:xfrm>
          <a:prstGeom prst="rect">
            <a:avLst/>
          </a:prstGeom>
        </p:spPr>
      </p:pic>
      <p:pic>
        <p:nvPicPr>
          <p:cNvPr id="9" name="Picture 7" descr="A green hexagon with white letters&#10;&#10;Description automatically generated">
            <a:extLst>
              <a:ext uri="{FF2B5EF4-FFF2-40B4-BE49-F238E27FC236}">
                <a16:creationId xmlns:a16="http://schemas.microsoft.com/office/drawing/2014/main" id="{4A0DE71C-F776-FC73-7BCF-C6319D7BB1A8}"/>
              </a:ext>
            </a:extLst>
          </p:cNvPr>
          <p:cNvPicPr>
            <a:picLocks noChangeAspect="1"/>
          </p:cNvPicPr>
          <p:nvPr/>
        </p:nvPicPr>
        <p:blipFill>
          <a:blip r:embed="rId6"/>
          <a:stretch>
            <a:fillRect/>
          </a:stretch>
        </p:blipFill>
        <p:spPr>
          <a:xfrm>
            <a:off x="4349087" y="3125999"/>
            <a:ext cx="2743200" cy="492273"/>
          </a:xfrm>
          <a:prstGeom prst="rect">
            <a:avLst/>
          </a:prstGeom>
        </p:spPr>
      </p:pic>
      <p:pic>
        <p:nvPicPr>
          <p:cNvPr id="10" name="Picture 8" descr="A blue circle with white text&#10;&#10;Description automatically generated">
            <a:extLst>
              <a:ext uri="{FF2B5EF4-FFF2-40B4-BE49-F238E27FC236}">
                <a16:creationId xmlns:a16="http://schemas.microsoft.com/office/drawing/2014/main" id="{F2000677-B85E-9BC2-03C3-DA06CEE0585A}"/>
              </a:ext>
            </a:extLst>
          </p:cNvPr>
          <p:cNvPicPr>
            <a:picLocks noChangeAspect="1"/>
          </p:cNvPicPr>
          <p:nvPr/>
        </p:nvPicPr>
        <p:blipFill>
          <a:blip r:embed="rId7"/>
          <a:stretch>
            <a:fillRect/>
          </a:stretch>
        </p:blipFill>
        <p:spPr>
          <a:xfrm>
            <a:off x="3466440" y="4051721"/>
            <a:ext cx="1787857" cy="1049367"/>
          </a:xfrm>
          <a:prstGeom prst="rect">
            <a:avLst/>
          </a:prstGeom>
        </p:spPr>
      </p:pic>
      <p:pic>
        <p:nvPicPr>
          <p:cNvPr id="11" name="Picture 9" descr="A lake with mountains in the background&#10;&#10;Description automatically generated">
            <a:extLst>
              <a:ext uri="{FF2B5EF4-FFF2-40B4-BE49-F238E27FC236}">
                <a16:creationId xmlns:a16="http://schemas.microsoft.com/office/drawing/2014/main" id="{4C7E7E7F-300E-7DD5-9E89-4B06E2D56168}"/>
              </a:ext>
            </a:extLst>
          </p:cNvPr>
          <p:cNvPicPr>
            <a:picLocks noChangeAspect="1"/>
          </p:cNvPicPr>
          <p:nvPr/>
        </p:nvPicPr>
        <p:blipFill>
          <a:blip r:embed="rId8"/>
          <a:stretch>
            <a:fillRect/>
          </a:stretch>
        </p:blipFill>
        <p:spPr>
          <a:xfrm>
            <a:off x="4445432" y="5112757"/>
            <a:ext cx="2743200" cy="1461945"/>
          </a:xfrm>
          <a:prstGeom prst="rect">
            <a:avLst/>
          </a:prstGeom>
        </p:spPr>
      </p:pic>
      <p:sp>
        <p:nvSpPr>
          <p:cNvPr id="12" name="TextBox 11">
            <a:extLst>
              <a:ext uri="{FF2B5EF4-FFF2-40B4-BE49-F238E27FC236}">
                <a16:creationId xmlns:a16="http://schemas.microsoft.com/office/drawing/2014/main" id="{C8A6CC6A-70E6-9E8E-885E-E246C8594C5D}"/>
              </a:ext>
            </a:extLst>
          </p:cNvPr>
          <p:cNvSpPr txBox="1"/>
          <p:nvPr/>
        </p:nvSpPr>
        <p:spPr>
          <a:xfrm>
            <a:off x="3724470" y="1655044"/>
            <a:ext cx="43325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en-GB" sz="2400" dirty="0">
                <a:solidFill>
                  <a:srgbClr val="002060"/>
                </a:solidFill>
                <a:latin typeface="Arial" panose="020B0604020202020204" pitchFamily="34" charset="0"/>
                <a:cs typeface="Arial" panose="020B0604020202020204" pitchFamily="34" charset="0"/>
              </a:rPr>
              <a:t>Funding projects that support </a:t>
            </a:r>
            <a:br>
              <a:rPr lang="en-GB" sz="2400" dirty="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populations ​disproportionately</a:t>
            </a:r>
            <a:br>
              <a:rPr lang="en-GB" sz="2400" dirty="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impacted by mental illness</a:t>
            </a:r>
          </a:p>
        </p:txBody>
      </p:sp>
      <p:sp>
        <p:nvSpPr>
          <p:cNvPr id="13" name="TextBox 12">
            <a:extLst>
              <a:ext uri="{FF2B5EF4-FFF2-40B4-BE49-F238E27FC236}">
                <a16:creationId xmlns:a16="http://schemas.microsoft.com/office/drawing/2014/main" id="{E66512ED-4AB9-DBAC-2D38-861F11BC8210}"/>
              </a:ext>
            </a:extLst>
          </p:cNvPr>
          <p:cNvSpPr txBox="1"/>
          <p:nvPr/>
        </p:nvSpPr>
        <p:spPr>
          <a:xfrm>
            <a:off x="8591041" y="1882595"/>
            <a:ext cx="323418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en-GB" sz="2800" dirty="0">
                <a:solidFill>
                  <a:srgbClr val="002060"/>
                </a:solidFill>
                <a:latin typeface="Arial" panose="020B0604020202020204" pitchFamily="34" charset="0"/>
                <a:cs typeface="Arial" panose="020B0604020202020204" pitchFamily="34" charset="0"/>
              </a:rPr>
              <a:t>Communications / </a:t>
            </a:r>
            <a:br>
              <a:rPr lang="en-GB" sz="2800" dirty="0">
                <a:solidFill>
                  <a:srgbClr val="002060"/>
                </a:solidFill>
                <a:latin typeface="Arial" panose="020B0604020202020204" pitchFamily="34" charset="0"/>
                <a:cs typeface="Arial" panose="020B0604020202020204" pitchFamily="34" charset="0"/>
              </a:rPr>
            </a:br>
            <a:r>
              <a:rPr lang="en-GB" sz="2800" dirty="0">
                <a:solidFill>
                  <a:srgbClr val="002060"/>
                </a:solidFill>
                <a:latin typeface="Arial" panose="020B0604020202020204" pitchFamily="34" charset="0"/>
                <a:cs typeface="Arial" panose="020B0604020202020204" pitchFamily="34" charset="0"/>
              </a:rPr>
              <a:t>Campaigns</a:t>
            </a:r>
          </a:p>
        </p:txBody>
      </p:sp>
      <p:pic>
        <p:nvPicPr>
          <p:cNvPr id="14" name="Picture 13" descr="Orange text on a white background&#10;&#10;Description automatically generated">
            <a:extLst>
              <a:ext uri="{FF2B5EF4-FFF2-40B4-BE49-F238E27FC236}">
                <a16:creationId xmlns:a16="http://schemas.microsoft.com/office/drawing/2014/main" id="{6754DC04-AE66-F943-FAE5-3272EC0261B4}"/>
              </a:ext>
            </a:extLst>
          </p:cNvPr>
          <p:cNvPicPr>
            <a:picLocks noChangeAspect="1"/>
          </p:cNvPicPr>
          <p:nvPr/>
        </p:nvPicPr>
        <p:blipFill>
          <a:blip r:embed="rId9"/>
          <a:stretch>
            <a:fillRect/>
          </a:stretch>
        </p:blipFill>
        <p:spPr>
          <a:xfrm>
            <a:off x="5591034" y="4103703"/>
            <a:ext cx="3073021" cy="945402"/>
          </a:xfrm>
          <a:prstGeom prst="rect">
            <a:avLst/>
          </a:prstGeom>
        </p:spPr>
      </p:pic>
      <p:pic>
        <p:nvPicPr>
          <p:cNvPr id="15" name="Picture 14" descr="A green ribbon with black text&#10;&#10;Description automatically generated">
            <a:extLst>
              <a:ext uri="{FF2B5EF4-FFF2-40B4-BE49-F238E27FC236}">
                <a16:creationId xmlns:a16="http://schemas.microsoft.com/office/drawing/2014/main" id="{397D01D0-DDA7-ABE6-82EF-787E78F0F873}"/>
              </a:ext>
            </a:extLst>
          </p:cNvPr>
          <p:cNvPicPr>
            <a:picLocks noChangeAspect="1"/>
          </p:cNvPicPr>
          <p:nvPr/>
        </p:nvPicPr>
        <p:blipFill rotWithShape="1">
          <a:blip r:embed="rId10"/>
          <a:srcRect t="17619" r="-467" b="15544"/>
          <a:stretch/>
        </p:blipFill>
        <p:spPr>
          <a:xfrm>
            <a:off x="8415569" y="2876930"/>
            <a:ext cx="3459718" cy="2054539"/>
          </a:xfrm>
          <a:prstGeom prst="rect">
            <a:avLst/>
          </a:prstGeom>
        </p:spPr>
      </p:pic>
      <p:pic>
        <p:nvPicPr>
          <p:cNvPr id="16" name="Picture 15" descr="A screenshot of a website&#10;&#10;Description automatically generated">
            <a:extLst>
              <a:ext uri="{FF2B5EF4-FFF2-40B4-BE49-F238E27FC236}">
                <a16:creationId xmlns:a16="http://schemas.microsoft.com/office/drawing/2014/main" id="{995C934D-7B9B-95C2-5516-23F4FEF19990}"/>
              </a:ext>
            </a:extLst>
          </p:cNvPr>
          <p:cNvPicPr>
            <a:picLocks noChangeAspect="1"/>
          </p:cNvPicPr>
          <p:nvPr/>
        </p:nvPicPr>
        <p:blipFill rotWithShape="1">
          <a:blip r:embed="rId11"/>
          <a:srcRect l="53704" t="33775" r="12346" b="11543"/>
          <a:stretch/>
        </p:blipFill>
        <p:spPr>
          <a:xfrm>
            <a:off x="9912641" y="4999208"/>
            <a:ext cx="1568642" cy="1568377"/>
          </a:xfrm>
          <a:prstGeom prst="rect">
            <a:avLst/>
          </a:prstGeom>
        </p:spPr>
      </p:pic>
      <p:pic>
        <p:nvPicPr>
          <p:cNvPr id="17" name="Picture 6" descr="A purple and white card with a exclamation mark&#10;&#10;Description automatically generated">
            <a:extLst>
              <a:ext uri="{FF2B5EF4-FFF2-40B4-BE49-F238E27FC236}">
                <a16:creationId xmlns:a16="http://schemas.microsoft.com/office/drawing/2014/main" id="{DC0DCA46-4BA7-D2E6-9A32-D5A431275899}"/>
              </a:ext>
            </a:extLst>
          </p:cNvPr>
          <p:cNvPicPr>
            <a:picLocks noChangeAspect="1"/>
          </p:cNvPicPr>
          <p:nvPr/>
        </p:nvPicPr>
        <p:blipFill>
          <a:blip r:embed="rId12"/>
          <a:stretch>
            <a:fillRect/>
          </a:stretch>
        </p:blipFill>
        <p:spPr>
          <a:xfrm>
            <a:off x="324568" y="5234237"/>
            <a:ext cx="2743200" cy="1362864"/>
          </a:xfrm>
          <a:prstGeom prst="rect">
            <a:avLst/>
          </a:prstGeom>
        </p:spPr>
      </p:pic>
    </p:spTree>
    <p:extLst>
      <p:ext uri="{BB962C8B-B14F-4D97-AF65-F5344CB8AC3E}">
        <p14:creationId xmlns:p14="http://schemas.microsoft.com/office/powerpoint/2010/main" val="144012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2247014" y="522463"/>
            <a:ext cx="7697972" cy="3970318"/>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What is Mental Health</a:t>
            </a:r>
          </a:p>
          <a:p>
            <a:pPr algn="ctr"/>
            <a:endParaRPr lang="en-GB" sz="5400" b="1" dirty="0">
              <a:solidFill>
                <a:srgbClr val="002060"/>
              </a:solidFill>
              <a:latin typeface="+mj-lt"/>
              <a:cs typeface="Arial" panose="020B0604020202020204" pitchFamily="34" charset="0"/>
            </a:endParaRPr>
          </a:p>
          <a:p>
            <a:pPr algn="ctr"/>
            <a:r>
              <a:rPr lang="en-GB" sz="9600" b="1" dirty="0">
                <a:solidFill>
                  <a:srgbClr val="002060"/>
                </a:solidFill>
              </a:rPr>
              <a:t>?</a:t>
            </a:r>
          </a:p>
          <a:p>
            <a:pPr algn="ctr"/>
            <a:r>
              <a:rPr lang="en-GB" sz="4800" b="1" dirty="0">
                <a:solidFill>
                  <a:srgbClr val="002060"/>
                </a:solidFill>
              </a:rPr>
              <a:t>Group Activity</a:t>
            </a:r>
            <a:endParaRPr lang="en-GB" sz="4800" dirty="0"/>
          </a:p>
        </p:txBody>
      </p:sp>
    </p:spTree>
    <p:extLst>
      <p:ext uri="{BB962C8B-B14F-4D97-AF65-F5344CB8AC3E}">
        <p14:creationId xmlns:p14="http://schemas.microsoft.com/office/powerpoint/2010/main" val="3591975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Suicide Prevention</a:t>
            </a: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652228" y="1480569"/>
            <a:ext cx="5680975" cy="5509200"/>
          </a:xfrm>
          <a:prstGeom prst="rect">
            <a:avLst/>
          </a:prstGeom>
          <a:noFill/>
        </p:spPr>
        <p:txBody>
          <a:bodyPr wrap="square" rtlCol="0">
            <a:spAutoFit/>
          </a:bodyPr>
          <a:lstStyle/>
          <a:p>
            <a:pPr algn="ctr"/>
            <a:endParaRPr lang="en-GB" sz="1200" b="1" dirty="0">
              <a:solidFill>
                <a:srgbClr val="002060"/>
              </a:solidFill>
              <a:latin typeface="+mj-lt"/>
              <a:cs typeface="Arial" panose="020B0604020202020204" pitchFamily="34" charset="0"/>
            </a:endParaRP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Suicide is a major issue for society and a leading cause of years of life lost.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Somerset, the suicide rate is 15.1 per 100,000, nationally it is 10.4 per 100,000 (2019-2021).</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Suicide is preventable and every life lost is a tragedy.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Public Health work closely with partners across the system through the Multi-agency Suicide Prevention Partnership to reduce suicide in Somerset. </a:t>
            </a:r>
          </a:p>
          <a:p>
            <a:pPr marL="228600" marR="0" lvl="0" indent="-228600" algn="l" defTabSz="914400" rtl="0" eaLnBrk="1" fontAlgn="auto" latinLnBrk="0" hangingPunct="1">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key role of public health is to analyse suicide and suspected suicide data use this data to inform action to reduce suicide in the county through projects such as the Orange Button Scheme. </a:t>
            </a:r>
          </a:p>
          <a:p>
            <a:endParaRPr lang="en-GB" sz="2000" dirty="0"/>
          </a:p>
        </p:txBody>
      </p:sp>
      <p:pic>
        <p:nvPicPr>
          <p:cNvPr id="6" name="Picture 5" descr="A graph of suicides in somerset&#10;&#10;Description automatically generated">
            <a:extLst>
              <a:ext uri="{FF2B5EF4-FFF2-40B4-BE49-F238E27FC236}">
                <a16:creationId xmlns:a16="http://schemas.microsoft.com/office/drawing/2014/main" id="{0902D17C-6FB3-AE11-EACB-AA99F015B7E6}"/>
              </a:ext>
            </a:extLst>
          </p:cNvPr>
          <p:cNvPicPr>
            <a:picLocks noChangeAspect="1"/>
          </p:cNvPicPr>
          <p:nvPr/>
        </p:nvPicPr>
        <p:blipFill>
          <a:blip r:embed="rId4"/>
          <a:stretch>
            <a:fillRect/>
          </a:stretch>
        </p:blipFill>
        <p:spPr>
          <a:xfrm>
            <a:off x="6333203" y="1933635"/>
            <a:ext cx="5601969" cy="4001587"/>
          </a:xfrm>
          <a:prstGeom prst="rect">
            <a:avLst/>
          </a:prstGeom>
        </p:spPr>
      </p:pic>
    </p:spTree>
    <p:extLst>
      <p:ext uri="{BB962C8B-B14F-4D97-AF65-F5344CB8AC3E}">
        <p14:creationId xmlns:p14="http://schemas.microsoft.com/office/powerpoint/2010/main" val="3983463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Mental Health Workshop</a:t>
            </a:r>
            <a:endParaRPr lang="en-GB" dirty="0"/>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242776" y="1480569"/>
            <a:ext cx="11706448" cy="5139869"/>
          </a:xfrm>
          <a:prstGeom prst="rect">
            <a:avLst/>
          </a:prstGeom>
          <a:noFill/>
        </p:spPr>
        <p:txBody>
          <a:bodyPr wrap="square" rtlCol="0">
            <a:spAutoFit/>
          </a:bodyPr>
          <a:lstStyle/>
          <a:p>
            <a:pPr algn="ctr"/>
            <a:r>
              <a:rPr lang="en-GB" sz="2800" b="1" dirty="0">
                <a:solidFill>
                  <a:srgbClr val="002060"/>
                </a:solidFill>
                <a:latin typeface="+mj-lt"/>
                <a:cs typeface="Arial" panose="020B0604020202020204" pitchFamily="34" charset="0"/>
              </a:rPr>
              <a:t>Current Commissioning and Future Intentions – Somerset Council</a:t>
            </a:r>
          </a:p>
          <a:p>
            <a:pPr marL="0" indent="0">
              <a:buNone/>
            </a:pPr>
            <a:r>
              <a:rPr lang="en-GB" sz="2000" b="1" dirty="0">
                <a:latin typeface="Arial" panose="020B0604020202020204" pitchFamily="34" charset="0"/>
                <a:cs typeface="Arial" panose="020B0604020202020204" pitchFamily="34" charset="0"/>
              </a:rPr>
              <a:t>Current commissioning:</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Individual placements in residential care homes, supported living services and domiciliary care where identified. This is where the majority of the Council’s spend sits.</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The Mental Health Step </a:t>
            </a:r>
            <a:r>
              <a:rPr lang="en-GB" sz="2000">
                <a:latin typeface="Arial" panose="020B0604020202020204" pitchFamily="34" charset="0"/>
                <a:cs typeface="Arial" panose="020B0604020202020204" pitchFamily="34" charset="0"/>
              </a:rPr>
              <a:t>Down service - </a:t>
            </a:r>
            <a:r>
              <a:rPr lang="en-GB" sz="2000" dirty="0">
                <a:latin typeface="Arial" panose="020B0604020202020204" pitchFamily="34" charset="0"/>
                <a:cs typeface="Arial" panose="020B0604020202020204" pitchFamily="34" charset="0"/>
              </a:rPr>
              <a:t>current capacity in Yeovil and Wells.</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Mental Wellbeing Service (part of Open Mental Health via Somerset NHS Foundation Trust).</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The Council also contributes to the Mental Health Employment and Carers services provided by Somerset NHS Foundation Trust and the Family Safeguarding Service provided by Open Mental Health. </a:t>
            </a:r>
          </a:p>
          <a:p>
            <a:pPr marL="0" indent="0">
              <a:buNone/>
            </a:pPr>
            <a:r>
              <a:rPr lang="en-GB" sz="2000" b="1" dirty="0">
                <a:latin typeface="Arial" panose="020B0604020202020204" pitchFamily="34" charset="0"/>
                <a:cs typeface="Arial" panose="020B0604020202020204" pitchFamily="34" charset="0"/>
              </a:rPr>
              <a:t>Future commissioning intentions:</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Expand the Mental Health Step-Down service to include capacity in Taunton and Bridgwater, if funding can be secured.</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Recommission Open Mental Health in partnership with NHS Somerset Integrated Care Board and Somerset NHS Foundation Trust.</a:t>
            </a:r>
          </a:p>
          <a:p>
            <a:pPr marL="265113" indent="-265113">
              <a:buFont typeface="Arial" panose="020B0604020202020204" pitchFamily="34" charset="0"/>
              <a:buChar char="•"/>
            </a:pPr>
            <a:r>
              <a:rPr lang="en-GB" sz="2000" dirty="0">
                <a:latin typeface="Arial" panose="020B0604020202020204" pitchFamily="34" charset="0"/>
                <a:cs typeface="Arial" panose="020B0604020202020204" pitchFamily="34" charset="0"/>
              </a:rPr>
              <a:t>Recommission the framework that we use to commission individual services, including expanding the availability of supported living services as an alternative to residential care. </a:t>
            </a:r>
            <a:r>
              <a:rPr lang="en-GB" dirty="0"/>
              <a:t>	</a:t>
            </a:r>
            <a:endParaRPr lang="en-GB" sz="2000" dirty="0"/>
          </a:p>
        </p:txBody>
      </p:sp>
    </p:spTree>
    <p:extLst>
      <p:ext uri="{BB962C8B-B14F-4D97-AF65-F5344CB8AC3E}">
        <p14:creationId xmlns:p14="http://schemas.microsoft.com/office/powerpoint/2010/main" val="3036508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696168" y="557239"/>
            <a:ext cx="7697972" cy="9233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Mental Health Workshop</a:t>
            </a:r>
            <a:endParaRPr lang="en-GB" dirty="0"/>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355074" y="1668107"/>
            <a:ext cx="8758409" cy="353943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What do we need from you</a:t>
            </a:r>
          </a:p>
          <a:p>
            <a:pPr algn="ctr"/>
            <a:endParaRPr lang="en-GB" sz="5400" b="1" dirty="0">
              <a:solidFill>
                <a:srgbClr val="002060"/>
              </a:solidFill>
              <a:latin typeface="+mj-lt"/>
              <a:cs typeface="Arial" panose="020B0604020202020204" pitchFamily="34" charset="0"/>
            </a:endParaRPr>
          </a:p>
          <a:p>
            <a:pPr marL="285750" indent="-285750">
              <a:buFont typeface="Arial" panose="020B0604020202020204" pitchFamily="34" charset="0"/>
              <a:buChar char="•"/>
            </a:pPr>
            <a:r>
              <a:rPr lang="en-GB" b="1" dirty="0">
                <a:solidFill>
                  <a:srgbClr val="002060"/>
                </a:solidFill>
              </a:rPr>
              <a:t>Consider Mental Health in everything you do, Parity of Esteem.</a:t>
            </a:r>
          </a:p>
          <a:p>
            <a:pPr marL="285750" indent="-285750">
              <a:buFont typeface="Arial" panose="020B0604020202020204" pitchFamily="34" charset="0"/>
              <a:buChar char="•"/>
            </a:pPr>
            <a:r>
              <a:rPr lang="en-GB" b="1" dirty="0">
                <a:solidFill>
                  <a:srgbClr val="002060"/>
                </a:solidFill>
              </a:rPr>
              <a:t>Consider the social determinants of mental health.</a:t>
            </a:r>
          </a:p>
          <a:p>
            <a:pPr marL="285750" indent="-285750">
              <a:buFont typeface="Arial" panose="020B0604020202020204" pitchFamily="34" charset="0"/>
              <a:buChar char="•"/>
            </a:pPr>
            <a:r>
              <a:rPr lang="en-GB" b="1" dirty="0">
                <a:solidFill>
                  <a:srgbClr val="002060"/>
                </a:solidFill>
              </a:rPr>
              <a:t>Consider how you can engaged and support those with mental health needs.</a:t>
            </a:r>
          </a:p>
          <a:p>
            <a:pPr marL="342900" indent="-342900">
              <a:buFont typeface="Arial" panose="020B0604020202020204" pitchFamily="34" charset="0"/>
              <a:buChar char="•"/>
            </a:pPr>
            <a:endParaRPr lang="en-GB" b="1" dirty="0">
              <a:solidFill>
                <a:srgbClr val="002060"/>
              </a:solidFill>
            </a:endParaRPr>
          </a:p>
          <a:p>
            <a:endParaRPr lang="en-GB" b="1" dirty="0">
              <a:solidFill>
                <a:srgbClr val="002060"/>
              </a:solidFill>
            </a:endParaRPr>
          </a:p>
          <a:p>
            <a:r>
              <a:rPr lang="en-GB" b="1" dirty="0">
                <a:solidFill>
                  <a:srgbClr val="002060"/>
                </a:solidFill>
              </a:rPr>
              <a:t>Having sat through this workshop what are your thoughts, reflections?</a:t>
            </a:r>
          </a:p>
        </p:txBody>
      </p:sp>
    </p:spTree>
    <p:extLst>
      <p:ext uri="{BB962C8B-B14F-4D97-AF65-F5344CB8AC3E}">
        <p14:creationId xmlns:p14="http://schemas.microsoft.com/office/powerpoint/2010/main" val="6987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2247014" y="522463"/>
            <a:ext cx="7697972" cy="550920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What is Mental Health</a:t>
            </a:r>
          </a:p>
          <a:p>
            <a:pPr algn="ctr"/>
            <a:endParaRPr lang="en-GB" sz="5400" b="1" dirty="0">
              <a:solidFill>
                <a:srgbClr val="002060"/>
              </a:solidFill>
              <a:latin typeface="+mj-lt"/>
              <a:cs typeface="Arial" panose="020B0604020202020204" pitchFamily="34" charset="0"/>
            </a:endParaRPr>
          </a:p>
          <a:p>
            <a:r>
              <a:rPr lang="en-GB" sz="3200" b="1" dirty="0">
                <a:solidFill>
                  <a:srgbClr val="002060"/>
                </a:solidFill>
              </a:rPr>
              <a:t>Mental health is defined as a state of well-being in which every individual realizes his or her own potential, can cope with the normal stresses of life, can work productively and fruitfully, and is able to make a contribution to her or his community. (WHO, 2014)</a:t>
            </a:r>
          </a:p>
          <a:p>
            <a:endParaRPr lang="en-GB" sz="2000" dirty="0"/>
          </a:p>
        </p:txBody>
      </p:sp>
    </p:spTree>
    <p:extLst>
      <p:ext uri="{BB962C8B-B14F-4D97-AF65-F5344CB8AC3E}">
        <p14:creationId xmlns:p14="http://schemas.microsoft.com/office/powerpoint/2010/main" val="38386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C81EF-E15F-158C-6164-B26FEFC9B48E}"/>
              </a:ext>
            </a:extLst>
          </p:cNvPr>
          <p:cNvSpPr txBox="1"/>
          <p:nvPr/>
        </p:nvSpPr>
        <p:spPr>
          <a:xfrm>
            <a:off x="1444498" y="540461"/>
            <a:ext cx="7697972"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Mental Health is part of our overall health- the quality of our mental health might be seen by: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we feel, think, and behave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we cope with the ups and downs of life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we feel about ourselves and life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we see ourselves and our future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we deal with negative things in our life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Our self-esteem and confidence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How stress affects us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orbel" panose="020B0503020204020204"/>
                <a:ea typeface="+mn-ea"/>
                <a:cs typeface="Arial" panose="020B0604020202020204" pitchFamily="34" charset="0"/>
              </a:rPr>
              <a:t>We all have mental health, and it is part of our health</a:t>
            </a:r>
            <a:endParaRPr kumimoji="0" lang="en-GB" sz="24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Tree>
    <p:extLst>
      <p:ext uri="{BB962C8B-B14F-4D97-AF65-F5344CB8AC3E}">
        <p14:creationId xmlns:p14="http://schemas.microsoft.com/office/powerpoint/2010/main" val="205565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696168" y="1668107"/>
            <a:ext cx="9528302"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altLang="en-US" sz="2000" b="0" i="0" u="none" strike="noStrike" kern="1200" cap="none" spc="0" normalizeH="0" baseline="0" noProof="0" dirty="0">
                <a:ln>
                  <a:noFill/>
                </a:ln>
                <a:solidFill>
                  <a:srgbClr val="773399"/>
                </a:solidFill>
                <a:effectLst/>
                <a:uLnTx/>
                <a:uFillTx/>
                <a:latin typeface="Tahoma" panose="020B0604030504040204" pitchFamily="34" charset="0"/>
                <a:ea typeface="+mn-ea"/>
                <a:cs typeface="+mn-cs"/>
              </a:rPr>
              <a:t>1 in 4</a:t>
            </a:r>
            <a:r>
              <a:rPr kumimoji="0" lang="en-GB" altLang="en-US" sz="2000" b="0" i="0" u="none" strike="noStrike" kern="1200" cap="none" spc="0" normalizeH="0" baseline="0" noProof="0" dirty="0">
                <a:ln>
                  <a:noFill/>
                </a:ln>
                <a:solidFill>
                  <a:srgbClr val="0066FF"/>
                </a:solidFill>
                <a:effectLst/>
                <a:uLnTx/>
                <a:uFillTx/>
                <a:latin typeface="Tahoma" panose="020B0604030504040204" pitchFamily="34" charset="0"/>
                <a:ea typeface="+mn-ea"/>
                <a:cs typeface="+mn-cs"/>
              </a:rPr>
              <a:t> </a:t>
            </a:r>
            <a:r>
              <a:rPr kumimoji="0" lang="en-GB" altLang="en-US" sz="2000" b="0" i="0" u="none" strike="noStrike" kern="1200" cap="none" spc="0" normalizeH="0" baseline="0" noProof="0" dirty="0">
                <a:ln>
                  <a:noFill/>
                </a:ln>
                <a:solidFill>
                  <a:srgbClr val="003377"/>
                </a:solidFill>
                <a:effectLst/>
                <a:uLnTx/>
                <a:uFillTx/>
                <a:latin typeface="Tahoma" panose="020B0604030504040204" pitchFamily="34" charset="0"/>
                <a:ea typeface="+mn-ea"/>
                <a:cs typeface="+mn-cs"/>
              </a:rPr>
              <a:t>people will experience a mental health problem in any one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400" b="1" i="0" u="none" strike="noStrike" kern="1200" cap="none" spc="0" normalizeH="0" baseline="0" noProof="0" dirty="0">
              <a:ln>
                <a:noFill/>
              </a:ln>
              <a:solidFill>
                <a:srgbClr val="702285"/>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702285"/>
                </a:solidFill>
                <a:effectLst/>
                <a:uLnTx/>
                <a:uFillTx/>
                <a:latin typeface="Corbel" panose="020B0503020204020204"/>
                <a:ea typeface="+mn-ea"/>
                <a:cs typeface="+mn-cs"/>
              </a:rPr>
              <a:t>This week in the UK…</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a:ln>
                  <a:noFill/>
                </a:ln>
                <a:solidFill>
                  <a:srgbClr val="702285"/>
                </a:solidFill>
                <a:effectLst/>
                <a:uLnTx/>
                <a:uFillTx/>
                <a:latin typeface="Corbel" panose="020B0503020204020204"/>
                <a:ea typeface="+mn-ea"/>
                <a:cs typeface="+mn-cs"/>
              </a:rPr>
              <a:t>104</a:t>
            </a:r>
            <a:r>
              <a:rPr kumimoji="0" lang="en-GB" altLang="en-US" sz="2400" b="1" i="0" u="none" strike="noStrike" kern="1200" cap="none" spc="0" normalizeH="0" baseline="0" noProof="0" dirty="0">
                <a:ln>
                  <a:noFill/>
                </a:ln>
                <a:solidFill>
                  <a:srgbClr val="003377"/>
                </a:solidFill>
                <a:effectLst/>
                <a:uLnTx/>
                <a:uFillTx/>
                <a:latin typeface="Corbel" panose="020B0503020204020204"/>
                <a:ea typeface="+mn-ea"/>
                <a:cs typeface="+mn-cs"/>
              </a:rPr>
              <a:t> </a:t>
            </a:r>
            <a:r>
              <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rPr>
              <a:t>people will take their own life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a:ln>
                  <a:noFill/>
                </a:ln>
                <a:solidFill>
                  <a:srgbClr val="702285"/>
                </a:solidFill>
                <a:effectLst/>
                <a:uLnTx/>
                <a:uFillTx/>
                <a:latin typeface="Corbel" panose="020B0503020204020204"/>
                <a:ea typeface="+mn-ea"/>
                <a:cs typeface="+mn-cs"/>
              </a:rPr>
              <a:t>250,000</a:t>
            </a:r>
            <a:r>
              <a:rPr kumimoji="0" lang="en-GB" altLang="en-US" sz="2400" b="1" i="0" u="none" strike="noStrike" kern="1200" cap="none" spc="0" normalizeH="0" baseline="0" noProof="0" dirty="0">
                <a:ln>
                  <a:noFill/>
                </a:ln>
                <a:solidFill>
                  <a:srgbClr val="003377"/>
                </a:solidFill>
                <a:effectLst/>
                <a:uLnTx/>
                <a:uFillTx/>
                <a:latin typeface="Corbel" panose="020B0503020204020204"/>
                <a:ea typeface="+mn-ea"/>
                <a:cs typeface="+mn-cs"/>
              </a:rPr>
              <a:t> </a:t>
            </a:r>
            <a:r>
              <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rPr>
              <a:t>people will visit their doctor about a mental health problem</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a:ln>
                  <a:noFill/>
                </a:ln>
                <a:solidFill>
                  <a:srgbClr val="702285"/>
                </a:solidFill>
                <a:effectLst/>
                <a:uLnTx/>
                <a:uFillTx/>
                <a:latin typeface="Corbel" panose="020B0503020204020204"/>
                <a:ea typeface="+mn-ea"/>
                <a:cs typeface="+mn-cs"/>
              </a:rPr>
              <a:t>750,000</a:t>
            </a:r>
            <a:r>
              <a:rPr kumimoji="0" lang="en-GB" altLang="en-US" sz="2400" b="1" i="0" u="none" strike="noStrike" kern="1200" cap="none" spc="0" normalizeH="0" baseline="0" noProof="0" dirty="0">
                <a:ln>
                  <a:noFill/>
                </a:ln>
                <a:solidFill>
                  <a:srgbClr val="003377"/>
                </a:solidFill>
                <a:effectLst/>
                <a:uLnTx/>
                <a:uFillTx/>
                <a:latin typeface="Corbel" panose="020B0503020204020204"/>
                <a:ea typeface="+mn-ea"/>
                <a:cs typeface="+mn-cs"/>
              </a:rPr>
              <a:t> </a:t>
            </a:r>
            <a:r>
              <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rPr>
              <a:t>prescriptions for antidepressants </a:t>
            </a:r>
            <a:br>
              <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rPr>
            </a:br>
            <a:r>
              <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rPr>
              <a:t>will be issued.</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320685D2-A72C-EAA6-D878-D3F36E4748C3}"/>
              </a:ext>
            </a:extLst>
          </p:cNvPr>
          <p:cNvSpPr txBox="1"/>
          <p:nvPr/>
        </p:nvSpPr>
        <p:spPr>
          <a:xfrm>
            <a:off x="1696168" y="238091"/>
            <a:ext cx="7697972" cy="2062103"/>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National Data</a:t>
            </a:r>
          </a:p>
          <a:p>
            <a:pPr algn="ctr"/>
            <a:endParaRPr lang="en-GB" sz="5400" b="1" dirty="0">
              <a:solidFill>
                <a:srgbClr val="002060"/>
              </a:solidFill>
              <a:latin typeface="+mj-lt"/>
              <a:cs typeface="Arial" panose="020B0604020202020204" pitchFamily="34" charset="0"/>
            </a:endParaRPr>
          </a:p>
          <a:p>
            <a:endParaRPr lang="en-GB" sz="2000" dirty="0"/>
          </a:p>
        </p:txBody>
      </p:sp>
    </p:spTree>
    <p:extLst>
      <p:ext uri="{BB962C8B-B14F-4D97-AF65-F5344CB8AC3E}">
        <p14:creationId xmlns:p14="http://schemas.microsoft.com/office/powerpoint/2010/main" val="426753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696168" y="1668107"/>
            <a:ext cx="9528302" cy="3021340"/>
          </a:xfrm>
          <a:prstGeom prst="rect">
            <a:avLst/>
          </a:prstGeom>
          <a:noFill/>
        </p:spPr>
        <p:txBody>
          <a:bodyPr wrap="square" rtlCol="0">
            <a:spAutoFit/>
          </a:bodyPr>
          <a:lstStyle/>
          <a:p>
            <a:pPr marL="228600" marR="0" lvl="0" indent="-182880" algn="l" defTabSz="914400" rtl="0" eaLnBrk="1" fontAlgn="auto" latinLnBrk="0" hangingPunct="1">
              <a:lnSpc>
                <a:spcPct val="90000"/>
              </a:lnSpc>
              <a:spcBef>
                <a:spcPts val="1400"/>
              </a:spcBef>
              <a:spcAft>
                <a:spcPts val="0"/>
              </a:spcAft>
              <a:buClr>
                <a:srgbClr val="3494BA"/>
              </a:buClr>
              <a:buSzPct val="80000"/>
              <a:buFont typeface="Corbel"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orbel" panose="020B0503020204020204"/>
                <a:ea typeface="+mn-ea"/>
                <a:cs typeface="+mn-cs"/>
              </a:rPr>
              <a:t>It is estimated that 1 in 10 people at any one time will be experiencing mental distress</a:t>
            </a:r>
          </a:p>
          <a:p>
            <a:pPr marL="228600" marR="0" lvl="0" indent="-182880" algn="l" defTabSz="914400" rtl="0" eaLnBrk="1" fontAlgn="auto" latinLnBrk="0" hangingPunct="1">
              <a:lnSpc>
                <a:spcPct val="90000"/>
              </a:lnSpc>
              <a:spcBef>
                <a:spcPts val="1400"/>
              </a:spcBef>
              <a:spcAft>
                <a:spcPts val="0"/>
              </a:spcAft>
              <a:buClr>
                <a:srgbClr val="3494BA"/>
              </a:buClr>
              <a:buSzPct val="80000"/>
              <a:buFont typeface="Corbel"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orbel" panose="020B0503020204020204"/>
                <a:ea typeface="+mn-ea"/>
                <a:cs typeface="+mn-cs"/>
              </a:rPr>
              <a:t>Somerset’s population just over ½ million</a:t>
            </a:r>
          </a:p>
          <a:p>
            <a:pPr marL="228600" marR="0" lvl="0" indent="-182880" algn="l" defTabSz="914400" rtl="0" eaLnBrk="1" fontAlgn="auto" latinLnBrk="0" hangingPunct="1">
              <a:lnSpc>
                <a:spcPct val="90000"/>
              </a:lnSpc>
              <a:spcBef>
                <a:spcPts val="1400"/>
              </a:spcBef>
              <a:spcAft>
                <a:spcPts val="0"/>
              </a:spcAft>
              <a:buClr>
                <a:srgbClr val="3494BA"/>
              </a:buClr>
              <a:buSzPct val="80000"/>
              <a:buFont typeface="Corbel"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orbel" panose="020B0503020204020204"/>
                <a:ea typeface="+mn-ea"/>
                <a:cs typeface="+mn-cs"/>
              </a:rPr>
              <a:t>That means at this moment in time 50,000 people experiencing mental distress in this county alone.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srgbClr val="003377"/>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3ED6E32F-D4A1-F547-FEFA-C4D1F59C76DD}"/>
              </a:ext>
            </a:extLst>
          </p:cNvPr>
          <p:cNvSpPr txBox="1"/>
          <p:nvPr/>
        </p:nvSpPr>
        <p:spPr>
          <a:xfrm>
            <a:off x="1696168" y="238091"/>
            <a:ext cx="7697972" cy="1231106"/>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Somerset Picture</a:t>
            </a:r>
          </a:p>
          <a:p>
            <a:endParaRPr lang="en-GB" sz="2000" dirty="0"/>
          </a:p>
        </p:txBody>
      </p:sp>
    </p:spTree>
    <p:extLst>
      <p:ext uri="{BB962C8B-B14F-4D97-AF65-F5344CB8AC3E}">
        <p14:creationId xmlns:p14="http://schemas.microsoft.com/office/powerpoint/2010/main" val="245345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696168" y="238091"/>
            <a:ext cx="7697972" cy="5386090"/>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Lived Experience</a:t>
            </a:r>
          </a:p>
          <a:p>
            <a:pPr algn="ctr"/>
            <a:endParaRPr lang="en-GB" sz="5400" b="1" dirty="0">
              <a:solidFill>
                <a:srgbClr val="002060"/>
              </a:solidFill>
              <a:latin typeface="+mj-lt"/>
              <a:cs typeface="Arial" panose="020B0604020202020204" pitchFamily="34" charset="0"/>
            </a:endParaRPr>
          </a:p>
          <a:p>
            <a:pPr algn="ctr"/>
            <a:endParaRPr lang="en-GB" sz="5400" b="1" dirty="0">
              <a:solidFill>
                <a:srgbClr val="002060"/>
              </a:solidFill>
              <a:latin typeface="+mj-lt"/>
              <a:cs typeface="Arial" panose="020B0604020202020204" pitchFamily="34" charset="0"/>
            </a:endParaRPr>
          </a:p>
          <a:p>
            <a:pPr algn="ctr"/>
            <a:r>
              <a:rPr lang="en-GB" sz="5400" b="1" dirty="0">
                <a:solidFill>
                  <a:srgbClr val="002060"/>
                </a:solidFill>
                <a:latin typeface="+mj-lt"/>
                <a:cs typeface="Arial" panose="020B0604020202020204" pitchFamily="34" charset="0"/>
              </a:rPr>
              <a:t>A lived experience perspective.</a:t>
            </a:r>
          </a:p>
          <a:p>
            <a:pPr algn="ctr"/>
            <a:endParaRPr lang="en-GB" sz="5400" b="1" dirty="0">
              <a:solidFill>
                <a:srgbClr val="002060"/>
              </a:solidFill>
              <a:latin typeface="+mj-lt"/>
              <a:cs typeface="Arial" panose="020B0604020202020204" pitchFamily="34" charset="0"/>
            </a:endParaRPr>
          </a:p>
          <a:p>
            <a:endParaRPr lang="en-GB" sz="2000" dirty="0"/>
          </a:p>
        </p:txBody>
      </p:sp>
    </p:spTree>
    <p:extLst>
      <p:ext uri="{BB962C8B-B14F-4D97-AF65-F5344CB8AC3E}">
        <p14:creationId xmlns:p14="http://schemas.microsoft.com/office/powerpoint/2010/main" val="179898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D14CE5E-3A3E-174A-368A-19AE6A25C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493" y="372065"/>
            <a:ext cx="2169869" cy="897078"/>
          </a:xfrm>
          <a:prstGeom prst="rect">
            <a:avLst/>
          </a:prstGeom>
        </p:spPr>
      </p:pic>
      <p:sp>
        <p:nvSpPr>
          <p:cNvPr id="4" name="TextBox 3">
            <a:extLst>
              <a:ext uri="{FF2B5EF4-FFF2-40B4-BE49-F238E27FC236}">
                <a16:creationId xmlns:a16="http://schemas.microsoft.com/office/drawing/2014/main" id="{801B3D38-3D77-2D06-CD01-97CF8AFAFB1D}"/>
              </a:ext>
            </a:extLst>
          </p:cNvPr>
          <p:cNvSpPr txBox="1"/>
          <p:nvPr/>
        </p:nvSpPr>
        <p:spPr>
          <a:xfrm>
            <a:off x="1696168" y="238091"/>
            <a:ext cx="7697972" cy="2062103"/>
          </a:xfrm>
          <a:prstGeom prst="rect">
            <a:avLst/>
          </a:prstGeom>
          <a:noFill/>
        </p:spPr>
        <p:txBody>
          <a:bodyPr wrap="square" rtlCol="0">
            <a:spAutoFit/>
          </a:bodyPr>
          <a:lstStyle/>
          <a:p>
            <a:pPr algn="ctr"/>
            <a:r>
              <a:rPr lang="en-GB" sz="5400" b="1" dirty="0">
                <a:solidFill>
                  <a:srgbClr val="002060"/>
                </a:solidFill>
                <a:latin typeface="+mj-lt"/>
                <a:cs typeface="Arial" panose="020B0604020202020204" pitchFamily="34" charset="0"/>
              </a:rPr>
              <a:t>Lived Experience</a:t>
            </a:r>
          </a:p>
          <a:p>
            <a:pPr algn="ctr"/>
            <a:endParaRPr lang="en-GB" sz="5400" b="1" dirty="0">
              <a:solidFill>
                <a:srgbClr val="002060"/>
              </a:solidFill>
              <a:latin typeface="+mj-lt"/>
              <a:cs typeface="Arial" panose="020B0604020202020204" pitchFamily="34" charset="0"/>
            </a:endParaRPr>
          </a:p>
          <a:p>
            <a:endParaRPr lang="en-GB" sz="2000" dirty="0"/>
          </a:p>
        </p:txBody>
      </p:sp>
      <p:sp>
        <p:nvSpPr>
          <p:cNvPr id="5" name="TextBox 4">
            <a:extLst>
              <a:ext uri="{FF2B5EF4-FFF2-40B4-BE49-F238E27FC236}">
                <a16:creationId xmlns:a16="http://schemas.microsoft.com/office/drawing/2014/main" id="{2DC3D79F-1FC5-2651-D142-DA9C02C24E9D}"/>
              </a:ext>
            </a:extLst>
          </p:cNvPr>
          <p:cNvSpPr txBox="1"/>
          <p:nvPr/>
        </p:nvSpPr>
        <p:spPr>
          <a:xfrm>
            <a:off x="781516" y="1643022"/>
            <a:ext cx="4763637" cy="1833194"/>
          </a:xfrm>
          <a:custGeom>
            <a:avLst/>
            <a:gdLst>
              <a:gd name="connsiteX0" fmla="*/ 0 w 4763637"/>
              <a:gd name="connsiteY0" fmla="*/ 0 h 1833194"/>
              <a:gd name="connsiteX1" fmla="*/ 4763637 w 4763637"/>
              <a:gd name="connsiteY1" fmla="*/ 0 h 1833194"/>
              <a:gd name="connsiteX2" fmla="*/ 4763637 w 4763637"/>
              <a:gd name="connsiteY2" fmla="*/ 1833194 h 1833194"/>
              <a:gd name="connsiteX3" fmla="*/ 0 w 4763637"/>
              <a:gd name="connsiteY3" fmla="*/ 1833194 h 1833194"/>
              <a:gd name="connsiteX4" fmla="*/ 0 w 4763637"/>
              <a:gd name="connsiteY4" fmla="*/ 0 h 183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1833194" extrusionOk="0">
                <a:moveTo>
                  <a:pt x="0" y="0"/>
                </a:moveTo>
                <a:cubicBezTo>
                  <a:pt x="836894" y="-24283"/>
                  <a:pt x="3252203" y="-102434"/>
                  <a:pt x="4763637" y="0"/>
                </a:cubicBezTo>
                <a:cubicBezTo>
                  <a:pt x="4850446" y="380600"/>
                  <a:pt x="4728825" y="1572574"/>
                  <a:pt x="4763637" y="1833194"/>
                </a:cubicBezTo>
                <a:cubicBezTo>
                  <a:pt x="3548773" y="1695417"/>
                  <a:pt x="2219244" y="1709949"/>
                  <a:pt x="0" y="1833194"/>
                </a:cubicBezTo>
                <a:cubicBezTo>
                  <a:pt x="-88987" y="989367"/>
                  <a:pt x="51296" y="723338"/>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Joined up approach to look at a whole person’s situation, particularly for those with severe mental illness. This could include co-occurring needs (such as substance misuse, homelessness, housing, debt), as well as prevention and crisis situations.</a:t>
            </a:r>
          </a:p>
        </p:txBody>
      </p:sp>
      <p:sp>
        <p:nvSpPr>
          <p:cNvPr id="6" name="TextBox 5">
            <a:extLst>
              <a:ext uri="{FF2B5EF4-FFF2-40B4-BE49-F238E27FC236}">
                <a16:creationId xmlns:a16="http://schemas.microsoft.com/office/drawing/2014/main" id="{F2D96FFF-AEAB-F63C-4C0E-1D3967C33B35}"/>
              </a:ext>
            </a:extLst>
          </p:cNvPr>
          <p:cNvSpPr txBox="1"/>
          <p:nvPr/>
        </p:nvSpPr>
        <p:spPr>
          <a:xfrm>
            <a:off x="781516" y="3797002"/>
            <a:ext cx="4763637" cy="1285545"/>
          </a:xfrm>
          <a:custGeom>
            <a:avLst/>
            <a:gdLst>
              <a:gd name="connsiteX0" fmla="*/ 0 w 4763637"/>
              <a:gd name="connsiteY0" fmla="*/ 0 h 1285545"/>
              <a:gd name="connsiteX1" fmla="*/ 4763637 w 4763637"/>
              <a:gd name="connsiteY1" fmla="*/ 0 h 1285545"/>
              <a:gd name="connsiteX2" fmla="*/ 4763637 w 4763637"/>
              <a:gd name="connsiteY2" fmla="*/ 1285545 h 1285545"/>
              <a:gd name="connsiteX3" fmla="*/ 0 w 4763637"/>
              <a:gd name="connsiteY3" fmla="*/ 1285545 h 1285545"/>
              <a:gd name="connsiteX4" fmla="*/ 0 w 4763637"/>
              <a:gd name="connsiteY4" fmla="*/ 0 h 128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1285545" extrusionOk="0">
                <a:moveTo>
                  <a:pt x="0" y="0"/>
                </a:moveTo>
                <a:cubicBezTo>
                  <a:pt x="836894" y="-24283"/>
                  <a:pt x="3252203" y="-102434"/>
                  <a:pt x="4763637" y="0"/>
                </a:cubicBezTo>
                <a:cubicBezTo>
                  <a:pt x="4661665" y="176456"/>
                  <a:pt x="4859953" y="806329"/>
                  <a:pt x="4763637" y="1285545"/>
                </a:cubicBezTo>
                <a:cubicBezTo>
                  <a:pt x="3548773" y="1147768"/>
                  <a:pt x="2219244" y="1162300"/>
                  <a:pt x="0" y="1285545"/>
                </a:cubicBezTo>
                <a:cubicBezTo>
                  <a:pt x="76643" y="668970"/>
                  <a:pt x="-1997" y="290661"/>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Joined up approach to medicine management (including side effects, prescribing and de-prescribing)</a:t>
            </a:r>
            <a:br>
              <a:rPr kumimoji="0" lang="en-GB" sz="20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252FC9CA-E9D2-09E0-2ABD-9B4D9F11901E}"/>
              </a:ext>
            </a:extLst>
          </p:cNvPr>
          <p:cNvSpPr txBox="1"/>
          <p:nvPr/>
        </p:nvSpPr>
        <p:spPr>
          <a:xfrm>
            <a:off x="5964167" y="1643022"/>
            <a:ext cx="4763637" cy="1642181"/>
          </a:xfrm>
          <a:custGeom>
            <a:avLst/>
            <a:gdLst>
              <a:gd name="connsiteX0" fmla="*/ 0 w 4763637"/>
              <a:gd name="connsiteY0" fmla="*/ 0 h 1642181"/>
              <a:gd name="connsiteX1" fmla="*/ 4763637 w 4763637"/>
              <a:gd name="connsiteY1" fmla="*/ 0 h 1642181"/>
              <a:gd name="connsiteX2" fmla="*/ 4763637 w 4763637"/>
              <a:gd name="connsiteY2" fmla="*/ 1642181 h 1642181"/>
              <a:gd name="connsiteX3" fmla="*/ 0 w 4763637"/>
              <a:gd name="connsiteY3" fmla="*/ 1642181 h 1642181"/>
              <a:gd name="connsiteX4" fmla="*/ 0 w 4763637"/>
              <a:gd name="connsiteY4" fmla="*/ 0 h 1642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1642181" extrusionOk="0">
                <a:moveTo>
                  <a:pt x="0" y="0"/>
                </a:moveTo>
                <a:cubicBezTo>
                  <a:pt x="836894" y="-24283"/>
                  <a:pt x="3252203" y="-102434"/>
                  <a:pt x="4763637" y="0"/>
                </a:cubicBezTo>
                <a:cubicBezTo>
                  <a:pt x="4681842" y="258480"/>
                  <a:pt x="4673378" y="1405483"/>
                  <a:pt x="4763637" y="1642181"/>
                </a:cubicBezTo>
                <a:cubicBezTo>
                  <a:pt x="3548773" y="1504404"/>
                  <a:pt x="2219244" y="1518936"/>
                  <a:pt x="0" y="1642181"/>
                </a:cubicBezTo>
                <a:cubicBezTo>
                  <a:pt x="-53156" y="870813"/>
                  <a:pt x="-92405" y="303654"/>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Feel informed, valued, supported and held when looking for support as well as when receiving support, particularly for those experiencing highest inequalities.</a:t>
            </a:r>
          </a:p>
          <a:p>
            <a:pPr marL="0" marR="0" lvl="0" indent="0" defTabSz="914400" eaLnBrk="1" fontAlgn="auto" latinLnBrk="0" hangingPunct="1">
              <a:lnSpc>
                <a:spcPct val="106000"/>
              </a:lnSpc>
              <a:spcBef>
                <a:spcPts val="0"/>
              </a:spcBef>
              <a:spcAft>
                <a:spcPts val="80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993DA2C-5102-F5C1-C350-FDC7B811FE6F}"/>
              </a:ext>
            </a:extLst>
          </p:cNvPr>
          <p:cNvSpPr txBox="1"/>
          <p:nvPr/>
        </p:nvSpPr>
        <p:spPr>
          <a:xfrm>
            <a:off x="6096000" y="3767962"/>
            <a:ext cx="4763637" cy="1547924"/>
          </a:xfrm>
          <a:custGeom>
            <a:avLst/>
            <a:gdLst>
              <a:gd name="connsiteX0" fmla="*/ 0 w 4763637"/>
              <a:gd name="connsiteY0" fmla="*/ 0 h 1547924"/>
              <a:gd name="connsiteX1" fmla="*/ 4763637 w 4763637"/>
              <a:gd name="connsiteY1" fmla="*/ 0 h 1547924"/>
              <a:gd name="connsiteX2" fmla="*/ 4763637 w 4763637"/>
              <a:gd name="connsiteY2" fmla="*/ 1547924 h 1547924"/>
              <a:gd name="connsiteX3" fmla="*/ 0 w 4763637"/>
              <a:gd name="connsiteY3" fmla="*/ 1547924 h 1547924"/>
              <a:gd name="connsiteX4" fmla="*/ 0 w 4763637"/>
              <a:gd name="connsiteY4" fmla="*/ 0 h 154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3637" h="1547924" extrusionOk="0">
                <a:moveTo>
                  <a:pt x="0" y="0"/>
                </a:moveTo>
                <a:cubicBezTo>
                  <a:pt x="836894" y="-24283"/>
                  <a:pt x="3252203" y="-102434"/>
                  <a:pt x="4763637" y="0"/>
                </a:cubicBezTo>
                <a:cubicBezTo>
                  <a:pt x="4715141" y="309854"/>
                  <a:pt x="4692319" y="794881"/>
                  <a:pt x="4763637" y="1547924"/>
                </a:cubicBezTo>
                <a:cubicBezTo>
                  <a:pt x="3548773" y="1410147"/>
                  <a:pt x="2219244" y="1424679"/>
                  <a:pt x="0" y="1547924"/>
                </a:cubicBezTo>
                <a:cubicBezTo>
                  <a:pt x="16906" y="1113208"/>
                  <a:pt x="-128029" y="633420"/>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Person-centred, co-produced individual support planning, which may or may not include diagnosis. This involves safe, secure information sharing.</a:t>
            </a:r>
            <a:b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5C0A2F8-B4FC-F711-6702-35FFF31C03B8}"/>
              </a:ext>
            </a:extLst>
          </p:cNvPr>
          <p:cNvSpPr txBox="1"/>
          <p:nvPr/>
        </p:nvSpPr>
        <p:spPr>
          <a:xfrm>
            <a:off x="2534194" y="5403333"/>
            <a:ext cx="6859946" cy="1285545"/>
          </a:xfrm>
          <a:custGeom>
            <a:avLst/>
            <a:gdLst>
              <a:gd name="connsiteX0" fmla="*/ 0 w 6859946"/>
              <a:gd name="connsiteY0" fmla="*/ 0 h 1285545"/>
              <a:gd name="connsiteX1" fmla="*/ 6859946 w 6859946"/>
              <a:gd name="connsiteY1" fmla="*/ 0 h 1285545"/>
              <a:gd name="connsiteX2" fmla="*/ 6859946 w 6859946"/>
              <a:gd name="connsiteY2" fmla="*/ 1285545 h 1285545"/>
              <a:gd name="connsiteX3" fmla="*/ 0 w 6859946"/>
              <a:gd name="connsiteY3" fmla="*/ 1285545 h 1285545"/>
              <a:gd name="connsiteX4" fmla="*/ 0 w 6859946"/>
              <a:gd name="connsiteY4" fmla="*/ 0 h 1285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946" h="1285545" extrusionOk="0">
                <a:moveTo>
                  <a:pt x="0" y="0"/>
                </a:moveTo>
                <a:cubicBezTo>
                  <a:pt x="3413156" y="-24283"/>
                  <a:pt x="5251676" y="-102434"/>
                  <a:pt x="6859946" y="0"/>
                </a:cubicBezTo>
                <a:cubicBezTo>
                  <a:pt x="6757974" y="176456"/>
                  <a:pt x="6956262" y="806329"/>
                  <a:pt x="6859946" y="1285545"/>
                </a:cubicBezTo>
                <a:cubicBezTo>
                  <a:pt x="3703545" y="1147768"/>
                  <a:pt x="2838779" y="1162300"/>
                  <a:pt x="0" y="1285545"/>
                </a:cubicBezTo>
                <a:cubicBezTo>
                  <a:pt x="76643" y="668970"/>
                  <a:pt x="-1997" y="290661"/>
                  <a:pt x="0" y="0"/>
                </a:cubicBezTo>
                <a:close/>
              </a:path>
            </a:pathLst>
          </a:custGeom>
          <a:noFill/>
          <a:ln w="19050">
            <a:solidFill>
              <a:sysClr val="windowText" lastClr="000000"/>
            </a:solidFill>
            <a:extLst>
              <a:ext uri="{C807C97D-BFC1-408E-A445-0C87EB9F89A2}">
                <ask:lineSketchStyleProps xmlns:ask="http://schemas.microsoft.com/office/drawing/2018/sketchyshapes" sd="2594914969">
                  <a:prstGeom prst="rect">
                    <a:avLst/>
                  </a:prstGeom>
                  <ask:type>
                    <ask:lineSketchCurved/>
                  </ask:type>
                </ask:lineSketchStyleProps>
              </a:ext>
            </a:extLst>
          </a:ln>
        </p:spPr>
        <p:txBody>
          <a:bodyPr wrap="square" rtlCol="0">
            <a:sp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Safe and supportive spaces with access to a range of joined up options. This includes social and clinical (peer support, co-occurring needs, different stages of life)</a:t>
            </a:r>
            <a:br>
              <a:rPr kumimoji="0" lang="en-GB" sz="20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0113246"/>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Basis</Template>
  <TotalTime>169</TotalTime>
  <Words>2838</Words>
  <Application>Microsoft Office PowerPoint</Application>
  <PresentationFormat>Widescreen</PresentationFormat>
  <Paragraphs>258</Paragraphs>
  <Slides>32</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Corbel</vt:lpstr>
      <vt:lpstr>Tahoma</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Dawe</dc:creator>
  <cp:lastModifiedBy>Emily Fulbrook</cp:lastModifiedBy>
  <cp:revision>14</cp:revision>
  <dcterms:created xsi:type="dcterms:W3CDTF">2023-02-16T09:18:13Z</dcterms:created>
  <dcterms:modified xsi:type="dcterms:W3CDTF">2024-02-08T11:32:14Z</dcterms:modified>
</cp:coreProperties>
</file>