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0.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1.xml" ContentType="application/vnd.openxmlformats-officedocument.theme+xml"/>
  <Override PartName="/ppt/slideLayouts/slideLayout21.xml" ContentType="application/vnd.openxmlformats-officedocument.presentationml.slideLayout+xml"/>
  <Override PartName="/ppt/theme/theme12.xml" ContentType="application/vnd.openxmlformats-officedocument.theme+xml"/>
  <Override PartName="/ppt/slideLayouts/slideLayout22.xml" ContentType="application/vnd.openxmlformats-officedocument.presentationml.slideLayout+xml"/>
  <Override PartName="/ppt/theme/theme1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5.xml" ContentType="application/vnd.openxmlformats-officedocument.theme+xml"/>
  <Override PartName="/ppt/slideLayouts/slideLayout31.xml" ContentType="application/vnd.openxmlformats-officedocument.presentationml.slideLayout+xml"/>
  <Override PartName="/ppt/theme/theme1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8.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9.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5"/>
    <p:sldMasterId id="2147483658" r:id="rId6"/>
    <p:sldMasterId id="2147483768" r:id="rId7"/>
    <p:sldMasterId id="2147483660" r:id="rId8"/>
    <p:sldMasterId id="2147483666" r:id="rId9"/>
    <p:sldMasterId id="2147483668" r:id="rId10"/>
    <p:sldMasterId id="2147483766" r:id="rId11"/>
    <p:sldMasterId id="2147483661" r:id="rId12"/>
    <p:sldMasterId id="2147483648" r:id="rId13"/>
    <p:sldMasterId id="2147483695" r:id="rId14"/>
    <p:sldMasterId id="2147483699" r:id="rId15"/>
    <p:sldMasterId id="2147483736" r:id="rId16"/>
    <p:sldMasterId id="2147483738" r:id="rId17"/>
    <p:sldMasterId id="2147483740" r:id="rId18"/>
    <p:sldMasterId id="2147483745" r:id="rId19"/>
    <p:sldMasterId id="2147483753" r:id="rId20"/>
    <p:sldMasterId id="2147483755" r:id="rId21"/>
    <p:sldMasterId id="2147483758" r:id="rId22"/>
    <p:sldMasterId id="2147483762" r:id="rId23"/>
    <p:sldMasterId id="2147483671" r:id="rId24"/>
  </p:sldMasterIdLst>
  <p:notesMasterIdLst>
    <p:notesMasterId r:id="rId69"/>
  </p:notesMasterIdLst>
  <p:handoutMasterIdLst>
    <p:handoutMasterId r:id="rId70"/>
  </p:handoutMasterIdLst>
  <p:sldIdLst>
    <p:sldId id="257" r:id="rId25"/>
    <p:sldId id="2147470722" r:id="rId26"/>
    <p:sldId id="267" r:id="rId27"/>
    <p:sldId id="286" r:id="rId28"/>
    <p:sldId id="2147470832" r:id="rId29"/>
    <p:sldId id="307" r:id="rId30"/>
    <p:sldId id="2147470833" r:id="rId31"/>
    <p:sldId id="305" r:id="rId32"/>
    <p:sldId id="312" r:id="rId33"/>
    <p:sldId id="2147469232" r:id="rId34"/>
    <p:sldId id="318" r:id="rId35"/>
    <p:sldId id="319" r:id="rId36"/>
    <p:sldId id="320" r:id="rId37"/>
    <p:sldId id="322" r:id="rId38"/>
    <p:sldId id="323" r:id="rId39"/>
    <p:sldId id="4650" r:id="rId40"/>
    <p:sldId id="2147470792" r:id="rId41"/>
    <p:sldId id="2147470837" r:id="rId42"/>
    <p:sldId id="2147470793" r:id="rId43"/>
    <p:sldId id="2147470791" r:id="rId44"/>
    <p:sldId id="2147470834" r:id="rId45"/>
    <p:sldId id="2147470725" r:id="rId46"/>
    <p:sldId id="271" r:id="rId47"/>
    <p:sldId id="268" r:id="rId48"/>
    <p:sldId id="2147470727" r:id="rId49"/>
    <p:sldId id="2147470817" r:id="rId50"/>
    <p:sldId id="2147470838" r:id="rId51"/>
    <p:sldId id="2147470810" r:id="rId52"/>
    <p:sldId id="273" r:id="rId53"/>
    <p:sldId id="2147470815" r:id="rId54"/>
    <p:sldId id="2147469217" r:id="rId55"/>
    <p:sldId id="4657" r:id="rId56"/>
    <p:sldId id="2147469218" r:id="rId57"/>
    <p:sldId id="2147470800" r:id="rId58"/>
    <p:sldId id="2147470813" r:id="rId59"/>
    <p:sldId id="2147470836" r:id="rId60"/>
    <p:sldId id="2147470802" r:id="rId61"/>
    <p:sldId id="2147470804" r:id="rId62"/>
    <p:sldId id="2147470805" r:id="rId63"/>
    <p:sldId id="2147470806" r:id="rId64"/>
    <p:sldId id="2147470807" r:id="rId65"/>
    <p:sldId id="2147470808" r:id="rId66"/>
    <p:sldId id="2147470812" r:id="rId67"/>
    <p:sldId id="2147470814"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0C8492C-DA93-4449-9B51-93DC3EFA3370}">
          <p14:sldIdLst>
            <p14:sldId id="257"/>
            <p14:sldId id="2147470722"/>
            <p14:sldId id="267"/>
            <p14:sldId id="286"/>
            <p14:sldId id="2147470832"/>
            <p14:sldId id="307"/>
            <p14:sldId id="2147470833"/>
            <p14:sldId id="305"/>
            <p14:sldId id="312"/>
            <p14:sldId id="2147469232"/>
            <p14:sldId id="318"/>
            <p14:sldId id="319"/>
            <p14:sldId id="320"/>
            <p14:sldId id="322"/>
            <p14:sldId id="323"/>
            <p14:sldId id="4650"/>
            <p14:sldId id="2147470792"/>
            <p14:sldId id="2147470837"/>
            <p14:sldId id="2147470793"/>
            <p14:sldId id="2147470791"/>
            <p14:sldId id="2147470834"/>
            <p14:sldId id="2147470725"/>
            <p14:sldId id="271"/>
            <p14:sldId id="268"/>
          </p14:sldIdLst>
        </p14:section>
        <p14:section name="MTFP 2024-25" id="{8527C9F5-6100-4E56-91A5-492D5BFFB01D}">
          <p14:sldIdLst>
            <p14:sldId id="2147470727"/>
            <p14:sldId id="2147470817"/>
            <p14:sldId id="2147470838"/>
            <p14:sldId id="2147470810"/>
            <p14:sldId id="273"/>
            <p14:sldId id="2147470815"/>
            <p14:sldId id="2147469217"/>
            <p14:sldId id="4657"/>
            <p14:sldId id="2147469218"/>
            <p14:sldId id="2147470800"/>
            <p14:sldId id="2147470813"/>
            <p14:sldId id="2147470836"/>
            <p14:sldId id="2147470802"/>
            <p14:sldId id="2147470804"/>
            <p14:sldId id="2147470805"/>
            <p14:sldId id="2147470806"/>
            <p14:sldId id="2147470807"/>
            <p14:sldId id="2147470808"/>
            <p14:sldId id="2147470812"/>
            <p14:sldId id="214747081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C21"/>
    <a:srgbClr val="006072"/>
    <a:srgbClr val="011E41"/>
    <a:srgbClr val="19D3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7F5EA0-92A7-E67C-97EA-DD38249CAB80}" v="375" dt="2023-10-17T09:19:52.682"/>
    <p1510:client id="{31700620-F985-6BDB-4D34-034B2406C1EC}" v="3079" dt="2023-10-17T08:49:40.363"/>
    <p1510:client id="{7D5E862E-27BA-43BC-B58A-537099C28AE8}" v="893" dt="2023-10-18T06:50:51.977"/>
    <p1510:client id="{A8F0DDF8-E2A3-4C30-84E6-1BBC361D514B}" v="1049" vWet="1051" dt="2023-10-17T08:00:32.818"/>
    <p1510:client id="{F6C8D2F0-89A2-B8B9-10DF-3EB12620CF1D}" v="1" dt="2023-10-17T10:31:37.851"/>
    <p1510:client id="{FCF68CCB-B20B-47F7-86DE-A6DB262624A0}" v="512" dt="2023-10-17T10:29:06.3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264" y="6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17.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5.xml"/><Relationship Id="rId11" Type="http://schemas.openxmlformats.org/officeDocument/2006/relationships/slideMaster" Target="slideMasters/slideMaster7.xml"/><Relationship Id="rId24" Type="http://schemas.openxmlformats.org/officeDocument/2006/relationships/slideMaster" Target="slideMasters/slideMaster20.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37.xml"/><Relationship Id="rId19" Type="http://schemas.openxmlformats.org/officeDocument/2006/relationships/slideMaster" Target="slideMasters/slideMaster15.xml"/><Relationship Id="rId14" Type="http://schemas.openxmlformats.org/officeDocument/2006/relationships/slideMaster" Target="slideMasters/slideMaster10.xml"/><Relationship Id="rId22" Type="http://schemas.openxmlformats.org/officeDocument/2006/relationships/slideMaster" Target="slideMasters/slideMaster18.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notesMaster" Target="notesMasters/notesMaster1.xml"/><Relationship Id="rId8" Type="http://schemas.openxmlformats.org/officeDocument/2006/relationships/slideMaster" Target="slideMasters/slideMaster4.xml"/><Relationship Id="rId51" Type="http://schemas.openxmlformats.org/officeDocument/2006/relationships/slide" Target="slides/slide2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16.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handoutMaster" Target="handoutMasters/handoutMaster1.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Master" Target="slideMasters/slideMaster19.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6.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Master" Target="slideMasters/slideMaster9.xml"/><Relationship Id="rId18" Type="http://schemas.openxmlformats.org/officeDocument/2006/relationships/slideMaster" Target="slideMasters/slideMaster14.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 Type="http://schemas.openxmlformats.org/officeDocument/2006/relationships/slideMaster" Target="slideMasters/slideMaster3.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1E2C90-FBC6-E37B-61A6-B69897A3EB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7FCEEF8-FA2E-0E34-7170-60CC082493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4EA079-2DF0-4519-9D44-C5FEA9F9D809}" type="datetimeFigureOut">
              <a:rPr lang="en-GB" smtClean="0"/>
              <a:t>04/02/2024</a:t>
            </a:fld>
            <a:endParaRPr lang="en-GB"/>
          </a:p>
        </p:txBody>
      </p:sp>
      <p:sp>
        <p:nvSpPr>
          <p:cNvPr id="4" name="Footer Placeholder 3">
            <a:extLst>
              <a:ext uri="{FF2B5EF4-FFF2-40B4-BE49-F238E27FC236}">
                <a16:creationId xmlns:a16="http://schemas.microsoft.com/office/drawing/2014/main" id="{DF8E4C6B-AC6E-BE49-7E90-3D438ED732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047CE52-C97E-DCF0-DCF7-A61ECD9DED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70BEA3-A71A-41F8-902B-A9BB571639B1}" type="slidenum">
              <a:rPr lang="en-GB" smtClean="0"/>
              <a:t>‹#›</a:t>
            </a:fld>
            <a:endParaRPr lang="en-GB"/>
          </a:p>
        </p:txBody>
      </p:sp>
    </p:spTree>
    <p:extLst>
      <p:ext uri="{BB962C8B-B14F-4D97-AF65-F5344CB8AC3E}">
        <p14:creationId xmlns:p14="http://schemas.microsoft.com/office/powerpoint/2010/main" val="2075417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AB0D0-8AEB-41E1-A72C-FE34B1678B0D}" type="datetimeFigureOut">
              <a:rPr lang="en-GB" smtClean="0"/>
              <a:t>04/02/2024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9E98C-7401-4C68-AAD2-BC26A1380E66}" type="slidenum">
              <a:rPr lang="en-GB" smtClean="0"/>
              <a:t>‹#›</a:t>
            </a:fld>
            <a:endParaRPr lang="en-GB"/>
          </a:p>
        </p:txBody>
      </p:sp>
    </p:spTree>
    <p:extLst>
      <p:ext uri="{BB962C8B-B14F-4D97-AF65-F5344CB8AC3E}">
        <p14:creationId xmlns:p14="http://schemas.microsoft.com/office/powerpoint/2010/main" val="331773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from PAMMS might be useful. If tech works can use click and interactive charts.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06B5DA-F14E-46DA-9EF7-4DB4E1FFB7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912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00033-5AFD-422B-BF75-8AA00F19B6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929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C65E70-AF06-4612-8826-6E84266F6D6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14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99E98C-7401-4C68-AAD2-BC26A1380E66}" type="slidenum">
              <a:rPr lang="en-GB" smtClean="0"/>
              <a:t>33</a:t>
            </a:fld>
            <a:endParaRPr lang="en-GB"/>
          </a:p>
        </p:txBody>
      </p:sp>
    </p:spTree>
    <p:extLst>
      <p:ext uri="{BB962C8B-B14F-4D97-AF65-F5344CB8AC3E}">
        <p14:creationId xmlns:p14="http://schemas.microsoft.com/office/powerpoint/2010/main" val="1957455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Utilises the Individual Placement and Support (IPS) model which is recognised as best practice by the British association for Supported Employment (BASE). This is not a ‘day service in disguise’ as may have been seen by external challengers elsewhere (we have been firm on this since the </a:t>
            </a:r>
            <a:r>
              <a:rPr lang="en-GB" err="1"/>
              <a:t>NDTi</a:t>
            </a:r>
            <a:r>
              <a:rPr lang="en-GB"/>
              <a:t> reviewed our employment support offer in 2012). </a:t>
            </a:r>
          </a:p>
          <a:p>
            <a:endParaRPr lang="en-GB"/>
          </a:p>
          <a:p>
            <a:r>
              <a:rPr lang="en-GB"/>
              <a:t>Age breakdown:</a:t>
            </a:r>
          </a:p>
          <a:p>
            <a:endParaRPr lang="en-GB"/>
          </a:p>
          <a:p>
            <a:r>
              <a:rPr lang="en-GB" sz="1800" b="1">
                <a:effectLst/>
                <a:latin typeface="Calibri" panose="020F0502020204030204" pitchFamily="34" charset="0"/>
                <a:ea typeface="Calibri" panose="020F0502020204030204" pitchFamily="34" charset="0"/>
              </a:rPr>
              <a:t>17-24</a:t>
            </a:r>
            <a:r>
              <a:rPr lang="en-GB" sz="1800">
                <a:effectLst/>
                <a:latin typeface="Calibri" panose="020F0502020204030204" pitchFamily="34" charset="0"/>
                <a:ea typeface="Calibri" panose="020F0502020204030204" pitchFamily="34" charset="0"/>
              </a:rPr>
              <a:t> – 158  </a:t>
            </a:r>
          </a:p>
          <a:p>
            <a:r>
              <a:rPr lang="en-GB" sz="1800" b="1">
                <a:effectLst/>
                <a:latin typeface="Calibri" panose="020F0502020204030204" pitchFamily="34" charset="0"/>
                <a:ea typeface="Calibri" panose="020F0502020204030204" pitchFamily="34" charset="0"/>
              </a:rPr>
              <a:t>25-30</a:t>
            </a:r>
            <a:r>
              <a:rPr lang="en-GB" sz="1800">
                <a:effectLst/>
                <a:latin typeface="Calibri" panose="020F0502020204030204" pitchFamily="34" charset="0"/>
                <a:ea typeface="Calibri" panose="020F0502020204030204" pitchFamily="34" charset="0"/>
              </a:rPr>
              <a:t> – 32  </a:t>
            </a:r>
          </a:p>
          <a:p>
            <a:r>
              <a:rPr lang="en-GB" sz="1800" b="1">
                <a:effectLst/>
                <a:latin typeface="Calibri" panose="020F0502020204030204" pitchFamily="34" charset="0"/>
                <a:ea typeface="Calibri" panose="020F0502020204030204" pitchFamily="34" charset="0"/>
              </a:rPr>
              <a:t>31-35</a:t>
            </a:r>
            <a:r>
              <a:rPr lang="en-GB" sz="1800">
                <a:effectLst/>
                <a:latin typeface="Calibri" panose="020F0502020204030204" pitchFamily="34" charset="0"/>
                <a:ea typeface="Calibri" panose="020F0502020204030204" pitchFamily="34" charset="0"/>
              </a:rPr>
              <a:t> – 12</a:t>
            </a:r>
          </a:p>
          <a:p>
            <a:r>
              <a:rPr lang="en-GB" sz="1800" b="1">
                <a:effectLst/>
                <a:latin typeface="Calibri" panose="020F0502020204030204" pitchFamily="34" charset="0"/>
                <a:ea typeface="Calibri" panose="020F0502020204030204" pitchFamily="34" charset="0"/>
              </a:rPr>
              <a:t>36-40</a:t>
            </a:r>
            <a:r>
              <a:rPr lang="en-GB" sz="1800">
                <a:effectLst/>
                <a:latin typeface="Calibri" panose="020F0502020204030204" pitchFamily="34" charset="0"/>
                <a:ea typeface="Calibri" panose="020F0502020204030204" pitchFamily="34" charset="0"/>
              </a:rPr>
              <a:t> – 7 </a:t>
            </a:r>
          </a:p>
          <a:p>
            <a:r>
              <a:rPr lang="en-GB" sz="1800" b="1">
                <a:effectLst/>
                <a:latin typeface="Calibri" panose="020F0502020204030204" pitchFamily="34" charset="0"/>
                <a:ea typeface="Calibri" panose="020F0502020204030204" pitchFamily="34" charset="0"/>
              </a:rPr>
              <a:t>41-50</a:t>
            </a:r>
            <a:r>
              <a:rPr lang="en-GB" sz="1800">
                <a:effectLst/>
                <a:latin typeface="Calibri" panose="020F0502020204030204" pitchFamily="34" charset="0"/>
                <a:ea typeface="Calibri" panose="020F0502020204030204" pitchFamily="34" charset="0"/>
              </a:rPr>
              <a:t> – 4 </a:t>
            </a:r>
          </a:p>
          <a:p>
            <a:r>
              <a:rPr lang="en-GB" sz="1800" b="1">
                <a:effectLst/>
                <a:latin typeface="Calibri" panose="020F0502020204030204" pitchFamily="34" charset="0"/>
                <a:ea typeface="Calibri" panose="020F0502020204030204" pitchFamily="34" charset="0"/>
              </a:rPr>
              <a:t>51-58</a:t>
            </a:r>
            <a:r>
              <a:rPr lang="en-GB" sz="1800">
                <a:effectLst/>
                <a:latin typeface="Calibri" panose="020F0502020204030204" pitchFamily="34" charset="0"/>
                <a:ea typeface="Calibri" panose="020F0502020204030204" pitchFamily="34" charset="0"/>
              </a:rPr>
              <a:t> – 9</a:t>
            </a:r>
            <a:endParaRPr lang="en-GB"/>
          </a:p>
          <a:p>
            <a:endParaRPr lang="en-GB"/>
          </a:p>
        </p:txBody>
      </p:sp>
      <p:sp>
        <p:nvSpPr>
          <p:cNvPr id="4" name="Slide Number Placeholder 3"/>
          <p:cNvSpPr>
            <a:spLocks noGrp="1"/>
          </p:cNvSpPr>
          <p:nvPr>
            <p:ph type="sldNum" sz="quarter" idx="5"/>
          </p:nvPr>
        </p:nvSpPr>
        <p:spPr/>
        <p:txBody>
          <a:bodyPr/>
          <a:lstStyle/>
          <a:p>
            <a:fld id="{E899E98C-7401-4C68-AAD2-BC26A1380E66}" type="slidenum">
              <a:rPr lang="en-GB" smtClean="0"/>
              <a:t>39</a:t>
            </a:fld>
            <a:endParaRPr lang="en-GB"/>
          </a:p>
        </p:txBody>
      </p:sp>
    </p:spTree>
    <p:extLst>
      <p:ext uri="{BB962C8B-B14F-4D97-AF65-F5344CB8AC3E}">
        <p14:creationId xmlns:p14="http://schemas.microsoft.com/office/powerpoint/2010/main" val="569320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Utilises the Individual Placement and Support (IPS) model which is recognised as best practice by the British association for Supported Employment (BASE). </a:t>
            </a:r>
          </a:p>
          <a:p>
            <a:endParaRPr lang="en-GB"/>
          </a:p>
        </p:txBody>
      </p:sp>
      <p:sp>
        <p:nvSpPr>
          <p:cNvPr id="4" name="Slide Number Placeholder 3"/>
          <p:cNvSpPr>
            <a:spLocks noGrp="1"/>
          </p:cNvSpPr>
          <p:nvPr>
            <p:ph type="sldNum" sz="quarter" idx="5"/>
          </p:nvPr>
        </p:nvSpPr>
        <p:spPr/>
        <p:txBody>
          <a:bodyPr/>
          <a:lstStyle/>
          <a:p>
            <a:fld id="{E899E98C-7401-4C68-AAD2-BC26A1380E66}" type="slidenum">
              <a:rPr lang="en-GB" smtClean="0"/>
              <a:t>40</a:t>
            </a:fld>
            <a:endParaRPr lang="en-GB"/>
          </a:p>
        </p:txBody>
      </p:sp>
    </p:spTree>
    <p:extLst>
      <p:ext uri="{BB962C8B-B14F-4D97-AF65-F5344CB8AC3E}">
        <p14:creationId xmlns:p14="http://schemas.microsoft.com/office/powerpoint/2010/main" val="184754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Of the 1066 people placed in residential care, the average length of service is 4 years.</a:t>
            </a:r>
          </a:p>
          <a:p>
            <a:r>
              <a:rPr lang="en-US">
                <a:cs typeface="Calibri"/>
              </a:rPr>
              <a:t>Of the 842 people placed in nursing care, the average length of service is 2 years and 8 months.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06B5DA-F14E-46DA-9EF7-4DB4E1FFB7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219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These are 2021/22 comparisons. 2022/23 provisional results aren't as good but still better than 21/22 regional and national averages.</a:t>
            </a:r>
          </a:p>
          <a:p>
            <a:r>
              <a:rPr lang="en-US">
                <a:cs typeface="Calibri"/>
              </a:rPr>
              <a:t>SW as a region perform well for this measure.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06B5DA-F14E-46DA-9EF7-4DB4E1FFB7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094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06B5DA-F14E-46DA-9EF7-4DB4E1FFB7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8241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CIPFA- Nearest statistical neighbours. The Chartered Institute of Public Finance and Accountancy.</a:t>
            </a:r>
          </a:p>
          <a:p>
            <a:r>
              <a:rPr lang="en-GB">
                <a:cs typeface="Calibri"/>
              </a:rPr>
              <a:t>This information is derived from the adult social care finance return. (ASC FR)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06B5DA-F14E-46DA-9EF7-4DB4E1FFB7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6843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06B5DA-F14E-46DA-9EF7-4DB4E1FFB7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543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06B5DA-F14E-46DA-9EF7-4DB4E1FFB7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374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06B5DA-F14E-46DA-9EF7-4DB4E1FFB7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482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Low Pay Commission is consulting on an increase in the National Living Wage between £10.90 and £11.43, with a central estimate of £11.16. </a:t>
            </a:r>
          </a:p>
          <a:p>
            <a:r>
              <a:rPr lang="en-GB"/>
              <a:t>https://www.gov.uk/government/consultations/low-pay-commission-consultation-2023</a:t>
            </a:r>
          </a:p>
          <a:p>
            <a:r>
              <a:rPr lang="en-GB"/>
              <a:t>The central estimate (£11.16) would mean an increase of 7.1%.</a:t>
            </a:r>
          </a:p>
          <a:p>
            <a:r>
              <a:rPr lang="en-GB"/>
              <a:t>The higher figure (£11.43) would be an increase of 9.7%.</a:t>
            </a:r>
          </a:p>
          <a:p>
            <a:r>
              <a:rPr lang="en-GB"/>
              <a:t>CPI figure taken from the Bank of England.</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99AE37-A342-E448-8A18-4A495968985F}" type="slidenum">
              <a:rPr kumimoji="0" lang="en-US" sz="1200" b="1" i="0" u="none" strike="noStrike" kern="1200" cap="none" spc="0" normalizeH="0" baseline="0" noProof="0" smtClean="0">
                <a:ln>
                  <a:noFill/>
                </a:ln>
                <a:solidFill>
                  <a:srgbClr val="44546A"/>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1" i="0" u="none" strike="noStrike" kern="1200" cap="none" spc="0" normalizeH="0" baseline="0" noProof="0">
              <a:ln>
                <a:noFill/>
              </a:ln>
              <a:solidFill>
                <a:srgbClr val="44546A"/>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156756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31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39119-81DD-2782-40EB-8C3CEEC8F1D2}"/>
              </a:ext>
            </a:extLst>
          </p:cNvPr>
          <p:cNvSpPr>
            <a:spLocks noGrp="1"/>
          </p:cNvSpPr>
          <p:nvPr>
            <p:ph type="title"/>
          </p:nvPr>
        </p:nvSpPr>
        <p:spPr>
          <a:xfrm>
            <a:off x="541256" y="193280"/>
            <a:ext cx="9630624" cy="765430"/>
          </a:xfrm>
        </p:spPr>
        <p:txBody>
          <a:bodyPr>
            <a:normAutofit/>
          </a:bodyPr>
          <a:lstStyle>
            <a:lvl1pPr>
              <a:defRPr sz="3889"/>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C130AC-5FE9-2FD5-7E2D-98E66A295873}"/>
              </a:ext>
            </a:extLst>
          </p:cNvPr>
          <p:cNvSpPr>
            <a:spLocks noGrp="1"/>
          </p:cNvSpPr>
          <p:nvPr>
            <p:ph idx="1"/>
          </p:nvPr>
        </p:nvSpPr>
        <p:spPr>
          <a:xfrm>
            <a:off x="541256" y="1274744"/>
            <a:ext cx="11181624" cy="4667556"/>
          </a:xfrm>
        </p:spPr>
        <p:txBody>
          <a:bodyPr/>
          <a:lstStyle>
            <a:lvl1pPr>
              <a:defRPr sz="2393"/>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29127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950CF4-6D45-D889-5F75-9543214D2D95}"/>
              </a:ext>
            </a:extLst>
          </p:cNvPr>
          <p:cNvSpPr>
            <a:spLocks noGrp="1"/>
          </p:cNvSpPr>
          <p:nvPr>
            <p:ph sz="half" idx="1"/>
          </p:nvPr>
        </p:nvSpPr>
        <p:spPr>
          <a:xfrm>
            <a:off x="838142" y="1137600"/>
            <a:ext cx="5181520" cy="50396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8C489D-116D-6B6F-C576-B6CEC925625B}"/>
              </a:ext>
            </a:extLst>
          </p:cNvPr>
          <p:cNvSpPr>
            <a:spLocks noGrp="1"/>
          </p:cNvSpPr>
          <p:nvPr>
            <p:ph sz="half" idx="2"/>
          </p:nvPr>
        </p:nvSpPr>
        <p:spPr>
          <a:xfrm>
            <a:off x="6172340" y="1137600"/>
            <a:ext cx="5181520" cy="50396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a16="http://schemas.microsoft.com/office/drawing/2014/main" id="{48D93523-F36E-AB3A-26F3-26BA9EDDB78E}"/>
              </a:ext>
            </a:extLst>
          </p:cNvPr>
          <p:cNvSpPr txBox="1">
            <a:spLocks/>
          </p:cNvSpPr>
          <p:nvPr userDrawn="1"/>
        </p:nvSpPr>
        <p:spPr>
          <a:xfrm>
            <a:off x="11434323" y="6301341"/>
            <a:ext cx="651393" cy="376185"/>
          </a:xfrm>
          <a:prstGeom prst="rect">
            <a:avLst/>
          </a:prstGeom>
        </p:spPr>
        <p:txBody>
          <a:bodyPr/>
          <a:lstStyle>
            <a:defPPr>
              <a:defRPr lang="en-US"/>
            </a:defPPr>
            <a:lvl1pPr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1pPr>
            <a:lvl2pPr marL="542925" indent="-857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087438" indent="-17303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31950" indent="-2603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176463" indent="-34766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B0A4F21B-4F41-4B80-945D-B6693DE43046}" type="slidenum">
              <a:rPr lang="en-GB" sz="1396" smtClean="0"/>
              <a:pPr/>
              <a:t>‹#›</a:t>
            </a:fld>
            <a:endParaRPr lang="en-GB" sz="1396"/>
          </a:p>
        </p:txBody>
      </p:sp>
      <p:sp>
        <p:nvSpPr>
          <p:cNvPr id="9" name="Title 1">
            <a:extLst>
              <a:ext uri="{FF2B5EF4-FFF2-40B4-BE49-F238E27FC236}">
                <a16:creationId xmlns:a16="http://schemas.microsoft.com/office/drawing/2014/main" id="{F90492B6-184D-4D93-3903-9CA347289EF4}"/>
              </a:ext>
            </a:extLst>
          </p:cNvPr>
          <p:cNvSpPr>
            <a:spLocks noGrp="1"/>
          </p:cNvSpPr>
          <p:nvPr>
            <p:ph type="title"/>
          </p:nvPr>
        </p:nvSpPr>
        <p:spPr>
          <a:xfrm>
            <a:off x="541256" y="193280"/>
            <a:ext cx="9630624" cy="765430"/>
          </a:xfrm>
        </p:spPr>
        <p:txBody>
          <a:bodyPr>
            <a:normAutofit/>
          </a:bodyPr>
          <a:lstStyle>
            <a:lvl1pPr>
              <a:defRPr sz="3889"/>
            </a:lvl1pPr>
          </a:lstStyle>
          <a:p>
            <a:r>
              <a:rPr lang="en-US"/>
              <a:t>Click to edit Master title style</a:t>
            </a:r>
            <a:endParaRPr lang="en-GB"/>
          </a:p>
        </p:txBody>
      </p:sp>
    </p:spTree>
    <p:extLst>
      <p:ext uri="{BB962C8B-B14F-4D97-AF65-F5344CB8AC3E}">
        <p14:creationId xmlns:p14="http://schemas.microsoft.com/office/powerpoint/2010/main" val="2752506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5D0B8D8-E649-66F1-85C9-FB585E266E20}"/>
              </a:ext>
            </a:extLst>
          </p:cNvPr>
          <p:cNvSpPr>
            <a:spLocks noGrp="1"/>
          </p:cNvSpPr>
          <p:nvPr>
            <p:ph type="dt" sz="half" idx="10"/>
          </p:nvPr>
        </p:nvSpPr>
        <p:spPr>
          <a:xfrm>
            <a:off x="838141" y="6356157"/>
            <a:ext cx="2743438" cy="365696"/>
          </a:xfrm>
          <a:prstGeom prst="rect">
            <a:avLst/>
          </a:prstGeom>
        </p:spPr>
        <p:txBody>
          <a:bodyPr/>
          <a:lstStyle/>
          <a:p>
            <a:fld id="{9A3D9172-C608-466E-A547-EFBC3D036245}" type="datetimeFigureOut">
              <a:rPr lang="en-GB" smtClean="0"/>
              <a:t>04/02/2024</a:t>
            </a:fld>
            <a:endParaRPr lang="en-GB"/>
          </a:p>
        </p:txBody>
      </p:sp>
      <p:sp>
        <p:nvSpPr>
          <p:cNvPr id="4" name="Footer Placeholder 3">
            <a:extLst>
              <a:ext uri="{FF2B5EF4-FFF2-40B4-BE49-F238E27FC236}">
                <a16:creationId xmlns:a16="http://schemas.microsoft.com/office/drawing/2014/main" id="{3C551EF7-EF54-7DAB-6B2F-33EF887401E5}"/>
              </a:ext>
            </a:extLst>
          </p:cNvPr>
          <p:cNvSpPr>
            <a:spLocks noGrp="1"/>
          </p:cNvSpPr>
          <p:nvPr>
            <p:ph type="ftr" sz="quarter" idx="11"/>
          </p:nvPr>
        </p:nvSpPr>
        <p:spPr>
          <a:xfrm>
            <a:off x="4038024" y="6356157"/>
            <a:ext cx="4115953" cy="365696"/>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EA657D3-850A-706C-266C-5BBECFDFF679}"/>
              </a:ext>
            </a:extLst>
          </p:cNvPr>
          <p:cNvSpPr>
            <a:spLocks noGrp="1"/>
          </p:cNvSpPr>
          <p:nvPr>
            <p:ph type="sldNum" sz="quarter" idx="12"/>
          </p:nvPr>
        </p:nvSpPr>
        <p:spPr>
          <a:xfrm>
            <a:off x="8610421" y="6356157"/>
            <a:ext cx="2743439" cy="365696"/>
          </a:xfrm>
          <a:prstGeom prst="rect">
            <a:avLst/>
          </a:prstGeom>
        </p:spPr>
        <p:txBody>
          <a:bodyPr/>
          <a:lstStyle/>
          <a:p>
            <a:fld id="{B0A4F21B-4F41-4B80-945D-B6693DE43046}" type="slidenum">
              <a:rPr lang="en-GB" smtClean="0"/>
              <a:t>‹#›</a:t>
            </a:fld>
            <a:endParaRPr lang="en-GB"/>
          </a:p>
        </p:txBody>
      </p:sp>
      <p:sp>
        <p:nvSpPr>
          <p:cNvPr id="6" name="Slide Number Placeholder 5">
            <a:extLst>
              <a:ext uri="{FF2B5EF4-FFF2-40B4-BE49-F238E27FC236}">
                <a16:creationId xmlns:a16="http://schemas.microsoft.com/office/drawing/2014/main" id="{AD67322F-0A30-77EF-F98D-B2EF407F457D}"/>
              </a:ext>
            </a:extLst>
          </p:cNvPr>
          <p:cNvSpPr txBox="1">
            <a:spLocks/>
          </p:cNvSpPr>
          <p:nvPr userDrawn="1"/>
        </p:nvSpPr>
        <p:spPr>
          <a:xfrm>
            <a:off x="11434323" y="6301341"/>
            <a:ext cx="651393" cy="376185"/>
          </a:xfrm>
          <a:prstGeom prst="rect">
            <a:avLst/>
          </a:prstGeom>
        </p:spPr>
        <p:txBody>
          <a:bodyPr/>
          <a:lstStyle>
            <a:defPPr>
              <a:defRPr lang="en-US"/>
            </a:defPPr>
            <a:lvl1pPr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1pPr>
            <a:lvl2pPr marL="542925" indent="-857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087438" indent="-17303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31950" indent="-2603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176463" indent="-34766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B0A4F21B-4F41-4B80-945D-B6693DE43046}" type="slidenum">
              <a:rPr lang="en-GB" sz="1396" smtClean="0"/>
              <a:pPr/>
              <a:t>‹#›</a:t>
            </a:fld>
            <a:endParaRPr lang="en-GB" sz="1396"/>
          </a:p>
        </p:txBody>
      </p:sp>
      <p:sp>
        <p:nvSpPr>
          <p:cNvPr id="8" name="Title 1">
            <a:extLst>
              <a:ext uri="{FF2B5EF4-FFF2-40B4-BE49-F238E27FC236}">
                <a16:creationId xmlns:a16="http://schemas.microsoft.com/office/drawing/2014/main" id="{ACF87394-E675-12D5-BB80-A633AD256936}"/>
              </a:ext>
            </a:extLst>
          </p:cNvPr>
          <p:cNvSpPr>
            <a:spLocks noGrp="1"/>
          </p:cNvSpPr>
          <p:nvPr>
            <p:ph type="title"/>
          </p:nvPr>
        </p:nvSpPr>
        <p:spPr>
          <a:xfrm>
            <a:off x="541256" y="193280"/>
            <a:ext cx="9630624" cy="765430"/>
          </a:xfrm>
        </p:spPr>
        <p:txBody>
          <a:bodyPr>
            <a:normAutofit/>
          </a:bodyPr>
          <a:lstStyle>
            <a:lvl1pPr>
              <a:defRPr sz="3889"/>
            </a:lvl1pPr>
          </a:lstStyle>
          <a:p>
            <a:r>
              <a:rPr lang="en-US"/>
              <a:t>Click to edit Master title style</a:t>
            </a:r>
            <a:endParaRPr lang="en-GB"/>
          </a:p>
        </p:txBody>
      </p:sp>
    </p:spTree>
    <p:extLst>
      <p:ext uri="{BB962C8B-B14F-4D97-AF65-F5344CB8AC3E}">
        <p14:creationId xmlns:p14="http://schemas.microsoft.com/office/powerpoint/2010/main" val="2494120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EDF852-A0A6-A846-F32D-BBF40D77505C}"/>
              </a:ext>
            </a:extLst>
          </p:cNvPr>
          <p:cNvSpPr>
            <a:spLocks noGrp="1"/>
          </p:cNvSpPr>
          <p:nvPr>
            <p:ph type="dt" sz="half" idx="10"/>
          </p:nvPr>
        </p:nvSpPr>
        <p:spPr>
          <a:xfrm>
            <a:off x="838141" y="6356157"/>
            <a:ext cx="2743438" cy="365696"/>
          </a:xfrm>
          <a:prstGeom prst="rect">
            <a:avLst/>
          </a:prstGeom>
        </p:spPr>
        <p:txBody>
          <a:bodyPr/>
          <a:lstStyle/>
          <a:p>
            <a:fld id="{9A3D9172-C608-466E-A547-EFBC3D036245}" type="datetimeFigureOut">
              <a:rPr lang="en-GB" smtClean="0"/>
              <a:t>04/02/2024</a:t>
            </a:fld>
            <a:endParaRPr lang="en-GB"/>
          </a:p>
        </p:txBody>
      </p:sp>
      <p:sp>
        <p:nvSpPr>
          <p:cNvPr id="3" name="Footer Placeholder 2">
            <a:extLst>
              <a:ext uri="{FF2B5EF4-FFF2-40B4-BE49-F238E27FC236}">
                <a16:creationId xmlns:a16="http://schemas.microsoft.com/office/drawing/2014/main" id="{9610A11A-655D-B75C-C96B-E9603EEEB1CE}"/>
              </a:ext>
            </a:extLst>
          </p:cNvPr>
          <p:cNvSpPr>
            <a:spLocks noGrp="1"/>
          </p:cNvSpPr>
          <p:nvPr>
            <p:ph type="ftr" sz="quarter" idx="11"/>
          </p:nvPr>
        </p:nvSpPr>
        <p:spPr>
          <a:xfrm>
            <a:off x="4038024" y="6356157"/>
            <a:ext cx="4115953" cy="365696"/>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76920CE7-11D7-2767-B112-9B14FA5C1A97}"/>
              </a:ext>
            </a:extLst>
          </p:cNvPr>
          <p:cNvSpPr>
            <a:spLocks noGrp="1"/>
          </p:cNvSpPr>
          <p:nvPr>
            <p:ph type="sldNum" sz="quarter" idx="12"/>
          </p:nvPr>
        </p:nvSpPr>
        <p:spPr>
          <a:xfrm>
            <a:off x="8610421" y="6356157"/>
            <a:ext cx="2743439" cy="365696"/>
          </a:xfrm>
          <a:prstGeom prst="rect">
            <a:avLst/>
          </a:prstGeom>
        </p:spPr>
        <p:txBody>
          <a:bodyPr/>
          <a:lstStyle/>
          <a:p>
            <a:fld id="{B0A4F21B-4F41-4B80-945D-B6693DE43046}" type="slidenum">
              <a:rPr lang="en-GB" smtClean="0"/>
              <a:t>‹#›</a:t>
            </a:fld>
            <a:endParaRPr lang="en-GB"/>
          </a:p>
        </p:txBody>
      </p:sp>
      <p:sp>
        <p:nvSpPr>
          <p:cNvPr id="5" name="Slide Number Placeholder 5">
            <a:extLst>
              <a:ext uri="{FF2B5EF4-FFF2-40B4-BE49-F238E27FC236}">
                <a16:creationId xmlns:a16="http://schemas.microsoft.com/office/drawing/2014/main" id="{DCAFAADA-8EA3-92BC-BC7E-AE62708DC130}"/>
              </a:ext>
            </a:extLst>
          </p:cNvPr>
          <p:cNvSpPr txBox="1">
            <a:spLocks/>
          </p:cNvSpPr>
          <p:nvPr userDrawn="1"/>
        </p:nvSpPr>
        <p:spPr>
          <a:xfrm>
            <a:off x="11434323" y="6301341"/>
            <a:ext cx="651393" cy="376185"/>
          </a:xfrm>
          <a:prstGeom prst="rect">
            <a:avLst/>
          </a:prstGeom>
        </p:spPr>
        <p:txBody>
          <a:bodyPr/>
          <a:lstStyle>
            <a:defPPr>
              <a:defRPr lang="en-US"/>
            </a:defPPr>
            <a:lvl1pPr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1pPr>
            <a:lvl2pPr marL="542925" indent="-857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087438" indent="-17303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31950" indent="-2603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176463" indent="-34766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B0A4F21B-4F41-4B80-945D-B6693DE43046}" type="slidenum">
              <a:rPr lang="en-GB" sz="1396" smtClean="0"/>
              <a:pPr/>
              <a:t>‹#›</a:t>
            </a:fld>
            <a:endParaRPr lang="en-GB" sz="1396"/>
          </a:p>
        </p:txBody>
      </p:sp>
    </p:spTree>
    <p:extLst>
      <p:ext uri="{BB962C8B-B14F-4D97-AF65-F5344CB8AC3E}">
        <p14:creationId xmlns:p14="http://schemas.microsoft.com/office/powerpoint/2010/main" val="3288759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F2FF0B-E516-F532-F120-87891462FA6A}"/>
              </a:ext>
            </a:extLst>
          </p:cNvPr>
          <p:cNvSpPr>
            <a:spLocks noGrp="1"/>
          </p:cNvSpPr>
          <p:nvPr>
            <p:ph type="dt" sz="half" idx="10"/>
          </p:nvPr>
        </p:nvSpPr>
        <p:spPr/>
        <p:txBody>
          <a:bodyPr/>
          <a:lstStyle/>
          <a:p>
            <a:fld id="{4134AC56-D723-461B-9867-CAB9418E4242}" type="datetimeFigureOut">
              <a:rPr lang="en-GB" smtClean="0"/>
              <a:t>04/02/2024</a:t>
            </a:fld>
            <a:endParaRPr lang="en-GB"/>
          </a:p>
        </p:txBody>
      </p:sp>
      <p:sp>
        <p:nvSpPr>
          <p:cNvPr id="3" name="Footer Placeholder 2">
            <a:extLst>
              <a:ext uri="{FF2B5EF4-FFF2-40B4-BE49-F238E27FC236}">
                <a16:creationId xmlns:a16="http://schemas.microsoft.com/office/drawing/2014/main" id="{6C46E654-1ABC-2B9D-C0BA-544AF7480DD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2E7B4F3-8B11-FF3F-54CC-9D50709CDF56}"/>
              </a:ext>
            </a:extLst>
          </p:cNvPr>
          <p:cNvSpPr>
            <a:spLocks noGrp="1"/>
          </p:cNvSpPr>
          <p:nvPr>
            <p:ph type="sldNum" sz="quarter" idx="12"/>
          </p:nvPr>
        </p:nvSpPr>
        <p:spPr/>
        <p:txBody>
          <a:bodyPr/>
          <a:lstStyle/>
          <a:p>
            <a:fld id="{80A793A7-16A0-48E5-9ACC-08DE4041AFD3}" type="slidenum">
              <a:rPr lang="en-GB" smtClean="0"/>
              <a:t>‹#›</a:t>
            </a:fld>
            <a:endParaRPr lang="en-GB"/>
          </a:p>
        </p:txBody>
      </p:sp>
    </p:spTree>
    <p:extLst>
      <p:ext uri="{BB962C8B-B14F-4D97-AF65-F5344CB8AC3E}">
        <p14:creationId xmlns:p14="http://schemas.microsoft.com/office/powerpoint/2010/main" val="2395018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6FA87-F000-4327-908E-66D61BCFF01E}"/>
              </a:ext>
            </a:extLst>
          </p:cNvPr>
          <p:cNvSpPr>
            <a:spLocks noGrp="1"/>
          </p:cNvSpPr>
          <p:nvPr>
            <p:ph type="ctrTitle"/>
          </p:nvPr>
        </p:nvSpPr>
        <p:spPr>
          <a:xfrm>
            <a:off x="1524000" y="1122363"/>
            <a:ext cx="9004663"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B888924-9B64-49B6-85B3-934D221A57FC}"/>
              </a:ext>
            </a:extLst>
          </p:cNvPr>
          <p:cNvSpPr>
            <a:spLocks noGrp="1"/>
          </p:cNvSpPr>
          <p:nvPr>
            <p:ph type="subTitle" idx="1"/>
          </p:nvPr>
        </p:nvSpPr>
        <p:spPr>
          <a:xfrm>
            <a:off x="1524000" y="3602038"/>
            <a:ext cx="90046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02B02C4-0BDE-48F3-AFE6-A613DD50FB38}"/>
              </a:ext>
            </a:extLst>
          </p:cNvPr>
          <p:cNvSpPr>
            <a:spLocks noGrp="1"/>
          </p:cNvSpPr>
          <p:nvPr>
            <p:ph type="dt" sz="half" idx="10"/>
          </p:nvPr>
        </p:nvSpPr>
        <p:spPr/>
        <p:txBody>
          <a:bodyPr/>
          <a:lstStyle/>
          <a:p>
            <a:fld id="{D303E3AE-122C-40B8-B5F3-91FBC279F705}" type="datetimeFigureOut">
              <a:rPr lang="en-GB" smtClean="0"/>
              <a:t>04/02/2024</a:t>
            </a:fld>
            <a:endParaRPr lang="en-GB"/>
          </a:p>
        </p:txBody>
      </p:sp>
      <p:sp>
        <p:nvSpPr>
          <p:cNvPr id="5" name="Footer Placeholder 4">
            <a:extLst>
              <a:ext uri="{FF2B5EF4-FFF2-40B4-BE49-F238E27FC236}">
                <a16:creationId xmlns:a16="http://schemas.microsoft.com/office/drawing/2014/main" id="{3F926F36-FFD7-4182-A80D-069E0A7E62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069840-F3A7-49A4-8833-86D234C2E6B7}"/>
              </a:ext>
            </a:extLst>
          </p:cNvPr>
          <p:cNvSpPr>
            <a:spLocks noGrp="1"/>
          </p:cNvSpPr>
          <p:nvPr>
            <p:ph type="sldNum" sz="quarter" idx="12"/>
          </p:nvPr>
        </p:nvSpPr>
        <p:spPr>
          <a:xfrm>
            <a:off x="8610600" y="6356350"/>
            <a:ext cx="1918063" cy="365125"/>
          </a:xfrm>
        </p:spPr>
        <p:txBody>
          <a:bodyPr/>
          <a:lstStyle/>
          <a:p>
            <a:fld id="{6A8BA14C-A0A2-4488-852E-93D50F722938}" type="slidenum">
              <a:rPr lang="en-GB" smtClean="0"/>
              <a:t>‹#›</a:t>
            </a:fld>
            <a:endParaRPr lang="en-GB"/>
          </a:p>
        </p:txBody>
      </p:sp>
    </p:spTree>
    <p:extLst>
      <p:ext uri="{BB962C8B-B14F-4D97-AF65-F5344CB8AC3E}">
        <p14:creationId xmlns:p14="http://schemas.microsoft.com/office/powerpoint/2010/main" val="1384992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100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106F-A246-2E48-9544-E8146AB80C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229C53-2CA9-764A-93AB-ECAD546B01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6C782C-8745-7347-B6AC-4D8772289B98}"/>
              </a:ext>
            </a:extLst>
          </p:cNvPr>
          <p:cNvSpPr>
            <a:spLocks noGrp="1"/>
          </p:cNvSpPr>
          <p:nvPr>
            <p:ph type="dt" sz="half" idx="10"/>
          </p:nvPr>
        </p:nvSpPr>
        <p:spPr/>
        <p:txBody>
          <a:bodyPr/>
          <a:lstStyle/>
          <a:p>
            <a:fld id="{37A2730A-859E-B540-ADF3-E97069AD1FDB}" type="datetimeFigureOut">
              <a:rPr lang="en-US" smtClean="0"/>
              <a:t>2/4/2024</a:t>
            </a:fld>
            <a:endParaRPr lang="en-US"/>
          </a:p>
        </p:txBody>
      </p:sp>
      <p:sp>
        <p:nvSpPr>
          <p:cNvPr id="5" name="Footer Placeholder 4">
            <a:extLst>
              <a:ext uri="{FF2B5EF4-FFF2-40B4-BE49-F238E27FC236}">
                <a16:creationId xmlns:a16="http://schemas.microsoft.com/office/drawing/2014/main" id="{0A1CFD0D-118D-4441-A91C-1B836A28A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CB8388-0632-6942-96AC-2D619404EDCE}"/>
              </a:ext>
            </a:extLst>
          </p:cNvPr>
          <p:cNvSpPr>
            <a:spLocks noGrp="1"/>
          </p:cNvSpPr>
          <p:nvPr>
            <p:ph type="sldNum" sz="quarter" idx="12"/>
          </p:nvPr>
        </p:nvSpPr>
        <p:spPr/>
        <p:txBody>
          <a:bodyPr/>
          <a:lstStyle/>
          <a:p>
            <a:fld id="{8E05DC9C-C50D-D242-B083-59CEE07163F1}" type="slidenum">
              <a:rPr lang="en-US" smtClean="0"/>
              <a:t>‹#›</a:t>
            </a:fld>
            <a:endParaRPr lang="en-US"/>
          </a:p>
        </p:txBody>
      </p:sp>
    </p:spTree>
    <p:extLst>
      <p:ext uri="{BB962C8B-B14F-4D97-AF65-F5344CB8AC3E}">
        <p14:creationId xmlns:p14="http://schemas.microsoft.com/office/powerpoint/2010/main" val="1720073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06734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7D4F51E-9C34-DBAD-CC57-291494DBAB62}"/>
              </a:ext>
            </a:extLst>
          </p:cNvPr>
          <p:cNvSpPr>
            <a:spLocks noGrp="1"/>
          </p:cNvSpPr>
          <p:nvPr>
            <p:ph type="pic" sz="quarter" idx="10"/>
          </p:nvPr>
        </p:nvSpPr>
        <p:spPr>
          <a:xfrm>
            <a:off x="8420100" y="1517650"/>
            <a:ext cx="2906713" cy="1911350"/>
          </a:xfrm>
          <a:prstGeom prst="rect">
            <a:avLst/>
          </a:prstGeom>
        </p:spPr>
        <p:txBody>
          <a:bodyPr/>
          <a:lstStyle/>
          <a:p>
            <a:endParaRPr lang="en-GB"/>
          </a:p>
        </p:txBody>
      </p:sp>
      <p:sp>
        <p:nvSpPr>
          <p:cNvPr id="4" name="Picture Placeholder 2">
            <a:extLst>
              <a:ext uri="{FF2B5EF4-FFF2-40B4-BE49-F238E27FC236}">
                <a16:creationId xmlns:a16="http://schemas.microsoft.com/office/drawing/2014/main" id="{EA2FA4F6-C353-88B3-C993-8DE6ED4BF003}"/>
              </a:ext>
            </a:extLst>
          </p:cNvPr>
          <p:cNvSpPr>
            <a:spLocks noGrp="1"/>
          </p:cNvSpPr>
          <p:nvPr>
            <p:ph type="pic" sz="quarter" idx="11"/>
          </p:nvPr>
        </p:nvSpPr>
        <p:spPr>
          <a:xfrm>
            <a:off x="8420099" y="3586552"/>
            <a:ext cx="2906713" cy="1911350"/>
          </a:xfrm>
          <a:prstGeom prst="rect">
            <a:avLst/>
          </a:prstGeom>
        </p:spPr>
        <p:txBody>
          <a:bodyPr/>
          <a:lstStyle/>
          <a:p>
            <a:endParaRPr lang="en-GB"/>
          </a:p>
        </p:txBody>
      </p:sp>
    </p:spTree>
    <p:extLst>
      <p:ext uri="{BB962C8B-B14F-4D97-AF65-F5344CB8AC3E}">
        <p14:creationId xmlns:p14="http://schemas.microsoft.com/office/powerpoint/2010/main" val="192216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229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885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335360" y="2004384"/>
            <a:ext cx="9144000" cy="2387600"/>
          </a:xfrm>
          <a:prstGeom prst="rect">
            <a:avLst/>
          </a:prstGeom>
        </p:spPr>
        <p:txBody>
          <a:bodyPr anchor="b"/>
          <a:lstStyle>
            <a:lvl1pPr algn="l">
              <a:defRPr sz="5333" baseline="0">
                <a:solidFill>
                  <a:schemeClr val="tx1"/>
                </a:solidFill>
              </a:defRPr>
            </a:lvl1pPr>
          </a:lstStyle>
          <a:p>
            <a:r>
              <a:rPr lang="en-US"/>
              <a:t>Click to edit Master title style</a:t>
            </a:r>
          </a:p>
        </p:txBody>
      </p:sp>
      <p:sp>
        <p:nvSpPr>
          <p:cNvPr id="8" name="Subtitle 2"/>
          <p:cNvSpPr>
            <a:spLocks noGrp="1"/>
          </p:cNvSpPr>
          <p:nvPr>
            <p:ph type="subTitle" idx="1"/>
          </p:nvPr>
        </p:nvSpPr>
        <p:spPr>
          <a:xfrm>
            <a:off x="335360" y="4485118"/>
            <a:ext cx="9144000" cy="1655233"/>
          </a:xfrm>
          <a:prstGeom prst="rect">
            <a:avLst/>
          </a:prstGeom>
        </p:spPr>
        <p:txBody>
          <a:bodyPr/>
          <a:lstStyle>
            <a:lvl1pPr marL="0" indent="0" algn="l">
              <a:buNone/>
              <a:defRPr sz="3200" baseline="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1874961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360" y="2276872"/>
            <a:ext cx="9144000" cy="2387600"/>
          </a:xfrm>
          <a:prstGeom prst="rect">
            <a:avLst/>
          </a:prstGeom>
        </p:spPr>
        <p:txBody>
          <a:bodyPr anchor="b"/>
          <a:lstStyle>
            <a:lvl1pPr algn="l">
              <a:defRPr sz="4000" baseline="0"/>
            </a:lvl1pPr>
          </a:lstStyle>
          <a:p>
            <a:r>
              <a:rPr lang="en-US"/>
              <a:t>Click to edit Master title style</a:t>
            </a:r>
          </a:p>
        </p:txBody>
      </p:sp>
      <p:sp>
        <p:nvSpPr>
          <p:cNvPr id="3" name="Subtitle 2"/>
          <p:cNvSpPr>
            <a:spLocks noGrp="1"/>
          </p:cNvSpPr>
          <p:nvPr>
            <p:ph type="subTitle" idx="1"/>
          </p:nvPr>
        </p:nvSpPr>
        <p:spPr>
          <a:xfrm>
            <a:off x="335360" y="4757606"/>
            <a:ext cx="9144000" cy="1655233"/>
          </a:xfrm>
          <a:prstGeom prst="rect">
            <a:avLst/>
          </a:prstGeom>
        </p:spPr>
        <p:txBody>
          <a:bodyPr/>
          <a:lstStyle>
            <a:lvl1pPr marL="0" indent="0" algn="l">
              <a:buNone/>
              <a:defRPr sz="2400" baseline="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2798606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015" y="1412777"/>
            <a:ext cx="10972800" cy="576263"/>
          </a:xfrm>
          <a:prstGeom prst="rect">
            <a:avLst/>
          </a:prstGeom>
        </p:spPr>
        <p:txBody>
          <a:bodyPr/>
          <a:lstStyle>
            <a:lvl1pPr>
              <a:defRPr sz="4923" baseline="0"/>
            </a:lvl1pPr>
          </a:lstStyle>
          <a:p>
            <a:r>
              <a:rPr lang="en-GB"/>
              <a:t>Click to edit Master title style</a:t>
            </a:r>
            <a:endParaRPr lang="en-US"/>
          </a:p>
        </p:txBody>
      </p:sp>
      <p:sp>
        <p:nvSpPr>
          <p:cNvPr id="3" name="Content Placeholder 2"/>
          <p:cNvSpPr>
            <a:spLocks noGrp="1"/>
          </p:cNvSpPr>
          <p:nvPr>
            <p:ph idx="1"/>
          </p:nvPr>
        </p:nvSpPr>
        <p:spPr>
          <a:xfrm>
            <a:off x="719015" y="2276872"/>
            <a:ext cx="10972800" cy="329700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86187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5" y="4800600"/>
            <a:ext cx="7315200" cy="566739"/>
          </a:xfrm>
          <a:prstGeom prst="rect">
            <a:avLst/>
          </a:prstGeom>
        </p:spPr>
        <p:txBody>
          <a:bodyPr anchor="b"/>
          <a:lstStyle>
            <a:lvl1pPr algn="l">
              <a:defRPr sz="2463" b="1"/>
            </a:lvl1pPr>
          </a:lstStyle>
          <a:p>
            <a:r>
              <a:rPr lang="en-GB"/>
              <a:t>Click to edit Master title style</a:t>
            </a:r>
            <a:endParaRPr lang="en-US"/>
          </a:p>
        </p:txBody>
      </p:sp>
      <p:sp>
        <p:nvSpPr>
          <p:cNvPr id="3" name="Picture Placeholder 2"/>
          <p:cNvSpPr>
            <a:spLocks noGrp="1"/>
          </p:cNvSpPr>
          <p:nvPr>
            <p:ph type="pic" idx="1"/>
          </p:nvPr>
        </p:nvSpPr>
        <p:spPr>
          <a:xfrm>
            <a:off x="2389555" y="612775"/>
            <a:ext cx="7315200" cy="4114800"/>
          </a:xfrm>
          <a:prstGeom prst="rect">
            <a:avLst/>
          </a:prstGeom>
        </p:spPr>
        <p:txBody>
          <a:bodyPr/>
          <a:lstStyle>
            <a:lvl1pPr marL="0" indent="0">
              <a:buNone/>
              <a:defRPr sz="3939"/>
            </a:lvl1pPr>
            <a:lvl2pPr marL="562709" indent="0">
              <a:buNone/>
              <a:defRPr sz="3447"/>
            </a:lvl2pPr>
            <a:lvl3pPr marL="1125416" indent="0">
              <a:buNone/>
              <a:defRPr sz="2955"/>
            </a:lvl3pPr>
            <a:lvl4pPr marL="1688123" indent="0">
              <a:buNone/>
              <a:defRPr sz="2463"/>
            </a:lvl4pPr>
            <a:lvl5pPr marL="2250830" indent="0">
              <a:buNone/>
              <a:defRPr sz="2463"/>
            </a:lvl5pPr>
            <a:lvl6pPr marL="2813539" indent="0">
              <a:buNone/>
              <a:defRPr sz="2463"/>
            </a:lvl6pPr>
            <a:lvl7pPr marL="3376246" indent="0">
              <a:buNone/>
              <a:defRPr sz="2463"/>
            </a:lvl7pPr>
            <a:lvl8pPr marL="3938954" indent="0">
              <a:buNone/>
              <a:defRPr sz="2463"/>
            </a:lvl8pPr>
            <a:lvl9pPr marL="4501662" indent="0">
              <a:buNone/>
              <a:defRPr sz="2463"/>
            </a:lvl9pPr>
          </a:lstStyle>
          <a:p>
            <a:pPr lvl="0"/>
            <a:r>
              <a:rPr lang="en-GB" noProof="0"/>
              <a:t>Click icon to add picture</a:t>
            </a:r>
            <a:endParaRPr lang="en-US" noProof="0"/>
          </a:p>
        </p:txBody>
      </p:sp>
      <p:sp>
        <p:nvSpPr>
          <p:cNvPr id="4" name="Text Placeholder 3"/>
          <p:cNvSpPr>
            <a:spLocks noGrp="1"/>
          </p:cNvSpPr>
          <p:nvPr>
            <p:ph type="body" sz="half" idx="2"/>
          </p:nvPr>
        </p:nvSpPr>
        <p:spPr>
          <a:xfrm>
            <a:off x="2389555" y="5367338"/>
            <a:ext cx="7315200" cy="566740"/>
          </a:xfrm>
          <a:prstGeom prst="rect">
            <a:avLst/>
          </a:prstGeom>
        </p:spPr>
        <p:txBody>
          <a:bodyPr/>
          <a:lstStyle>
            <a:lvl1pPr marL="0" indent="0">
              <a:buNone/>
              <a:defRPr sz="1723"/>
            </a:lvl1pPr>
            <a:lvl2pPr marL="562709" indent="0">
              <a:buNone/>
              <a:defRPr sz="1477"/>
            </a:lvl2pPr>
            <a:lvl3pPr marL="1125416" indent="0">
              <a:buNone/>
              <a:defRPr sz="1231"/>
            </a:lvl3pPr>
            <a:lvl4pPr marL="1688123" indent="0">
              <a:buNone/>
              <a:defRPr sz="1108"/>
            </a:lvl4pPr>
            <a:lvl5pPr marL="2250830" indent="0">
              <a:buNone/>
              <a:defRPr sz="1108"/>
            </a:lvl5pPr>
            <a:lvl6pPr marL="2813539" indent="0">
              <a:buNone/>
              <a:defRPr sz="1108"/>
            </a:lvl6pPr>
            <a:lvl7pPr marL="3376246" indent="0">
              <a:buNone/>
              <a:defRPr sz="1108"/>
            </a:lvl7pPr>
            <a:lvl8pPr marL="3938954" indent="0">
              <a:buNone/>
              <a:defRPr sz="1108"/>
            </a:lvl8pPr>
            <a:lvl9pPr marL="4501662" indent="0">
              <a:buNone/>
              <a:defRPr sz="1108"/>
            </a:lvl9pPr>
          </a:lstStyle>
          <a:p>
            <a:pPr lvl="0"/>
            <a:r>
              <a:rPr lang="en-GB"/>
              <a:t>Click to edit Master text styles</a:t>
            </a:r>
          </a:p>
        </p:txBody>
      </p:sp>
    </p:spTree>
    <p:extLst>
      <p:ext uri="{BB962C8B-B14F-4D97-AF65-F5344CB8AC3E}">
        <p14:creationId xmlns:p14="http://schemas.microsoft.com/office/powerpoint/2010/main" val="2480245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594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DF235D-107B-570B-3840-4284950ADDC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20218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7222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FDFCC89-4DBE-6454-EA6D-F376C03455AE}"/>
              </a:ext>
            </a:extLst>
          </p:cNvPr>
          <p:cNvSpPr>
            <a:spLocks noGrp="1"/>
          </p:cNvSpPr>
          <p:nvPr>
            <p:ph type="pic" sz="quarter" idx="10"/>
          </p:nvPr>
        </p:nvSpPr>
        <p:spPr>
          <a:xfrm>
            <a:off x="906463" y="4468813"/>
            <a:ext cx="2924175" cy="1992312"/>
          </a:xfrm>
          <a:prstGeom prst="rect">
            <a:avLst/>
          </a:prstGeom>
        </p:spPr>
        <p:txBody>
          <a:bodyPr/>
          <a:lstStyle/>
          <a:p>
            <a:endParaRPr lang="en-GB"/>
          </a:p>
        </p:txBody>
      </p:sp>
      <p:sp>
        <p:nvSpPr>
          <p:cNvPr id="7" name="Picture Placeholder 4">
            <a:extLst>
              <a:ext uri="{FF2B5EF4-FFF2-40B4-BE49-F238E27FC236}">
                <a16:creationId xmlns:a16="http://schemas.microsoft.com/office/drawing/2014/main" id="{34104393-F7D0-8059-FA49-FBB10150647E}"/>
              </a:ext>
            </a:extLst>
          </p:cNvPr>
          <p:cNvSpPr>
            <a:spLocks noGrp="1"/>
          </p:cNvSpPr>
          <p:nvPr>
            <p:ph type="pic" sz="quarter" idx="12"/>
          </p:nvPr>
        </p:nvSpPr>
        <p:spPr>
          <a:xfrm>
            <a:off x="4633912" y="4466268"/>
            <a:ext cx="2924175" cy="1992312"/>
          </a:xfrm>
          <a:prstGeom prst="rect">
            <a:avLst/>
          </a:prstGeom>
        </p:spPr>
        <p:txBody>
          <a:bodyPr/>
          <a:lstStyle/>
          <a:p>
            <a:endParaRPr lang="en-GB"/>
          </a:p>
        </p:txBody>
      </p:sp>
      <p:sp>
        <p:nvSpPr>
          <p:cNvPr id="8" name="Picture Placeholder 4">
            <a:extLst>
              <a:ext uri="{FF2B5EF4-FFF2-40B4-BE49-F238E27FC236}">
                <a16:creationId xmlns:a16="http://schemas.microsoft.com/office/drawing/2014/main" id="{32423352-6820-9DE5-875E-25A3933A81FA}"/>
              </a:ext>
            </a:extLst>
          </p:cNvPr>
          <p:cNvSpPr>
            <a:spLocks noGrp="1"/>
          </p:cNvSpPr>
          <p:nvPr>
            <p:ph type="pic" sz="quarter" idx="13"/>
          </p:nvPr>
        </p:nvSpPr>
        <p:spPr>
          <a:xfrm>
            <a:off x="8208962" y="4466268"/>
            <a:ext cx="2924175" cy="1992312"/>
          </a:xfrm>
          <a:prstGeom prst="rect">
            <a:avLst/>
          </a:prstGeom>
        </p:spPr>
        <p:txBody>
          <a:bodyPr/>
          <a:lstStyle/>
          <a:p>
            <a:endParaRPr lang="en-GB"/>
          </a:p>
        </p:txBody>
      </p:sp>
    </p:spTree>
    <p:extLst>
      <p:ext uri="{BB962C8B-B14F-4D97-AF65-F5344CB8AC3E}">
        <p14:creationId xmlns:p14="http://schemas.microsoft.com/office/powerpoint/2010/main" val="1323372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E9132A-2D50-41F8-A7FA-D7CBFA709639}"/>
              </a:ext>
            </a:extLst>
          </p:cNvPr>
          <p:cNvSpPr>
            <a:spLocks noGrp="1"/>
          </p:cNvSpPr>
          <p:nvPr>
            <p:ph type="dt" sz="half" idx="10"/>
          </p:nvPr>
        </p:nvSpPr>
        <p:spPr/>
        <p:txBody>
          <a:bodyPr/>
          <a:lstStyle/>
          <a:p>
            <a:fld id="{8D4DE82D-9917-4B4D-9FA2-8AF6AD7F8963}" type="datetimeFigureOut">
              <a:rPr lang="en-GB" smtClean="0"/>
              <a:t>04/02/2024</a:t>
            </a:fld>
            <a:endParaRPr lang="en-GB"/>
          </a:p>
        </p:txBody>
      </p:sp>
      <p:sp>
        <p:nvSpPr>
          <p:cNvPr id="3" name="Footer Placeholder 2">
            <a:extLst>
              <a:ext uri="{FF2B5EF4-FFF2-40B4-BE49-F238E27FC236}">
                <a16:creationId xmlns:a16="http://schemas.microsoft.com/office/drawing/2014/main" id="{8FDC28B6-C83E-41EC-ADB0-66F93F7ADDA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FDA9E7F-DD12-401C-969D-71802BE3F038}"/>
              </a:ext>
            </a:extLst>
          </p:cNvPr>
          <p:cNvSpPr>
            <a:spLocks noGrp="1"/>
          </p:cNvSpPr>
          <p:nvPr>
            <p:ph type="sldNum" sz="quarter" idx="12"/>
          </p:nvPr>
        </p:nvSpPr>
        <p:spPr/>
        <p:txBody>
          <a:bodyPr/>
          <a:lstStyle/>
          <a:p>
            <a:fld id="{BE6A8785-134B-4747-8CBB-56DCD47A3C32}" type="slidenum">
              <a:rPr lang="en-GB" smtClean="0"/>
              <a:t>‹#›</a:t>
            </a:fld>
            <a:endParaRPr lang="en-GB"/>
          </a:p>
        </p:txBody>
      </p:sp>
    </p:spTree>
    <p:extLst>
      <p:ext uri="{BB962C8B-B14F-4D97-AF65-F5344CB8AC3E}">
        <p14:creationId xmlns:p14="http://schemas.microsoft.com/office/powerpoint/2010/main" val="3149518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E9132A-2D50-41F8-A7FA-D7CBFA709639}"/>
              </a:ext>
            </a:extLst>
          </p:cNvPr>
          <p:cNvSpPr>
            <a:spLocks noGrp="1"/>
          </p:cNvSpPr>
          <p:nvPr>
            <p:ph type="dt" sz="half" idx="10"/>
          </p:nvPr>
        </p:nvSpPr>
        <p:spPr/>
        <p:txBody>
          <a:bodyPr/>
          <a:lstStyle/>
          <a:p>
            <a:fld id="{8D4DE82D-9917-4B4D-9FA2-8AF6AD7F8963}" type="datetimeFigureOut">
              <a:rPr lang="en-GB" smtClean="0"/>
              <a:t>04/02/2024</a:t>
            </a:fld>
            <a:endParaRPr lang="en-GB"/>
          </a:p>
        </p:txBody>
      </p:sp>
      <p:sp>
        <p:nvSpPr>
          <p:cNvPr id="3" name="Footer Placeholder 2">
            <a:extLst>
              <a:ext uri="{FF2B5EF4-FFF2-40B4-BE49-F238E27FC236}">
                <a16:creationId xmlns:a16="http://schemas.microsoft.com/office/drawing/2014/main" id="{8FDC28B6-C83E-41EC-ADB0-66F93F7ADDA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FDA9E7F-DD12-401C-969D-71802BE3F038}"/>
              </a:ext>
            </a:extLst>
          </p:cNvPr>
          <p:cNvSpPr>
            <a:spLocks noGrp="1"/>
          </p:cNvSpPr>
          <p:nvPr>
            <p:ph type="sldNum" sz="quarter" idx="12"/>
          </p:nvPr>
        </p:nvSpPr>
        <p:spPr/>
        <p:txBody>
          <a:bodyPr/>
          <a:lstStyle/>
          <a:p>
            <a:fld id="{BE6A8785-134B-4747-8CBB-56DCD47A3C32}" type="slidenum">
              <a:rPr lang="en-GB" smtClean="0"/>
              <a:t>‹#›</a:t>
            </a:fld>
            <a:endParaRPr lang="en-GB"/>
          </a:p>
        </p:txBody>
      </p:sp>
    </p:spTree>
    <p:extLst>
      <p:ext uri="{BB962C8B-B14F-4D97-AF65-F5344CB8AC3E}">
        <p14:creationId xmlns:p14="http://schemas.microsoft.com/office/powerpoint/2010/main" val="4024081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D27AC-9170-4A8A-9DAB-C3DDE1BB875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035509-6776-4DE6-8199-601D7CFAFFBB}"/>
              </a:ext>
            </a:extLst>
          </p:cNvPr>
          <p:cNvSpPr>
            <a:spLocks noGrp="1"/>
          </p:cNvSpPr>
          <p:nvPr>
            <p:ph type="dt" sz="half" idx="10"/>
          </p:nvPr>
        </p:nvSpPr>
        <p:spPr/>
        <p:txBody>
          <a:bodyPr/>
          <a:lstStyle/>
          <a:p>
            <a:fld id="{D303E3AE-122C-40B8-B5F3-91FBC279F705}" type="datetimeFigureOut">
              <a:rPr lang="en-GB" smtClean="0"/>
              <a:t>04/02/2024</a:t>
            </a:fld>
            <a:endParaRPr lang="en-GB"/>
          </a:p>
        </p:txBody>
      </p:sp>
      <p:sp>
        <p:nvSpPr>
          <p:cNvPr id="4" name="Footer Placeholder 3">
            <a:extLst>
              <a:ext uri="{FF2B5EF4-FFF2-40B4-BE49-F238E27FC236}">
                <a16:creationId xmlns:a16="http://schemas.microsoft.com/office/drawing/2014/main" id="{96281B5C-5632-43B6-B938-FA1F9FDA20F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FC86090-57F0-4F16-996A-0BFF0EFE5B7D}"/>
              </a:ext>
            </a:extLst>
          </p:cNvPr>
          <p:cNvSpPr>
            <a:spLocks noGrp="1"/>
          </p:cNvSpPr>
          <p:nvPr>
            <p:ph type="sldNum" sz="quarter" idx="12"/>
          </p:nvPr>
        </p:nvSpPr>
        <p:spPr>
          <a:xfrm>
            <a:off x="8610600" y="6356350"/>
            <a:ext cx="1813560" cy="365125"/>
          </a:xfrm>
        </p:spPr>
        <p:txBody>
          <a:bodyPr/>
          <a:lstStyle/>
          <a:p>
            <a:fld id="{6A8BA14C-A0A2-4488-852E-93D50F722938}" type="slidenum">
              <a:rPr lang="en-GB" smtClean="0"/>
              <a:t>‹#›</a:t>
            </a:fld>
            <a:endParaRPr lang="en-GB"/>
          </a:p>
        </p:txBody>
      </p:sp>
    </p:spTree>
    <p:extLst>
      <p:ext uri="{BB962C8B-B14F-4D97-AF65-F5344CB8AC3E}">
        <p14:creationId xmlns:p14="http://schemas.microsoft.com/office/powerpoint/2010/main" val="4207758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F8425E-59B4-38B2-49B7-753D4658F171}"/>
              </a:ext>
            </a:extLst>
          </p:cNvPr>
          <p:cNvSpPr>
            <a:spLocks noGrp="1"/>
          </p:cNvSpPr>
          <p:nvPr>
            <p:ph type="title" hasCustomPrompt="1"/>
          </p:nvPr>
        </p:nvSpPr>
        <p:spPr>
          <a:xfrm>
            <a:off x="759125" y="2205457"/>
            <a:ext cx="10673750" cy="1549939"/>
          </a:xfrm>
          <a:prstGeom prst="rect">
            <a:avLst/>
          </a:prstGeom>
        </p:spPr>
        <p:txBody>
          <a:bodyPr/>
          <a:lstStyle>
            <a:lvl1pPr>
              <a:defRPr sz="6000" b="1">
                <a:solidFill>
                  <a:schemeClr val="bg1"/>
                </a:solidFill>
                <a:latin typeface="Arial" panose="020B0604020202020204" pitchFamily="34" charset="0"/>
                <a:cs typeface="Arial" panose="020B0604020202020204" pitchFamily="34" charset="0"/>
              </a:defRPr>
            </a:lvl1pPr>
          </a:lstStyle>
          <a:p>
            <a:r>
              <a:rPr lang="en-US"/>
              <a:t>Title</a:t>
            </a:r>
            <a:endParaRPr lang="en-GB"/>
          </a:p>
        </p:txBody>
      </p:sp>
      <p:sp>
        <p:nvSpPr>
          <p:cNvPr id="10" name="Text Placeholder 9">
            <a:extLst>
              <a:ext uri="{FF2B5EF4-FFF2-40B4-BE49-F238E27FC236}">
                <a16:creationId xmlns:a16="http://schemas.microsoft.com/office/drawing/2014/main" id="{DFE0E80E-D824-A709-610A-53594B09FF92}"/>
              </a:ext>
            </a:extLst>
          </p:cNvPr>
          <p:cNvSpPr>
            <a:spLocks noGrp="1"/>
          </p:cNvSpPr>
          <p:nvPr>
            <p:ph type="body" sz="quarter" idx="10" hasCustomPrompt="1"/>
          </p:nvPr>
        </p:nvSpPr>
        <p:spPr>
          <a:xfrm>
            <a:off x="759125" y="4045164"/>
            <a:ext cx="10673750" cy="725487"/>
          </a:xfrm>
          <a:prstGeom prst="rect">
            <a:avLst/>
          </a:prstGeom>
        </p:spPr>
        <p:txBody>
          <a:bodyPr/>
          <a:lstStyle>
            <a:lvl1pPr marL="0" indent="0">
              <a:buNone/>
              <a:defRPr sz="32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Subtitle</a:t>
            </a:r>
          </a:p>
        </p:txBody>
      </p:sp>
    </p:spTree>
    <p:extLst>
      <p:ext uri="{BB962C8B-B14F-4D97-AF65-F5344CB8AC3E}">
        <p14:creationId xmlns:p14="http://schemas.microsoft.com/office/powerpoint/2010/main" val="1495034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iorities - general">
    <p:spTree>
      <p:nvGrpSpPr>
        <p:cNvPr id="1" name=""/>
        <p:cNvGrpSpPr/>
        <p:nvPr/>
      </p:nvGrpSpPr>
      <p:grpSpPr>
        <a:xfrm>
          <a:off x="0" y="0"/>
          <a:ext cx="0" cy="0"/>
          <a:chOff x="0" y="0"/>
          <a:chExt cx="0" cy="0"/>
        </a:xfrm>
      </p:grpSpPr>
      <p:pic>
        <p:nvPicPr>
          <p:cNvPr id="6" name="Picture 5" descr="A picture containing graphic design, graphics, screenshot, design&#10;&#10;Description automatically generated">
            <a:extLst>
              <a:ext uri="{FF2B5EF4-FFF2-40B4-BE49-F238E27FC236}">
                <a16:creationId xmlns:a16="http://schemas.microsoft.com/office/drawing/2014/main" id="{01204B7A-4D7B-3F7F-67DA-72DDD91415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3319FE4-3B6F-1108-165B-5FB0532E8B1C}"/>
              </a:ext>
            </a:extLst>
          </p:cNvPr>
          <p:cNvSpPr>
            <a:spLocks noGrp="1"/>
          </p:cNvSpPr>
          <p:nvPr>
            <p:ph type="title" hasCustomPrompt="1"/>
          </p:nvPr>
        </p:nvSpPr>
        <p:spPr>
          <a:xfrm>
            <a:off x="838200" y="365126"/>
            <a:ext cx="10515600" cy="756308"/>
          </a:xfrm>
          <a:prstGeom prst="rect">
            <a:avLst/>
          </a:prstGeom>
        </p:spPr>
        <p:txBody>
          <a:bodyPr/>
          <a:lstStyle>
            <a:lvl1pPr>
              <a:defRPr sz="4400" b="1">
                <a:solidFill>
                  <a:srgbClr val="006072"/>
                </a:solidFill>
                <a:latin typeface="Arial" panose="020B0604020202020204" pitchFamily="34" charset="0"/>
                <a:cs typeface="Arial" panose="020B0604020202020204" pitchFamily="34" charset="0"/>
              </a:defRPr>
            </a:lvl1pPr>
          </a:lstStyle>
          <a:p>
            <a:r>
              <a:rPr lang="en-US"/>
              <a:t>Page title</a:t>
            </a:r>
            <a:endParaRPr lang="en-GB"/>
          </a:p>
        </p:txBody>
      </p:sp>
      <p:sp>
        <p:nvSpPr>
          <p:cNvPr id="4" name="Content Placeholder 3">
            <a:extLst>
              <a:ext uri="{FF2B5EF4-FFF2-40B4-BE49-F238E27FC236}">
                <a16:creationId xmlns:a16="http://schemas.microsoft.com/office/drawing/2014/main" id="{6983337B-5168-7075-D5F4-2F645F3BBF58}"/>
              </a:ext>
            </a:extLst>
          </p:cNvPr>
          <p:cNvSpPr>
            <a:spLocks noGrp="1"/>
          </p:cNvSpPr>
          <p:nvPr>
            <p:ph sz="quarter" idx="10"/>
          </p:nvPr>
        </p:nvSpPr>
        <p:spPr>
          <a:xfrm>
            <a:off x="838200" y="1449897"/>
            <a:ext cx="10515600" cy="3820843"/>
          </a:xfrm>
          <a:prstGeom prst="rect">
            <a:avLst/>
          </a:prstGeom>
        </p:spPr>
        <p:txBody>
          <a:bodyPr/>
          <a:lstStyle>
            <a:lvl1pPr>
              <a:defRPr>
                <a:solidFill>
                  <a:srgbClr val="011E41"/>
                </a:solidFill>
              </a:defRPr>
            </a:lvl1pPr>
            <a:lvl2pPr>
              <a:defRPr>
                <a:solidFill>
                  <a:srgbClr val="006072"/>
                </a:solidFill>
              </a:defRPr>
            </a:lvl2pPr>
            <a:lvl3pPr>
              <a:defRPr>
                <a:solidFill>
                  <a:srgbClr val="006072"/>
                </a:solidFill>
              </a:defRPr>
            </a:lvl3pPr>
            <a:lvl4pPr>
              <a:defRPr>
                <a:solidFill>
                  <a:srgbClr val="006072"/>
                </a:solidFill>
              </a:defRPr>
            </a:lvl4pPr>
            <a:lvl5pPr>
              <a:defRPr>
                <a:solidFill>
                  <a:srgbClr val="0060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5605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eneral">
    <p:spTree>
      <p:nvGrpSpPr>
        <p:cNvPr id="1" name=""/>
        <p:cNvGrpSpPr/>
        <p:nvPr/>
      </p:nvGrpSpPr>
      <p:grpSpPr>
        <a:xfrm>
          <a:off x="0" y="0"/>
          <a:ext cx="0" cy="0"/>
          <a:chOff x="0" y="0"/>
          <a:chExt cx="0" cy="0"/>
        </a:xfrm>
      </p:grpSpPr>
      <p:pic>
        <p:nvPicPr>
          <p:cNvPr id="5" name="Picture 4" descr="A close-up of a person's face&#10;&#10;Description automatically generated with low confidence">
            <a:extLst>
              <a:ext uri="{FF2B5EF4-FFF2-40B4-BE49-F238E27FC236}">
                <a16:creationId xmlns:a16="http://schemas.microsoft.com/office/drawing/2014/main" id="{73889535-8835-4058-7776-5163AF84F5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3319FE4-3B6F-1108-165B-5FB0532E8B1C}"/>
              </a:ext>
            </a:extLst>
          </p:cNvPr>
          <p:cNvSpPr>
            <a:spLocks noGrp="1"/>
          </p:cNvSpPr>
          <p:nvPr>
            <p:ph type="title" hasCustomPrompt="1"/>
          </p:nvPr>
        </p:nvSpPr>
        <p:spPr>
          <a:xfrm>
            <a:off x="838200" y="365126"/>
            <a:ext cx="10515600" cy="756308"/>
          </a:xfrm>
          <a:prstGeom prst="rect">
            <a:avLst/>
          </a:prstGeom>
        </p:spPr>
        <p:txBody>
          <a:bodyPr/>
          <a:lstStyle>
            <a:lvl1pPr>
              <a:defRPr sz="4400" b="1">
                <a:solidFill>
                  <a:srgbClr val="006072"/>
                </a:solidFill>
                <a:latin typeface="Arial" panose="020B0604020202020204" pitchFamily="34" charset="0"/>
                <a:cs typeface="Arial" panose="020B0604020202020204" pitchFamily="34" charset="0"/>
              </a:defRPr>
            </a:lvl1pPr>
          </a:lstStyle>
          <a:p>
            <a:r>
              <a:rPr lang="en-US"/>
              <a:t>Page title</a:t>
            </a:r>
            <a:endParaRPr lang="en-GB"/>
          </a:p>
        </p:txBody>
      </p:sp>
      <p:sp>
        <p:nvSpPr>
          <p:cNvPr id="4" name="Content Placeholder 3">
            <a:extLst>
              <a:ext uri="{FF2B5EF4-FFF2-40B4-BE49-F238E27FC236}">
                <a16:creationId xmlns:a16="http://schemas.microsoft.com/office/drawing/2014/main" id="{6983337B-5168-7075-D5F4-2F645F3BBF58}"/>
              </a:ext>
            </a:extLst>
          </p:cNvPr>
          <p:cNvSpPr>
            <a:spLocks noGrp="1"/>
          </p:cNvSpPr>
          <p:nvPr>
            <p:ph sz="quarter" idx="10"/>
          </p:nvPr>
        </p:nvSpPr>
        <p:spPr>
          <a:xfrm>
            <a:off x="838200" y="1449897"/>
            <a:ext cx="10515600" cy="3820843"/>
          </a:xfrm>
          <a:prstGeom prst="rect">
            <a:avLst/>
          </a:prstGeom>
        </p:spPr>
        <p:txBody>
          <a:bodyPr/>
          <a:lstStyle>
            <a:lvl1pPr>
              <a:defRPr>
                <a:solidFill>
                  <a:srgbClr val="011E41"/>
                </a:solidFill>
              </a:defRPr>
            </a:lvl1pPr>
            <a:lvl2pPr>
              <a:defRPr>
                <a:solidFill>
                  <a:srgbClr val="006072"/>
                </a:solidFill>
              </a:defRPr>
            </a:lvl2pPr>
            <a:lvl3pPr>
              <a:defRPr>
                <a:solidFill>
                  <a:srgbClr val="006072"/>
                </a:solidFill>
              </a:defRPr>
            </a:lvl3pPr>
            <a:lvl4pPr>
              <a:defRPr>
                <a:solidFill>
                  <a:srgbClr val="006072"/>
                </a:solidFill>
              </a:defRPr>
            </a:lvl4pPr>
            <a:lvl5pPr>
              <a:defRPr>
                <a:solidFill>
                  <a:srgbClr val="0060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239600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7D4F51E-9C34-DBAD-CC57-291494DBAB62}"/>
              </a:ext>
            </a:extLst>
          </p:cNvPr>
          <p:cNvSpPr>
            <a:spLocks noGrp="1"/>
          </p:cNvSpPr>
          <p:nvPr>
            <p:ph type="pic" sz="quarter" idx="10"/>
          </p:nvPr>
        </p:nvSpPr>
        <p:spPr>
          <a:xfrm>
            <a:off x="8420100" y="1517650"/>
            <a:ext cx="2906713" cy="1911350"/>
          </a:xfrm>
          <a:prstGeom prst="rect">
            <a:avLst/>
          </a:prstGeom>
        </p:spPr>
        <p:txBody>
          <a:bodyPr/>
          <a:lstStyle/>
          <a:p>
            <a:endParaRPr lang="en-GB"/>
          </a:p>
        </p:txBody>
      </p:sp>
      <p:sp>
        <p:nvSpPr>
          <p:cNvPr id="4" name="Picture Placeholder 2">
            <a:extLst>
              <a:ext uri="{FF2B5EF4-FFF2-40B4-BE49-F238E27FC236}">
                <a16:creationId xmlns:a16="http://schemas.microsoft.com/office/drawing/2014/main" id="{EA2FA4F6-C353-88B3-C993-8DE6ED4BF003}"/>
              </a:ext>
            </a:extLst>
          </p:cNvPr>
          <p:cNvSpPr>
            <a:spLocks noGrp="1"/>
          </p:cNvSpPr>
          <p:nvPr>
            <p:ph type="pic" sz="quarter" idx="11"/>
          </p:nvPr>
        </p:nvSpPr>
        <p:spPr>
          <a:xfrm>
            <a:off x="8420099" y="3586552"/>
            <a:ext cx="2906713" cy="1911350"/>
          </a:xfrm>
          <a:prstGeom prst="rect">
            <a:avLst/>
          </a:prstGeom>
        </p:spPr>
        <p:txBody>
          <a:bodyPr/>
          <a:lstStyle/>
          <a:p>
            <a:endParaRPr lang="en-GB"/>
          </a:p>
        </p:txBody>
      </p:sp>
    </p:spTree>
    <p:extLst>
      <p:ext uri="{BB962C8B-B14F-4D97-AF65-F5344CB8AC3E}">
        <p14:creationId xmlns:p14="http://schemas.microsoft.com/office/powerpoint/2010/main" val="29385761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81F22E-9987-A7AE-85B7-0C61B9B2F9CE}"/>
              </a:ext>
            </a:extLst>
          </p:cNvPr>
          <p:cNvSpPr>
            <a:spLocks noGrp="1"/>
          </p:cNvSpPr>
          <p:nvPr>
            <p:ph type="dt" sz="half" idx="10"/>
          </p:nvPr>
        </p:nvSpPr>
        <p:spPr/>
        <p:txBody>
          <a:bodyPr/>
          <a:lstStyle/>
          <a:p>
            <a:fld id="{7E8CD0E4-4C67-422E-90A1-2E2CFAC399BA}" type="datetimeFigureOut">
              <a:rPr lang="en-GB" smtClean="0"/>
              <a:t>04/02/2024</a:t>
            </a:fld>
            <a:endParaRPr lang="en-GB"/>
          </a:p>
        </p:txBody>
      </p:sp>
      <p:sp>
        <p:nvSpPr>
          <p:cNvPr id="3" name="Footer Placeholder 2">
            <a:extLst>
              <a:ext uri="{FF2B5EF4-FFF2-40B4-BE49-F238E27FC236}">
                <a16:creationId xmlns:a16="http://schemas.microsoft.com/office/drawing/2014/main" id="{867C075A-DB76-60F7-BD1A-775060715B0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B6E1023-D567-6354-1A3D-8E7016144CF8}"/>
              </a:ext>
            </a:extLst>
          </p:cNvPr>
          <p:cNvSpPr>
            <a:spLocks noGrp="1"/>
          </p:cNvSpPr>
          <p:nvPr>
            <p:ph type="sldNum" sz="quarter" idx="12"/>
          </p:nvPr>
        </p:nvSpPr>
        <p:spPr/>
        <p:txBody>
          <a:bodyPr/>
          <a:lstStyle/>
          <a:p>
            <a:fld id="{E7F6D2C0-683F-422A-95AE-281FBA7A1E8F}" type="slidenum">
              <a:rPr lang="en-GB" smtClean="0"/>
              <a:t>‹#›</a:t>
            </a:fld>
            <a:endParaRPr lang="en-GB"/>
          </a:p>
        </p:txBody>
      </p:sp>
    </p:spTree>
    <p:extLst>
      <p:ext uri="{BB962C8B-B14F-4D97-AF65-F5344CB8AC3E}">
        <p14:creationId xmlns:p14="http://schemas.microsoft.com/office/powerpoint/2010/main" val="2960857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2291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51790-8938-BD8E-A88B-C2A28675DAF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8AF5F2-F05A-834D-02D4-CBB9B1F9AB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8B2511-87DD-37E6-3E78-CC703950E9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7754FE-526A-2AD2-1A09-DB14C19E96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36A2AF-2EC6-A7DB-F1B1-BDE58F4163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C8BEB94-85B7-70C4-5562-6E0D5FC04214}"/>
              </a:ext>
            </a:extLst>
          </p:cNvPr>
          <p:cNvSpPr>
            <a:spLocks noGrp="1"/>
          </p:cNvSpPr>
          <p:nvPr>
            <p:ph type="dt" sz="half" idx="10"/>
          </p:nvPr>
        </p:nvSpPr>
        <p:spPr/>
        <p:txBody>
          <a:bodyPr/>
          <a:lstStyle/>
          <a:p>
            <a:fld id="{EA7ECCB3-B4B0-426D-9B71-AF4D0213D3AD}" type="datetimeFigureOut">
              <a:rPr lang="en-GB" smtClean="0"/>
              <a:t>04/02/2024</a:t>
            </a:fld>
            <a:endParaRPr lang="en-GB"/>
          </a:p>
        </p:txBody>
      </p:sp>
      <p:sp>
        <p:nvSpPr>
          <p:cNvPr id="8" name="Footer Placeholder 7">
            <a:extLst>
              <a:ext uri="{FF2B5EF4-FFF2-40B4-BE49-F238E27FC236}">
                <a16:creationId xmlns:a16="http://schemas.microsoft.com/office/drawing/2014/main" id="{96EF1652-2210-5090-136F-8EF3B15E846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C41894B-F199-A2E1-62F6-452073B42EEC}"/>
              </a:ext>
            </a:extLst>
          </p:cNvPr>
          <p:cNvSpPr>
            <a:spLocks noGrp="1"/>
          </p:cNvSpPr>
          <p:nvPr>
            <p:ph type="sldNum" sz="quarter" idx="12"/>
          </p:nvPr>
        </p:nvSpPr>
        <p:spPr/>
        <p:txBody>
          <a:bodyPr/>
          <a:lstStyle/>
          <a:p>
            <a:fld id="{CDE306F4-E5FA-4733-86AC-D5118E929AD4}" type="slidenum">
              <a:rPr lang="en-GB" smtClean="0"/>
              <a:t>‹#›</a:t>
            </a:fld>
            <a:endParaRPr lang="en-GB"/>
          </a:p>
        </p:txBody>
      </p:sp>
    </p:spTree>
    <p:extLst>
      <p:ext uri="{BB962C8B-B14F-4D97-AF65-F5344CB8AC3E}">
        <p14:creationId xmlns:p14="http://schemas.microsoft.com/office/powerpoint/2010/main" val="28768418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0653B-47EE-9D4A-F84D-7C9ACB2BAA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317A0D-B5F3-DA10-DCDA-1519D0D058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DDF254-0908-02A0-9608-9D2632F6326B}"/>
              </a:ext>
            </a:extLst>
          </p:cNvPr>
          <p:cNvSpPr>
            <a:spLocks noGrp="1"/>
          </p:cNvSpPr>
          <p:nvPr>
            <p:ph type="dt" sz="half" idx="10"/>
          </p:nvPr>
        </p:nvSpPr>
        <p:spPr/>
        <p:txBody>
          <a:bodyPr/>
          <a:lstStyle/>
          <a:p>
            <a:fld id="{EF3ECF81-2F79-4E55-B0BA-BC771EAE1295}" type="datetimeFigureOut">
              <a:rPr lang="en-GB" smtClean="0"/>
              <a:t>04/02/2024</a:t>
            </a:fld>
            <a:endParaRPr lang="en-GB"/>
          </a:p>
        </p:txBody>
      </p:sp>
      <p:sp>
        <p:nvSpPr>
          <p:cNvPr id="5" name="Footer Placeholder 4">
            <a:extLst>
              <a:ext uri="{FF2B5EF4-FFF2-40B4-BE49-F238E27FC236}">
                <a16:creationId xmlns:a16="http://schemas.microsoft.com/office/drawing/2014/main" id="{3668FC9C-11A8-B415-973C-C012B53C54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4C63BF-E8DE-0A76-B77C-0C8D0BE83447}"/>
              </a:ext>
            </a:extLst>
          </p:cNvPr>
          <p:cNvSpPr>
            <a:spLocks noGrp="1"/>
          </p:cNvSpPr>
          <p:nvPr>
            <p:ph type="sldNum" sz="quarter" idx="12"/>
          </p:nvPr>
        </p:nvSpPr>
        <p:spPr/>
        <p:txBody>
          <a:bodyPr/>
          <a:lstStyle/>
          <a:p>
            <a:fld id="{B0053FB0-77D8-457A-B9E5-2C4A4431A7B7}" type="slidenum">
              <a:rPr lang="en-GB" smtClean="0"/>
              <a:t>‹#›</a:t>
            </a:fld>
            <a:endParaRPr lang="en-GB"/>
          </a:p>
        </p:txBody>
      </p:sp>
    </p:spTree>
    <p:extLst>
      <p:ext uri="{BB962C8B-B14F-4D97-AF65-F5344CB8AC3E}">
        <p14:creationId xmlns:p14="http://schemas.microsoft.com/office/powerpoint/2010/main" val="35872299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75923-C8E4-8BCF-C7CB-22F3B36F98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81AD2A8-84FE-D60F-A237-3C9F29E3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FF9093-278A-E3B9-F057-D25BB478C233}"/>
              </a:ext>
            </a:extLst>
          </p:cNvPr>
          <p:cNvSpPr>
            <a:spLocks noGrp="1"/>
          </p:cNvSpPr>
          <p:nvPr>
            <p:ph type="dt" sz="half" idx="10"/>
          </p:nvPr>
        </p:nvSpPr>
        <p:spPr/>
        <p:txBody>
          <a:bodyPr/>
          <a:lstStyle/>
          <a:p>
            <a:fld id="{D303E3AE-122C-40B8-B5F3-91FBC279F705}" type="datetimeFigureOut">
              <a:rPr lang="en-GB" smtClean="0"/>
              <a:t>04/02/2024</a:t>
            </a:fld>
            <a:endParaRPr lang="en-GB"/>
          </a:p>
        </p:txBody>
      </p:sp>
      <p:sp>
        <p:nvSpPr>
          <p:cNvPr id="5" name="Footer Placeholder 4">
            <a:extLst>
              <a:ext uri="{FF2B5EF4-FFF2-40B4-BE49-F238E27FC236}">
                <a16:creationId xmlns:a16="http://schemas.microsoft.com/office/drawing/2014/main" id="{68E1EF12-919F-1ACC-E8F2-9E614EFE67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8F8C7D-FDCD-09DD-4CED-C1FD73E7ABB2}"/>
              </a:ext>
            </a:extLst>
          </p:cNvPr>
          <p:cNvSpPr>
            <a:spLocks noGrp="1"/>
          </p:cNvSpPr>
          <p:nvPr>
            <p:ph type="sldNum" sz="quarter" idx="12"/>
          </p:nvPr>
        </p:nvSpPr>
        <p:spPr/>
        <p:txBody>
          <a:bodyPr/>
          <a:lstStyle/>
          <a:p>
            <a:fld id="{6A8BA14C-A0A2-4488-852E-93D50F722938}" type="slidenum">
              <a:rPr lang="en-GB" smtClean="0"/>
              <a:t>‹#›</a:t>
            </a:fld>
            <a:endParaRPr lang="en-GB"/>
          </a:p>
        </p:txBody>
      </p:sp>
    </p:spTree>
    <p:extLst>
      <p:ext uri="{BB962C8B-B14F-4D97-AF65-F5344CB8AC3E}">
        <p14:creationId xmlns:p14="http://schemas.microsoft.com/office/powerpoint/2010/main" val="987322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7F8953B-80E1-4E3A-5FB9-8FB3390CADA8}"/>
              </a:ext>
            </a:extLst>
          </p:cNvPr>
          <p:cNvSpPr>
            <a:spLocks noGrp="1"/>
          </p:cNvSpPr>
          <p:nvPr>
            <p:ph type="pic" sz="quarter" idx="10"/>
          </p:nvPr>
        </p:nvSpPr>
        <p:spPr>
          <a:xfrm>
            <a:off x="7495786" y="456422"/>
            <a:ext cx="4339656" cy="2252272"/>
          </a:xfrm>
          <a:prstGeom prst="rect">
            <a:avLst/>
          </a:prstGeom>
        </p:spPr>
        <p:txBody>
          <a:bodyPr/>
          <a:lstStyle/>
          <a:p>
            <a:endParaRPr lang="en-GB"/>
          </a:p>
        </p:txBody>
      </p:sp>
      <p:sp>
        <p:nvSpPr>
          <p:cNvPr id="4" name="Picture Placeholder 2">
            <a:extLst>
              <a:ext uri="{FF2B5EF4-FFF2-40B4-BE49-F238E27FC236}">
                <a16:creationId xmlns:a16="http://schemas.microsoft.com/office/drawing/2014/main" id="{61F0BF9F-567D-69BA-EC66-A752E3B3EE9F}"/>
              </a:ext>
            </a:extLst>
          </p:cNvPr>
          <p:cNvSpPr>
            <a:spLocks noGrp="1"/>
          </p:cNvSpPr>
          <p:nvPr>
            <p:ph type="pic" sz="quarter" idx="11"/>
          </p:nvPr>
        </p:nvSpPr>
        <p:spPr>
          <a:xfrm>
            <a:off x="7495786" y="3576309"/>
            <a:ext cx="4339656" cy="2252272"/>
          </a:xfrm>
          <a:prstGeom prst="rect">
            <a:avLst/>
          </a:prstGeom>
        </p:spPr>
        <p:txBody>
          <a:bodyPr/>
          <a:lstStyle/>
          <a:p>
            <a:endParaRPr lang="en-GB"/>
          </a:p>
        </p:txBody>
      </p:sp>
    </p:spTree>
    <p:extLst>
      <p:ext uri="{BB962C8B-B14F-4D97-AF65-F5344CB8AC3E}">
        <p14:creationId xmlns:p14="http://schemas.microsoft.com/office/powerpoint/2010/main" val="35122650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AA34-34D9-82C4-3358-61052C0510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CC3404-00DE-A70E-B6ED-1B4FAFE8DD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527F87-FCFB-2787-8ADA-E35840D67C63}"/>
              </a:ext>
            </a:extLst>
          </p:cNvPr>
          <p:cNvSpPr>
            <a:spLocks noGrp="1"/>
          </p:cNvSpPr>
          <p:nvPr>
            <p:ph type="dt" sz="half" idx="10"/>
          </p:nvPr>
        </p:nvSpPr>
        <p:spPr/>
        <p:txBody>
          <a:bodyPr/>
          <a:lstStyle/>
          <a:p>
            <a:fld id="{D303E3AE-122C-40B8-B5F3-91FBC279F705}" type="datetimeFigureOut">
              <a:rPr lang="en-GB" smtClean="0"/>
              <a:t>04/02/2024</a:t>
            </a:fld>
            <a:endParaRPr lang="en-GB"/>
          </a:p>
        </p:txBody>
      </p:sp>
      <p:sp>
        <p:nvSpPr>
          <p:cNvPr id="5" name="Footer Placeholder 4">
            <a:extLst>
              <a:ext uri="{FF2B5EF4-FFF2-40B4-BE49-F238E27FC236}">
                <a16:creationId xmlns:a16="http://schemas.microsoft.com/office/drawing/2014/main" id="{0A83C77A-1801-24E4-C949-3651878D51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F9F34A-DEC4-ABD6-390C-B27C6184FFDA}"/>
              </a:ext>
            </a:extLst>
          </p:cNvPr>
          <p:cNvSpPr>
            <a:spLocks noGrp="1"/>
          </p:cNvSpPr>
          <p:nvPr>
            <p:ph type="sldNum" sz="quarter" idx="12"/>
          </p:nvPr>
        </p:nvSpPr>
        <p:spPr/>
        <p:txBody>
          <a:bodyPr/>
          <a:lstStyle/>
          <a:p>
            <a:fld id="{6A8BA14C-A0A2-4488-852E-93D50F722938}" type="slidenum">
              <a:rPr lang="en-GB" smtClean="0"/>
              <a:t>‹#›</a:t>
            </a:fld>
            <a:endParaRPr lang="en-GB"/>
          </a:p>
        </p:txBody>
      </p:sp>
    </p:spTree>
    <p:extLst>
      <p:ext uri="{BB962C8B-B14F-4D97-AF65-F5344CB8AC3E}">
        <p14:creationId xmlns:p14="http://schemas.microsoft.com/office/powerpoint/2010/main" val="28064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22E7C-0B97-6569-5345-705A56DB4D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9C297A9-E374-ACCB-8C97-5C718044EE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63311E-75E6-D774-54B9-CBA101241938}"/>
              </a:ext>
            </a:extLst>
          </p:cNvPr>
          <p:cNvSpPr>
            <a:spLocks noGrp="1"/>
          </p:cNvSpPr>
          <p:nvPr>
            <p:ph type="dt" sz="half" idx="10"/>
          </p:nvPr>
        </p:nvSpPr>
        <p:spPr/>
        <p:txBody>
          <a:bodyPr/>
          <a:lstStyle/>
          <a:p>
            <a:fld id="{D303E3AE-122C-40B8-B5F3-91FBC279F705}" type="datetimeFigureOut">
              <a:rPr lang="en-GB" smtClean="0"/>
              <a:t>04/02/2024</a:t>
            </a:fld>
            <a:endParaRPr lang="en-GB"/>
          </a:p>
        </p:txBody>
      </p:sp>
      <p:sp>
        <p:nvSpPr>
          <p:cNvPr id="5" name="Footer Placeholder 4">
            <a:extLst>
              <a:ext uri="{FF2B5EF4-FFF2-40B4-BE49-F238E27FC236}">
                <a16:creationId xmlns:a16="http://schemas.microsoft.com/office/drawing/2014/main" id="{CD7AB33D-0780-F50D-C732-F114B08551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BE1D95-7613-C8CE-F62C-9959C74D15F5}"/>
              </a:ext>
            </a:extLst>
          </p:cNvPr>
          <p:cNvSpPr>
            <a:spLocks noGrp="1"/>
          </p:cNvSpPr>
          <p:nvPr>
            <p:ph type="sldNum" sz="quarter" idx="12"/>
          </p:nvPr>
        </p:nvSpPr>
        <p:spPr/>
        <p:txBody>
          <a:bodyPr/>
          <a:lstStyle/>
          <a:p>
            <a:fld id="{6A8BA14C-A0A2-4488-852E-93D50F722938}" type="slidenum">
              <a:rPr lang="en-GB" smtClean="0"/>
              <a:t>‹#›</a:t>
            </a:fld>
            <a:endParaRPr lang="en-GB"/>
          </a:p>
        </p:txBody>
      </p:sp>
    </p:spTree>
    <p:extLst>
      <p:ext uri="{BB962C8B-B14F-4D97-AF65-F5344CB8AC3E}">
        <p14:creationId xmlns:p14="http://schemas.microsoft.com/office/powerpoint/2010/main" val="40982466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995AF-1C2C-A686-1C39-D9EADAFBF0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6388B6-FF0A-8F36-5014-C0D88839AB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263BE45-565E-16A4-DF78-9E974249F4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E3B6D45-419E-4ECC-21B0-0B8B7CB4EE6F}"/>
              </a:ext>
            </a:extLst>
          </p:cNvPr>
          <p:cNvSpPr>
            <a:spLocks noGrp="1"/>
          </p:cNvSpPr>
          <p:nvPr>
            <p:ph type="dt" sz="half" idx="10"/>
          </p:nvPr>
        </p:nvSpPr>
        <p:spPr/>
        <p:txBody>
          <a:bodyPr/>
          <a:lstStyle/>
          <a:p>
            <a:fld id="{D303E3AE-122C-40B8-B5F3-91FBC279F705}" type="datetimeFigureOut">
              <a:rPr lang="en-GB" smtClean="0"/>
              <a:t>04/02/2024</a:t>
            </a:fld>
            <a:endParaRPr lang="en-GB"/>
          </a:p>
        </p:txBody>
      </p:sp>
      <p:sp>
        <p:nvSpPr>
          <p:cNvPr id="6" name="Footer Placeholder 5">
            <a:extLst>
              <a:ext uri="{FF2B5EF4-FFF2-40B4-BE49-F238E27FC236}">
                <a16:creationId xmlns:a16="http://schemas.microsoft.com/office/drawing/2014/main" id="{4D71A68F-4281-3526-BC86-2B6F8D33DB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31753A-3A74-E625-8EEA-023F1685245B}"/>
              </a:ext>
            </a:extLst>
          </p:cNvPr>
          <p:cNvSpPr>
            <a:spLocks noGrp="1"/>
          </p:cNvSpPr>
          <p:nvPr>
            <p:ph type="sldNum" sz="quarter" idx="12"/>
          </p:nvPr>
        </p:nvSpPr>
        <p:spPr/>
        <p:txBody>
          <a:bodyPr/>
          <a:lstStyle/>
          <a:p>
            <a:fld id="{6A8BA14C-A0A2-4488-852E-93D50F722938}" type="slidenum">
              <a:rPr lang="en-GB" smtClean="0"/>
              <a:t>‹#›</a:t>
            </a:fld>
            <a:endParaRPr lang="en-GB"/>
          </a:p>
        </p:txBody>
      </p:sp>
    </p:spTree>
    <p:extLst>
      <p:ext uri="{BB962C8B-B14F-4D97-AF65-F5344CB8AC3E}">
        <p14:creationId xmlns:p14="http://schemas.microsoft.com/office/powerpoint/2010/main" val="8287686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4BE0A-38C7-9403-6811-557B9BD164E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836D18-AEFC-F576-A92C-3304783F8D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B4EF13-0BD5-CE70-D80B-4148C0ECC9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E7B4C49-69BE-8A41-3293-3A9120424E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83B584-FD73-62E6-FD82-DCE2AA9221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8C5AEA1-23DE-3058-99FA-D57657823903}"/>
              </a:ext>
            </a:extLst>
          </p:cNvPr>
          <p:cNvSpPr>
            <a:spLocks noGrp="1"/>
          </p:cNvSpPr>
          <p:nvPr>
            <p:ph type="dt" sz="half" idx="10"/>
          </p:nvPr>
        </p:nvSpPr>
        <p:spPr/>
        <p:txBody>
          <a:bodyPr/>
          <a:lstStyle/>
          <a:p>
            <a:fld id="{D303E3AE-122C-40B8-B5F3-91FBC279F705}" type="datetimeFigureOut">
              <a:rPr lang="en-GB" smtClean="0"/>
              <a:t>04/02/2024</a:t>
            </a:fld>
            <a:endParaRPr lang="en-GB"/>
          </a:p>
        </p:txBody>
      </p:sp>
      <p:sp>
        <p:nvSpPr>
          <p:cNvPr id="8" name="Footer Placeholder 7">
            <a:extLst>
              <a:ext uri="{FF2B5EF4-FFF2-40B4-BE49-F238E27FC236}">
                <a16:creationId xmlns:a16="http://schemas.microsoft.com/office/drawing/2014/main" id="{C1EF3E1D-90BE-6CBB-C427-108BCB956FB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A64883-B37A-5EB2-55C3-2B5296CE6DB9}"/>
              </a:ext>
            </a:extLst>
          </p:cNvPr>
          <p:cNvSpPr>
            <a:spLocks noGrp="1"/>
          </p:cNvSpPr>
          <p:nvPr>
            <p:ph type="sldNum" sz="quarter" idx="12"/>
          </p:nvPr>
        </p:nvSpPr>
        <p:spPr/>
        <p:txBody>
          <a:bodyPr/>
          <a:lstStyle/>
          <a:p>
            <a:fld id="{6A8BA14C-A0A2-4488-852E-93D50F722938}" type="slidenum">
              <a:rPr lang="en-GB" smtClean="0"/>
              <a:t>‹#›</a:t>
            </a:fld>
            <a:endParaRPr lang="en-GB"/>
          </a:p>
        </p:txBody>
      </p:sp>
    </p:spTree>
    <p:extLst>
      <p:ext uri="{BB962C8B-B14F-4D97-AF65-F5344CB8AC3E}">
        <p14:creationId xmlns:p14="http://schemas.microsoft.com/office/powerpoint/2010/main" val="28712565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6157DCE-2867-7EBF-AF02-17B3E16DF796}"/>
              </a:ext>
            </a:extLst>
          </p:cNvPr>
          <p:cNvSpPr>
            <a:spLocks noGrp="1"/>
          </p:cNvSpPr>
          <p:nvPr>
            <p:ph type="dt" sz="half" idx="10"/>
          </p:nvPr>
        </p:nvSpPr>
        <p:spPr/>
        <p:txBody>
          <a:bodyPr/>
          <a:lstStyle/>
          <a:p>
            <a:fld id="{D303E3AE-122C-40B8-B5F3-91FBC279F705}" type="datetimeFigureOut">
              <a:rPr lang="en-GB" smtClean="0"/>
              <a:t>04/02/2024</a:t>
            </a:fld>
            <a:endParaRPr lang="en-GB"/>
          </a:p>
        </p:txBody>
      </p:sp>
      <p:sp>
        <p:nvSpPr>
          <p:cNvPr id="4" name="Footer Placeholder 3">
            <a:extLst>
              <a:ext uri="{FF2B5EF4-FFF2-40B4-BE49-F238E27FC236}">
                <a16:creationId xmlns:a16="http://schemas.microsoft.com/office/drawing/2014/main" id="{3946F429-78AF-D1F1-7915-52FD7569E81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294362-6181-6880-2DA9-33C64CAB17CE}"/>
              </a:ext>
            </a:extLst>
          </p:cNvPr>
          <p:cNvSpPr>
            <a:spLocks noGrp="1"/>
          </p:cNvSpPr>
          <p:nvPr>
            <p:ph type="sldNum" sz="quarter" idx="12"/>
          </p:nvPr>
        </p:nvSpPr>
        <p:spPr/>
        <p:txBody>
          <a:bodyPr/>
          <a:lstStyle/>
          <a:p>
            <a:fld id="{6A8BA14C-A0A2-4488-852E-93D50F722938}" type="slidenum">
              <a:rPr lang="en-GB" smtClean="0"/>
              <a:t>‹#›</a:t>
            </a:fld>
            <a:endParaRPr lang="en-GB"/>
          </a:p>
        </p:txBody>
      </p:sp>
    </p:spTree>
    <p:extLst>
      <p:ext uri="{BB962C8B-B14F-4D97-AF65-F5344CB8AC3E}">
        <p14:creationId xmlns:p14="http://schemas.microsoft.com/office/powerpoint/2010/main" val="39381583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261A4A-1FAA-9D60-9969-267CAA024412}"/>
              </a:ext>
            </a:extLst>
          </p:cNvPr>
          <p:cNvSpPr>
            <a:spLocks noGrp="1"/>
          </p:cNvSpPr>
          <p:nvPr>
            <p:ph type="dt" sz="half" idx="10"/>
          </p:nvPr>
        </p:nvSpPr>
        <p:spPr/>
        <p:txBody>
          <a:bodyPr/>
          <a:lstStyle/>
          <a:p>
            <a:fld id="{D303E3AE-122C-40B8-B5F3-91FBC279F705}" type="datetimeFigureOut">
              <a:rPr lang="en-GB" smtClean="0"/>
              <a:t>04/02/2024</a:t>
            </a:fld>
            <a:endParaRPr lang="en-GB"/>
          </a:p>
        </p:txBody>
      </p:sp>
      <p:sp>
        <p:nvSpPr>
          <p:cNvPr id="3" name="Footer Placeholder 2">
            <a:extLst>
              <a:ext uri="{FF2B5EF4-FFF2-40B4-BE49-F238E27FC236}">
                <a16:creationId xmlns:a16="http://schemas.microsoft.com/office/drawing/2014/main" id="{4E6B6D30-AB18-5999-94A3-11C32651B5E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07F11D4-D37D-6AA4-2541-28E6CC38BA96}"/>
              </a:ext>
            </a:extLst>
          </p:cNvPr>
          <p:cNvSpPr>
            <a:spLocks noGrp="1"/>
          </p:cNvSpPr>
          <p:nvPr>
            <p:ph type="sldNum" sz="quarter" idx="12"/>
          </p:nvPr>
        </p:nvSpPr>
        <p:spPr/>
        <p:txBody>
          <a:bodyPr/>
          <a:lstStyle/>
          <a:p>
            <a:fld id="{6A8BA14C-A0A2-4488-852E-93D50F722938}" type="slidenum">
              <a:rPr lang="en-GB" smtClean="0"/>
              <a:t>‹#›</a:t>
            </a:fld>
            <a:endParaRPr lang="en-GB"/>
          </a:p>
        </p:txBody>
      </p:sp>
    </p:spTree>
    <p:extLst>
      <p:ext uri="{BB962C8B-B14F-4D97-AF65-F5344CB8AC3E}">
        <p14:creationId xmlns:p14="http://schemas.microsoft.com/office/powerpoint/2010/main" val="35591260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3FF8E-FE6F-58F0-8B7B-7F2008617E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FE01E4-7DAB-E24D-DC23-3A291276B3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2F0C497-6F6C-520F-D7C5-87D8F72954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3E952D-747C-3381-7AA5-498F8D13EF35}"/>
              </a:ext>
            </a:extLst>
          </p:cNvPr>
          <p:cNvSpPr>
            <a:spLocks noGrp="1"/>
          </p:cNvSpPr>
          <p:nvPr>
            <p:ph type="dt" sz="half" idx="10"/>
          </p:nvPr>
        </p:nvSpPr>
        <p:spPr/>
        <p:txBody>
          <a:bodyPr/>
          <a:lstStyle/>
          <a:p>
            <a:fld id="{D303E3AE-122C-40B8-B5F3-91FBC279F705}" type="datetimeFigureOut">
              <a:rPr lang="en-GB" smtClean="0"/>
              <a:t>04/02/2024</a:t>
            </a:fld>
            <a:endParaRPr lang="en-GB"/>
          </a:p>
        </p:txBody>
      </p:sp>
      <p:sp>
        <p:nvSpPr>
          <p:cNvPr id="6" name="Footer Placeholder 5">
            <a:extLst>
              <a:ext uri="{FF2B5EF4-FFF2-40B4-BE49-F238E27FC236}">
                <a16:creationId xmlns:a16="http://schemas.microsoft.com/office/drawing/2014/main" id="{D10D4075-A3DE-7B3A-4EB6-C32DA7E3E2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B09D53-9370-C80D-17FF-6B26EB64C1AE}"/>
              </a:ext>
            </a:extLst>
          </p:cNvPr>
          <p:cNvSpPr>
            <a:spLocks noGrp="1"/>
          </p:cNvSpPr>
          <p:nvPr>
            <p:ph type="sldNum" sz="quarter" idx="12"/>
          </p:nvPr>
        </p:nvSpPr>
        <p:spPr/>
        <p:txBody>
          <a:bodyPr/>
          <a:lstStyle/>
          <a:p>
            <a:fld id="{6A8BA14C-A0A2-4488-852E-93D50F722938}" type="slidenum">
              <a:rPr lang="en-GB" smtClean="0"/>
              <a:t>‹#›</a:t>
            </a:fld>
            <a:endParaRPr lang="en-GB"/>
          </a:p>
        </p:txBody>
      </p:sp>
    </p:spTree>
    <p:extLst>
      <p:ext uri="{BB962C8B-B14F-4D97-AF65-F5344CB8AC3E}">
        <p14:creationId xmlns:p14="http://schemas.microsoft.com/office/powerpoint/2010/main" val="35212104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49966-C747-21F3-934B-0FFFE7D5FB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2283A1D-551F-1313-8EEF-EAF853CCF1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40CECD3-7ABB-9881-E440-08421F1612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0ADBE8-1085-3239-5926-4D2DC974BEDE}"/>
              </a:ext>
            </a:extLst>
          </p:cNvPr>
          <p:cNvSpPr>
            <a:spLocks noGrp="1"/>
          </p:cNvSpPr>
          <p:nvPr>
            <p:ph type="dt" sz="half" idx="10"/>
          </p:nvPr>
        </p:nvSpPr>
        <p:spPr/>
        <p:txBody>
          <a:bodyPr/>
          <a:lstStyle/>
          <a:p>
            <a:fld id="{D303E3AE-122C-40B8-B5F3-91FBC279F705}" type="datetimeFigureOut">
              <a:rPr lang="en-GB" smtClean="0"/>
              <a:t>04/02/2024</a:t>
            </a:fld>
            <a:endParaRPr lang="en-GB"/>
          </a:p>
        </p:txBody>
      </p:sp>
      <p:sp>
        <p:nvSpPr>
          <p:cNvPr id="6" name="Footer Placeholder 5">
            <a:extLst>
              <a:ext uri="{FF2B5EF4-FFF2-40B4-BE49-F238E27FC236}">
                <a16:creationId xmlns:a16="http://schemas.microsoft.com/office/drawing/2014/main" id="{A2BBBF4D-E840-1B4B-6FB8-A5A9107EEA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8C61C1-E2F3-D95F-5C4F-E0A3493E9F23}"/>
              </a:ext>
            </a:extLst>
          </p:cNvPr>
          <p:cNvSpPr>
            <a:spLocks noGrp="1"/>
          </p:cNvSpPr>
          <p:nvPr>
            <p:ph type="sldNum" sz="quarter" idx="12"/>
          </p:nvPr>
        </p:nvSpPr>
        <p:spPr/>
        <p:txBody>
          <a:bodyPr/>
          <a:lstStyle/>
          <a:p>
            <a:fld id="{6A8BA14C-A0A2-4488-852E-93D50F722938}" type="slidenum">
              <a:rPr lang="en-GB" smtClean="0"/>
              <a:t>‹#›</a:t>
            </a:fld>
            <a:endParaRPr lang="en-GB"/>
          </a:p>
        </p:txBody>
      </p:sp>
    </p:spTree>
    <p:extLst>
      <p:ext uri="{BB962C8B-B14F-4D97-AF65-F5344CB8AC3E}">
        <p14:creationId xmlns:p14="http://schemas.microsoft.com/office/powerpoint/2010/main" val="69344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101FC-260B-4133-31E7-E81D33B9BDB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5E72E4-B9EA-9BC7-A71F-BD0E0398B2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7293E2-09C6-D19D-B9F5-D88B432290CE}"/>
              </a:ext>
            </a:extLst>
          </p:cNvPr>
          <p:cNvSpPr>
            <a:spLocks noGrp="1"/>
          </p:cNvSpPr>
          <p:nvPr>
            <p:ph type="dt" sz="half" idx="10"/>
          </p:nvPr>
        </p:nvSpPr>
        <p:spPr/>
        <p:txBody>
          <a:bodyPr/>
          <a:lstStyle/>
          <a:p>
            <a:fld id="{D303E3AE-122C-40B8-B5F3-91FBC279F705}" type="datetimeFigureOut">
              <a:rPr lang="en-GB" smtClean="0"/>
              <a:t>04/02/2024</a:t>
            </a:fld>
            <a:endParaRPr lang="en-GB"/>
          </a:p>
        </p:txBody>
      </p:sp>
      <p:sp>
        <p:nvSpPr>
          <p:cNvPr id="5" name="Footer Placeholder 4">
            <a:extLst>
              <a:ext uri="{FF2B5EF4-FFF2-40B4-BE49-F238E27FC236}">
                <a16:creationId xmlns:a16="http://schemas.microsoft.com/office/drawing/2014/main" id="{2847A6FE-736E-EB3D-7389-520B5E48F7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D89B51-AB62-AF3E-08E3-B2F33D6CE716}"/>
              </a:ext>
            </a:extLst>
          </p:cNvPr>
          <p:cNvSpPr>
            <a:spLocks noGrp="1"/>
          </p:cNvSpPr>
          <p:nvPr>
            <p:ph type="sldNum" sz="quarter" idx="12"/>
          </p:nvPr>
        </p:nvSpPr>
        <p:spPr/>
        <p:txBody>
          <a:bodyPr/>
          <a:lstStyle/>
          <a:p>
            <a:fld id="{6A8BA14C-A0A2-4488-852E-93D50F722938}" type="slidenum">
              <a:rPr lang="en-GB" smtClean="0"/>
              <a:t>‹#›</a:t>
            </a:fld>
            <a:endParaRPr lang="en-GB"/>
          </a:p>
        </p:txBody>
      </p:sp>
    </p:spTree>
    <p:extLst>
      <p:ext uri="{BB962C8B-B14F-4D97-AF65-F5344CB8AC3E}">
        <p14:creationId xmlns:p14="http://schemas.microsoft.com/office/powerpoint/2010/main" val="3488018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315092-9336-F775-E759-7B6E3BB985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67305E-0A16-8570-4F5D-B7C34E3A82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1777C0-550D-5A3A-B3F6-395F266E8342}"/>
              </a:ext>
            </a:extLst>
          </p:cNvPr>
          <p:cNvSpPr>
            <a:spLocks noGrp="1"/>
          </p:cNvSpPr>
          <p:nvPr>
            <p:ph type="dt" sz="half" idx="10"/>
          </p:nvPr>
        </p:nvSpPr>
        <p:spPr/>
        <p:txBody>
          <a:bodyPr/>
          <a:lstStyle/>
          <a:p>
            <a:fld id="{D303E3AE-122C-40B8-B5F3-91FBC279F705}" type="datetimeFigureOut">
              <a:rPr lang="en-GB" smtClean="0"/>
              <a:t>04/02/2024</a:t>
            </a:fld>
            <a:endParaRPr lang="en-GB"/>
          </a:p>
        </p:txBody>
      </p:sp>
      <p:sp>
        <p:nvSpPr>
          <p:cNvPr id="5" name="Footer Placeholder 4">
            <a:extLst>
              <a:ext uri="{FF2B5EF4-FFF2-40B4-BE49-F238E27FC236}">
                <a16:creationId xmlns:a16="http://schemas.microsoft.com/office/drawing/2014/main" id="{8855A62C-9646-BAC2-4921-CAFE9473EC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D69561-90D5-B8ED-021F-91411012ADF1}"/>
              </a:ext>
            </a:extLst>
          </p:cNvPr>
          <p:cNvSpPr>
            <a:spLocks noGrp="1"/>
          </p:cNvSpPr>
          <p:nvPr>
            <p:ph type="sldNum" sz="quarter" idx="12"/>
          </p:nvPr>
        </p:nvSpPr>
        <p:spPr/>
        <p:txBody>
          <a:bodyPr/>
          <a:lstStyle/>
          <a:p>
            <a:fld id="{6A8BA14C-A0A2-4488-852E-93D50F722938}" type="slidenum">
              <a:rPr lang="en-GB" smtClean="0"/>
              <a:t>‹#›</a:t>
            </a:fld>
            <a:endParaRPr lang="en-GB"/>
          </a:p>
        </p:txBody>
      </p:sp>
    </p:spTree>
    <p:extLst>
      <p:ext uri="{BB962C8B-B14F-4D97-AF65-F5344CB8AC3E}">
        <p14:creationId xmlns:p14="http://schemas.microsoft.com/office/powerpoint/2010/main" val="1804390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4751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7D4F51E-9C34-DBAD-CC57-291494DBAB62}"/>
              </a:ext>
            </a:extLst>
          </p:cNvPr>
          <p:cNvSpPr>
            <a:spLocks noGrp="1"/>
          </p:cNvSpPr>
          <p:nvPr>
            <p:ph type="pic" sz="quarter" idx="10"/>
          </p:nvPr>
        </p:nvSpPr>
        <p:spPr>
          <a:xfrm>
            <a:off x="8420100" y="1517650"/>
            <a:ext cx="2906713" cy="1911350"/>
          </a:xfrm>
          <a:prstGeom prst="rect">
            <a:avLst/>
          </a:prstGeom>
        </p:spPr>
        <p:txBody>
          <a:bodyPr/>
          <a:lstStyle/>
          <a:p>
            <a:endParaRPr lang="en-GB"/>
          </a:p>
        </p:txBody>
      </p:sp>
      <p:sp>
        <p:nvSpPr>
          <p:cNvPr id="4" name="Picture Placeholder 2">
            <a:extLst>
              <a:ext uri="{FF2B5EF4-FFF2-40B4-BE49-F238E27FC236}">
                <a16:creationId xmlns:a16="http://schemas.microsoft.com/office/drawing/2014/main" id="{EA2FA4F6-C353-88B3-C993-8DE6ED4BF003}"/>
              </a:ext>
            </a:extLst>
          </p:cNvPr>
          <p:cNvSpPr>
            <a:spLocks noGrp="1"/>
          </p:cNvSpPr>
          <p:nvPr>
            <p:ph type="pic" sz="quarter" idx="11"/>
          </p:nvPr>
        </p:nvSpPr>
        <p:spPr>
          <a:xfrm>
            <a:off x="8420099" y="3586552"/>
            <a:ext cx="2906713" cy="1911350"/>
          </a:xfrm>
          <a:prstGeom prst="rect">
            <a:avLst/>
          </a:prstGeom>
        </p:spPr>
        <p:txBody>
          <a:bodyPr/>
          <a:lstStyle/>
          <a:p>
            <a:endParaRPr lang="en-GB"/>
          </a:p>
        </p:txBody>
      </p:sp>
    </p:spTree>
    <p:extLst>
      <p:ext uri="{BB962C8B-B14F-4D97-AF65-F5344CB8AC3E}">
        <p14:creationId xmlns:p14="http://schemas.microsoft.com/office/powerpoint/2010/main" val="207501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a:xfrm>
            <a:off x="492616" y="476250"/>
            <a:ext cx="11206982" cy="648749"/>
          </a:xfrm>
        </p:spPr>
        <p:txBody>
          <a:bodyPr anchor="t"/>
          <a:lstStyle>
            <a:lvl1pPr>
              <a:lnSpc>
                <a:spcPts val="2268"/>
              </a:lnSpc>
              <a:defRPr lang="en-US" sz="2268" b="1" i="0" kern="1200" cap="none" spc="0" baseline="0" smtClean="0">
                <a:solidFill>
                  <a:schemeClr val="tx1"/>
                </a:solidFill>
                <a:latin typeface="InterFace" panose="020B0503020203020204" pitchFamily="34" charset="0"/>
                <a:ea typeface="InterFace" panose="020B0503020203020204" pitchFamily="34" charset="0"/>
                <a:cs typeface="InterFace" panose="020B0503020203020204" pitchFamily="34" charset="0"/>
              </a:defRPr>
            </a:lvl1pPr>
          </a:lstStyle>
          <a:p>
            <a:r>
              <a:rPr lang="en-US"/>
              <a:t>Click to edit Master title style</a:t>
            </a:r>
          </a:p>
        </p:txBody>
      </p:sp>
      <p:cxnSp>
        <p:nvCxnSpPr>
          <p:cNvPr id="14" name="Straight Connector 13"/>
          <p:cNvCxnSpPr/>
          <p:nvPr/>
        </p:nvCxnSpPr>
        <p:spPr>
          <a:xfrm>
            <a:off x="492615"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86419"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2615" y="6303100"/>
            <a:ext cx="112069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92614" y="1268412"/>
            <a:ext cx="7266066" cy="4510915"/>
          </a:xfrm>
        </p:spPr>
        <p:txBody>
          <a:bodyPr/>
          <a:lstStyle>
            <a:lvl1pPr marL="180000" indent="-180000">
              <a:lnSpc>
                <a:spcPct val="100000"/>
              </a:lnSpc>
              <a:spcBef>
                <a:spcPts val="1200"/>
              </a:spcBef>
              <a:spcAft>
                <a:spcPts val="600"/>
              </a:spcAft>
              <a:buFont typeface="Arial" charset="0"/>
              <a:buChar char="•"/>
              <a:defRPr sz="1700">
                <a:latin typeface="InterFace" panose="020B0503020203020204" pitchFamily="34" charset="0"/>
                <a:cs typeface="InterFace" panose="020B0503020203020204" pitchFamily="34" charset="0"/>
              </a:defRPr>
            </a:lvl1pPr>
            <a:lvl2pPr marL="457190" indent="-180000">
              <a:lnSpc>
                <a:spcPct val="100000"/>
              </a:lnSpc>
              <a:spcBef>
                <a:spcPts val="0"/>
              </a:spcBef>
              <a:spcAft>
                <a:spcPts val="600"/>
              </a:spcAf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nSpc>
                <a:spcPct val="100000"/>
              </a:lnSpc>
              <a:spcBef>
                <a:spcPts val="0"/>
              </a:spcBef>
              <a:spcAft>
                <a:spcPts val="600"/>
              </a:spcAft>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nSpc>
                <a:spcPct val="100000"/>
              </a:lnSpc>
              <a:spcBef>
                <a:spcPts val="0"/>
              </a:spcBef>
              <a:spcAft>
                <a:spcPts val="600"/>
              </a:spcAft>
              <a:tabLst/>
              <a:defRPr sz="1400">
                <a:latin typeface="InterFace" panose="020B0503020203020204" pitchFamily="34" charset="0"/>
                <a:cs typeface="InterFace" panose="020B050302020302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18214" y="6433733"/>
            <a:ext cx="1085850" cy="170688"/>
          </a:xfrm>
          <a:prstGeom prst="rect">
            <a:avLst/>
          </a:prstGeom>
        </p:spPr>
      </p:pic>
      <p:sp>
        <p:nvSpPr>
          <p:cNvPr id="7" name="Slide Number Placeholder 6"/>
          <p:cNvSpPr>
            <a:spLocks noGrp="1"/>
          </p:cNvSpPr>
          <p:nvPr>
            <p:ph type="sldNum" sz="quarter" idx="13"/>
          </p:nvPr>
        </p:nvSpPr>
        <p:spPr>
          <a:xfrm>
            <a:off x="10052291" y="6433733"/>
            <a:ext cx="1647308" cy="289195"/>
          </a:xfrm>
          <a:prstGeom prst="rect">
            <a:avLst/>
          </a:prstGeom>
        </p:spPr>
        <p:txBody>
          <a:bodyPr/>
          <a:lstStyle>
            <a:lvl1pPr>
              <a:defRPr>
                <a:latin typeface="InterFace" panose="020B0503020203020204" pitchFamily="34" charset="0"/>
                <a:cs typeface="InterFace" panose="020B0503020203020204" pitchFamily="34" charset="0"/>
              </a:defRPr>
            </a:lvl1pPr>
          </a:lstStyle>
          <a:p>
            <a:fld id="{A56098C5-2FD7-BA4E-AC25-5D402AD180CA}" type="slidenum">
              <a:rPr lang="en-GB" smtClean="0"/>
              <a:pPr/>
              <a:t>‹#›</a:t>
            </a:fld>
            <a:endParaRPr lang="en-GB"/>
          </a:p>
        </p:txBody>
      </p:sp>
      <p:sp>
        <p:nvSpPr>
          <p:cNvPr id="12" name="Footer Placeholder 4">
            <a:extLst>
              <a:ext uri="{FF2B5EF4-FFF2-40B4-BE49-F238E27FC236}">
                <a16:creationId xmlns:a16="http://schemas.microsoft.com/office/drawing/2014/main" id="{78FC9C43-5C3E-415D-8CB2-F766520907AA}"/>
              </a:ext>
            </a:extLst>
          </p:cNvPr>
          <p:cNvSpPr>
            <a:spLocks noGrp="1"/>
          </p:cNvSpPr>
          <p:nvPr>
            <p:ph type="ftr" sz="quarter" idx="3"/>
          </p:nvPr>
        </p:nvSpPr>
        <p:spPr>
          <a:xfrm>
            <a:off x="2139923" y="6433733"/>
            <a:ext cx="7912367" cy="289195"/>
          </a:xfrm>
          <a:prstGeom prst="rect">
            <a:avLst/>
          </a:prstGeom>
        </p:spPr>
        <p:txBody>
          <a:bodyPr vert="horz" lIns="0" tIns="0" rIns="0" bIns="0" rtlCol="0" anchor="t"/>
          <a:lstStyle>
            <a:lvl1pPr algn="ctr" rtl="0">
              <a:defRPr sz="800" b="1" i="0" cap="all" baseline="0">
                <a:solidFill>
                  <a:schemeClr val="tx1"/>
                </a:solidFill>
                <a:latin typeface="InterFace" panose="020B0503020203020204" pitchFamily="34" charset="0"/>
                <a:ea typeface="InterFace" panose="020B0503020203020204" pitchFamily="34" charset="0"/>
                <a:cs typeface="InterFace" panose="020B0503020203020204" pitchFamily="34" charset="0"/>
              </a:defRPr>
            </a:lvl1pPr>
          </a:lstStyle>
          <a:p>
            <a:r>
              <a:rPr lang="en-GB"/>
              <a:t>Strictly Private and Confidential</a:t>
            </a:r>
          </a:p>
        </p:txBody>
      </p:sp>
      <p:pic>
        <p:nvPicPr>
          <p:cNvPr id="2050" name="Picture 2" descr="Somerset County Council - Wikipedia">
            <a:extLst>
              <a:ext uri="{FF2B5EF4-FFF2-40B4-BE49-F238E27FC236}">
                <a16:creationId xmlns:a16="http://schemas.microsoft.com/office/drawing/2014/main" id="{F8A0B864-CFB0-F832-EE19-6A5F6E0DC2B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3708" y="6372272"/>
            <a:ext cx="1155306" cy="364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42982"/>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7D4F51E-9C34-DBAD-CC57-291494DBAB62}"/>
              </a:ext>
            </a:extLst>
          </p:cNvPr>
          <p:cNvSpPr>
            <a:spLocks noGrp="1"/>
          </p:cNvSpPr>
          <p:nvPr>
            <p:ph type="pic" sz="quarter" idx="10"/>
          </p:nvPr>
        </p:nvSpPr>
        <p:spPr>
          <a:xfrm>
            <a:off x="8420100" y="1517650"/>
            <a:ext cx="2906713" cy="1911350"/>
          </a:xfrm>
          <a:prstGeom prst="rect">
            <a:avLst/>
          </a:prstGeom>
        </p:spPr>
        <p:txBody>
          <a:bodyPr/>
          <a:lstStyle/>
          <a:p>
            <a:endParaRPr lang="en-GB"/>
          </a:p>
        </p:txBody>
      </p:sp>
      <p:sp>
        <p:nvSpPr>
          <p:cNvPr id="4" name="Picture Placeholder 2">
            <a:extLst>
              <a:ext uri="{FF2B5EF4-FFF2-40B4-BE49-F238E27FC236}">
                <a16:creationId xmlns:a16="http://schemas.microsoft.com/office/drawing/2014/main" id="{EA2FA4F6-C353-88B3-C993-8DE6ED4BF003}"/>
              </a:ext>
            </a:extLst>
          </p:cNvPr>
          <p:cNvSpPr>
            <a:spLocks noGrp="1"/>
          </p:cNvSpPr>
          <p:nvPr>
            <p:ph type="pic" sz="quarter" idx="11"/>
          </p:nvPr>
        </p:nvSpPr>
        <p:spPr>
          <a:xfrm>
            <a:off x="8420099" y="3586552"/>
            <a:ext cx="2906713" cy="1911350"/>
          </a:xfrm>
          <a:prstGeom prst="rect">
            <a:avLst/>
          </a:prstGeom>
        </p:spPr>
        <p:txBody>
          <a:bodyPr/>
          <a:lstStyle/>
          <a:p>
            <a:endParaRPr lang="en-GB"/>
          </a:p>
        </p:txBody>
      </p:sp>
    </p:spTree>
    <p:extLst>
      <p:ext uri="{BB962C8B-B14F-4D97-AF65-F5344CB8AC3E}">
        <p14:creationId xmlns:p14="http://schemas.microsoft.com/office/powerpoint/2010/main" val="2594994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FDFCC89-4DBE-6454-EA6D-F376C03455AE}"/>
              </a:ext>
            </a:extLst>
          </p:cNvPr>
          <p:cNvSpPr>
            <a:spLocks noGrp="1"/>
          </p:cNvSpPr>
          <p:nvPr>
            <p:ph type="pic" sz="quarter" idx="10"/>
          </p:nvPr>
        </p:nvSpPr>
        <p:spPr>
          <a:xfrm>
            <a:off x="906463" y="4468813"/>
            <a:ext cx="2924175" cy="1992312"/>
          </a:xfrm>
          <a:prstGeom prst="rect">
            <a:avLst/>
          </a:prstGeom>
        </p:spPr>
        <p:txBody>
          <a:bodyPr/>
          <a:lstStyle/>
          <a:p>
            <a:endParaRPr lang="en-GB"/>
          </a:p>
        </p:txBody>
      </p:sp>
      <p:sp>
        <p:nvSpPr>
          <p:cNvPr id="7" name="Picture Placeholder 4">
            <a:extLst>
              <a:ext uri="{FF2B5EF4-FFF2-40B4-BE49-F238E27FC236}">
                <a16:creationId xmlns:a16="http://schemas.microsoft.com/office/drawing/2014/main" id="{34104393-F7D0-8059-FA49-FBB10150647E}"/>
              </a:ext>
            </a:extLst>
          </p:cNvPr>
          <p:cNvSpPr>
            <a:spLocks noGrp="1"/>
          </p:cNvSpPr>
          <p:nvPr>
            <p:ph type="pic" sz="quarter" idx="12"/>
          </p:nvPr>
        </p:nvSpPr>
        <p:spPr>
          <a:xfrm>
            <a:off x="4633912" y="4466268"/>
            <a:ext cx="2924175" cy="1992312"/>
          </a:xfrm>
          <a:prstGeom prst="rect">
            <a:avLst/>
          </a:prstGeom>
        </p:spPr>
        <p:txBody>
          <a:bodyPr/>
          <a:lstStyle/>
          <a:p>
            <a:endParaRPr lang="en-GB"/>
          </a:p>
        </p:txBody>
      </p:sp>
      <p:sp>
        <p:nvSpPr>
          <p:cNvPr id="8" name="Picture Placeholder 4">
            <a:extLst>
              <a:ext uri="{FF2B5EF4-FFF2-40B4-BE49-F238E27FC236}">
                <a16:creationId xmlns:a16="http://schemas.microsoft.com/office/drawing/2014/main" id="{32423352-6820-9DE5-875E-25A3933A81FA}"/>
              </a:ext>
            </a:extLst>
          </p:cNvPr>
          <p:cNvSpPr>
            <a:spLocks noGrp="1"/>
          </p:cNvSpPr>
          <p:nvPr>
            <p:ph type="pic" sz="quarter" idx="13"/>
          </p:nvPr>
        </p:nvSpPr>
        <p:spPr>
          <a:xfrm>
            <a:off x="8208962" y="4466268"/>
            <a:ext cx="2924175" cy="1992312"/>
          </a:xfrm>
          <a:prstGeom prst="rect">
            <a:avLst/>
          </a:prstGeom>
        </p:spPr>
        <p:txBody>
          <a:bodyPr/>
          <a:lstStyle/>
          <a:p>
            <a:endParaRPr lang="en-GB"/>
          </a:p>
        </p:txBody>
      </p:sp>
    </p:spTree>
    <p:extLst>
      <p:ext uri="{BB962C8B-B14F-4D97-AF65-F5344CB8AC3E}">
        <p14:creationId xmlns:p14="http://schemas.microsoft.com/office/powerpoint/2010/main" val="109149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043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3.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4.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12.xml"/><Relationship Id="rId1" Type="http://schemas.openxmlformats.org/officeDocument/2006/relationships/slideLayout" Target="../slideLayouts/slideLayout21.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13.xml"/><Relationship Id="rId1" Type="http://schemas.openxmlformats.org/officeDocument/2006/relationships/slideLayout" Target="../slideLayouts/slideLayout22.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6.jpeg"/><Relationship Id="rId5" Type="http://schemas.openxmlformats.org/officeDocument/2006/relationships/theme" Target="../theme/theme14.xml"/><Relationship Id="rId4" Type="http://schemas.openxmlformats.org/officeDocument/2006/relationships/slideLayout" Target="../slideLayouts/slideLayout26.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4.png"/><Relationship Id="rId5" Type="http://schemas.openxmlformats.org/officeDocument/2006/relationships/theme" Target="../theme/theme15.xml"/><Relationship Id="rId4" Type="http://schemas.openxmlformats.org/officeDocument/2006/relationships/slideLayout" Target="../slideLayouts/slideLayout30.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16.xml"/><Relationship Id="rId1" Type="http://schemas.openxmlformats.org/officeDocument/2006/relationships/slideLayout" Target="../slideLayouts/slideLayout31.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4.png"/></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3.png"/><Relationship Id="rId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20.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9.xml"/><Relationship Id="rId4" Type="http://schemas.openxmlformats.org/officeDocument/2006/relationships/image" Target="../media/image8.sv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2.xml"/><Relationship Id="rId7" Type="http://schemas.openxmlformats.org/officeDocument/2006/relationships/image" Target="../media/image10.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theme" Target="../theme/theme8.xml"/><Relationship Id="rId10" Type="http://schemas.openxmlformats.org/officeDocument/2006/relationships/image" Target="../media/image13.jpeg"/><Relationship Id="rId4" Type="http://schemas.openxmlformats.org/officeDocument/2006/relationships/slideLayout" Target="../slideLayouts/slideLayout13.xml"/><Relationship Id="rId9" Type="http://schemas.openxmlformats.org/officeDocument/2006/relationships/image" Target="../media/image12.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hape">
            <a:extLst>
              <a:ext uri="{FF2B5EF4-FFF2-40B4-BE49-F238E27FC236}">
                <a16:creationId xmlns:a16="http://schemas.microsoft.com/office/drawing/2014/main" id="{5904852E-5BDE-4F31-A115-E7DEAB6B14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5447" t="24791" r="11469" b="22353"/>
          <a:stretch/>
        </p:blipFill>
        <p:spPr>
          <a:xfrm>
            <a:off x="0" y="0"/>
            <a:ext cx="10229850" cy="6858000"/>
          </a:xfrm>
          <a:prstGeom prst="rect">
            <a:avLst/>
          </a:prstGeom>
        </p:spPr>
      </p:pic>
      <p:pic>
        <p:nvPicPr>
          <p:cNvPr id="8" name="Picture 7" descr="Logo&#10;&#10;Description automatically generated with low confidence">
            <a:extLst>
              <a:ext uri="{FF2B5EF4-FFF2-40B4-BE49-F238E27FC236}">
                <a16:creationId xmlns:a16="http://schemas.microsoft.com/office/drawing/2014/main" id="{176EED41-9290-52DD-F99B-00E4C7CA069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82778"/>
          <a:stretch/>
        </p:blipFill>
        <p:spPr>
          <a:xfrm>
            <a:off x="895001" y="5063180"/>
            <a:ext cx="3981799" cy="1013770"/>
          </a:xfrm>
          <a:prstGeom prst="rect">
            <a:avLst/>
          </a:prstGeom>
        </p:spPr>
      </p:pic>
    </p:spTree>
    <p:extLst>
      <p:ext uri="{BB962C8B-B14F-4D97-AF65-F5344CB8AC3E}">
        <p14:creationId xmlns:p14="http://schemas.microsoft.com/office/powerpoint/2010/main" val="1633217866"/>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20F74B-3053-4EA7-6612-79CE9C12273A}"/>
              </a:ext>
            </a:extLst>
          </p:cNvPr>
          <p:cNvSpPr/>
          <p:nvPr userDrawn="1"/>
        </p:nvSpPr>
        <p:spPr>
          <a:xfrm>
            <a:off x="0" y="-2160"/>
            <a:ext cx="12192000" cy="1667058"/>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ack and white spiral&#10;&#10;Description automatically generated with low confidence">
            <a:extLst>
              <a:ext uri="{FF2B5EF4-FFF2-40B4-BE49-F238E27FC236}">
                <a16:creationId xmlns:a16="http://schemas.microsoft.com/office/drawing/2014/main" id="{AB12C66F-87DB-1D82-E46D-4AB472A1EFD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6664722">
            <a:off x="6781850" y="-1855217"/>
            <a:ext cx="6318409" cy="6276287"/>
          </a:xfrm>
          <a:prstGeom prst="rect">
            <a:avLst/>
          </a:prstGeom>
        </p:spPr>
      </p:pic>
    </p:spTree>
    <p:extLst>
      <p:ext uri="{BB962C8B-B14F-4D97-AF65-F5344CB8AC3E}">
        <p14:creationId xmlns:p14="http://schemas.microsoft.com/office/powerpoint/2010/main" val="335722174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9B9B39-0EAE-663F-8916-D13B0E3836A9}"/>
              </a:ext>
            </a:extLst>
          </p:cNvPr>
          <p:cNvCxnSpPr>
            <a:cxnSpLocks/>
          </p:cNvCxnSpPr>
          <p:nvPr userDrawn="1"/>
        </p:nvCxnSpPr>
        <p:spPr>
          <a:xfrm>
            <a:off x="847550" y="1248063"/>
            <a:ext cx="10496899"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E886B4E-914A-6D02-BC61-6FEAAE502B52}"/>
              </a:ext>
            </a:extLst>
          </p:cNvPr>
          <p:cNvSpPr/>
          <p:nvPr userDrawn="1"/>
        </p:nvSpPr>
        <p:spPr>
          <a:xfrm>
            <a:off x="0" y="6383547"/>
            <a:ext cx="12192000" cy="539103"/>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ircle&#10;&#10;Description automatically generated">
            <a:extLst>
              <a:ext uri="{FF2B5EF4-FFF2-40B4-BE49-F238E27FC236}">
                <a16:creationId xmlns:a16="http://schemas.microsoft.com/office/drawing/2014/main" id="{6CA36070-64C1-1CC1-E342-A4DD4F4A025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5224" r="25687" b="64051"/>
          <a:stretch/>
        </p:blipFill>
        <p:spPr>
          <a:xfrm rot="19800000">
            <a:off x="7291524" y="5132462"/>
            <a:ext cx="4989911" cy="3041270"/>
          </a:xfrm>
          <a:prstGeom prst="rect">
            <a:avLst/>
          </a:prstGeom>
        </p:spPr>
      </p:pic>
    </p:spTree>
    <p:extLst>
      <p:ext uri="{BB962C8B-B14F-4D97-AF65-F5344CB8AC3E}">
        <p14:creationId xmlns:p14="http://schemas.microsoft.com/office/powerpoint/2010/main" val="3947939759"/>
      </p:ext>
    </p:extLst>
  </p:cSld>
  <p:clrMap bg1="lt1" tx1="dk1" bg2="lt2" tx2="dk2" accent1="accent1" accent2="accent2" accent3="accent3" accent4="accent4" accent5="accent5" accent6="accent6" hlink="hlink" folHlink="folHlink"/>
  <p:sldLayoutIdLst>
    <p:sldLayoutId id="2147483700" r:id="rId1"/>
    <p:sldLayoutId id="214748370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3">
            <a:extLst>
              <a:ext uri="{FF2B5EF4-FFF2-40B4-BE49-F238E27FC236}">
                <a16:creationId xmlns:a16="http://schemas.microsoft.com/office/drawing/2014/main" id="{4EFFBEFB-7BBD-0C41-6D9B-DC055D24D7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73207"/>
      </p:ext>
    </p:extLst>
  </p:cSld>
  <p:clrMap bg1="lt1" tx1="dk1" bg2="lt2" tx2="dk2" accent1="accent1" accent2="accent2" accent3="accent3" accent4="accent4" accent5="accent5" accent6="accent6" hlink="hlink" folHlink="folHlink"/>
  <p:sldLayoutIdLst>
    <p:sldLayoutId id="2147483737" r:id="rId1"/>
  </p:sldLayoutIdLst>
  <p:txStyles>
    <p:titleStyle>
      <a:lvl1pPr algn="l" rtl="0" fontAlgn="base">
        <a:lnSpc>
          <a:spcPct val="90000"/>
        </a:lnSpc>
        <a:spcBef>
          <a:spcPct val="0"/>
        </a:spcBef>
        <a:spcAft>
          <a:spcPct val="0"/>
        </a:spcAft>
        <a:defRPr sz="5867" kern="1200">
          <a:solidFill>
            <a:schemeClr val="tx1"/>
          </a:solidFill>
          <a:latin typeface="+mj-lt"/>
          <a:ea typeface="+mj-ea"/>
          <a:cs typeface="+mj-cs"/>
        </a:defRPr>
      </a:lvl1pPr>
      <a:lvl2pPr algn="l" rtl="0" fontAlgn="base">
        <a:lnSpc>
          <a:spcPct val="90000"/>
        </a:lnSpc>
        <a:spcBef>
          <a:spcPct val="0"/>
        </a:spcBef>
        <a:spcAft>
          <a:spcPct val="0"/>
        </a:spcAft>
        <a:defRPr sz="5867">
          <a:solidFill>
            <a:schemeClr val="tx1"/>
          </a:solidFill>
          <a:latin typeface="Arial" panose="020B0604020202020204" pitchFamily="34" charset="0"/>
        </a:defRPr>
      </a:lvl2pPr>
      <a:lvl3pPr algn="l" rtl="0" fontAlgn="base">
        <a:lnSpc>
          <a:spcPct val="90000"/>
        </a:lnSpc>
        <a:spcBef>
          <a:spcPct val="0"/>
        </a:spcBef>
        <a:spcAft>
          <a:spcPct val="0"/>
        </a:spcAft>
        <a:defRPr sz="5867">
          <a:solidFill>
            <a:schemeClr val="tx1"/>
          </a:solidFill>
          <a:latin typeface="Arial" panose="020B0604020202020204" pitchFamily="34" charset="0"/>
        </a:defRPr>
      </a:lvl3pPr>
      <a:lvl4pPr algn="l" rtl="0" fontAlgn="base">
        <a:lnSpc>
          <a:spcPct val="90000"/>
        </a:lnSpc>
        <a:spcBef>
          <a:spcPct val="0"/>
        </a:spcBef>
        <a:spcAft>
          <a:spcPct val="0"/>
        </a:spcAft>
        <a:defRPr sz="5867">
          <a:solidFill>
            <a:schemeClr val="tx1"/>
          </a:solidFill>
          <a:latin typeface="Arial" panose="020B0604020202020204" pitchFamily="34" charset="0"/>
        </a:defRPr>
      </a:lvl4pPr>
      <a:lvl5pPr algn="l" rtl="0" fontAlgn="base">
        <a:lnSpc>
          <a:spcPct val="90000"/>
        </a:lnSpc>
        <a:spcBef>
          <a:spcPct val="0"/>
        </a:spcBef>
        <a:spcAft>
          <a:spcPct val="0"/>
        </a:spcAft>
        <a:defRPr sz="5867">
          <a:solidFill>
            <a:schemeClr val="tx1"/>
          </a:solidFill>
          <a:latin typeface="Arial" panose="020B0604020202020204" pitchFamily="34" charset="0"/>
        </a:defRPr>
      </a:lvl5pPr>
      <a:lvl6pPr marL="609585" algn="l" rtl="0" fontAlgn="base">
        <a:lnSpc>
          <a:spcPct val="90000"/>
        </a:lnSpc>
        <a:spcBef>
          <a:spcPct val="0"/>
        </a:spcBef>
        <a:spcAft>
          <a:spcPct val="0"/>
        </a:spcAft>
        <a:defRPr sz="5867">
          <a:solidFill>
            <a:schemeClr val="tx1"/>
          </a:solidFill>
          <a:latin typeface="Arial" panose="020B0604020202020204" pitchFamily="34" charset="0"/>
        </a:defRPr>
      </a:lvl6pPr>
      <a:lvl7pPr marL="1219170" algn="l" rtl="0" fontAlgn="base">
        <a:lnSpc>
          <a:spcPct val="90000"/>
        </a:lnSpc>
        <a:spcBef>
          <a:spcPct val="0"/>
        </a:spcBef>
        <a:spcAft>
          <a:spcPct val="0"/>
        </a:spcAft>
        <a:defRPr sz="5867">
          <a:solidFill>
            <a:schemeClr val="tx1"/>
          </a:solidFill>
          <a:latin typeface="Arial" panose="020B0604020202020204" pitchFamily="34" charset="0"/>
        </a:defRPr>
      </a:lvl7pPr>
      <a:lvl8pPr marL="1828754" algn="l" rtl="0" fontAlgn="base">
        <a:lnSpc>
          <a:spcPct val="90000"/>
        </a:lnSpc>
        <a:spcBef>
          <a:spcPct val="0"/>
        </a:spcBef>
        <a:spcAft>
          <a:spcPct val="0"/>
        </a:spcAft>
        <a:defRPr sz="5867">
          <a:solidFill>
            <a:schemeClr val="tx1"/>
          </a:solidFill>
          <a:latin typeface="Arial" panose="020B0604020202020204" pitchFamily="34" charset="0"/>
        </a:defRPr>
      </a:lvl8pPr>
      <a:lvl9pPr marL="2438339" algn="l" rtl="0" fontAlgn="base">
        <a:lnSpc>
          <a:spcPct val="90000"/>
        </a:lnSpc>
        <a:spcBef>
          <a:spcPct val="0"/>
        </a:spcBef>
        <a:spcAft>
          <a:spcPct val="0"/>
        </a:spcAft>
        <a:defRPr sz="5867">
          <a:solidFill>
            <a:schemeClr val="tx1"/>
          </a:solidFill>
          <a:latin typeface="Arial" panose="020B0604020202020204" pitchFamily="34" charset="0"/>
        </a:defRPr>
      </a:lvl9pPr>
    </p:titleStyle>
    <p:bodyStyle>
      <a:lvl1pPr marL="304792" indent="-304792" algn="l" rtl="0" fontAlgn="base">
        <a:lnSpc>
          <a:spcPct val="90000"/>
        </a:lnSpc>
        <a:spcBef>
          <a:spcPts val="1333"/>
        </a:spcBef>
        <a:spcAft>
          <a:spcPct val="0"/>
        </a:spcAft>
        <a:buFont typeface="Arial" panose="020B0604020202020204" pitchFamily="34" charset="0"/>
        <a:buChar char="•"/>
        <a:defRPr sz="3733" kern="1200">
          <a:solidFill>
            <a:schemeClr val="tx1"/>
          </a:solidFill>
          <a:latin typeface="+mn-lt"/>
          <a:ea typeface="+mn-ea"/>
          <a:cs typeface="+mn-cs"/>
        </a:defRPr>
      </a:lvl1pPr>
      <a:lvl2pPr marL="914377" indent="-304792" algn="l" rtl="0" fontAlgn="base">
        <a:lnSpc>
          <a:spcPct val="90000"/>
        </a:lnSpc>
        <a:spcBef>
          <a:spcPts val="667"/>
        </a:spcBef>
        <a:spcAft>
          <a:spcPct val="0"/>
        </a:spcAft>
        <a:buFont typeface="Arial" panose="020B0604020202020204" pitchFamily="34" charset="0"/>
        <a:buChar char="•"/>
        <a:defRPr sz="3200" kern="1200">
          <a:solidFill>
            <a:schemeClr val="tx1"/>
          </a:solidFill>
          <a:latin typeface="+mn-lt"/>
          <a:ea typeface="+mn-ea"/>
          <a:cs typeface="+mn-cs"/>
        </a:defRPr>
      </a:lvl2pPr>
      <a:lvl3pPr marL="1523962" indent="-304792" algn="l" rtl="0" fontAlgn="base">
        <a:lnSpc>
          <a:spcPct val="90000"/>
        </a:lnSpc>
        <a:spcBef>
          <a:spcPts val="667"/>
        </a:spcBef>
        <a:spcAft>
          <a:spcPct val="0"/>
        </a:spcAft>
        <a:buFont typeface="Arial" panose="020B0604020202020204" pitchFamily="34" charset="0"/>
        <a:buChar char="•"/>
        <a:defRPr sz="2667" kern="1200">
          <a:solidFill>
            <a:schemeClr val="tx1"/>
          </a:solidFill>
          <a:latin typeface="+mn-lt"/>
          <a:ea typeface="+mn-ea"/>
          <a:cs typeface="+mn-cs"/>
        </a:defRPr>
      </a:lvl3pPr>
      <a:lvl4pPr marL="2133547" indent="-304792" algn="l" rtl="0" fontAlgn="base">
        <a:lnSpc>
          <a:spcPct val="90000"/>
        </a:lnSpc>
        <a:spcBef>
          <a:spcPts val="667"/>
        </a:spcBef>
        <a:spcAft>
          <a:spcPct val="0"/>
        </a:spcAft>
        <a:buFont typeface="Arial" panose="020B0604020202020204" pitchFamily="34" charset="0"/>
        <a:buChar char="•"/>
        <a:defRPr kern="1200">
          <a:solidFill>
            <a:schemeClr val="tx1"/>
          </a:solidFill>
          <a:latin typeface="+mn-lt"/>
          <a:ea typeface="+mn-ea"/>
          <a:cs typeface="+mn-cs"/>
        </a:defRPr>
      </a:lvl4pPr>
      <a:lvl5pPr marL="2743131" indent="-304792" algn="l" rtl="0" fontAlgn="base">
        <a:lnSpc>
          <a:spcPct val="90000"/>
        </a:lnSpc>
        <a:spcBef>
          <a:spcPts val="667"/>
        </a:spcBef>
        <a:spcAft>
          <a:spcPct val="0"/>
        </a:spcAft>
        <a:buFont typeface="Arial" panose="020B0604020202020204" pitchFamily="34" charset="0"/>
        <a:buChar char="•"/>
        <a:defRPr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DC807CE8-7ED8-C9E5-2BF0-53D392D23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23353"/>
      </p:ext>
    </p:extLst>
  </p:cSld>
  <p:clrMap bg1="lt1" tx1="dk1" bg2="lt2" tx2="dk2" accent1="accent1" accent2="accent2" accent3="accent3" accent4="accent4" accent5="accent5" accent6="accent6" hlink="hlink" folHlink="folHlink"/>
  <p:sldLayoutIdLst>
    <p:sldLayoutId id="2147483739" r:id="rId1"/>
  </p:sldLayoutIdLst>
  <p:txStyles>
    <p:titleStyle>
      <a:lvl1pPr algn="l" rtl="0" fontAlgn="base">
        <a:lnSpc>
          <a:spcPct val="90000"/>
        </a:lnSpc>
        <a:spcBef>
          <a:spcPct val="0"/>
        </a:spcBef>
        <a:spcAft>
          <a:spcPct val="0"/>
        </a:spcAft>
        <a:defRPr sz="5867" kern="1200">
          <a:solidFill>
            <a:schemeClr val="tx1"/>
          </a:solidFill>
          <a:latin typeface="+mj-lt"/>
          <a:ea typeface="+mj-ea"/>
          <a:cs typeface="+mj-cs"/>
        </a:defRPr>
      </a:lvl1pPr>
      <a:lvl2pPr algn="l" rtl="0" fontAlgn="base">
        <a:lnSpc>
          <a:spcPct val="90000"/>
        </a:lnSpc>
        <a:spcBef>
          <a:spcPct val="0"/>
        </a:spcBef>
        <a:spcAft>
          <a:spcPct val="0"/>
        </a:spcAft>
        <a:defRPr sz="5867">
          <a:solidFill>
            <a:schemeClr val="tx1"/>
          </a:solidFill>
          <a:latin typeface="Arial" panose="020B0604020202020204" pitchFamily="34" charset="0"/>
        </a:defRPr>
      </a:lvl2pPr>
      <a:lvl3pPr algn="l" rtl="0" fontAlgn="base">
        <a:lnSpc>
          <a:spcPct val="90000"/>
        </a:lnSpc>
        <a:spcBef>
          <a:spcPct val="0"/>
        </a:spcBef>
        <a:spcAft>
          <a:spcPct val="0"/>
        </a:spcAft>
        <a:defRPr sz="5867">
          <a:solidFill>
            <a:schemeClr val="tx1"/>
          </a:solidFill>
          <a:latin typeface="Arial" panose="020B0604020202020204" pitchFamily="34" charset="0"/>
        </a:defRPr>
      </a:lvl3pPr>
      <a:lvl4pPr algn="l" rtl="0" fontAlgn="base">
        <a:lnSpc>
          <a:spcPct val="90000"/>
        </a:lnSpc>
        <a:spcBef>
          <a:spcPct val="0"/>
        </a:spcBef>
        <a:spcAft>
          <a:spcPct val="0"/>
        </a:spcAft>
        <a:defRPr sz="5867">
          <a:solidFill>
            <a:schemeClr val="tx1"/>
          </a:solidFill>
          <a:latin typeface="Arial" panose="020B0604020202020204" pitchFamily="34" charset="0"/>
        </a:defRPr>
      </a:lvl4pPr>
      <a:lvl5pPr algn="l" rtl="0" fontAlgn="base">
        <a:lnSpc>
          <a:spcPct val="90000"/>
        </a:lnSpc>
        <a:spcBef>
          <a:spcPct val="0"/>
        </a:spcBef>
        <a:spcAft>
          <a:spcPct val="0"/>
        </a:spcAft>
        <a:defRPr sz="5867">
          <a:solidFill>
            <a:schemeClr val="tx1"/>
          </a:solidFill>
          <a:latin typeface="Arial" panose="020B0604020202020204" pitchFamily="34" charset="0"/>
        </a:defRPr>
      </a:lvl5pPr>
      <a:lvl6pPr marL="609585" algn="l" rtl="0" fontAlgn="base">
        <a:lnSpc>
          <a:spcPct val="90000"/>
        </a:lnSpc>
        <a:spcBef>
          <a:spcPct val="0"/>
        </a:spcBef>
        <a:spcAft>
          <a:spcPct val="0"/>
        </a:spcAft>
        <a:defRPr sz="5867">
          <a:solidFill>
            <a:schemeClr val="tx1"/>
          </a:solidFill>
          <a:latin typeface="Arial" panose="020B0604020202020204" pitchFamily="34" charset="0"/>
        </a:defRPr>
      </a:lvl6pPr>
      <a:lvl7pPr marL="1219170" algn="l" rtl="0" fontAlgn="base">
        <a:lnSpc>
          <a:spcPct val="90000"/>
        </a:lnSpc>
        <a:spcBef>
          <a:spcPct val="0"/>
        </a:spcBef>
        <a:spcAft>
          <a:spcPct val="0"/>
        </a:spcAft>
        <a:defRPr sz="5867">
          <a:solidFill>
            <a:schemeClr val="tx1"/>
          </a:solidFill>
          <a:latin typeface="Arial" panose="020B0604020202020204" pitchFamily="34" charset="0"/>
        </a:defRPr>
      </a:lvl7pPr>
      <a:lvl8pPr marL="1828754" algn="l" rtl="0" fontAlgn="base">
        <a:lnSpc>
          <a:spcPct val="90000"/>
        </a:lnSpc>
        <a:spcBef>
          <a:spcPct val="0"/>
        </a:spcBef>
        <a:spcAft>
          <a:spcPct val="0"/>
        </a:spcAft>
        <a:defRPr sz="5867">
          <a:solidFill>
            <a:schemeClr val="tx1"/>
          </a:solidFill>
          <a:latin typeface="Arial" panose="020B0604020202020204" pitchFamily="34" charset="0"/>
        </a:defRPr>
      </a:lvl8pPr>
      <a:lvl9pPr marL="2438339" algn="l" rtl="0" fontAlgn="base">
        <a:lnSpc>
          <a:spcPct val="90000"/>
        </a:lnSpc>
        <a:spcBef>
          <a:spcPct val="0"/>
        </a:spcBef>
        <a:spcAft>
          <a:spcPct val="0"/>
        </a:spcAft>
        <a:defRPr sz="5867">
          <a:solidFill>
            <a:schemeClr val="tx1"/>
          </a:solidFill>
          <a:latin typeface="Arial" panose="020B0604020202020204" pitchFamily="34" charset="0"/>
        </a:defRPr>
      </a:lvl9pPr>
    </p:titleStyle>
    <p:bodyStyle>
      <a:lvl1pPr marL="304792" indent="-304792" algn="l" rtl="0" fontAlgn="base">
        <a:lnSpc>
          <a:spcPct val="90000"/>
        </a:lnSpc>
        <a:spcBef>
          <a:spcPts val="1333"/>
        </a:spcBef>
        <a:spcAft>
          <a:spcPct val="0"/>
        </a:spcAft>
        <a:buFont typeface="Arial" panose="020B0604020202020204" pitchFamily="34" charset="0"/>
        <a:buChar char="•"/>
        <a:defRPr sz="3733" kern="1200">
          <a:solidFill>
            <a:schemeClr val="tx1"/>
          </a:solidFill>
          <a:latin typeface="+mn-lt"/>
          <a:ea typeface="+mn-ea"/>
          <a:cs typeface="+mn-cs"/>
        </a:defRPr>
      </a:lvl1pPr>
      <a:lvl2pPr marL="914377" indent="-304792" algn="l" rtl="0" fontAlgn="base">
        <a:lnSpc>
          <a:spcPct val="90000"/>
        </a:lnSpc>
        <a:spcBef>
          <a:spcPts val="667"/>
        </a:spcBef>
        <a:spcAft>
          <a:spcPct val="0"/>
        </a:spcAft>
        <a:buFont typeface="Arial" panose="020B0604020202020204" pitchFamily="34" charset="0"/>
        <a:buChar char="•"/>
        <a:defRPr sz="3200" kern="1200">
          <a:solidFill>
            <a:schemeClr val="tx1"/>
          </a:solidFill>
          <a:latin typeface="+mn-lt"/>
          <a:ea typeface="+mn-ea"/>
          <a:cs typeface="+mn-cs"/>
        </a:defRPr>
      </a:lvl2pPr>
      <a:lvl3pPr marL="1523962" indent="-304792" algn="l" rtl="0" fontAlgn="base">
        <a:lnSpc>
          <a:spcPct val="90000"/>
        </a:lnSpc>
        <a:spcBef>
          <a:spcPts val="667"/>
        </a:spcBef>
        <a:spcAft>
          <a:spcPct val="0"/>
        </a:spcAft>
        <a:buFont typeface="Arial" panose="020B0604020202020204" pitchFamily="34" charset="0"/>
        <a:buChar char="•"/>
        <a:defRPr sz="2667" kern="1200">
          <a:solidFill>
            <a:schemeClr val="tx1"/>
          </a:solidFill>
          <a:latin typeface="+mn-lt"/>
          <a:ea typeface="+mn-ea"/>
          <a:cs typeface="+mn-cs"/>
        </a:defRPr>
      </a:lvl3pPr>
      <a:lvl4pPr marL="2133547" indent="-304792" algn="l" rtl="0" fontAlgn="base">
        <a:lnSpc>
          <a:spcPct val="90000"/>
        </a:lnSpc>
        <a:spcBef>
          <a:spcPts val="667"/>
        </a:spcBef>
        <a:spcAft>
          <a:spcPct val="0"/>
        </a:spcAft>
        <a:buFont typeface="Arial" panose="020B0604020202020204" pitchFamily="34" charset="0"/>
        <a:buChar char="•"/>
        <a:defRPr kern="1200">
          <a:solidFill>
            <a:schemeClr val="tx1"/>
          </a:solidFill>
          <a:latin typeface="+mn-lt"/>
          <a:ea typeface="+mn-ea"/>
          <a:cs typeface="+mn-cs"/>
        </a:defRPr>
      </a:lvl4pPr>
      <a:lvl5pPr marL="2743131" indent="-304792" algn="l" rtl="0" fontAlgn="base">
        <a:lnSpc>
          <a:spcPct val="90000"/>
        </a:lnSpc>
        <a:spcBef>
          <a:spcPts val="667"/>
        </a:spcBef>
        <a:spcAft>
          <a:spcPct val="0"/>
        </a:spcAft>
        <a:buFont typeface="Arial" panose="020B0604020202020204" pitchFamily="34" charset="0"/>
        <a:buChar char="•"/>
        <a:defRPr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3">
            <a:extLst>
              <a:ext uri="{FF2B5EF4-FFF2-40B4-BE49-F238E27FC236}">
                <a16:creationId xmlns:a16="http://schemas.microsoft.com/office/drawing/2014/main" id="{27744036-AD05-1073-3902-E4AD3371F3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247310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Lst>
  <p:txStyles>
    <p:titleStyle>
      <a:lvl1pPr algn="l" rtl="0" fontAlgn="base">
        <a:spcBef>
          <a:spcPct val="0"/>
        </a:spcBef>
        <a:spcAft>
          <a:spcPct val="0"/>
        </a:spcAft>
        <a:defRPr sz="4800" b="1">
          <a:solidFill>
            <a:srgbClr val="91278F"/>
          </a:solidFill>
          <a:latin typeface="+mj-lt"/>
          <a:ea typeface="+mj-ea"/>
          <a:cs typeface="ＭＳ Ｐゴシック" charset="0"/>
        </a:defRPr>
      </a:lvl1pPr>
      <a:lvl2pPr algn="l" rtl="0" fontAlgn="base">
        <a:spcBef>
          <a:spcPct val="0"/>
        </a:spcBef>
        <a:spcAft>
          <a:spcPct val="0"/>
        </a:spcAft>
        <a:defRPr sz="4800" b="1">
          <a:solidFill>
            <a:srgbClr val="91278F"/>
          </a:solidFill>
          <a:latin typeface="Arial" charset="0"/>
          <a:ea typeface="ＭＳ Ｐゴシック" charset="0"/>
          <a:cs typeface="ＭＳ Ｐゴシック" charset="0"/>
        </a:defRPr>
      </a:lvl2pPr>
      <a:lvl3pPr algn="l" rtl="0" fontAlgn="base">
        <a:spcBef>
          <a:spcPct val="0"/>
        </a:spcBef>
        <a:spcAft>
          <a:spcPct val="0"/>
        </a:spcAft>
        <a:defRPr sz="4800" b="1">
          <a:solidFill>
            <a:srgbClr val="91278F"/>
          </a:solidFill>
          <a:latin typeface="Arial" charset="0"/>
          <a:ea typeface="ＭＳ Ｐゴシック" charset="0"/>
          <a:cs typeface="ＭＳ Ｐゴシック" charset="0"/>
        </a:defRPr>
      </a:lvl3pPr>
      <a:lvl4pPr algn="l" rtl="0" fontAlgn="base">
        <a:spcBef>
          <a:spcPct val="0"/>
        </a:spcBef>
        <a:spcAft>
          <a:spcPct val="0"/>
        </a:spcAft>
        <a:defRPr sz="4800" b="1">
          <a:solidFill>
            <a:srgbClr val="91278F"/>
          </a:solidFill>
          <a:latin typeface="Arial" charset="0"/>
          <a:ea typeface="ＭＳ Ｐゴシック" charset="0"/>
          <a:cs typeface="ＭＳ Ｐゴシック" charset="0"/>
        </a:defRPr>
      </a:lvl4pPr>
      <a:lvl5pPr algn="l" rtl="0" fontAlgn="base">
        <a:spcBef>
          <a:spcPct val="0"/>
        </a:spcBef>
        <a:spcAft>
          <a:spcPct val="0"/>
        </a:spcAft>
        <a:defRPr sz="4800" b="1">
          <a:solidFill>
            <a:srgbClr val="91278F"/>
          </a:solidFill>
          <a:latin typeface="Arial" charset="0"/>
          <a:ea typeface="ＭＳ Ｐゴシック" charset="0"/>
          <a:cs typeface="ＭＳ Ｐゴシック" charset="0"/>
        </a:defRPr>
      </a:lvl5pPr>
      <a:lvl6pPr marL="562709" algn="l" rtl="0" eaLnBrk="1" fontAlgn="base" hangingPunct="1">
        <a:spcBef>
          <a:spcPct val="0"/>
        </a:spcBef>
        <a:spcAft>
          <a:spcPct val="0"/>
        </a:spcAft>
        <a:defRPr sz="4923" b="1">
          <a:solidFill>
            <a:srgbClr val="91278F"/>
          </a:solidFill>
          <a:latin typeface="Arial" charset="0"/>
          <a:ea typeface="ＭＳ Ｐゴシック" charset="0"/>
        </a:defRPr>
      </a:lvl6pPr>
      <a:lvl7pPr marL="1125416" algn="l" rtl="0" eaLnBrk="1" fontAlgn="base" hangingPunct="1">
        <a:spcBef>
          <a:spcPct val="0"/>
        </a:spcBef>
        <a:spcAft>
          <a:spcPct val="0"/>
        </a:spcAft>
        <a:defRPr sz="4923" b="1">
          <a:solidFill>
            <a:srgbClr val="91278F"/>
          </a:solidFill>
          <a:latin typeface="Arial" charset="0"/>
          <a:ea typeface="ＭＳ Ｐゴシック" charset="0"/>
        </a:defRPr>
      </a:lvl7pPr>
      <a:lvl8pPr marL="1688123" algn="l" rtl="0" eaLnBrk="1" fontAlgn="base" hangingPunct="1">
        <a:spcBef>
          <a:spcPct val="0"/>
        </a:spcBef>
        <a:spcAft>
          <a:spcPct val="0"/>
        </a:spcAft>
        <a:defRPr sz="4923" b="1">
          <a:solidFill>
            <a:srgbClr val="91278F"/>
          </a:solidFill>
          <a:latin typeface="Arial" charset="0"/>
          <a:ea typeface="ＭＳ Ｐゴシック" charset="0"/>
        </a:defRPr>
      </a:lvl8pPr>
      <a:lvl9pPr marL="2250830" algn="l" rtl="0" eaLnBrk="1" fontAlgn="base" hangingPunct="1">
        <a:spcBef>
          <a:spcPct val="0"/>
        </a:spcBef>
        <a:spcAft>
          <a:spcPct val="0"/>
        </a:spcAft>
        <a:defRPr sz="4923" b="1">
          <a:solidFill>
            <a:srgbClr val="91278F"/>
          </a:solidFill>
          <a:latin typeface="Arial" charset="0"/>
          <a:ea typeface="ＭＳ Ｐゴシック" charset="0"/>
        </a:defRPr>
      </a:lvl9pPr>
    </p:titleStyle>
    <p:bodyStyle>
      <a:lvl1pPr marL="421207" indent="-421207" algn="l" rtl="0" fontAlgn="base">
        <a:spcBef>
          <a:spcPct val="20000"/>
        </a:spcBef>
        <a:spcAft>
          <a:spcPct val="0"/>
        </a:spcAft>
        <a:buChar char="•"/>
        <a:defRPr sz="3867">
          <a:solidFill>
            <a:schemeClr val="tx1"/>
          </a:solidFill>
          <a:latin typeface="+mn-lt"/>
          <a:ea typeface="+mn-ea"/>
          <a:cs typeface="ＭＳ Ｐゴシック" charset="0"/>
        </a:defRPr>
      </a:lvl1pPr>
      <a:lvl2pPr marL="914377" indent="-351358" algn="l" rtl="0" fontAlgn="base">
        <a:spcBef>
          <a:spcPct val="20000"/>
        </a:spcBef>
        <a:spcAft>
          <a:spcPct val="0"/>
        </a:spcAft>
        <a:buChar char="–"/>
        <a:defRPr sz="3333">
          <a:solidFill>
            <a:schemeClr val="tx1"/>
          </a:solidFill>
          <a:latin typeface="+mn-lt"/>
          <a:ea typeface="+mn-ea"/>
        </a:defRPr>
      </a:lvl2pPr>
      <a:lvl3pPr marL="1405432" indent="-279393" algn="l" rtl="0" fontAlgn="base">
        <a:spcBef>
          <a:spcPct val="20000"/>
        </a:spcBef>
        <a:spcAft>
          <a:spcPct val="0"/>
        </a:spcAft>
        <a:buChar char="•"/>
        <a:defRPr sz="2933">
          <a:solidFill>
            <a:schemeClr val="tx1"/>
          </a:solidFill>
          <a:latin typeface="+mn-lt"/>
          <a:ea typeface="+mn-ea"/>
        </a:defRPr>
      </a:lvl3pPr>
      <a:lvl4pPr marL="1968451" indent="-279393" algn="l" rtl="0" fontAlgn="base">
        <a:spcBef>
          <a:spcPct val="20000"/>
        </a:spcBef>
        <a:spcAft>
          <a:spcPct val="0"/>
        </a:spcAft>
        <a:buChar char="–"/>
        <a:defRPr>
          <a:solidFill>
            <a:schemeClr val="tx1"/>
          </a:solidFill>
          <a:latin typeface="+mn-lt"/>
          <a:ea typeface="+mn-ea"/>
        </a:defRPr>
      </a:lvl4pPr>
      <a:lvl5pPr marL="2531470" indent="-279393" algn="l" rtl="0" fontAlgn="base">
        <a:spcBef>
          <a:spcPct val="20000"/>
        </a:spcBef>
        <a:spcAft>
          <a:spcPct val="0"/>
        </a:spcAft>
        <a:buChar char="»"/>
        <a:defRPr>
          <a:solidFill>
            <a:schemeClr val="tx1"/>
          </a:solidFill>
          <a:latin typeface="+mn-lt"/>
          <a:ea typeface="+mn-ea"/>
        </a:defRPr>
      </a:lvl5pPr>
      <a:lvl6pPr marL="3094893" indent="-281354" algn="l" rtl="0" eaLnBrk="1" fontAlgn="base" hangingPunct="1">
        <a:spcBef>
          <a:spcPct val="20000"/>
        </a:spcBef>
        <a:spcAft>
          <a:spcPct val="0"/>
        </a:spcAft>
        <a:buChar char="»"/>
        <a:defRPr sz="2463">
          <a:solidFill>
            <a:schemeClr val="tx1"/>
          </a:solidFill>
          <a:latin typeface="+mn-lt"/>
          <a:ea typeface="+mn-ea"/>
        </a:defRPr>
      </a:lvl6pPr>
      <a:lvl7pPr marL="3657599" indent="-281354" algn="l" rtl="0" eaLnBrk="1" fontAlgn="base" hangingPunct="1">
        <a:spcBef>
          <a:spcPct val="20000"/>
        </a:spcBef>
        <a:spcAft>
          <a:spcPct val="0"/>
        </a:spcAft>
        <a:buChar char="»"/>
        <a:defRPr sz="2463">
          <a:solidFill>
            <a:schemeClr val="tx1"/>
          </a:solidFill>
          <a:latin typeface="+mn-lt"/>
          <a:ea typeface="+mn-ea"/>
        </a:defRPr>
      </a:lvl7pPr>
      <a:lvl8pPr marL="4220308" indent="-281354" algn="l" rtl="0" eaLnBrk="1" fontAlgn="base" hangingPunct="1">
        <a:spcBef>
          <a:spcPct val="20000"/>
        </a:spcBef>
        <a:spcAft>
          <a:spcPct val="0"/>
        </a:spcAft>
        <a:buChar char="»"/>
        <a:defRPr sz="2463">
          <a:solidFill>
            <a:schemeClr val="tx1"/>
          </a:solidFill>
          <a:latin typeface="+mn-lt"/>
          <a:ea typeface="+mn-ea"/>
        </a:defRPr>
      </a:lvl8pPr>
      <a:lvl9pPr marL="4783015" indent="-281354" algn="l" rtl="0" eaLnBrk="1" fontAlgn="base" hangingPunct="1">
        <a:spcBef>
          <a:spcPct val="20000"/>
        </a:spcBef>
        <a:spcAft>
          <a:spcPct val="0"/>
        </a:spcAft>
        <a:buChar char="»"/>
        <a:defRPr sz="2463">
          <a:solidFill>
            <a:schemeClr val="tx1"/>
          </a:solidFill>
          <a:latin typeface="+mn-lt"/>
          <a:ea typeface="+mn-ea"/>
        </a:defRPr>
      </a:lvl9pPr>
    </p:bodyStyle>
    <p:otherStyle>
      <a:defPPr>
        <a:defRPr lang="en-US"/>
      </a:defPPr>
      <a:lvl1pPr marL="0" algn="l" defTabSz="562709" rtl="0" eaLnBrk="1" latinLnBrk="0" hangingPunct="1">
        <a:defRPr sz="2215" kern="1200">
          <a:solidFill>
            <a:schemeClr val="tx1"/>
          </a:solidFill>
          <a:latin typeface="+mn-lt"/>
          <a:ea typeface="+mn-ea"/>
          <a:cs typeface="+mn-cs"/>
        </a:defRPr>
      </a:lvl1pPr>
      <a:lvl2pPr marL="562709" algn="l" defTabSz="562709" rtl="0" eaLnBrk="1" latinLnBrk="0" hangingPunct="1">
        <a:defRPr sz="2215" kern="1200">
          <a:solidFill>
            <a:schemeClr val="tx1"/>
          </a:solidFill>
          <a:latin typeface="+mn-lt"/>
          <a:ea typeface="+mn-ea"/>
          <a:cs typeface="+mn-cs"/>
        </a:defRPr>
      </a:lvl2pPr>
      <a:lvl3pPr marL="1125416" algn="l" defTabSz="562709" rtl="0" eaLnBrk="1" latinLnBrk="0" hangingPunct="1">
        <a:defRPr sz="2215" kern="1200">
          <a:solidFill>
            <a:schemeClr val="tx1"/>
          </a:solidFill>
          <a:latin typeface="+mn-lt"/>
          <a:ea typeface="+mn-ea"/>
          <a:cs typeface="+mn-cs"/>
        </a:defRPr>
      </a:lvl3pPr>
      <a:lvl4pPr marL="1688123" algn="l" defTabSz="562709" rtl="0" eaLnBrk="1" latinLnBrk="0" hangingPunct="1">
        <a:defRPr sz="2215" kern="1200">
          <a:solidFill>
            <a:schemeClr val="tx1"/>
          </a:solidFill>
          <a:latin typeface="+mn-lt"/>
          <a:ea typeface="+mn-ea"/>
          <a:cs typeface="+mn-cs"/>
        </a:defRPr>
      </a:lvl4pPr>
      <a:lvl5pPr marL="2250830" algn="l" defTabSz="562709" rtl="0" eaLnBrk="1" latinLnBrk="0" hangingPunct="1">
        <a:defRPr sz="2215" kern="1200">
          <a:solidFill>
            <a:schemeClr val="tx1"/>
          </a:solidFill>
          <a:latin typeface="+mn-lt"/>
          <a:ea typeface="+mn-ea"/>
          <a:cs typeface="+mn-cs"/>
        </a:defRPr>
      </a:lvl5pPr>
      <a:lvl6pPr marL="2813539" algn="l" defTabSz="562709" rtl="0" eaLnBrk="1" latinLnBrk="0" hangingPunct="1">
        <a:defRPr sz="2215" kern="1200">
          <a:solidFill>
            <a:schemeClr val="tx1"/>
          </a:solidFill>
          <a:latin typeface="+mn-lt"/>
          <a:ea typeface="+mn-ea"/>
          <a:cs typeface="+mn-cs"/>
        </a:defRPr>
      </a:lvl6pPr>
      <a:lvl7pPr marL="3376246" algn="l" defTabSz="562709" rtl="0" eaLnBrk="1" latinLnBrk="0" hangingPunct="1">
        <a:defRPr sz="2215" kern="1200">
          <a:solidFill>
            <a:schemeClr val="tx1"/>
          </a:solidFill>
          <a:latin typeface="+mn-lt"/>
          <a:ea typeface="+mn-ea"/>
          <a:cs typeface="+mn-cs"/>
        </a:defRPr>
      </a:lvl7pPr>
      <a:lvl8pPr marL="3938954" algn="l" defTabSz="562709" rtl="0" eaLnBrk="1" latinLnBrk="0" hangingPunct="1">
        <a:defRPr sz="2215" kern="1200">
          <a:solidFill>
            <a:schemeClr val="tx1"/>
          </a:solidFill>
          <a:latin typeface="+mn-lt"/>
          <a:ea typeface="+mn-ea"/>
          <a:cs typeface="+mn-cs"/>
        </a:defRPr>
      </a:lvl8pPr>
      <a:lvl9pPr marL="4501662" algn="l" defTabSz="562709" rtl="0" eaLnBrk="1" latinLnBrk="0" hangingPunct="1">
        <a:defRPr sz="2215"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9B9B39-0EAE-663F-8916-D13B0E3836A9}"/>
              </a:ext>
            </a:extLst>
          </p:cNvPr>
          <p:cNvCxnSpPr>
            <a:cxnSpLocks/>
          </p:cNvCxnSpPr>
          <p:nvPr userDrawn="1"/>
        </p:nvCxnSpPr>
        <p:spPr>
          <a:xfrm>
            <a:off x="847550" y="1248063"/>
            <a:ext cx="10496899"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A453FC0-0102-35C4-F1B4-3B8B75CE6BF5}"/>
              </a:ext>
            </a:extLst>
          </p:cNvPr>
          <p:cNvSpPr/>
          <p:nvPr userDrawn="1"/>
        </p:nvSpPr>
        <p:spPr>
          <a:xfrm>
            <a:off x="0" y="6383547"/>
            <a:ext cx="12192000" cy="539103"/>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ircle&#10;&#10;Description automatically generated">
            <a:extLst>
              <a:ext uri="{FF2B5EF4-FFF2-40B4-BE49-F238E27FC236}">
                <a16:creationId xmlns:a16="http://schemas.microsoft.com/office/drawing/2014/main" id="{B083A677-4B28-1812-C4A1-BB7ED0E557BC}"/>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35224" r="25687" b="64051"/>
          <a:stretch/>
        </p:blipFill>
        <p:spPr>
          <a:xfrm rot="19800000">
            <a:off x="7291524" y="5132462"/>
            <a:ext cx="4989911" cy="3041270"/>
          </a:xfrm>
          <a:prstGeom prst="rect">
            <a:avLst/>
          </a:prstGeom>
        </p:spPr>
      </p:pic>
    </p:spTree>
    <p:extLst>
      <p:ext uri="{BB962C8B-B14F-4D97-AF65-F5344CB8AC3E}">
        <p14:creationId xmlns:p14="http://schemas.microsoft.com/office/powerpoint/2010/main" val="269022895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text, screenshot, graphic design, font&#10;&#10;Description automatically generated">
            <a:extLst>
              <a:ext uri="{FF2B5EF4-FFF2-40B4-BE49-F238E27FC236}">
                <a16:creationId xmlns:a16="http://schemas.microsoft.com/office/drawing/2014/main" id="{307ACAED-6D90-0983-3BD6-8F0F0FD8AE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747835"/>
      </p:ext>
    </p:extLst>
  </p:cSld>
  <p:clrMap bg1="lt1" tx1="dk1" bg2="lt2" tx2="dk2" accent1="accent1" accent2="accent2" accent3="accent3" accent4="accent4" accent5="accent5" accent6="accent6" hlink="hlink" folHlink="folHlink"/>
  <p:sldLayoutIdLst>
    <p:sldLayoutId id="21474837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3537228"/>
      </p:ext>
    </p:extLst>
  </p:cSld>
  <p:clrMap bg1="lt1" tx1="dk1" bg2="lt2" tx2="dk2" accent1="accent1" accent2="accent2" accent3="accent3" accent4="accent4" accent5="accent5" accent6="accent6" hlink="hlink" folHlink="folHlink"/>
  <p:sldLayoutIdLst>
    <p:sldLayoutId id="2147483756" r:id="rId1"/>
    <p:sldLayoutId id="214748375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9B9B39-0EAE-663F-8916-D13B0E3836A9}"/>
              </a:ext>
            </a:extLst>
          </p:cNvPr>
          <p:cNvCxnSpPr>
            <a:cxnSpLocks/>
          </p:cNvCxnSpPr>
          <p:nvPr userDrawn="1"/>
        </p:nvCxnSpPr>
        <p:spPr>
          <a:xfrm>
            <a:off x="847550" y="1248063"/>
            <a:ext cx="10496899"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E886B4E-914A-6D02-BC61-6FEAAE502B52}"/>
              </a:ext>
            </a:extLst>
          </p:cNvPr>
          <p:cNvSpPr/>
          <p:nvPr userDrawn="1"/>
        </p:nvSpPr>
        <p:spPr>
          <a:xfrm>
            <a:off x="0" y="6383547"/>
            <a:ext cx="12192000" cy="539103"/>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ircle&#10;&#10;Description automatically generated">
            <a:extLst>
              <a:ext uri="{FF2B5EF4-FFF2-40B4-BE49-F238E27FC236}">
                <a16:creationId xmlns:a16="http://schemas.microsoft.com/office/drawing/2014/main" id="{6CA36070-64C1-1CC1-E342-A4DD4F4A025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5224" r="25687" b="64051"/>
          <a:stretch/>
        </p:blipFill>
        <p:spPr>
          <a:xfrm rot="19800000">
            <a:off x="7291524" y="5132462"/>
            <a:ext cx="4989911" cy="3041270"/>
          </a:xfrm>
          <a:prstGeom prst="rect">
            <a:avLst/>
          </a:prstGeom>
        </p:spPr>
      </p:pic>
    </p:spTree>
    <p:extLst>
      <p:ext uri="{BB962C8B-B14F-4D97-AF65-F5344CB8AC3E}">
        <p14:creationId xmlns:p14="http://schemas.microsoft.com/office/powerpoint/2010/main" val="3942225322"/>
      </p:ext>
    </p:extLst>
  </p:cSld>
  <p:clrMap bg1="lt1" tx1="dk1" bg2="lt2" tx2="dk2" accent1="accent1" accent2="accent2" accent3="accent3" accent4="accent4" accent5="accent5" accent6="accent6" hlink="hlink" folHlink="folHlink"/>
  <p:sldLayoutIdLst>
    <p:sldLayoutId id="2147483759" r:id="rId1"/>
    <p:sldLayoutId id="214748376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20F74B-3053-4EA7-6612-79CE9C12273A}"/>
              </a:ext>
            </a:extLst>
          </p:cNvPr>
          <p:cNvSpPr/>
          <p:nvPr userDrawn="1"/>
        </p:nvSpPr>
        <p:spPr>
          <a:xfrm>
            <a:off x="0" y="-2160"/>
            <a:ext cx="12192000" cy="1667058"/>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ack and white spiral&#10;&#10;Description automatically generated with low confidence">
            <a:extLst>
              <a:ext uri="{FF2B5EF4-FFF2-40B4-BE49-F238E27FC236}">
                <a16:creationId xmlns:a16="http://schemas.microsoft.com/office/drawing/2014/main" id="{AB12C66F-87DB-1D82-E46D-4AB472A1EFD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6664722">
            <a:off x="6781850" y="-1855217"/>
            <a:ext cx="6318409" cy="6276287"/>
          </a:xfrm>
          <a:prstGeom prst="rect">
            <a:avLst/>
          </a:prstGeom>
        </p:spPr>
      </p:pic>
    </p:spTree>
    <p:extLst>
      <p:ext uri="{BB962C8B-B14F-4D97-AF65-F5344CB8AC3E}">
        <p14:creationId xmlns:p14="http://schemas.microsoft.com/office/powerpoint/2010/main" val="244659164"/>
      </p:ext>
    </p:extLst>
  </p:cSld>
  <p:clrMap bg1="lt1" tx1="dk1" bg2="lt2" tx2="dk2" accent1="accent1" accent2="accent2" accent3="accent3" accent4="accent4" accent5="accent5" accent6="accent6" hlink="hlink" folHlink="folHlink"/>
  <p:sldLayoutIdLst>
    <p:sldLayoutId id="2147483763" r:id="rId1"/>
    <p:sldLayoutId id="2147483670" r:id="rId2"/>
    <p:sldLayoutId id="214748368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20F74B-3053-4EA7-6612-79CE9C12273A}"/>
              </a:ext>
            </a:extLst>
          </p:cNvPr>
          <p:cNvSpPr/>
          <p:nvPr userDrawn="1"/>
        </p:nvSpPr>
        <p:spPr>
          <a:xfrm>
            <a:off x="0" y="-2160"/>
            <a:ext cx="12192000" cy="1667058"/>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ack and white spiral&#10;&#10;Description automatically generated with low confidence">
            <a:extLst>
              <a:ext uri="{FF2B5EF4-FFF2-40B4-BE49-F238E27FC236}">
                <a16:creationId xmlns:a16="http://schemas.microsoft.com/office/drawing/2014/main" id="{AB12C66F-87DB-1D82-E46D-4AB472A1EF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6664722">
            <a:off x="6781850" y="-1855217"/>
            <a:ext cx="6318409" cy="6276287"/>
          </a:xfrm>
          <a:prstGeom prst="rect">
            <a:avLst/>
          </a:prstGeom>
        </p:spPr>
      </p:pic>
    </p:spTree>
    <p:extLst>
      <p:ext uri="{BB962C8B-B14F-4D97-AF65-F5344CB8AC3E}">
        <p14:creationId xmlns:p14="http://schemas.microsoft.com/office/powerpoint/2010/main" val="244659164"/>
      </p:ext>
    </p:extLst>
  </p:cSld>
  <p:clrMap bg1="lt1" tx1="dk1" bg2="lt2" tx2="dk2" accent1="accent1" accent2="accent2" accent3="accent3" accent4="accent4" accent5="accent5" accent6="accent6" hlink="hlink" folHlink="folHlink"/>
  <p:sldLayoutIdLst>
    <p:sldLayoutId id="2147483659" r:id="rId1"/>
    <p:sldLayoutId id="214748376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734476-9892-3890-D9D6-FA23B28DB9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7475CA-467D-1748-EADD-A76B826E9F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AA1507-470C-461A-8FE6-AA85DA3710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3E3AE-122C-40B8-B5F3-91FBC279F705}" type="datetimeFigureOut">
              <a:rPr lang="en-GB" smtClean="0"/>
              <a:t>04/02/2024</a:t>
            </a:fld>
            <a:endParaRPr lang="en-GB"/>
          </a:p>
        </p:txBody>
      </p:sp>
      <p:sp>
        <p:nvSpPr>
          <p:cNvPr id="5" name="Footer Placeholder 4">
            <a:extLst>
              <a:ext uri="{FF2B5EF4-FFF2-40B4-BE49-F238E27FC236}">
                <a16:creationId xmlns:a16="http://schemas.microsoft.com/office/drawing/2014/main" id="{FB573BCF-C48A-786E-275F-E3C82848A3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7A4D7A3-4321-157C-0CD6-ADCE4F9AFF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BA14C-A0A2-4488-852E-93D50F722938}" type="slidenum">
              <a:rPr lang="en-GB" smtClean="0"/>
              <a:t>‹#›</a:t>
            </a:fld>
            <a:endParaRPr lang="en-GB"/>
          </a:p>
        </p:txBody>
      </p:sp>
    </p:spTree>
    <p:extLst>
      <p:ext uri="{BB962C8B-B14F-4D97-AF65-F5344CB8AC3E}">
        <p14:creationId xmlns:p14="http://schemas.microsoft.com/office/powerpoint/2010/main" val="420435298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E3451E-B880-94C7-0B09-43313F30BC1D}"/>
              </a:ext>
            </a:extLst>
          </p:cNvPr>
          <p:cNvSpPr/>
          <p:nvPr userDrawn="1"/>
        </p:nvSpPr>
        <p:spPr>
          <a:xfrm>
            <a:off x="7004482" y="1"/>
            <a:ext cx="5187518" cy="6922652"/>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ircle&#10;&#10;Description automatically generated">
            <a:extLst>
              <a:ext uri="{FF2B5EF4-FFF2-40B4-BE49-F238E27FC236}">
                <a16:creationId xmlns:a16="http://schemas.microsoft.com/office/drawing/2014/main" id="{81677155-4FAF-D144-791F-3758B3D63D8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24" r="25687" b="64051"/>
          <a:stretch/>
        </p:blipFill>
        <p:spPr>
          <a:xfrm rot="19800000">
            <a:off x="7053743" y="4370025"/>
            <a:ext cx="5792286" cy="3766803"/>
          </a:xfrm>
          <a:prstGeom prst="rect">
            <a:avLst/>
          </a:prstGeom>
        </p:spPr>
      </p:pic>
      <p:cxnSp>
        <p:nvCxnSpPr>
          <p:cNvPr id="8" name="Straight Connector 7">
            <a:extLst>
              <a:ext uri="{FF2B5EF4-FFF2-40B4-BE49-F238E27FC236}">
                <a16:creationId xmlns:a16="http://schemas.microsoft.com/office/drawing/2014/main" id="{859AEF0C-9591-6D91-3888-D1A07A1492E8}"/>
              </a:ext>
            </a:extLst>
          </p:cNvPr>
          <p:cNvCxnSpPr>
            <a:cxnSpLocks/>
          </p:cNvCxnSpPr>
          <p:nvPr userDrawn="1"/>
        </p:nvCxnSpPr>
        <p:spPr>
          <a:xfrm>
            <a:off x="847550" y="1248063"/>
            <a:ext cx="5837335"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250820"/>
      </p:ext>
    </p:extLst>
  </p:cSld>
  <p:clrMap bg1="lt1" tx1="dk1" bg2="lt2" tx2="dk2" accent1="accent1" accent2="accent2" accent3="accent3" accent4="accent4" accent5="accent5" accent6="accent6" hlink="hlink" folHlink="folHlink"/>
  <p:sldLayoutIdLst>
    <p:sldLayoutId id="21474837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9B9B39-0EAE-663F-8916-D13B0E3836A9}"/>
              </a:ext>
            </a:extLst>
          </p:cNvPr>
          <p:cNvCxnSpPr>
            <a:cxnSpLocks/>
          </p:cNvCxnSpPr>
          <p:nvPr userDrawn="1"/>
        </p:nvCxnSpPr>
        <p:spPr>
          <a:xfrm>
            <a:off x="847550" y="1248063"/>
            <a:ext cx="10496899"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A453FC0-0102-35C4-F1B4-3B8B75CE6BF5}"/>
              </a:ext>
            </a:extLst>
          </p:cNvPr>
          <p:cNvSpPr/>
          <p:nvPr userDrawn="1"/>
        </p:nvSpPr>
        <p:spPr>
          <a:xfrm>
            <a:off x="0" y="6383547"/>
            <a:ext cx="12192000" cy="539103"/>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ircle&#10;&#10;Description automatically generated">
            <a:extLst>
              <a:ext uri="{FF2B5EF4-FFF2-40B4-BE49-F238E27FC236}">
                <a16:creationId xmlns:a16="http://schemas.microsoft.com/office/drawing/2014/main" id="{B083A677-4B28-1812-C4A1-BB7ED0E557B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5224" r="25687" b="64051"/>
          <a:stretch/>
        </p:blipFill>
        <p:spPr>
          <a:xfrm rot="19800000">
            <a:off x="7291524" y="5132462"/>
            <a:ext cx="4989911" cy="3041270"/>
          </a:xfrm>
          <a:prstGeom prst="rect">
            <a:avLst/>
          </a:prstGeom>
        </p:spPr>
      </p:pic>
    </p:spTree>
    <p:extLst>
      <p:ext uri="{BB962C8B-B14F-4D97-AF65-F5344CB8AC3E}">
        <p14:creationId xmlns:p14="http://schemas.microsoft.com/office/powerpoint/2010/main" val="684240875"/>
      </p:ext>
    </p:extLst>
  </p:cSld>
  <p:clrMap bg1="lt1" tx1="dk1" bg2="lt2" tx2="dk2" accent1="accent1" accent2="accent2" accent3="accent3" accent4="accent4" accent5="accent5" accent6="accent6" hlink="hlink" folHlink="folHlink"/>
  <p:sldLayoutIdLst>
    <p:sldLayoutId id="2147483765" r:id="rId1"/>
    <p:sldLayoutId id="214748376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9B9B39-0EAE-663F-8916-D13B0E3836A9}"/>
              </a:ext>
            </a:extLst>
          </p:cNvPr>
          <p:cNvCxnSpPr>
            <a:cxnSpLocks/>
          </p:cNvCxnSpPr>
          <p:nvPr userDrawn="1"/>
        </p:nvCxnSpPr>
        <p:spPr>
          <a:xfrm>
            <a:off x="847550" y="1248063"/>
            <a:ext cx="10496899"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E886B4E-914A-6D02-BC61-6FEAAE502B52}"/>
              </a:ext>
            </a:extLst>
          </p:cNvPr>
          <p:cNvSpPr/>
          <p:nvPr userDrawn="1"/>
        </p:nvSpPr>
        <p:spPr>
          <a:xfrm>
            <a:off x="0" y="6383547"/>
            <a:ext cx="12192000" cy="539103"/>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ircle&#10;&#10;Description automatically generated">
            <a:extLst>
              <a:ext uri="{FF2B5EF4-FFF2-40B4-BE49-F238E27FC236}">
                <a16:creationId xmlns:a16="http://schemas.microsoft.com/office/drawing/2014/main" id="{6CA36070-64C1-1CC1-E342-A4DD4F4A025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24" r="25687" b="64051"/>
          <a:stretch/>
        </p:blipFill>
        <p:spPr>
          <a:xfrm rot="19800000">
            <a:off x="7291524" y="5132462"/>
            <a:ext cx="4989911" cy="3041270"/>
          </a:xfrm>
          <a:prstGeom prst="rect">
            <a:avLst/>
          </a:prstGeom>
        </p:spPr>
      </p:pic>
    </p:spTree>
    <p:extLst>
      <p:ext uri="{BB962C8B-B14F-4D97-AF65-F5344CB8AC3E}">
        <p14:creationId xmlns:p14="http://schemas.microsoft.com/office/powerpoint/2010/main" val="397311981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9B9B39-0EAE-663F-8916-D13B0E3836A9}"/>
              </a:ext>
            </a:extLst>
          </p:cNvPr>
          <p:cNvCxnSpPr>
            <a:cxnSpLocks/>
          </p:cNvCxnSpPr>
          <p:nvPr userDrawn="1"/>
        </p:nvCxnSpPr>
        <p:spPr>
          <a:xfrm>
            <a:off x="847550" y="1248063"/>
            <a:ext cx="10496899"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68A6119-C88D-3649-1CD4-7CC0622E9784}"/>
              </a:ext>
            </a:extLst>
          </p:cNvPr>
          <p:cNvSpPr/>
          <p:nvPr userDrawn="1"/>
        </p:nvSpPr>
        <p:spPr>
          <a:xfrm>
            <a:off x="0" y="6383547"/>
            <a:ext cx="12192000" cy="539103"/>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Circle&#10;&#10;Description automatically generated">
            <a:extLst>
              <a:ext uri="{FF2B5EF4-FFF2-40B4-BE49-F238E27FC236}">
                <a16:creationId xmlns:a16="http://schemas.microsoft.com/office/drawing/2014/main" id="{D47B3F49-4DAA-D4D0-1CB6-2B7CBB9B6B0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24" r="25687" b="64051"/>
          <a:stretch/>
        </p:blipFill>
        <p:spPr>
          <a:xfrm rot="19800000">
            <a:off x="7291524" y="5132462"/>
            <a:ext cx="4989911" cy="3041270"/>
          </a:xfrm>
          <a:prstGeom prst="rect">
            <a:avLst/>
          </a:prstGeom>
        </p:spPr>
      </p:pic>
    </p:spTree>
    <p:extLst>
      <p:ext uri="{BB962C8B-B14F-4D97-AF65-F5344CB8AC3E}">
        <p14:creationId xmlns:p14="http://schemas.microsoft.com/office/powerpoint/2010/main" val="2066364808"/>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5950EE9-87B8-A6A1-83DF-026C64CBFB6A}"/>
              </a:ext>
            </a:extLst>
          </p:cNvPr>
          <p:cNvCxnSpPr>
            <a:cxnSpLocks/>
          </p:cNvCxnSpPr>
          <p:nvPr userDrawn="1"/>
        </p:nvCxnSpPr>
        <p:spPr>
          <a:xfrm>
            <a:off x="4692072" y="6008963"/>
            <a:ext cx="6902165"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733E436F-A51F-4978-BFD2-80DC7D457BB2}"/>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5000" b="7822"/>
          <a:stretch/>
        </p:blipFill>
        <p:spPr>
          <a:xfrm>
            <a:off x="0" y="2613891"/>
            <a:ext cx="4231614" cy="4244108"/>
          </a:xfrm>
          <a:prstGeom prst="rect">
            <a:avLst/>
          </a:prstGeom>
        </p:spPr>
      </p:pic>
    </p:spTree>
    <p:extLst>
      <p:ext uri="{BB962C8B-B14F-4D97-AF65-F5344CB8AC3E}">
        <p14:creationId xmlns:p14="http://schemas.microsoft.com/office/powerpoint/2010/main" val="1347444650"/>
      </p:ext>
    </p:extLst>
  </p:cSld>
  <p:clrMap bg1="lt1" tx1="dk1" bg2="lt2" tx2="dk2" accent1="accent1" accent2="accent2" accent3="accent3" accent4="accent4" accent5="accent5" accent6="accent6" hlink="hlink" folHlink="folHlink"/>
  <p:sldLayoutIdLst>
    <p:sldLayoutId id="21474837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BE333E-8BD5-677B-0E30-39FD05F2EFA8}"/>
              </a:ext>
            </a:extLst>
          </p:cNvPr>
          <p:cNvSpPr>
            <a:spLocks noGrp="1"/>
          </p:cNvSpPr>
          <p:nvPr>
            <p:ph type="title"/>
          </p:nvPr>
        </p:nvSpPr>
        <p:spPr>
          <a:xfrm>
            <a:off x="469118" y="365698"/>
            <a:ext cx="9883112" cy="76543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B35AEE-31CC-D0CF-B426-A22DFA7C2FD8}"/>
              </a:ext>
            </a:extLst>
          </p:cNvPr>
          <p:cNvSpPr>
            <a:spLocks noGrp="1"/>
          </p:cNvSpPr>
          <p:nvPr>
            <p:ph type="body" idx="1"/>
          </p:nvPr>
        </p:nvSpPr>
        <p:spPr>
          <a:xfrm>
            <a:off x="469118" y="1346554"/>
            <a:ext cx="11253763" cy="48307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2" descr="Haematology – Somerset NHS Foundation Trust – Musgrove Hospital – My  Planned Care NHS">
            <a:extLst>
              <a:ext uri="{FF2B5EF4-FFF2-40B4-BE49-F238E27FC236}">
                <a16:creationId xmlns:a16="http://schemas.microsoft.com/office/drawing/2014/main" id="{2B946DF4-542F-2438-B4ED-93729200F2DF}"/>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350746" y="5988328"/>
            <a:ext cx="1332185" cy="6550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5" descr="South Western Ambulance Service [SWAST]">
            <a:extLst>
              <a:ext uri="{FF2B5EF4-FFF2-40B4-BE49-F238E27FC236}">
                <a16:creationId xmlns:a16="http://schemas.microsoft.com/office/drawing/2014/main" id="{13645C36-6E05-BF9F-E5F4-AA29B02CBC62}"/>
              </a:ext>
            </a:extLst>
          </p:cNvPr>
          <p:cNvPicPr>
            <a:picLocks noChangeAspect="1" noChangeArrowheads="1"/>
          </p:cNvPicPr>
          <p:nvPr userDrawn="1"/>
        </p:nvPicPr>
        <p:blipFill rotWithShape="1">
          <a:blip r:embed="rId7" cstate="email">
            <a:extLst>
              <a:ext uri="{28A0092B-C50C-407E-A947-70E740481C1C}">
                <a14:useLocalDpi xmlns:a14="http://schemas.microsoft.com/office/drawing/2010/main"/>
              </a:ext>
            </a:extLst>
          </a:blip>
          <a:srcRect/>
          <a:stretch/>
        </p:blipFill>
        <p:spPr bwMode="auto">
          <a:xfrm>
            <a:off x="6999331" y="5988328"/>
            <a:ext cx="1844682" cy="656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A picture containing text&#10;&#10;Description automatically generated">
            <a:extLst>
              <a:ext uri="{FF2B5EF4-FFF2-40B4-BE49-F238E27FC236}">
                <a16:creationId xmlns:a16="http://schemas.microsoft.com/office/drawing/2014/main" id="{CAFA4551-872B-5C73-32FB-954621910C38}"/>
              </a:ext>
            </a:extLst>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10220311" y="256327"/>
            <a:ext cx="1593053" cy="65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omepage - NHS Somerset">
            <a:extLst>
              <a:ext uri="{FF2B5EF4-FFF2-40B4-BE49-F238E27FC236}">
                <a16:creationId xmlns:a16="http://schemas.microsoft.com/office/drawing/2014/main" id="{C51157AC-0F1E-D054-8CA1-791F3EF65381}"/>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l="23748" t="15154" r="4874" b="4696"/>
          <a:stretch/>
        </p:blipFill>
        <p:spPr bwMode="auto">
          <a:xfrm>
            <a:off x="508365" y="5986362"/>
            <a:ext cx="1082093" cy="656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merset Council - Frome Town Council">
            <a:extLst>
              <a:ext uri="{FF2B5EF4-FFF2-40B4-BE49-F238E27FC236}">
                <a16:creationId xmlns:a16="http://schemas.microsoft.com/office/drawing/2014/main" id="{EDDC3AFF-1F27-D29F-D1B4-DAEA39177D5E}"/>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l="5818" t="13432" r="5148" b="6417"/>
          <a:stretch/>
        </p:blipFill>
        <p:spPr bwMode="auto">
          <a:xfrm>
            <a:off x="3122551" y="5986362"/>
            <a:ext cx="2070119" cy="65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0011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lgn="l" defTabSz="911840" rtl="0" eaLnBrk="1" latinLnBrk="0" hangingPunct="1">
        <a:lnSpc>
          <a:spcPct val="90000"/>
        </a:lnSpc>
        <a:spcBef>
          <a:spcPct val="0"/>
        </a:spcBef>
        <a:buNone/>
        <a:defRPr sz="4388" b="1" kern="1200">
          <a:solidFill>
            <a:srgbClr val="0066CC"/>
          </a:solidFill>
          <a:latin typeface="Arial" panose="020B0604020202020204" pitchFamily="34" charset="0"/>
          <a:ea typeface="+mj-ea"/>
          <a:cs typeface="Arial" panose="020B0604020202020204" pitchFamily="34" charset="0"/>
        </a:defRPr>
      </a:lvl1pPr>
    </p:titleStyle>
    <p:bodyStyle>
      <a:lvl1pPr marL="227960" indent="-227960" algn="l" defTabSz="911840" rtl="0" eaLnBrk="1" latinLnBrk="0" hangingPunct="1">
        <a:lnSpc>
          <a:spcPct val="90000"/>
        </a:lnSpc>
        <a:spcBef>
          <a:spcPts val="997"/>
        </a:spcBef>
        <a:buFont typeface="Arial" panose="020B0604020202020204" pitchFamily="34" charset="0"/>
        <a:buChar char="•"/>
        <a:defRPr sz="2792" kern="1200">
          <a:solidFill>
            <a:schemeClr val="tx1"/>
          </a:solidFill>
          <a:latin typeface="Arial" panose="020B0604020202020204" pitchFamily="34" charset="0"/>
          <a:ea typeface="+mn-ea"/>
          <a:cs typeface="Arial" panose="020B0604020202020204" pitchFamily="34" charset="0"/>
        </a:defRPr>
      </a:lvl1pPr>
      <a:lvl2pPr marL="683880" indent="-227960" algn="l" defTabSz="911840" rtl="0" eaLnBrk="1" latinLnBrk="0" hangingPunct="1">
        <a:lnSpc>
          <a:spcPct val="90000"/>
        </a:lnSpc>
        <a:spcBef>
          <a:spcPts val="499"/>
        </a:spcBef>
        <a:buFont typeface="Arial" panose="020B0604020202020204" pitchFamily="34" charset="0"/>
        <a:buChar char="•"/>
        <a:defRPr sz="2393" kern="1200">
          <a:solidFill>
            <a:schemeClr val="tx1"/>
          </a:solidFill>
          <a:latin typeface="Arial" panose="020B0604020202020204" pitchFamily="34" charset="0"/>
          <a:ea typeface="+mn-ea"/>
          <a:cs typeface="Arial" panose="020B0604020202020204" pitchFamily="34" charset="0"/>
        </a:defRPr>
      </a:lvl2pPr>
      <a:lvl3pPr marL="1139800" indent="-227960" algn="l" defTabSz="911840" rtl="0" eaLnBrk="1" latinLnBrk="0" hangingPunct="1">
        <a:lnSpc>
          <a:spcPct val="90000"/>
        </a:lnSpc>
        <a:spcBef>
          <a:spcPts val="499"/>
        </a:spcBef>
        <a:buFont typeface="Arial" panose="020B0604020202020204" pitchFamily="34" charset="0"/>
        <a:buChar char="•"/>
        <a:defRPr sz="1994" kern="1200">
          <a:solidFill>
            <a:schemeClr val="tx1"/>
          </a:solidFill>
          <a:latin typeface="Arial" panose="020B0604020202020204" pitchFamily="34" charset="0"/>
          <a:ea typeface="+mn-ea"/>
          <a:cs typeface="Arial" panose="020B0604020202020204" pitchFamily="34" charset="0"/>
        </a:defRPr>
      </a:lvl3pPr>
      <a:lvl4pPr marL="1595719" indent="-227960" algn="l" defTabSz="911840" rtl="0" eaLnBrk="1" latinLnBrk="0" hangingPunct="1">
        <a:lnSpc>
          <a:spcPct val="90000"/>
        </a:lnSpc>
        <a:spcBef>
          <a:spcPts val="499"/>
        </a:spcBef>
        <a:buFont typeface="Arial" panose="020B0604020202020204" pitchFamily="34" charset="0"/>
        <a:buChar char="•"/>
        <a:defRPr sz="1795" kern="1200">
          <a:solidFill>
            <a:schemeClr val="tx1"/>
          </a:solidFill>
          <a:latin typeface="Arial" panose="020B0604020202020204" pitchFamily="34" charset="0"/>
          <a:ea typeface="+mn-ea"/>
          <a:cs typeface="Arial" panose="020B0604020202020204" pitchFamily="34" charset="0"/>
        </a:defRPr>
      </a:lvl4pPr>
      <a:lvl5pPr marL="2051639" indent="-227960" algn="l" defTabSz="911840" rtl="0" eaLnBrk="1" latinLnBrk="0" hangingPunct="1">
        <a:lnSpc>
          <a:spcPct val="90000"/>
        </a:lnSpc>
        <a:spcBef>
          <a:spcPts val="499"/>
        </a:spcBef>
        <a:buFont typeface="Arial" panose="020B0604020202020204" pitchFamily="34" charset="0"/>
        <a:buChar char="•"/>
        <a:defRPr sz="1795" kern="1200">
          <a:solidFill>
            <a:schemeClr val="tx1"/>
          </a:solidFill>
          <a:latin typeface="Arial" panose="020B0604020202020204" pitchFamily="34" charset="0"/>
          <a:ea typeface="+mn-ea"/>
          <a:cs typeface="Arial" panose="020B0604020202020204" pitchFamily="34" charset="0"/>
        </a:defRPr>
      </a:lvl5pPr>
      <a:lvl6pPr marL="2507559" indent="-227960" algn="l" defTabSz="911840"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3479" indent="-227960" algn="l" defTabSz="911840"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19399" indent="-227960" algn="l" defTabSz="911840"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5319" indent="-227960" algn="l" defTabSz="911840"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1840" rtl="0" eaLnBrk="1" latinLnBrk="0" hangingPunct="1">
        <a:defRPr sz="1795" kern="1200">
          <a:solidFill>
            <a:schemeClr val="tx1"/>
          </a:solidFill>
          <a:latin typeface="+mn-lt"/>
          <a:ea typeface="+mn-ea"/>
          <a:cs typeface="+mn-cs"/>
        </a:defRPr>
      </a:lvl1pPr>
      <a:lvl2pPr marL="455920" algn="l" defTabSz="911840" rtl="0" eaLnBrk="1" latinLnBrk="0" hangingPunct="1">
        <a:defRPr sz="1795" kern="1200">
          <a:solidFill>
            <a:schemeClr val="tx1"/>
          </a:solidFill>
          <a:latin typeface="+mn-lt"/>
          <a:ea typeface="+mn-ea"/>
          <a:cs typeface="+mn-cs"/>
        </a:defRPr>
      </a:lvl2pPr>
      <a:lvl3pPr marL="911840" algn="l" defTabSz="911840" rtl="0" eaLnBrk="1" latinLnBrk="0" hangingPunct="1">
        <a:defRPr sz="1795" kern="1200">
          <a:solidFill>
            <a:schemeClr val="tx1"/>
          </a:solidFill>
          <a:latin typeface="+mn-lt"/>
          <a:ea typeface="+mn-ea"/>
          <a:cs typeface="+mn-cs"/>
        </a:defRPr>
      </a:lvl3pPr>
      <a:lvl4pPr marL="1367760" algn="l" defTabSz="911840" rtl="0" eaLnBrk="1" latinLnBrk="0" hangingPunct="1">
        <a:defRPr sz="1795" kern="1200">
          <a:solidFill>
            <a:schemeClr val="tx1"/>
          </a:solidFill>
          <a:latin typeface="+mn-lt"/>
          <a:ea typeface="+mn-ea"/>
          <a:cs typeface="+mn-cs"/>
        </a:defRPr>
      </a:lvl4pPr>
      <a:lvl5pPr marL="1823679" algn="l" defTabSz="911840" rtl="0" eaLnBrk="1" latinLnBrk="0" hangingPunct="1">
        <a:defRPr sz="1795" kern="1200">
          <a:solidFill>
            <a:schemeClr val="tx1"/>
          </a:solidFill>
          <a:latin typeface="+mn-lt"/>
          <a:ea typeface="+mn-ea"/>
          <a:cs typeface="+mn-cs"/>
        </a:defRPr>
      </a:lvl5pPr>
      <a:lvl6pPr marL="2279599" algn="l" defTabSz="911840" rtl="0" eaLnBrk="1" latinLnBrk="0" hangingPunct="1">
        <a:defRPr sz="1795" kern="1200">
          <a:solidFill>
            <a:schemeClr val="tx1"/>
          </a:solidFill>
          <a:latin typeface="+mn-lt"/>
          <a:ea typeface="+mn-ea"/>
          <a:cs typeface="+mn-cs"/>
        </a:defRPr>
      </a:lvl6pPr>
      <a:lvl7pPr marL="2735519" algn="l" defTabSz="911840" rtl="0" eaLnBrk="1" latinLnBrk="0" hangingPunct="1">
        <a:defRPr sz="1795" kern="1200">
          <a:solidFill>
            <a:schemeClr val="tx1"/>
          </a:solidFill>
          <a:latin typeface="+mn-lt"/>
          <a:ea typeface="+mn-ea"/>
          <a:cs typeface="+mn-cs"/>
        </a:defRPr>
      </a:lvl7pPr>
      <a:lvl8pPr marL="3191439" algn="l" defTabSz="911840" rtl="0" eaLnBrk="1" latinLnBrk="0" hangingPunct="1">
        <a:defRPr sz="1795" kern="1200">
          <a:solidFill>
            <a:schemeClr val="tx1"/>
          </a:solidFill>
          <a:latin typeface="+mn-lt"/>
          <a:ea typeface="+mn-ea"/>
          <a:cs typeface="+mn-cs"/>
        </a:defRPr>
      </a:lvl8pPr>
      <a:lvl9pPr marL="3647359" algn="l" defTabSz="911840" rtl="0" eaLnBrk="1" latinLnBrk="0" hangingPunct="1">
        <a:defRPr sz="1795"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4B2D2B-09AD-D482-37C5-B59F25CE93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4EA360-A298-66E5-469F-B13EFEE90B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A77F54-3A9E-908D-97EC-AE2F2E27F4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34AC56-D723-461B-9867-CAB9418E4242}" type="datetimeFigureOut">
              <a:rPr lang="en-GB" smtClean="0"/>
              <a:t>04/02/2024</a:t>
            </a:fld>
            <a:endParaRPr lang="en-GB"/>
          </a:p>
        </p:txBody>
      </p:sp>
      <p:sp>
        <p:nvSpPr>
          <p:cNvPr id="5" name="Footer Placeholder 4">
            <a:extLst>
              <a:ext uri="{FF2B5EF4-FFF2-40B4-BE49-F238E27FC236}">
                <a16:creationId xmlns:a16="http://schemas.microsoft.com/office/drawing/2014/main" id="{C87DA663-6DA4-5D78-2B30-619FA0B440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A28DF95-BD00-E1D9-94F5-F65B25353D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793A7-16A0-48E5-9ACC-08DE4041AFD3}" type="slidenum">
              <a:rPr lang="en-GB" smtClean="0"/>
              <a:t>‹#›</a:t>
            </a:fld>
            <a:endParaRPr lang="en-GB"/>
          </a:p>
        </p:txBody>
      </p:sp>
    </p:spTree>
    <p:extLst>
      <p:ext uri="{BB962C8B-B14F-4D97-AF65-F5344CB8AC3E}">
        <p14:creationId xmlns:p14="http://schemas.microsoft.com/office/powerpoint/2010/main" val="4116655442"/>
      </p:ext>
    </p:extLst>
  </p:cSld>
  <p:clrMap bg1="lt1" tx1="dk1" bg2="lt2" tx2="dk2" accent1="accent1" accent2="accent2" accent3="accent3" accent4="accent4" accent5="accent5" accent6="accent6" hlink="hlink" folHlink="folHlink"/>
  <p:sldLayoutIdLst>
    <p:sldLayoutId id="2147483655" r:id="rId1"/>
    <p:sldLayoutId id="214748369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app.powerbi.com/view?r=eyJrIjoiZmI4ODk2M2QtOGQzZC00OTk3LTk5MTgtNzhiYzViMGFkODg1IiwidCI6IjUwZjYwNzFmLWJiZmUtNDAxYS04ODAzLTY3Mzc0OGU2MjllMiIsImMiOjh9"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view?r=eyJrIjoiZmI4ODk2M2QtOGQzZC00OTk3LTk5MTgtNzhiYzViMGFkODg1IiwidCI6IjUwZjYwNzFmLWJiZmUtNDAxYS04ODAzLTY3Mzc0OGU2MjllMiIsImMiOjh9"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view?r=eyJrIjoiZmM2NDE0NjUtMmE0OS00MjNiLTkwZDEtZTMyMjM3ZTY3MDA4IiwidCI6IjUwZjYwNzFmLWJiZmUtNDAxYS04ODAzLTY3Mzc0OGU2MjllMiIsImMiOjh9"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view?r=eyJrIjoiZmM2NDE0NjUtMmE0OS00MjNiLTkwZDEtZTMyMjM3ZTY3MDA4IiwidCI6IjUwZjYwNzFmLWJiZmUtNDAxYS04ODAzLTY3Mzc0OGU2MjllMiIsImMiOjh9"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view?r=eyJrIjoiZmM2NDE0NjUtMmE0OS00MjNiLTkwZDEtZTMyMjM3ZTY3MDA4IiwidCI6IjUwZjYwNzFmLWJiZmUtNDAxYS04ODAzLTY3Mzc0OGU2MjllMiIsImMiOjh9"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view?r=eyJrIjoiZmM2NDE0NjUtMmE0OS00MjNiLTkwZDEtZTMyMjM3ZTY3MDA4IiwidCI6IjUwZjYwNzFmLWJiZmUtNDAxYS04ODAzLTY3Mzc0OGU2MjllMiIsImMiOjh9"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5.xml"/><Relationship Id="rId4" Type="http://schemas.openxmlformats.org/officeDocument/2006/relationships/image" Target="../media/image6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68.emf"/></Relationships>
</file>

<file path=ppt/slides/_rels/slide33.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70.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app.powerbi.com/groups/me/apps/3e0f3c2d-b2f5-4853-9b3c-6b518d096c0c/reports/8e40543f-6a0b-4bfa-8f5a-fed2288daa86/ReportSection1ff687a6a97ce75d0a59?ctid=4810e847-47aa-4462-b6a2-7af2cd16739f&amp;experience=power-bi" TargetMode="External"/><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view?r=eyJrIjoiZmI4ODk2M2QtOGQzZC00OTk3LTk5MTgtNzhiYzViMGFkODg1IiwidCI6IjUwZjYwNzFmLWJiZmUtNDAxYS04ODAzLTY3Mzc0OGU2MjllMiIsImMiOjh9"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A69677-82D3-7BB6-F4D1-809EDEB52FF0}"/>
              </a:ext>
            </a:extLst>
          </p:cNvPr>
          <p:cNvSpPr txBox="1"/>
          <p:nvPr/>
        </p:nvSpPr>
        <p:spPr>
          <a:xfrm>
            <a:off x="813937" y="1208151"/>
            <a:ext cx="7933248" cy="2554545"/>
          </a:xfrm>
          <a:prstGeom prst="rect">
            <a:avLst/>
          </a:prstGeom>
          <a:noFill/>
        </p:spPr>
        <p:txBody>
          <a:bodyPr wrap="square" lIns="91440" tIns="45720" rIns="91440" bIns="45720" rtlCol="0" anchor="t">
            <a:spAutoFit/>
          </a:bodyPr>
          <a:lstStyle/>
          <a:p>
            <a:r>
              <a:rPr lang="en-GB" sz="8000" b="1">
                <a:solidFill>
                  <a:schemeClr val="bg1"/>
                </a:solidFill>
                <a:latin typeface="Arial"/>
                <a:cs typeface="Arial"/>
              </a:rPr>
              <a:t>ASC Deep Dive 2024/25</a:t>
            </a:r>
            <a:endParaRPr lang="en-US" dirty="0">
              <a:solidFill>
                <a:schemeClr val="bg1"/>
              </a:solidFill>
              <a:latin typeface="Arial"/>
              <a:cs typeface="Arial"/>
            </a:endParaRPr>
          </a:p>
        </p:txBody>
      </p:sp>
    </p:spTree>
    <p:extLst>
      <p:ext uri="{BB962C8B-B14F-4D97-AF65-F5344CB8AC3E}">
        <p14:creationId xmlns:p14="http://schemas.microsoft.com/office/powerpoint/2010/main" val="76358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CEE7F48-A030-1A7F-BF77-BF5E2CF80F64}"/>
              </a:ext>
            </a:extLst>
          </p:cNvPr>
          <p:cNvSpPr txBox="1"/>
          <p:nvPr/>
        </p:nvSpPr>
        <p:spPr>
          <a:xfrm>
            <a:off x="67732" y="0"/>
            <a:ext cx="10914543" cy="141577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mn-cs"/>
              </a:rPr>
              <a:t>CIPFA Comparison 2021/22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mn-cs"/>
              </a:rPr>
              <a:t>ASCOF 2A(2) - Long-term support needs of </a:t>
            </a:r>
            <a:r>
              <a:rPr kumimoji="0" lang="en-GB" sz="1400" b="1"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mn-cs"/>
              </a:rPr>
              <a:t>older adults (aged 65 and over)</a:t>
            </a:r>
            <a:r>
              <a:rPr kumimoji="0" lang="en-GB" sz="14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mn-cs"/>
              </a:rPr>
              <a:t> met by admission to residential and nursing care homes, per 100,000 population. (Lower is better)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Microsoft Power BI link to interactive report</a:t>
            </a:r>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96656C74-9A35-8FE4-DD6E-884553D87BBF}"/>
              </a:ext>
            </a:extLst>
          </p:cNvPr>
          <p:cNvPicPr>
            <a:picLocks noChangeAspect="1"/>
          </p:cNvPicPr>
          <p:nvPr/>
        </p:nvPicPr>
        <p:blipFill>
          <a:blip r:embed="rId3"/>
          <a:stretch>
            <a:fillRect/>
          </a:stretch>
        </p:blipFill>
        <p:spPr>
          <a:xfrm>
            <a:off x="0" y="989807"/>
            <a:ext cx="12191999" cy="5452248"/>
          </a:xfrm>
          <a:prstGeom prst="rect">
            <a:avLst/>
          </a:prstGeom>
        </p:spPr>
      </p:pic>
    </p:spTree>
    <p:extLst>
      <p:ext uri="{BB962C8B-B14F-4D97-AF65-F5344CB8AC3E}">
        <p14:creationId xmlns:p14="http://schemas.microsoft.com/office/powerpoint/2010/main" val="1619437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CEE7F48-A030-1A7F-BF77-BF5E2CF80F64}"/>
              </a:ext>
            </a:extLst>
          </p:cNvPr>
          <p:cNvSpPr txBox="1"/>
          <p:nvPr/>
        </p:nvSpPr>
        <p:spPr>
          <a:xfrm>
            <a:off x="67732" y="0"/>
            <a:ext cx="10914543" cy="12311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mn-cs"/>
              </a:rPr>
              <a:t>South West Comparison 2021/22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mn-cs"/>
              </a:rPr>
              <a:t>ASCOF 2A(1) - Long-term support needs of </a:t>
            </a:r>
            <a:r>
              <a:rPr kumimoji="0" lang="en-GB" sz="1400" b="1"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mn-cs"/>
              </a:rPr>
              <a:t>younger adults (aged 18-64)</a:t>
            </a:r>
            <a:r>
              <a:rPr kumimoji="0" lang="en-GB" sz="14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mn-cs"/>
              </a:rPr>
              <a:t> met by admission to residential and nursing care homes, per 100,000 population. (Lower is better)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Microsoft Power BI link to interactive report</a:t>
            </a:r>
            <a:endParaRPr kumimoji="0" lang="en-GB" sz="12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5C4B61D9-C7E0-E71B-CB16-6988D24C0F7B}"/>
              </a:ext>
            </a:extLst>
          </p:cNvPr>
          <p:cNvPicPr>
            <a:picLocks noChangeAspect="1"/>
          </p:cNvPicPr>
          <p:nvPr/>
        </p:nvPicPr>
        <p:blipFill>
          <a:blip r:embed="rId4"/>
          <a:stretch>
            <a:fillRect/>
          </a:stretch>
        </p:blipFill>
        <p:spPr>
          <a:xfrm>
            <a:off x="0" y="990905"/>
            <a:ext cx="12192000" cy="5445149"/>
          </a:xfrm>
          <a:prstGeom prst="rect">
            <a:avLst/>
          </a:prstGeom>
        </p:spPr>
      </p:pic>
    </p:spTree>
    <p:extLst>
      <p:ext uri="{BB962C8B-B14F-4D97-AF65-F5344CB8AC3E}">
        <p14:creationId xmlns:p14="http://schemas.microsoft.com/office/powerpoint/2010/main" val="3632054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CEE7F48-A030-1A7F-BF77-BF5E2CF80F64}"/>
              </a:ext>
            </a:extLst>
          </p:cNvPr>
          <p:cNvSpPr txBox="1"/>
          <p:nvPr/>
        </p:nvSpPr>
        <p:spPr>
          <a:xfrm>
            <a:off x="67732" y="0"/>
            <a:ext cx="1212426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mn-cs"/>
              </a:rPr>
              <a:t>CIPFA Comparison 2021/22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mn-cs"/>
              </a:rPr>
              <a:t>ASC-FR (T10) - Unit costs for clients accessing </a:t>
            </a:r>
            <a:r>
              <a:rPr kumimoji="0" lang="en-GB" sz="1800" b="1"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mn-cs"/>
              </a:rPr>
              <a:t>nursing</a:t>
            </a:r>
            <a:r>
              <a:rPr kumimoji="0" lang="en-GB" sz="18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mn-cs"/>
              </a:rPr>
              <a:t> long term care, by age band (£ per week)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Microsoft Power BI link</a:t>
            </a: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 (T10)</a:t>
            </a:r>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EC35B788-A2BB-4252-B34F-9726EE9A2210}"/>
              </a:ext>
            </a:extLst>
          </p:cNvPr>
          <p:cNvPicPr>
            <a:picLocks noChangeAspect="1"/>
          </p:cNvPicPr>
          <p:nvPr/>
        </p:nvPicPr>
        <p:blipFill>
          <a:blip r:embed="rId4"/>
          <a:stretch>
            <a:fillRect/>
          </a:stretch>
        </p:blipFill>
        <p:spPr>
          <a:xfrm>
            <a:off x="485624" y="965029"/>
            <a:ext cx="6182588" cy="5125165"/>
          </a:xfrm>
          <a:prstGeom prst="rect">
            <a:avLst/>
          </a:prstGeom>
          <a:ln>
            <a:solidFill>
              <a:schemeClr val="tx1"/>
            </a:solidFill>
          </a:ln>
        </p:spPr>
      </p:pic>
      <p:pic>
        <p:nvPicPr>
          <p:cNvPr id="6" name="Picture 5">
            <a:extLst>
              <a:ext uri="{FF2B5EF4-FFF2-40B4-BE49-F238E27FC236}">
                <a16:creationId xmlns:a16="http://schemas.microsoft.com/office/drawing/2014/main" id="{BAB66B7A-4B70-A193-99D8-557C56AAF139}"/>
              </a:ext>
            </a:extLst>
          </p:cNvPr>
          <p:cNvPicPr>
            <a:picLocks noChangeAspect="1"/>
          </p:cNvPicPr>
          <p:nvPr/>
        </p:nvPicPr>
        <p:blipFill>
          <a:blip r:embed="rId5"/>
          <a:stretch>
            <a:fillRect/>
          </a:stretch>
        </p:blipFill>
        <p:spPr>
          <a:xfrm>
            <a:off x="7389159" y="632685"/>
            <a:ext cx="2812676" cy="3589432"/>
          </a:xfrm>
          <a:prstGeom prst="rect">
            <a:avLst/>
          </a:prstGeom>
        </p:spPr>
      </p:pic>
      <p:pic>
        <p:nvPicPr>
          <p:cNvPr id="8" name="Picture 7">
            <a:extLst>
              <a:ext uri="{FF2B5EF4-FFF2-40B4-BE49-F238E27FC236}">
                <a16:creationId xmlns:a16="http://schemas.microsoft.com/office/drawing/2014/main" id="{1BF700FC-0AEB-B1B9-61B5-6BE146F04DBF}"/>
              </a:ext>
            </a:extLst>
          </p:cNvPr>
          <p:cNvPicPr>
            <a:picLocks noChangeAspect="1"/>
          </p:cNvPicPr>
          <p:nvPr/>
        </p:nvPicPr>
        <p:blipFill>
          <a:blip r:embed="rId6"/>
          <a:stretch>
            <a:fillRect/>
          </a:stretch>
        </p:blipFill>
        <p:spPr>
          <a:xfrm>
            <a:off x="7120638" y="4394740"/>
            <a:ext cx="3349718" cy="2211928"/>
          </a:xfrm>
          <a:prstGeom prst="rect">
            <a:avLst/>
          </a:prstGeom>
        </p:spPr>
      </p:pic>
    </p:spTree>
    <p:extLst>
      <p:ext uri="{BB962C8B-B14F-4D97-AF65-F5344CB8AC3E}">
        <p14:creationId xmlns:p14="http://schemas.microsoft.com/office/powerpoint/2010/main" val="2541631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CEE7F48-A030-1A7F-BF77-BF5E2CF80F64}"/>
              </a:ext>
            </a:extLst>
          </p:cNvPr>
          <p:cNvSpPr txBox="1"/>
          <p:nvPr/>
        </p:nvSpPr>
        <p:spPr>
          <a:xfrm>
            <a:off x="33866" y="-46637"/>
            <a:ext cx="1212426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mn-cs"/>
              </a:rPr>
              <a:t>South West Comparison 2021/22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mn-cs"/>
              </a:rPr>
              <a:t>ASC-FR (T10) - Unit costs for clients accessing </a:t>
            </a:r>
            <a:r>
              <a:rPr kumimoji="0" lang="en-GB" sz="1800" b="1"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mn-cs"/>
              </a:rPr>
              <a:t>nursing</a:t>
            </a:r>
            <a:r>
              <a:rPr kumimoji="0" lang="en-GB" sz="18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mn-cs"/>
              </a:rPr>
              <a:t> long term care, by age band (£ per week)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Microsoft Power BI link</a:t>
            </a: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 (T10)</a:t>
            </a:r>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A6963573-A2B9-D554-5BEE-E24104A13E94}"/>
              </a:ext>
            </a:extLst>
          </p:cNvPr>
          <p:cNvPicPr>
            <a:picLocks noChangeAspect="1"/>
          </p:cNvPicPr>
          <p:nvPr/>
        </p:nvPicPr>
        <p:blipFill>
          <a:blip r:embed="rId4"/>
          <a:stretch>
            <a:fillRect/>
          </a:stretch>
        </p:blipFill>
        <p:spPr>
          <a:xfrm>
            <a:off x="609736" y="1102577"/>
            <a:ext cx="6077798" cy="5172797"/>
          </a:xfrm>
          <a:prstGeom prst="rect">
            <a:avLst/>
          </a:prstGeom>
          <a:ln>
            <a:solidFill>
              <a:schemeClr val="tx1"/>
            </a:solidFill>
          </a:ln>
        </p:spPr>
      </p:pic>
      <p:pic>
        <p:nvPicPr>
          <p:cNvPr id="5" name="Picture 4">
            <a:extLst>
              <a:ext uri="{FF2B5EF4-FFF2-40B4-BE49-F238E27FC236}">
                <a16:creationId xmlns:a16="http://schemas.microsoft.com/office/drawing/2014/main" id="{24EA7FEE-EEAC-EA1F-7B1B-80169E5A3F63}"/>
              </a:ext>
            </a:extLst>
          </p:cNvPr>
          <p:cNvPicPr>
            <a:picLocks noChangeAspect="1"/>
          </p:cNvPicPr>
          <p:nvPr/>
        </p:nvPicPr>
        <p:blipFill>
          <a:blip r:embed="rId5"/>
          <a:stretch>
            <a:fillRect/>
          </a:stretch>
        </p:blipFill>
        <p:spPr>
          <a:xfrm>
            <a:off x="7021326" y="956701"/>
            <a:ext cx="4041087" cy="3247745"/>
          </a:xfrm>
          <a:prstGeom prst="rect">
            <a:avLst/>
          </a:prstGeom>
        </p:spPr>
      </p:pic>
      <p:pic>
        <p:nvPicPr>
          <p:cNvPr id="6" name="Picture 5">
            <a:extLst>
              <a:ext uri="{FF2B5EF4-FFF2-40B4-BE49-F238E27FC236}">
                <a16:creationId xmlns:a16="http://schemas.microsoft.com/office/drawing/2014/main" id="{A86FA14C-64D7-2ECB-2F91-FB14CAB43802}"/>
              </a:ext>
            </a:extLst>
          </p:cNvPr>
          <p:cNvPicPr>
            <a:picLocks noChangeAspect="1"/>
          </p:cNvPicPr>
          <p:nvPr/>
        </p:nvPicPr>
        <p:blipFill>
          <a:blip r:embed="rId6"/>
          <a:stretch>
            <a:fillRect/>
          </a:stretch>
        </p:blipFill>
        <p:spPr>
          <a:xfrm>
            <a:off x="7290809" y="4283449"/>
            <a:ext cx="3502119" cy="2312563"/>
          </a:xfrm>
          <a:prstGeom prst="rect">
            <a:avLst/>
          </a:prstGeom>
        </p:spPr>
      </p:pic>
    </p:spTree>
    <p:extLst>
      <p:ext uri="{BB962C8B-B14F-4D97-AF65-F5344CB8AC3E}">
        <p14:creationId xmlns:p14="http://schemas.microsoft.com/office/powerpoint/2010/main" val="1446962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CEE7F48-A030-1A7F-BF77-BF5E2CF80F64}"/>
              </a:ext>
            </a:extLst>
          </p:cNvPr>
          <p:cNvSpPr txBox="1"/>
          <p:nvPr/>
        </p:nvSpPr>
        <p:spPr>
          <a:xfrm>
            <a:off x="67732" y="0"/>
            <a:ext cx="1212426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mn-cs"/>
              </a:rPr>
              <a:t>CIPFA Comparison 2021/22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mn-cs"/>
              </a:rPr>
              <a:t>ASC-FR (T11) - Unit costs for clients accessing </a:t>
            </a:r>
            <a:r>
              <a:rPr kumimoji="0" lang="en-GB" sz="1800" b="1"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mn-cs"/>
              </a:rPr>
              <a:t>residential</a:t>
            </a:r>
            <a:r>
              <a:rPr kumimoji="0" lang="en-GB" sz="18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mn-cs"/>
              </a:rPr>
              <a:t> long term care, by age band (£ per week)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Microsoft Power BI link</a:t>
            </a: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 (T11)</a:t>
            </a:r>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3528DAD-A6BB-8C1F-1193-89CB17A1C439}"/>
              </a:ext>
            </a:extLst>
          </p:cNvPr>
          <p:cNvPicPr>
            <a:picLocks noChangeAspect="1"/>
          </p:cNvPicPr>
          <p:nvPr/>
        </p:nvPicPr>
        <p:blipFill>
          <a:blip r:embed="rId4"/>
          <a:stretch>
            <a:fillRect/>
          </a:stretch>
        </p:blipFill>
        <p:spPr>
          <a:xfrm>
            <a:off x="521773" y="1112935"/>
            <a:ext cx="6020640" cy="5277587"/>
          </a:xfrm>
          <a:prstGeom prst="rect">
            <a:avLst/>
          </a:prstGeom>
          <a:ln>
            <a:solidFill>
              <a:schemeClr val="tx1"/>
            </a:solidFill>
          </a:ln>
        </p:spPr>
      </p:pic>
      <p:pic>
        <p:nvPicPr>
          <p:cNvPr id="5" name="Picture 4">
            <a:extLst>
              <a:ext uri="{FF2B5EF4-FFF2-40B4-BE49-F238E27FC236}">
                <a16:creationId xmlns:a16="http://schemas.microsoft.com/office/drawing/2014/main" id="{75F90E11-B4F0-D30D-E84D-4E17730DD4CE}"/>
              </a:ext>
            </a:extLst>
          </p:cNvPr>
          <p:cNvPicPr>
            <a:picLocks noChangeAspect="1"/>
          </p:cNvPicPr>
          <p:nvPr/>
        </p:nvPicPr>
        <p:blipFill>
          <a:blip r:embed="rId5"/>
          <a:stretch>
            <a:fillRect/>
          </a:stretch>
        </p:blipFill>
        <p:spPr>
          <a:xfrm>
            <a:off x="7489451" y="719698"/>
            <a:ext cx="3088901" cy="3664939"/>
          </a:xfrm>
          <a:prstGeom prst="rect">
            <a:avLst/>
          </a:prstGeom>
        </p:spPr>
      </p:pic>
      <p:pic>
        <p:nvPicPr>
          <p:cNvPr id="6" name="Picture 5">
            <a:extLst>
              <a:ext uri="{FF2B5EF4-FFF2-40B4-BE49-F238E27FC236}">
                <a16:creationId xmlns:a16="http://schemas.microsoft.com/office/drawing/2014/main" id="{D080D234-2957-B5AE-E840-9EC1F854A948}"/>
              </a:ext>
            </a:extLst>
          </p:cNvPr>
          <p:cNvPicPr>
            <a:picLocks noChangeAspect="1"/>
          </p:cNvPicPr>
          <p:nvPr/>
        </p:nvPicPr>
        <p:blipFill>
          <a:blip r:embed="rId6"/>
          <a:stretch>
            <a:fillRect/>
          </a:stretch>
        </p:blipFill>
        <p:spPr>
          <a:xfrm>
            <a:off x="7345174" y="4480672"/>
            <a:ext cx="3377453" cy="2133936"/>
          </a:xfrm>
          <a:prstGeom prst="rect">
            <a:avLst/>
          </a:prstGeom>
        </p:spPr>
      </p:pic>
    </p:spTree>
    <p:extLst>
      <p:ext uri="{BB962C8B-B14F-4D97-AF65-F5344CB8AC3E}">
        <p14:creationId xmlns:p14="http://schemas.microsoft.com/office/powerpoint/2010/main" val="2327184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CEE7F48-A030-1A7F-BF77-BF5E2CF80F64}"/>
              </a:ext>
            </a:extLst>
          </p:cNvPr>
          <p:cNvSpPr txBox="1"/>
          <p:nvPr/>
        </p:nvSpPr>
        <p:spPr>
          <a:xfrm>
            <a:off x="67732" y="0"/>
            <a:ext cx="1212426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mn-cs"/>
              </a:rPr>
              <a:t>South West Comparison 2021/22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mn-cs"/>
              </a:rPr>
              <a:t>ASC-FR (T11) - Unit costs for clients accessing </a:t>
            </a:r>
            <a:r>
              <a:rPr kumimoji="0" lang="en-GB" sz="1800" b="1"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mn-cs"/>
              </a:rPr>
              <a:t>residential</a:t>
            </a:r>
            <a:r>
              <a:rPr kumimoji="0" lang="en-GB" sz="18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mn-cs"/>
              </a:rPr>
              <a:t> long term care, by age band (£ per week)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Microsoft Power BI link</a:t>
            </a: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 (T11)</a:t>
            </a:r>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051B73C0-B8C8-D9BB-1295-C07F70E98935}"/>
              </a:ext>
            </a:extLst>
          </p:cNvPr>
          <p:cNvPicPr>
            <a:picLocks noChangeAspect="1"/>
          </p:cNvPicPr>
          <p:nvPr/>
        </p:nvPicPr>
        <p:blipFill>
          <a:blip r:embed="rId4"/>
          <a:stretch>
            <a:fillRect/>
          </a:stretch>
        </p:blipFill>
        <p:spPr>
          <a:xfrm>
            <a:off x="7106770" y="830997"/>
            <a:ext cx="4332194" cy="3274139"/>
          </a:xfrm>
          <a:prstGeom prst="rect">
            <a:avLst/>
          </a:prstGeom>
        </p:spPr>
      </p:pic>
      <p:pic>
        <p:nvPicPr>
          <p:cNvPr id="5" name="Picture 4">
            <a:extLst>
              <a:ext uri="{FF2B5EF4-FFF2-40B4-BE49-F238E27FC236}">
                <a16:creationId xmlns:a16="http://schemas.microsoft.com/office/drawing/2014/main" id="{F52657FE-4652-0DC0-69BD-626888928D75}"/>
              </a:ext>
            </a:extLst>
          </p:cNvPr>
          <p:cNvPicPr>
            <a:picLocks noChangeAspect="1"/>
          </p:cNvPicPr>
          <p:nvPr/>
        </p:nvPicPr>
        <p:blipFill>
          <a:blip r:embed="rId5"/>
          <a:stretch>
            <a:fillRect/>
          </a:stretch>
        </p:blipFill>
        <p:spPr>
          <a:xfrm>
            <a:off x="238542" y="1107903"/>
            <a:ext cx="6049219" cy="5144218"/>
          </a:xfrm>
          <a:prstGeom prst="rect">
            <a:avLst/>
          </a:prstGeom>
          <a:ln>
            <a:solidFill>
              <a:schemeClr val="tx1"/>
            </a:solidFill>
          </a:ln>
        </p:spPr>
      </p:pic>
      <p:pic>
        <p:nvPicPr>
          <p:cNvPr id="7" name="Picture 6">
            <a:extLst>
              <a:ext uri="{FF2B5EF4-FFF2-40B4-BE49-F238E27FC236}">
                <a16:creationId xmlns:a16="http://schemas.microsoft.com/office/drawing/2014/main" id="{F73F4306-D7BD-2684-86DE-4E0C0D375372}"/>
              </a:ext>
            </a:extLst>
          </p:cNvPr>
          <p:cNvPicPr>
            <a:picLocks noChangeAspect="1"/>
          </p:cNvPicPr>
          <p:nvPr/>
        </p:nvPicPr>
        <p:blipFill>
          <a:blip r:embed="rId6"/>
          <a:stretch>
            <a:fillRect/>
          </a:stretch>
        </p:blipFill>
        <p:spPr>
          <a:xfrm>
            <a:off x="7584128" y="4217801"/>
            <a:ext cx="3377477" cy="2133785"/>
          </a:xfrm>
          <a:prstGeom prst="rect">
            <a:avLst/>
          </a:prstGeom>
        </p:spPr>
      </p:pic>
    </p:spTree>
    <p:extLst>
      <p:ext uri="{BB962C8B-B14F-4D97-AF65-F5344CB8AC3E}">
        <p14:creationId xmlns:p14="http://schemas.microsoft.com/office/powerpoint/2010/main" val="3641224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1077A-35A6-425B-A470-303BF461550A}"/>
              </a:ext>
            </a:extLst>
          </p:cNvPr>
          <p:cNvSpPr>
            <a:spLocks noGrp="1"/>
          </p:cNvSpPr>
          <p:nvPr>
            <p:ph type="ctrTitle"/>
          </p:nvPr>
        </p:nvSpPr>
        <p:spPr>
          <a:xfrm>
            <a:off x="489101" y="289839"/>
            <a:ext cx="8343402" cy="844255"/>
          </a:xfrm>
        </p:spPr>
        <p:txBody>
          <a:bodyPr>
            <a:normAutofit/>
          </a:bodyPr>
          <a:lstStyle/>
          <a:p>
            <a:pPr algn="l"/>
            <a:r>
              <a:rPr lang="en-GB" sz="4400">
                <a:latin typeface="Microsoft New Tai Lue"/>
                <a:ea typeface="Microsoft JhengHei UI Light"/>
                <a:cs typeface="Microsoft New Tai Lue"/>
              </a:rPr>
              <a:t>Demographic </a:t>
            </a:r>
            <a:endParaRPr lang="en-GB" sz="4400">
              <a:latin typeface="Microsoft New Tai Lue" panose="020B0502040204020203" pitchFamily="34" charset="0"/>
              <a:cs typeface="Microsoft New Tai Lue" panose="020B0502040204020203" pitchFamily="34" charset="0"/>
            </a:endParaRPr>
          </a:p>
        </p:txBody>
      </p:sp>
      <p:sp>
        <p:nvSpPr>
          <p:cNvPr id="3" name="Subtitle 2">
            <a:extLst>
              <a:ext uri="{FF2B5EF4-FFF2-40B4-BE49-F238E27FC236}">
                <a16:creationId xmlns:a16="http://schemas.microsoft.com/office/drawing/2014/main" id="{4FB98B1F-B469-46FE-A878-F5EDFC65F6D5}"/>
              </a:ext>
            </a:extLst>
          </p:cNvPr>
          <p:cNvSpPr>
            <a:spLocks noGrp="1"/>
          </p:cNvSpPr>
          <p:nvPr>
            <p:ph type="subTitle" idx="1"/>
          </p:nvPr>
        </p:nvSpPr>
        <p:spPr>
          <a:xfrm>
            <a:off x="215677" y="1132466"/>
            <a:ext cx="11473892" cy="5849895"/>
          </a:xfrm>
        </p:spPr>
        <p:txBody>
          <a:bodyPr vert="horz" lIns="91440" tIns="45720" rIns="91440" bIns="45720" rtlCol="0" anchor="t">
            <a:noAutofit/>
          </a:bodyPr>
          <a:lstStyle/>
          <a:p>
            <a:pPr algn="l"/>
            <a:endParaRPr lang="en-GB" sz="3600"/>
          </a:p>
        </p:txBody>
      </p:sp>
      <p:sp>
        <p:nvSpPr>
          <p:cNvPr id="6" name="TextBox 5">
            <a:extLst>
              <a:ext uri="{FF2B5EF4-FFF2-40B4-BE49-F238E27FC236}">
                <a16:creationId xmlns:a16="http://schemas.microsoft.com/office/drawing/2014/main" id="{D6117B0E-2287-B0D8-BAFF-9990F7A0243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graphicFrame>
        <p:nvGraphicFramePr>
          <p:cNvPr id="8" name="Table 7">
            <a:extLst>
              <a:ext uri="{FF2B5EF4-FFF2-40B4-BE49-F238E27FC236}">
                <a16:creationId xmlns:a16="http://schemas.microsoft.com/office/drawing/2014/main" id="{A8F4506C-04E7-ADAE-893A-2A79112F06BB}"/>
              </a:ext>
            </a:extLst>
          </p:cNvPr>
          <p:cNvGraphicFramePr>
            <a:graphicFrameLocks noGrp="1"/>
          </p:cNvGraphicFramePr>
          <p:nvPr/>
        </p:nvGraphicFramePr>
        <p:xfrm>
          <a:off x="196272" y="1062181"/>
          <a:ext cx="11478614" cy="5622613"/>
        </p:xfrm>
        <a:graphic>
          <a:graphicData uri="http://schemas.openxmlformats.org/drawingml/2006/table">
            <a:tbl>
              <a:tblPr firstRow="1" firstCol="1" bandRow="1">
                <a:tableStyleId>{5C22544A-7EE6-4342-B048-85BDC9FD1C3A}</a:tableStyleId>
              </a:tblPr>
              <a:tblGrid>
                <a:gridCol w="7717010">
                  <a:extLst>
                    <a:ext uri="{9D8B030D-6E8A-4147-A177-3AD203B41FA5}">
                      <a16:colId xmlns:a16="http://schemas.microsoft.com/office/drawing/2014/main" val="1075659428"/>
                    </a:ext>
                  </a:extLst>
                </a:gridCol>
                <a:gridCol w="1962792">
                  <a:extLst>
                    <a:ext uri="{9D8B030D-6E8A-4147-A177-3AD203B41FA5}">
                      <a16:colId xmlns:a16="http://schemas.microsoft.com/office/drawing/2014/main" val="3481946992"/>
                    </a:ext>
                  </a:extLst>
                </a:gridCol>
                <a:gridCol w="1798812">
                  <a:extLst>
                    <a:ext uri="{9D8B030D-6E8A-4147-A177-3AD203B41FA5}">
                      <a16:colId xmlns:a16="http://schemas.microsoft.com/office/drawing/2014/main" val="2673777196"/>
                    </a:ext>
                  </a:extLst>
                </a:gridCol>
              </a:tblGrid>
              <a:tr h="1216325">
                <a:tc>
                  <a:txBody>
                    <a:bodyPr/>
                    <a:lstStyle/>
                    <a:p>
                      <a:pPr algn="ctr"/>
                      <a:r>
                        <a:rPr lang="en-GB">
                          <a:effectLst/>
                        </a:rPr>
                        <a:t>Local Authority</a:t>
                      </a:r>
                    </a:p>
                  </a:txBody>
                  <a:tcPr marL="68580" marR="68580" marT="0" marB="0" anchor="ctr"/>
                </a:tc>
                <a:tc>
                  <a:txBody>
                    <a:bodyPr/>
                    <a:lstStyle/>
                    <a:p>
                      <a:pPr marL="342900" lvl="0" indent="-342900" algn="ctr"/>
                      <a:r>
                        <a:rPr lang="en-GB">
                          <a:effectLst/>
                        </a:rPr>
                        <a:t>All persons</a:t>
                      </a:r>
                    </a:p>
                  </a:txBody>
                  <a:tcPr marL="68580" marR="68580" marT="0" marB="0" anchor="ctr"/>
                </a:tc>
                <a:tc>
                  <a:txBody>
                    <a:bodyPr/>
                    <a:lstStyle/>
                    <a:p>
                      <a:pPr marL="342900" lvl="0" indent="-342900" algn="ctr"/>
                      <a:r>
                        <a:rPr lang="en-GB">
                          <a:effectLst/>
                        </a:rPr>
                        <a:t>Percentage of population aged over 65 years</a:t>
                      </a:r>
                    </a:p>
                  </a:txBody>
                  <a:tcPr marL="68580" marR="68580" marT="0" marB="0" anchor="ctr"/>
                </a:tc>
                <a:extLst>
                  <a:ext uri="{0D108BD9-81ED-4DB2-BD59-A6C34878D82A}">
                    <a16:rowId xmlns:a16="http://schemas.microsoft.com/office/drawing/2014/main" val="2021031250"/>
                  </a:ext>
                </a:extLst>
              </a:tr>
              <a:tr h="275393">
                <a:tc>
                  <a:txBody>
                    <a:bodyPr/>
                    <a:lstStyle/>
                    <a:p>
                      <a:pPr marL="194310" algn="just"/>
                      <a:r>
                        <a:rPr lang="en-GB">
                          <a:effectLst/>
                        </a:rPr>
                        <a:t>Dorset Council</a:t>
                      </a:r>
                    </a:p>
                  </a:txBody>
                  <a:tcPr marL="68580" marR="68580" marT="0" marB="0" anchor="b"/>
                </a:tc>
                <a:tc>
                  <a:txBody>
                    <a:bodyPr/>
                    <a:lstStyle/>
                    <a:p>
                      <a:pPr marL="342900" lvl="0" indent="-342900" algn="r"/>
                      <a:r>
                        <a:rPr lang="en-GB">
                          <a:effectLst/>
                        </a:rPr>
                        <a:t>379,600</a:t>
                      </a:r>
                    </a:p>
                  </a:txBody>
                  <a:tcPr marL="68580" marR="68580" marT="0" marB="0" anchor="b"/>
                </a:tc>
                <a:tc>
                  <a:txBody>
                    <a:bodyPr/>
                    <a:lstStyle/>
                    <a:p>
                      <a:pPr marL="342900" lvl="0" indent="-342900" algn="r"/>
                      <a:r>
                        <a:rPr lang="en-GB">
                          <a:effectLst/>
                        </a:rPr>
                        <a:t>29.58%</a:t>
                      </a:r>
                    </a:p>
                  </a:txBody>
                  <a:tcPr marL="68580" marR="68580" marT="0" marB="0" anchor="b"/>
                </a:tc>
                <a:extLst>
                  <a:ext uri="{0D108BD9-81ED-4DB2-BD59-A6C34878D82A}">
                    <a16:rowId xmlns:a16="http://schemas.microsoft.com/office/drawing/2014/main" val="2872463950"/>
                  </a:ext>
                </a:extLst>
              </a:tr>
              <a:tr h="275393">
                <a:tc>
                  <a:txBody>
                    <a:bodyPr/>
                    <a:lstStyle/>
                    <a:p>
                      <a:pPr marL="194310" algn="just"/>
                      <a:r>
                        <a:rPr lang="en-GB">
                          <a:effectLst/>
                        </a:rPr>
                        <a:t>Torbay Borough Council</a:t>
                      </a:r>
                    </a:p>
                  </a:txBody>
                  <a:tcPr marL="68580" marR="68580" marT="0" marB="0" anchor="b"/>
                </a:tc>
                <a:tc>
                  <a:txBody>
                    <a:bodyPr/>
                    <a:lstStyle/>
                    <a:p>
                      <a:pPr marL="342900" lvl="0" indent="-342900" algn="r"/>
                      <a:r>
                        <a:rPr lang="en-GB">
                          <a:effectLst/>
                        </a:rPr>
                        <a:t>139,300</a:t>
                      </a:r>
                    </a:p>
                  </a:txBody>
                  <a:tcPr marL="68580" marR="68580" marT="0" marB="0" anchor="b"/>
                </a:tc>
                <a:tc>
                  <a:txBody>
                    <a:bodyPr/>
                    <a:lstStyle/>
                    <a:p>
                      <a:pPr marL="342900" lvl="0" indent="-342900" algn="r"/>
                      <a:r>
                        <a:rPr lang="en-GB">
                          <a:effectLst/>
                        </a:rPr>
                        <a:t>26.70%</a:t>
                      </a:r>
                    </a:p>
                  </a:txBody>
                  <a:tcPr marL="68580" marR="68580" marT="0" marB="0" anchor="b"/>
                </a:tc>
                <a:extLst>
                  <a:ext uri="{0D108BD9-81ED-4DB2-BD59-A6C34878D82A}">
                    <a16:rowId xmlns:a16="http://schemas.microsoft.com/office/drawing/2014/main" val="1032860784"/>
                  </a:ext>
                </a:extLst>
              </a:tr>
              <a:tr h="275393">
                <a:tc>
                  <a:txBody>
                    <a:bodyPr/>
                    <a:lstStyle/>
                    <a:p>
                      <a:pPr marL="194310" algn="just"/>
                      <a:r>
                        <a:rPr lang="en-GB">
                          <a:effectLst/>
                        </a:rPr>
                        <a:t>Devon County Council</a:t>
                      </a:r>
                    </a:p>
                  </a:txBody>
                  <a:tcPr marL="68580" marR="68580" marT="0" marB="0" anchor="b"/>
                </a:tc>
                <a:tc>
                  <a:txBody>
                    <a:bodyPr/>
                    <a:lstStyle/>
                    <a:p>
                      <a:pPr marL="342900" lvl="0" indent="-342900" algn="r"/>
                      <a:r>
                        <a:rPr lang="en-GB">
                          <a:effectLst/>
                        </a:rPr>
                        <a:t>811,600</a:t>
                      </a:r>
                    </a:p>
                  </a:txBody>
                  <a:tcPr marL="68580" marR="68580" marT="0" marB="0" anchor="b"/>
                </a:tc>
                <a:tc>
                  <a:txBody>
                    <a:bodyPr/>
                    <a:lstStyle/>
                    <a:p>
                      <a:pPr marL="342900" lvl="0" indent="-342900" algn="r"/>
                      <a:r>
                        <a:rPr lang="en-GB">
                          <a:effectLst/>
                        </a:rPr>
                        <a:t>25.80%</a:t>
                      </a:r>
                    </a:p>
                  </a:txBody>
                  <a:tcPr marL="68580" marR="68580" marT="0" marB="0" anchor="b"/>
                </a:tc>
                <a:extLst>
                  <a:ext uri="{0D108BD9-81ED-4DB2-BD59-A6C34878D82A}">
                    <a16:rowId xmlns:a16="http://schemas.microsoft.com/office/drawing/2014/main" val="2390424711"/>
                  </a:ext>
                </a:extLst>
              </a:tr>
              <a:tr h="275393">
                <a:tc>
                  <a:txBody>
                    <a:bodyPr/>
                    <a:lstStyle/>
                    <a:p>
                      <a:pPr marL="194310" algn="just"/>
                      <a:r>
                        <a:rPr lang="en-GB">
                          <a:effectLst/>
                        </a:rPr>
                        <a:t>Cornwall Council</a:t>
                      </a:r>
                    </a:p>
                  </a:txBody>
                  <a:tcPr marL="68580" marR="68580" marT="0" marB="0" anchor="b"/>
                </a:tc>
                <a:tc>
                  <a:txBody>
                    <a:bodyPr/>
                    <a:lstStyle/>
                    <a:p>
                      <a:pPr marL="342900" lvl="0" indent="-342900" algn="r"/>
                      <a:r>
                        <a:rPr lang="en-GB">
                          <a:effectLst/>
                        </a:rPr>
                        <a:t>570,300</a:t>
                      </a:r>
                    </a:p>
                  </a:txBody>
                  <a:tcPr marL="68580" marR="68580" marT="0" marB="0" anchor="b"/>
                </a:tc>
                <a:tc>
                  <a:txBody>
                    <a:bodyPr/>
                    <a:lstStyle/>
                    <a:p>
                      <a:pPr marL="342900" lvl="0" indent="-342900" algn="r"/>
                      <a:r>
                        <a:rPr lang="en-GB">
                          <a:effectLst/>
                        </a:rPr>
                        <a:t>25.28%</a:t>
                      </a:r>
                    </a:p>
                  </a:txBody>
                  <a:tcPr marL="68580" marR="68580" marT="0" marB="0" anchor="b"/>
                </a:tc>
                <a:extLst>
                  <a:ext uri="{0D108BD9-81ED-4DB2-BD59-A6C34878D82A}">
                    <a16:rowId xmlns:a16="http://schemas.microsoft.com/office/drawing/2014/main" val="2124684849"/>
                  </a:ext>
                </a:extLst>
              </a:tr>
              <a:tr h="275393">
                <a:tc>
                  <a:txBody>
                    <a:bodyPr/>
                    <a:lstStyle/>
                    <a:p>
                      <a:pPr marL="194310" algn="just"/>
                      <a:r>
                        <a:rPr lang="en-GB">
                          <a:solidFill>
                            <a:sysClr val="windowText" lastClr="000000"/>
                          </a:solidFill>
                          <a:effectLst/>
                        </a:rPr>
                        <a:t>Somerset County Council</a:t>
                      </a:r>
                    </a:p>
                  </a:txBody>
                  <a:tcPr marL="68580" marR="68580" marT="0" marB="0" anchor="b">
                    <a:solidFill>
                      <a:srgbClr val="FFFF00"/>
                    </a:solidFill>
                  </a:tcPr>
                </a:tc>
                <a:tc>
                  <a:txBody>
                    <a:bodyPr/>
                    <a:lstStyle/>
                    <a:p>
                      <a:pPr marL="342900" lvl="0" indent="-342900" algn="r"/>
                      <a:r>
                        <a:rPr lang="en-GB">
                          <a:solidFill>
                            <a:sysClr val="windowText" lastClr="000000"/>
                          </a:solidFill>
                          <a:effectLst/>
                        </a:rPr>
                        <a:t>571,600</a:t>
                      </a:r>
                    </a:p>
                  </a:txBody>
                  <a:tcPr marL="68580" marR="68580" marT="0" marB="0" anchor="b">
                    <a:solidFill>
                      <a:srgbClr val="FFFF00"/>
                    </a:solidFill>
                  </a:tcPr>
                </a:tc>
                <a:tc>
                  <a:txBody>
                    <a:bodyPr/>
                    <a:lstStyle/>
                    <a:p>
                      <a:pPr marL="342900" lvl="0" indent="-342900" algn="r"/>
                      <a:r>
                        <a:rPr lang="en-GB">
                          <a:solidFill>
                            <a:sysClr val="windowText" lastClr="000000"/>
                          </a:solidFill>
                          <a:effectLst/>
                        </a:rPr>
                        <a:t>24.83%</a:t>
                      </a:r>
                    </a:p>
                  </a:txBody>
                  <a:tcPr marL="68580" marR="68580" marT="0" marB="0" anchor="b">
                    <a:solidFill>
                      <a:srgbClr val="FFFF00"/>
                    </a:solidFill>
                  </a:tcPr>
                </a:tc>
                <a:extLst>
                  <a:ext uri="{0D108BD9-81ED-4DB2-BD59-A6C34878D82A}">
                    <a16:rowId xmlns:a16="http://schemas.microsoft.com/office/drawing/2014/main" val="2402153893"/>
                  </a:ext>
                </a:extLst>
              </a:tr>
              <a:tr h="275393">
                <a:tc>
                  <a:txBody>
                    <a:bodyPr/>
                    <a:lstStyle/>
                    <a:p>
                      <a:pPr marL="194310" algn="just"/>
                      <a:r>
                        <a:rPr lang="en-GB">
                          <a:effectLst/>
                        </a:rPr>
                        <a:t>North Somerset Council</a:t>
                      </a:r>
                    </a:p>
                  </a:txBody>
                  <a:tcPr marL="68580" marR="68580" marT="0" marB="0" anchor="b"/>
                </a:tc>
                <a:tc>
                  <a:txBody>
                    <a:bodyPr/>
                    <a:lstStyle/>
                    <a:p>
                      <a:pPr marL="342900" lvl="0" indent="-342900" algn="r"/>
                      <a:r>
                        <a:rPr lang="en-GB">
                          <a:effectLst/>
                        </a:rPr>
                        <a:t>216,700</a:t>
                      </a:r>
                    </a:p>
                  </a:txBody>
                  <a:tcPr marL="68580" marR="68580" marT="0" marB="0" anchor="b"/>
                </a:tc>
                <a:tc>
                  <a:txBody>
                    <a:bodyPr/>
                    <a:lstStyle/>
                    <a:p>
                      <a:pPr marL="342900" lvl="0" indent="-342900" algn="r"/>
                      <a:r>
                        <a:rPr lang="en-GB">
                          <a:effectLst/>
                        </a:rPr>
                        <a:t>24.00%</a:t>
                      </a:r>
                    </a:p>
                  </a:txBody>
                  <a:tcPr marL="68580" marR="68580" marT="0" marB="0" anchor="b"/>
                </a:tc>
                <a:extLst>
                  <a:ext uri="{0D108BD9-81ED-4DB2-BD59-A6C34878D82A}">
                    <a16:rowId xmlns:a16="http://schemas.microsoft.com/office/drawing/2014/main" val="2011089494"/>
                  </a:ext>
                </a:extLst>
              </a:tr>
              <a:tr h="275393">
                <a:tc>
                  <a:txBody>
                    <a:bodyPr/>
                    <a:lstStyle/>
                    <a:p>
                      <a:pPr marL="194310" algn="just"/>
                      <a:r>
                        <a:rPr lang="en-GB">
                          <a:effectLst/>
                        </a:rPr>
                        <a:t>Wiltshire Council</a:t>
                      </a:r>
                    </a:p>
                  </a:txBody>
                  <a:tcPr marL="68580" marR="68580" marT="0" marB="0" anchor="b"/>
                </a:tc>
                <a:tc>
                  <a:txBody>
                    <a:bodyPr/>
                    <a:lstStyle/>
                    <a:p>
                      <a:pPr marL="342900" lvl="0" indent="-342900" algn="r"/>
                      <a:r>
                        <a:rPr lang="en-GB">
                          <a:effectLst/>
                        </a:rPr>
                        <a:t>510,400</a:t>
                      </a:r>
                    </a:p>
                  </a:txBody>
                  <a:tcPr marL="68580" marR="68580" marT="0" marB="0" anchor="b"/>
                </a:tc>
                <a:tc>
                  <a:txBody>
                    <a:bodyPr/>
                    <a:lstStyle/>
                    <a:p>
                      <a:pPr marL="342900" lvl="0" indent="-342900" algn="r"/>
                      <a:r>
                        <a:rPr lang="en-GB">
                          <a:effectLst/>
                        </a:rPr>
                        <a:t>21.87%</a:t>
                      </a:r>
                    </a:p>
                  </a:txBody>
                  <a:tcPr marL="68580" marR="68580" marT="0" marB="0" anchor="b"/>
                </a:tc>
                <a:extLst>
                  <a:ext uri="{0D108BD9-81ED-4DB2-BD59-A6C34878D82A}">
                    <a16:rowId xmlns:a16="http://schemas.microsoft.com/office/drawing/2014/main" val="922678541"/>
                  </a:ext>
                </a:extLst>
              </a:tr>
              <a:tr h="275393">
                <a:tc>
                  <a:txBody>
                    <a:bodyPr/>
                    <a:lstStyle/>
                    <a:p>
                      <a:pPr marL="194310" algn="just"/>
                      <a:r>
                        <a:rPr lang="en-GB">
                          <a:effectLst/>
                        </a:rPr>
                        <a:t>Gloucestershire County Council</a:t>
                      </a:r>
                    </a:p>
                  </a:txBody>
                  <a:tcPr marL="68580" marR="68580" marT="0" marB="0" anchor="b"/>
                </a:tc>
                <a:tc>
                  <a:txBody>
                    <a:bodyPr/>
                    <a:lstStyle/>
                    <a:p>
                      <a:pPr marL="342900" lvl="0" indent="-342900" algn="r"/>
                      <a:r>
                        <a:rPr lang="en-GB">
                          <a:effectLst/>
                        </a:rPr>
                        <a:t>645,100</a:t>
                      </a:r>
                    </a:p>
                  </a:txBody>
                  <a:tcPr marL="68580" marR="68580" marT="0" marB="0" anchor="b"/>
                </a:tc>
                <a:tc>
                  <a:txBody>
                    <a:bodyPr/>
                    <a:lstStyle/>
                    <a:p>
                      <a:pPr marL="342900" lvl="0" indent="-342900" algn="r"/>
                      <a:r>
                        <a:rPr lang="en-GB">
                          <a:effectLst/>
                        </a:rPr>
                        <a:t>21.69%</a:t>
                      </a:r>
                    </a:p>
                  </a:txBody>
                  <a:tcPr marL="68580" marR="68580" marT="0" marB="0" anchor="b"/>
                </a:tc>
                <a:extLst>
                  <a:ext uri="{0D108BD9-81ED-4DB2-BD59-A6C34878D82A}">
                    <a16:rowId xmlns:a16="http://schemas.microsoft.com/office/drawing/2014/main" val="4021500943"/>
                  </a:ext>
                </a:extLst>
              </a:tr>
              <a:tr h="275393">
                <a:tc>
                  <a:txBody>
                    <a:bodyPr/>
                    <a:lstStyle/>
                    <a:p>
                      <a:pPr marL="194310" algn="just"/>
                      <a:r>
                        <a:rPr lang="en-GB">
                          <a:effectLst/>
                        </a:rPr>
                        <a:t>Bournemouth, Christchurch and Poole Council</a:t>
                      </a:r>
                    </a:p>
                  </a:txBody>
                  <a:tcPr marL="68580" marR="68580" marT="0" marB="0" anchor="b"/>
                </a:tc>
                <a:tc>
                  <a:txBody>
                    <a:bodyPr/>
                    <a:lstStyle/>
                    <a:p>
                      <a:pPr marL="342900" lvl="0" indent="-342900" algn="r"/>
                      <a:r>
                        <a:rPr lang="en-GB">
                          <a:effectLst/>
                        </a:rPr>
                        <a:t>400,300</a:t>
                      </a:r>
                    </a:p>
                  </a:txBody>
                  <a:tcPr marL="68580" marR="68580" marT="0" marB="0" anchor="b"/>
                </a:tc>
                <a:tc>
                  <a:txBody>
                    <a:bodyPr/>
                    <a:lstStyle/>
                    <a:p>
                      <a:pPr marL="342900" lvl="0" indent="-342900" algn="r"/>
                      <a:r>
                        <a:rPr lang="en-GB">
                          <a:effectLst/>
                        </a:rPr>
                        <a:t>21.58%</a:t>
                      </a:r>
                    </a:p>
                  </a:txBody>
                  <a:tcPr marL="68580" marR="68580" marT="0" marB="0" anchor="b"/>
                </a:tc>
                <a:extLst>
                  <a:ext uri="{0D108BD9-81ED-4DB2-BD59-A6C34878D82A}">
                    <a16:rowId xmlns:a16="http://schemas.microsoft.com/office/drawing/2014/main" val="4171849245"/>
                  </a:ext>
                </a:extLst>
              </a:tr>
              <a:tr h="275393">
                <a:tc>
                  <a:txBody>
                    <a:bodyPr/>
                    <a:lstStyle/>
                    <a:p>
                      <a:pPr marL="194310" algn="just"/>
                      <a:r>
                        <a:rPr lang="en-GB">
                          <a:effectLst/>
                        </a:rPr>
                        <a:t>Bath and North East Somerset Council</a:t>
                      </a:r>
                    </a:p>
                  </a:txBody>
                  <a:tcPr marL="68580" marR="68580" marT="0" marB="0" anchor="b"/>
                </a:tc>
                <a:tc>
                  <a:txBody>
                    <a:bodyPr/>
                    <a:lstStyle/>
                    <a:p>
                      <a:pPr marL="342900" lvl="0" indent="-342900" algn="r"/>
                      <a:r>
                        <a:rPr lang="en-GB">
                          <a:effectLst/>
                        </a:rPr>
                        <a:t>193,400</a:t>
                      </a:r>
                    </a:p>
                  </a:txBody>
                  <a:tcPr marL="68580" marR="68580" marT="0" marB="0" anchor="b"/>
                </a:tc>
                <a:tc>
                  <a:txBody>
                    <a:bodyPr/>
                    <a:lstStyle/>
                    <a:p>
                      <a:pPr marL="342900" lvl="0" indent="-342900" algn="r"/>
                      <a:r>
                        <a:rPr lang="en-GB">
                          <a:effectLst/>
                        </a:rPr>
                        <a:t>19.34%</a:t>
                      </a:r>
                    </a:p>
                  </a:txBody>
                  <a:tcPr marL="68580" marR="68580" marT="0" marB="0" anchor="b"/>
                </a:tc>
                <a:extLst>
                  <a:ext uri="{0D108BD9-81ED-4DB2-BD59-A6C34878D82A}">
                    <a16:rowId xmlns:a16="http://schemas.microsoft.com/office/drawing/2014/main" val="2653471624"/>
                  </a:ext>
                </a:extLst>
              </a:tr>
              <a:tr h="275393">
                <a:tc>
                  <a:txBody>
                    <a:bodyPr/>
                    <a:lstStyle/>
                    <a:p>
                      <a:pPr marL="194310" algn="just"/>
                      <a:r>
                        <a:rPr lang="en-GB">
                          <a:effectLst/>
                        </a:rPr>
                        <a:t>Council of the Isles of Scilly</a:t>
                      </a:r>
                    </a:p>
                  </a:txBody>
                  <a:tcPr marL="68580" marR="68580" marT="0" marB="0" anchor="b"/>
                </a:tc>
                <a:tc>
                  <a:txBody>
                    <a:bodyPr/>
                    <a:lstStyle/>
                    <a:p>
                      <a:pPr marL="342900" lvl="0" indent="-342900" algn="r"/>
                      <a:r>
                        <a:rPr lang="en-GB">
                          <a:effectLst/>
                        </a:rPr>
                        <a:t>2,100</a:t>
                      </a:r>
                    </a:p>
                  </a:txBody>
                  <a:tcPr marL="68580" marR="68580" marT="0" marB="0" anchor="b"/>
                </a:tc>
                <a:tc>
                  <a:txBody>
                    <a:bodyPr/>
                    <a:lstStyle/>
                    <a:p>
                      <a:pPr marL="342900" lvl="0" indent="-342900" algn="r"/>
                      <a:r>
                        <a:rPr lang="en-GB">
                          <a:effectLst/>
                        </a:rPr>
                        <a:t>19.05%</a:t>
                      </a:r>
                    </a:p>
                  </a:txBody>
                  <a:tcPr marL="68580" marR="68580" marT="0" marB="0" anchor="b"/>
                </a:tc>
                <a:extLst>
                  <a:ext uri="{0D108BD9-81ED-4DB2-BD59-A6C34878D82A}">
                    <a16:rowId xmlns:a16="http://schemas.microsoft.com/office/drawing/2014/main" val="4081066559"/>
                  </a:ext>
                </a:extLst>
              </a:tr>
              <a:tr h="275393">
                <a:tc>
                  <a:txBody>
                    <a:bodyPr/>
                    <a:lstStyle/>
                    <a:p>
                      <a:pPr marL="194310" algn="just"/>
                      <a:r>
                        <a:rPr lang="en-GB">
                          <a:effectLst/>
                        </a:rPr>
                        <a:t>South Gloucestershire Council</a:t>
                      </a:r>
                    </a:p>
                  </a:txBody>
                  <a:tcPr marL="68580" marR="68580" marT="0" marB="0" anchor="b"/>
                </a:tc>
                <a:tc>
                  <a:txBody>
                    <a:bodyPr/>
                    <a:lstStyle/>
                    <a:p>
                      <a:pPr marL="342900" lvl="0" indent="-342900" algn="r"/>
                      <a:r>
                        <a:rPr lang="en-GB">
                          <a:effectLst/>
                        </a:rPr>
                        <a:t>290,400</a:t>
                      </a:r>
                    </a:p>
                  </a:txBody>
                  <a:tcPr marL="68580" marR="68580" marT="0" marB="0" anchor="b"/>
                </a:tc>
                <a:tc>
                  <a:txBody>
                    <a:bodyPr/>
                    <a:lstStyle/>
                    <a:p>
                      <a:pPr marL="342900" lvl="0" indent="-342900" algn="r"/>
                      <a:r>
                        <a:rPr lang="en-GB">
                          <a:effectLst/>
                        </a:rPr>
                        <a:t>18.63%</a:t>
                      </a:r>
                    </a:p>
                  </a:txBody>
                  <a:tcPr marL="68580" marR="68580" marT="0" marB="0" anchor="b"/>
                </a:tc>
                <a:extLst>
                  <a:ext uri="{0D108BD9-81ED-4DB2-BD59-A6C34878D82A}">
                    <a16:rowId xmlns:a16="http://schemas.microsoft.com/office/drawing/2014/main" val="4275427642"/>
                  </a:ext>
                </a:extLst>
              </a:tr>
              <a:tr h="275393">
                <a:tc>
                  <a:txBody>
                    <a:bodyPr/>
                    <a:lstStyle/>
                    <a:p>
                      <a:pPr marL="194310" algn="just"/>
                      <a:r>
                        <a:rPr lang="en-GB">
                          <a:effectLst/>
                        </a:rPr>
                        <a:t>Plymouth City Council</a:t>
                      </a:r>
                    </a:p>
                  </a:txBody>
                  <a:tcPr marL="68580" marR="68580" marT="0" marB="0" anchor="b"/>
                </a:tc>
                <a:tc>
                  <a:txBody>
                    <a:bodyPr/>
                    <a:lstStyle/>
                    <a:p>
                      <a:pPr marL="342900" lvl="0" indent="-342900" algn="r"/>
                      <a:r>
                        <a:rPr lang="en-GB">
                          <a:effectLst/>
                        </a:rPr>
                        <a:t>264,700</a:t>
                      </a:r>
                    </a:p>
                  </a:txBody>
                  <a:tcPr marL="68580" marR="68580" marT="0" marB="0" anchor="b"/>
                </a:tc>
                <a:tc>
                  <a:txBody>
                    <a:bodyPr/>
                    <a:lstStyle/>
                    <a:p>
                      <a:pPr marL="342900" lvl="0" indent="-342900" algn="r"/>
                      <a:r>
                        <a:rPr lang="en-GB">
                          <a:effectLst/>
                        </a:rPr>
                        <a:t>18.47%</a:t>
                      </a:r>
                    </a:p>
                  </a:txBody>
                  <a:tcPr marL="68580" marR="68580" marT="0" marB="0" anchor="b"/>
                </a:tc>
                <a:extLst>
                  <a:ext uri="{0D108BD9-81ED-4DB2-BD59-A6C34878D82A}">
                    <a16:rowId xmlns:a16="http://schemas.microsoft.com/office/drawing/2014/main" val="2471222245"/>
                  </a:ext>
                </a:extLst>
              </a:tr>
              <a:tr h="275393">
                <a:tc>
                  <a:txBody>
                    <a:bodyPr/>
                    <a:lstStyle/>
                    <a:p>
                      <a:pPr marL="194310" algn="just"/>
                      <a:r>
                        <a:rPr lang="en-GB">
                          <a:effectLst/>
                        </a:rPr>
                        <a:t>England Average</a:t>
                      </a:r>
                    </a:p>
                  </a:txBody>
                  <a:tcPr marL="68580" marR="68580" marT="0" marB="0" anchor="b"/>
                </a:tc>
                <a:tc>
                  <a:txBody>
                    <a:bodyPr/>
                    <a:lstStyle/>
                    <a:p>
                      <a:pPr marL="342900" lvl="0" indent="-342900" algn="r"/>
                      <a:r>
                        <a:rPr lang="en-GB">
                          <a:effectLst/>
                        </a:rPr>
                        <a:t>10,401,200</a:t>
                      </a:r>
                    </a:p>
                  </a:txBody>
                  <a:tcPr marL="68580" marR="68580" marT="0" marB="0" anchor="b"/>
                </a:tc>
                <a:tc>
                  <a:txBody>
                    <a:bodyPr/>
                    <a:lstStyle/>
                    <a:p>
                      <a:pPr marL="342900" lvl="0" indent="-342900" algn="r"/>
                      <a:r>
                        <a:rPr lang="en-GB">
                          <a:effectLst/>
                        </a:rPr>
                        <a:t>18.41%</a:t>
                      </a:r>
                    </a:p>
                  </a:txBody>
                  <a:tcPr marL="68580" marR="68580" marT="0" marB="0" anchor="b"/>
                </a:tc>
                <a:extLst>
                  <a:ext uri="{0D108BD9-81ED-4DB2-BD59-A6C34878D82A}">
                    <a16:rowId xmlns:a16="http://schemas.microsoft.com/office/drawing/2014/main" val="1823493860"/>
                  </a:ext>
                </a:extLst>
              </a:tr>
              <a:tr h="275393">
                <a:tc>
                  <a:txBody>
                    <a:bodyPr/>
                    <a:lstStyle/>
                    <a:p>
                      <a:pPr marL="194310" algn="just"/>
                      <a:r>
                        <a:rPr lang="en-GB">
                          <a:effectLst/>
                        </a:rPr>
                        <a:t>Swindon Borough Council</a:t>
                      </a:r>
                    </a:p>
                  </a:txBody>
                  <a:tcPr marL="68580" marR="68580" marT="0" marB="0" anchor="b"/>
                </a:tc>
                <a:tc>
                  <a:txBody>
                    <a:bodyPr/>
                    <a:lstStyle/>
                    <a:p>
                      <a:pPr marL="342900" lvl="0" indent="-342900" algn="r"/>
                      <a:r>
                        <a:rPr lang="en-GB">
                          <a:effectLst/>
                        </a:rPr>
                        <a:t>233,400</a:t>
                      </a:r>
                    </a:p>
                  </a:txBody>
                  <a:tcPr marL="68580" marR="68580" marT="0" marB="0" anchor="b"/>
                </a:tc>
                <a:tc>
                  <a:txBody>
                    <a:bodyPr/>
                    <a:lstStyle/>
                    <a:p>
                      <a:pPr marL="342900" lvl="0" indent="-342900" algn="r"/>
                      <a:r>
                        <a:rPr lang="en-GB">
                          <a:effectLst/>
                        </a:rPr>
                        <a:t>15.90%</a:t>
                      </a:r>
                    </a:p>
                  </a:txBody>
                  <a:tcPr marL="68580" marR="68580" marT="0" marB="0" anchor="b"/>
                </a:tc>
                <a:extLst>
                  <a:ext uri="{0D108BD9-81ED-4DB2-BD59-A6C34878D82A}">
                    <a16:rowId xmlns:a16="http://schemas.microsoft.com/office/drawing/2014/main" val="2146808147"/>
                  </a:ext>
                </a:extLst>
              </a:tr>
              <a:tr h="275393">
                <a:tc>
                  <a:txBody>
                    <a:bodyPr/>
                    <a:lstStyle/>
                    <a:p>
                      <a:pPr marL="194310" algn="just"/>
                      <a:r>
                        <a:rPr lang="en-GB">
                          <a:effectLst/>
                        </a:rPr>
                        <a:t>Bristol City Council</a:t>
                      </a:r>
                    </a:p>
                  </a:txBody>
                  <a:tcPr marL="68580" marR="68580" marT="0" marB="0" anchor="b"/>
                </a:tc>
                <a:tc>
                  <a:txBody>
                    <a:bodyPr/>
                    <a:lstStyle/>
                    <a:p>
                      <a:pPr marL="342900" lvl="0" indent="-342900" algn="r"/>
                      <a:r>
                        <a:rPr lang="en-GB">
                          <a:effectLst/>
                        </a:rPr>
                        <a:t>472,400</a:t>
                      </a:r>
                    </a:p>
                  </a:txBody>
                  <a:tcPr marL="68580" marR="68580" marT="0" marB="0" anchor="b"/>
                </a:tc>
                <a:tc>
                  <a:txBody>
                    <a:bodyPr/>
                    <a:lstStyle/>
                    <a:p>
                      <a:pPr marL="342900" lvl="0" indent="-342900" algn="r"/>
                      <a:r>
                        <a:rPr lang="en-GB">
                          <a:effectLst/>
                        </a:rPr>
                        <a:t>12.87%</a:t>
                      </a:r>
                    </a:p>
                  </a:txBody>
                  <a:tcPr marL="68580" marR="68580" marT="0" marB="0" anchor="b"/>
                </a:tc>
                <a:extLst>
                  <a:ext uri="{0D108BD9-81ED-4DB2-BD59-A6C34878D82A}">
                    <a16:rowId xmlns:a16="http://schemas.microsoft.com/office/drawing/2014/main" val="2887598618"/>
                  </a:ext>
                </a:extLst>
              </a:tr>
            </a:tbl>
          </a:graphicData>
        </a:graphic>
      </p:graphicFrame>
      <p:sp>
        <p:nvSpPr>
          <p:cNvPr id="9" name="TextBox 8">
            <a:extLst>
              <a:ext uri="{FF2B5EF4-FFF2-40B4-BE49-F238E27FC236}">
                <a16:creationId xmlns:a16="http://schemas.microsoft.com/office/drawing/2014/main" id="{B7ACF902-1604-D188-C584-F59810AAD234}"/>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spTree>
    <p:extLst>
      <p:ext uri="{BB962C8B-B14F-4D97-AF65-F5344CB8AC3E}">
        <p14:creationId xmlns:p14="http://schemas.microsoft.com/office/powerpoint/2010/main" val="1383631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F59B2-26E4-AE83-2A53-3F13009B766D}"/>
              </a:ext>
            </a:extLst>
          </p:cNvPr>
          <p:cNvSpPr>
            <a:spLocks noGrp="1"/>
          </p:cNvSpPr>
          <p:nvPr>
            <p:ph type="title"/>
          </p:nvPr>
        </p:nvSpPr>
        <p:spPr>
          <a:xfrm>
            <a:off x="280987" y="207964"/>
            <a:ext cx="11691938" cy="756308"/>
          </a:xfrm>
        </p:spPr>
        <p:txBody>
          <a:bodyPr/>
          <a:lstStyle/>
          <a:p>
            <a:r>
              <a:rPr lang="en-GB"/>
              <a:t>Unmet need (homecare provision)</a:t>
            </a:r>
          </a:p>
        </p:txBody>
      </p:sp>
      <p:pic>
        <p:nvPicPr>
          <p:cNvPr id="3074" name="Picture 2">
            <a:extLst>
              <a:ext uri="{FF2B5EF4-FFF2-40B4-BE49-F238E27FC236}">
                <a16:creationId xmlns:a16="http://schemas.microsoft.com/office/drawing/2014/main" id="{ADCD30DA-BBC6-8680-5483-FDEA1123BB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7" y="864259"/>
            <a:ext cx="11006138" cy="27828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6770C8D-75F0-CF8D-F77C-5715EA494CB5}"/>
              </a:ext>
            </a:extLst>
          </p:cNvPr>
          <p:cNvSpPr txBox="1"/>
          <p:nvPr/>
        </p:nvSpPr>
        <p:spPr>
          <a:xfrm>
            <a:off x="280987" y="3647100"/>
            <a:ext cx="11630026" cy="2123658"/>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Somerset has continued to see the impact of additional investment and focused commissioning activity, as well as some pick up in care provider recruitment of new starters over recent months, with levels of unmet homecare need falling to their lowest ever levels since March 2021</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This significantly improved picture is partly consequent to:​</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Homecare pods funded by system – supported stimulation of the market (5 pods of 200hrs)</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Fee increase 2023/24 to £25 per hour – has enabled providers to pay above national minimum wage, offer contracted hours and improved term and conditions.</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Oversea recruitment and focussed Proud to Care marketing has stimulated recruits coming into homecare market. </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9" name="TextBox 8">
            <a:extLst>
              <a:ext uri="{FF2B5EF4-FFF2-40B4-BE49-F238E27FC236}">
                <a16:creationId xmlns:a16="http://schemas.microsoft.com/office/drawing/2014/main" id="{C1A8576A-EACD-1B8C-8E6C-D2F44456A998}"/>
              </a:ext>
            </a:extLst>
          </p:cNvPr>
          <p:cNvSpPr txBox="1"/>
          <p:nvPr/>
        </p:nvSpPr>
        <p:spPr>
          <a:xfrm>
            <a:off x="5604271" y="5709203"/>
            <a:ext cx="6368653"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OPEL thresholds were revised in September 2022 to reflect the national care supply challenges / market position.</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87342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F59B2-26E4-AE83-2A53-3F13009B766D}"/>
              </a:ext>
            </a:extLst>
          </p:cNvPr>
          <p:cNvSpPr>
            <a:spLocks noGrp="1"/>
          </p:cNvSpPr>
          <p:nvPr>
            <p:ph type="title"/>
          </p:nvPr>
        </p:nvSpPr>
        <p:spPr>
          <a:xfrm>
            <a:off x="280987" y="207964"/>
            <a:ext cx="11691938" cy="756308"/>
          </a:xfrm>
        </p:spPr>
        <p:txBody>
          <a:bodyPr/>
          <a:lstStyle/>
          <a:p>
            <a:r>
              <a:rPr lang="en-GB"/>
              <a:t>Unmet need (residential and nursing)</a:t>
            </a:r>
          </a:p>
        </p:txBody>
      </p:sp>
      <p:pic>
        <p:nvPicPr>
          <p:cNvPr id="4" name="Picture 3">
            <a:extLst>
              <a:ext uri="{FF2B5EF4-FFF2-40B4-BE49-F238E27FC236}">
                <a16:creationId xmlns:a16="http://schemas.microsoft.com/office/drawing/2014/main" id="{49162F75-1D5F-45F7-E103-A17DDAD23351}"/>
              </a:ext>
            </a:extLst>
          </p:cNvPr>
          <p:cNvPicPr>
            <a:picLocks noChangeAspect="1"/>
          </p:cNvPicPr>
          <p:nvPr/>
        </p:nvPicPr>
        <p:blipFill>
          <a:blip r:embed="rId2"/>
          <a:stretch>
            <a:fillRect/>
          </a:stretch>
        </p:blipFill>
        <p:spPr>
          <a:xfrm>
            <a:off x="219075" y="799347"/>
            <a:ext cx="8364609" cy="2629653"/>
          </a:xfrm>
          <a:prstGeom prst="rect">
            <a:avLst/>
          </a:prstGeom>
        </p:spPr>
      </p:pic>
      <p:pic>
        <p:nvPicPr>
          <p:cNvPr id="7" name="Picture 6">
            <a:extLst>
              <a:ext uri="{FF2B5EF4-FFF2-40B4-BE49-F238E27FC236}">
                <a16:creationId xmlns:a16="http://schemas.microsoft.com/office/drawing/2014/main" id="{8A7979AF-5AD4-9902-823D-102A0B9F9A6D}"/>
              </a:ext>
            </a:extLst>
          </p:cNvPr>
          <p:cNvPicPr>
            <a:picLocks noChangeAspect="1"/>
          </p:cNvPicPr>
          <p:nvPr/>
        </p:nvPicPr>
        <p:blipFill>
          <a:blip r:embed="rId3"/>
          <a:stretch>
            <a:fillRect/>
          </a:stretch>
        </p:blipFill>
        <p:spPr>
          <a:xfrm>
            <a:off x="232544" y="3429001"/>
            <a:ext cx="7200554" cy="2236668"/>
          </a:xfrm>
          <a:prstGeom prst="rect">
            <a:avLst/>
          </a:prstGeom>
        </p:spPr>
      </p:pic>
      <p:sp>
        <p:nvSpPr>
          <p:cNvPr id="8" name="TextBox 7">
            <a:extLst>
              <a:ext uri="{FF2B5EF4-FFF2-40B4-BE49-F238E27FC236}">
                <a16:creationId xmlns:a16="http://schemas.microsoft.com/office/drawing/2014/main" id="{53ACD90D-7526-17F5-2152-63ECBAB73053}"/>
              </a:ext>
            </a:extLst>
          </p:cNvPr>
          <p:cNvSpPr txBox="1"/>
          <p:nvPr/>
        </p:nvSpPr>
        <p:spPr>
          <a:xfrm>
            <a:off x="8704729" y="1102659"/>
            <a:ext cx="2805953" cy="1754326"/>
          </a:xfrm>
          <a:prstGeom prst="rect">
            <a:avLst/>
          </a:prstGeom>
          <a:noFill/>
          <a:ln>
            <a:solidFill>
              <a:schemeClr val="tx1"/>
            </a:solidFill>
          </a:ln>
        </p:spPr>
        <p:txBody>
          <a:bodyPr wrap="square" rtlCol="0">
            <a:spAutoFit/>
          </a:bodyPr>
          <a:lstStyle/>
          <a:p>
            <a:r>
              <a:rPr lang="en-GB"/>
              <a:t>Time series showing number of people waiting for placements in residential and nursing care (including OPMH, Residential Dementia etc.)</a:t>
            </a:r>
          </a:p>
        </p:txBody>
      </p:sp>
      <p:sp>
        <p:nvSpPr>
          <p:cNvPr id="10" name="TextBox 9">
            <a:extLst>
              <a:ext uri="{FF2B5EF4-FFF2-40B4-BE49-F238E27FC236}">
                <a16:creationId xmlns:a16="http://schemas.microsoft.com/office/drawing/2014/main" id="{B6262E66-E44E-1C7F-7E5E-EEC303C19FE1}"/>
              </a:ext>
            </a:extLst>
          </p:cNvPr>
          <p:cNvSpPr txBox="1"/>
          <p:nvPr/>
        </p:nvSpPr>
        <p:spPr>
          <a:xfrm>
            <a:off x="7584141" y="3670172"/>
            <a:ext cx="2805953" cy="1754326"/>
          </a:xfrm>
          <a:prstGeom prst="rect">
            <a:avLst/>
          </a:prstGeom>
          <a:noFill/>
          <a:ln>
            <a:solidFill>
              <a:schemeClr val="tx1"/>
            </a:solidFill>
          </a:ln>
        </p:spPr>
        <p:txBody>
          <a:bodyPr wrap="square" rtlCol="0">
            <a:spAutoFit/>
          </a:bodyPr>
          <a:lstStyle/>
          <a:p>
            <a:r>
              <a:rPr lang="en-GB"/>
              <a:t>Month end position highlights the increasing trend in the number of people waiting for a residential/nursing placement.</a:t>
            </a:r>
          </a:p>
        </p:txBody>
      </p:sp>
    </p:spTree>
    <p:extLst>
      <p:ext uri="{BB962C8B-B14F-4D97-AF65-F5344CB8AC3E}">
        <p14:creationId xmlns:p14="http://schemas.microsoft.com/office/powerpoint/2010/main" val="2468929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F59B2-26E4-AE83-2A53-3F13009B766D}"/>
              </a:ext>
            </a:extLst>
          </p:cNvPr>
          <p:cNvSpPr>
            <a:spLocks noGrp="1"/>
          </p:cNvSpPr>
          <p:nvPr>
            <p:ph type="title"/>
          </p:nvPr>
        </p:nvSpPr>
        <p:spPr>
          <a:xfrm>
            <a:off x="280987" y="207964"/>
            <a:ext cx="11691938" cy="756308"/>
          </a:xfrm>
        </p:spPr>
        <p:txBody>
          <a:bodyPr/>
          <a:lstStyle/>
          <a:p>
            <a:r>
              <a:rPr lang="en-GB"/>
              <a:t>Homecare – average package size</a:t>
            </a:r>
          </a:p>
        </p:txBody>
      </p:sp>
      <p:pic>
        <p:nvPicPr>
          <p:cNvPr id="4" name="Picture 3">
            <a:extLst>
              <a:ext uri="{FF2B5EF4-FFF2-40B4-BE49-F238E27FC236}">
                <a16:creationId xmlns:a16="http://schemas.microsoft.com/office/drawing/2014/main" id="{C3B4278C-FDDF-F1BA-AFAC-C8EE7F195739}"/>
              </a:ext>
            </a:extLst>
          </p:cNvPr>
          <p:cNvPicPr>
            <a:picLocks noChangeAspect="1"/>
          </p:cNvPicPr>
          <p:nvPr/>
        </p:nvPicPr>
        <p:blipFill>
          <a:blip r:embed="rId2"/>
          <a:stretch>
            <a:fillRect/>
          </a:stretch>
        </p:blipFill>
        <p:spPr>
          <a:xfrm>
            <a:off x="1106129" y="964272"/>
            <a:ext cx="9979742" cy="3722716"/>
          </a:xfrm>
          <a:prstGeom prst="rect">
            <a:avLst/>
          </a:prstGeom>
        </p:spPr>
      </p:pic>
      <p:sp>
        <p:nvSpPr>
          <p:cNvPr id="6" name="TextBox 5">
            <a:extLst>
              <a:ext uri="{FF2B5EF4-FFF2-40B4-BE49-F238E27FC236}">
                <a16:creationId xmlns:a16="http://schemas.microsoft.com/office/drawing/2014/main" id="{F6770C8D-75F0-CF8D-F77C-5715EA494CB5}"/>
              </a:ext>
            </a:extLst>
          </p:cNvPr>
          <p:cNvSpPr txBox="1"/>
          <p:nvPr/>
        </p:nvSpPr>
        <p:spPr>
          <a:xfrm>
            <a:off x="278989" y="4686988"/>
            <a:ext cx="11630026" cy="64633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Complexity has increased – evidenced by the increased average number of hours per homecare package,</a:t>
            </a: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Between 2020/21 and 2023/24 the average package size has increased by nearly 33%.</a:t>
            </a:r>
          </a:p>
        </p:txBody>
      </p:sp>
    </p:spTree>
    <p:extLst>
      <p:ext uri="{BB962C8B-B14F-4D97-AF65-F5344CB8AC3E}">
        <p14:creationId xmlns:p14="http://schemas.microsoft.com/office/powerpoint/2010/main" val="367204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761AE5-9181-05DF-DD40-4BE4EB80093B}"/>
              </a:ext>
            </a:extLst>
          </p:cNvPr>
          <p:cNvSpPr txBox="1"/>
          <p:nvPr/>
        </p:nvSpPr>
        <p:spPr>
          <a:xfrm>
            <a:off x="864158" y="251209"/>
            <a:ext cx="89530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a:ln>
                  <a:noFill/>
                </a:ln>
                <a:solidFill>
                  <a:srgbClr val="006072"/>
                </a:solidFill>
                <a:effectLst/>
                <a:uLnTx/>
                <a:uFillTx/>
                <a:latin typeface="Arial Bold" panose="020B0704020202020204" pitchFamily="34" charset="0"/>
                <a:ea typeface="+mn-ea"/>
                <a:cs typeface="Arial Bold" panose="020B0704020202020204" pitchFamily="34" charset="0"/>
              </a:rPr>
              <a:t>Contents</a:t>
            </a:r>
          </a:p>
        </p:txBody>
      </p:sp>
      <p:sp>
        <p:nvSpPr>
          <p:cNvPr id="8" name="TextBox 7">
            <a:extLst>
              <a:ext uri="{FF2B5EF4-FFF2-40B4-BE49-F238E27FC236}">
                <a16:creationId xmlns:a16="http://schemas.microsoft.com/office/drawing/2014/main" id="{FA1E2060-B56A-4731-34C0-2F194FE7EDC2}"/>
              </a:ext>
            </a:extLst>
          </p:cNvPr>
          <p:cNvSpPr txBox="1"/>
          <p:nvPr/>
        </p:nvSpPr>
        <p:spPr>
          <a:xfrm>
            <a:off x="2014151" y="2231451"/>
            <a:ext cx="8661679" cy="255454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defRPr/>
            </a:pPr>
            <a:r>
              <a:rPr lang="en-GB" sz="3200">
                <a:solidFill>
                  <a:prstClr val="black"/>
                </a:solidFill>
                <a:latin typeface="Arial"/>
                <a:cs typeface="Arial"/>
              </a:rPr>
              <a:t>What our data is telling us</a:t>
            </a:r>
          </a:p>
          <a:p>
            <a:pPr marL="285750" indent="-285750">
              <a:buFont typeface="Arial" panose="020B0604020202020204" pitchFamily="34" charset="0"/>
              <a:buChar char="•"/>
              <a:defRPr/>
            </a:pPr>
            <a:r>
              <a:rPr lang="en-GB" sz="3200">
                <a:solidFill>
                  <a:prstClr val="black"/>
                </a:solidFill>
                <a:latin typeface="Arial"/>
                <a:cs typeface="Arial"/>
              </a:rPr>
              <a:t>Cost of Care </a:t>
            </a:r>
          </a:p>
          <a:p>
            <a:pPr marL="285750" indent="-285750">
              <a:buFont typeface="Arial" panose="020B0604020202020204" pitchFamily="34" charset="0"/>
              <a:buChar char="•"/>
              <a:defRPr/>
            </a:pPr>
            <a:r>
              <a:rPr lang="en-GB" sz="3200">
                <a:solidFill>
                  <a:prstClr val="black"/>
                </a:solidFill>
                <a:latin typeface="Arial"/>
                <a:cs typeface="Arial"/>
              </a:rPr>
              <a:t>MTFP – 2024-2025</a:t>
            </a:r>
          </a:p>
          <a:p>
            <a:pPr marL="285750" indent="-285750">
              <a:buFont typeface="Arial" panose="020B0604020202020204" pitchFamily="34" charset="0"/>
              <a:buChar char="•"/>
              <a:defRPr/>
            </a:pPr>
            <a:r>
              <a:rPr lang="en-GB" sz="3200">
                <a:solidFill>
                  <a:prstClr val="black"/>
                </a:solidFill>
                <a:latin typeface="Arial"/>
                <a:cs typeface="Arial"/>
              </a:rPr>
              <a:t>Saving Options </a:t>
            </a:r>
          </a:p>
          <a:p>
            <a:pPr marL="285750" indent="-285750">
              <a:buFont typeface="Arial" panose="020B0604020202020204" pitchFamily="34" charset="0"/>
              <a:buChar char="•"/>
              <a:defRPr/>
            </a:pPr>
            <a:r>
              <a:rPr lang="en-GB" sz="3200">
                <a:solidFill>
                  <a:prstClr val="black"/>
                </a:solidFill>
                <a:latin typeface="Arial"/>
                <a:cs typeface="Arial"/>
              </a:rPr>
              <a:t>Summary </a:t>
            </a:r>
            <a:endParaRPr lang="en-GB" sz="32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8364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F59B2-26E4-AE83-2A53-3F13009B766D}"/>
              </a:ext>
            </a:extLst>
          </p:cNvPr>
          <p:cNvSpPr>
            <a:spLocks noGrp="1"/>
          </p:cNvSpPr>
          <p:nvPr>
            <p:ph type="title"/>
          </p:nvPr>
        </p:nvSpPr>
        <p:spPr>
          <a:xfrm>
            <a:off x="280987" y="207964"/>
            <a:ext cx="11691938" cy="756308"/>
          </a:xfrm>
        </p:spPr>
        <p:txBody>
          <a:bodyPr/>
          <a:lstStyle/>
          <a:p>
            <a:r>
              <a:rPr lang="en-GB"/>
              <a:t>Overdue Care Act assessments &amp; reviews</a:t>
            </a:r>
          </a:p>
        </p:txBody>
      </p:sp>
      <p:sp>
        <p:nvSpPr>
          <p:cNvPr id="4" name="TextBox 3">
            <a:extLst>
              <a:ext uri="{FF2B5EF4-FFF2-40B4-BE49-F238E27FC236}">
                <a16:creationId xmlns:a16="http://schemas.microsoft.com/office/drawing/2014/main" id="{FA8269E6-F992-CD73-BEFF-430A5EDFDFB6}"/>
              </a:ext>
            </a:extLst>
          </p:cNvPr>
          <p:cNvSpPr txBox="1"/>
          <p:nvPr/>
        </p:nvSpPr>
        <p:spPr>
          <a:xfrm>
            <a:off x="219076" y="964272"/>
            <a:ext cx="5424488" cy="40934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number of overdue assessments and reviews continue to remain high, impacted by rising demand, complexity of need and ongoing internal workforce pressures.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weekly Operational Assurance Group has been established to provide a strategic overview on the completion of assessments and reviews in operational teams, and to support reduction of backlogs through close monitoring of trajectories and regular reporting to governance/assurance boards, including the Safeguarding Adults Board.</a:t>
            </a:r>
            <a:endParaRPr kumimoji="0" lang="en-GB"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050" name="Picture 2">
            <a:extLst>
              <a:ext uri="{FF2B5EF4-FFF2-40B4-BE49-F238E27FC236}">
                <a16:creationId xmlns:a16="http://schemas.microsoft.com/office/drawing/2014/main" id="{F77324B1-1F96-5A6C-E9C7-741337DF8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5475" y="964272"/>
            <a:ext cx="6205538" cy="13020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a:extLst>
              <a:ext uri="{FF2B5EF4-FFF2-40B4-BE49-F238E27FC236}">
                <a16:creationId xmlns:a16="http://schemas.microsoft.com/office/drawing/2014/main" id="{58BF82D7-2C3D-15C6-C51E-CEC8980157BD}"/>
              </a:ext>
            </a:extLst>
          </p:cNvPr>
          <p:cNvSpPr txBox="1"/>
          <p:nvPr/>
        </p:nvSpPr>
        <p:spPr>
          <a:xfrm>
            <a:off x="5705475" y="2431451"/>
            <a:ext cx="6205538" cy="584775"/>
          </a:xfrm>
          <a:prstGeom prst="rect">
            <a:avLst/>
          </a:prstGeom>
          <a:noFill/>
          <a:ln>
            <a:solidFill>
              <a:schemeClr val="tx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Arial"/>
                <a:ea typeface="Calibri" panose="020F0502020204030204" pitchFamily="34" charset="0"/>
                <a:cs typeface="Arial"/>
              </a:rPr>
              <a:t>For context, between April and August 2023, a total of </a:t>
            </a:r>
            <a:r>
              <a:rPr kumimoji="0" lang="en-GB" sz="1600" b="1" i="0" u="none" strike="noStrike" kern="1200" cap="none" spc="0" normalizeH="0" baseline="0" noProof="0">
                <a:ln>
                  <a:noFill/>
                </a:ln>
                <a:solidFill>
                  <a:prstClr val="black"/>
                </a:solidFill>
                <a:effectLst/>
                <a:uLnTx/>
                <a:uFillTx/>
                <a:latin typeface="Arial"/>
                <a:ea typeface="Calibri" panose="020F0502020204030204" pitchFamily="34" charset="0"/>
                <a:cs typeface="Arial"/>
              </a:rPr>
              <a:t>1,647</a:t>
            </a:r>
            <a:r>
              <a:rPr kumimoji="0" lang="en-GB" sz="1600" b="0" i="0" u="none" strike="noStrike" kern="1200" cap="none" spc="0" normalizeH="0" baseline="0" noProof="0">
                <a:ln>
                  <a:noFill/>
                </a:ln>
                <a:solidFill>
                  <a:prstClr val="black"/>
                </a:solidFill>
                <a:effectLst/>
                <a:uLnTx/>
                <a:uFillTx/>
                <a:latin typeface="Arial"/>
                <a:ea typeface="Calibri" panose="020F0502020204030204" pitchFamily="34" charset="0"/>
                <a:cs typeface="Arial"/>
              </a:rPr>
              <a:t> Care Act Assessments were completed - an average of </a:t>
            </a:r>
            <a:r>
              <a:rPr kumimoji="0" lang="en-GB" sz="1600" b="1" i="0" u="none" strike="noStrike" kern="1200" cap="none" spc="0" normalizeH="0" baseline="0" noProof="0">
                <a:ln>
                  <a:noFill/>
                </a:ln>
                <a:solidFill>
                  <a:prstClr val="black"/>
                </a:solidFill>
                <a:effectLst/>
                <a:uLnTx/>
                <a:uFillTx/>
                <a:latin typeface="Arial"/>
                <a:ea typeface="Calibri" panose="020F0502020204030204" pitchFamily="34" charset="0"/>
                <a:cs typeface="Arial"/>
              </a:rPr>
              <a:t>329 </a:t>
            </a:r>
            <a:r>
              <a:rPr kumimoji="0" lang="en-GB" sz="1600" b="0" i="0" u="none" strike="noStrike" kern="1200" cap="none" spc="0" normalizeH="0" baseline="0" noProof="0">
                <a:ln>
                  <a:noFill/>
                </a:ln>
                <a:solidFill>
                  <a:prstClr val="black"/>
                </a:solidFill>
                <a:effectLst/>
                <a:uLnTx/>
                <a:uFillTx/>
                <a:latin typeface="Arial"/>
                <a:ea typeface="Calibri" panose="020F0502020204030204" pitchFamily="34" charset="0"/>
                <a:cs typeface="Arial"/>
              </a:rPr>
              <a:t>per month.</a:t>
            </a:r>
            <a:endParaRPr kumimoji="0" lang="en-GB" sz="1600" b="0" i="0" u="none" strike="noStrike" kern="1200" cap="none" spc="0" normalizeH="0" baseline="0" noProof="0">
              <a:ln>
                <a:noFill/>
              </a:ln>
              <a:solidFill>
                <a:prstClr val="black"/>
              </a:solidFill>
              <a:effectLst/>
              <a:uLnTx/>
              <a:uFillTx/>
              <a:latin typeface="Arial"/>
              <a:ea typeface="+mn-ea"/>
              <a:cs typeface="Arial"/>
            </a:endParaRPr>
          </a:p>
        </p:txBody>
      </p:sp>
      <p:pic>
        <p:nvPicPr>
          <p:cNvPr id="2052" name="Picture 4">
            <a:extLst>
              <a:ext uri="{FF2B5EF4-FFF2-40B4-BE49-F238E27FC236}">
                <a16:creationId xmlns:a16="http://schemas.microsoft.com/office/drawing/2014/main" id="{08E7780A-DF36-79B0-5D2B-E936E7801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564" y="3322823"/>
            <a:ext cx="6267449" cy="13786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
            <a:extLst>
              <a:ext uri="{FF2B5EF4-FFF2-40B4-BE49-F238E27FC236}">
                <a16:creationId xmlns:a16="http://schemas.microsoft.com/office/drawing/2014/main" id="{1B8BE5DE-9BF9-65B9-34F6-F9D733AC045D}"/>
              </a:ext>
            </a:extLst>
          </p:cNvPr>
          <p:cNvSpPr txBox="1"/>
          <p:nvPr/>
        </p:nvSpPr>
        <p:spPr>
          <a:xfrm>
            <a:off x="5643564" y="4866278"/>
            <a:ext cx="6267448" cy="591480"/>
          </a:xfrm>
          <a:prstGeom prst="rect">
            <a:avLst/>
          </a:prstGeom>
          <a:noFill/>
          <a:ln>
            <a:solidFill>
              <a:schemeClr val="tx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Arial"/>
                <a:ea typeface="Calibri" panose="020F0502020204030204" pitchFamily="34" charset="0"/>
                <a:cs typeface="Arial"/>
              </a:rPr>
              <a:t>Between April and August 2023, a total of </a:t>
            </a:r>
            <a:r>
              <a:rPr kumimoji="0" lang="en-GB" sz="1600" b="1" i="0" u="none" strike="noStrike" kern="1200" cap="none" spc="0" normalizeH="0" baseline="0" noProof="0">
                <a:ln>
                  <a:noFill/>
                </a:ln>
                <a:solidFill>
                  <a:prstClr val="black"/>
                </a:solidFill>
                <a:effectLst/>
                <a:uLnTx/>
                <a:uFillTx/>
                <a:latin typeface="Arial"/>
                <a:ea typeface="Calibri" panose="020F0502020204030204" pitchFamily="34" charset="0"/>
                <a:cs typeface="Arial"/>
              </a:rPr>
              <a:t>2,123</a:t>
            </a:r>
            <a:r>
              <a:rPr kumimoji="0" lang="en-GB" sz="1600" b="0" i="0" u="none" strike="noStrike" kern="1200" cap="none" spc="0" normalizeH="0" baseline="0" noProof="0">
                <a:ln>
                  <a:noFill/>
                </a:ln>
                <a:solidFill>
                  <a:prstClr val="black"/>
                </a:solidFill>
                <a:effectLst/>
                <a:uLnTx/>
                <a:uFillTx/>
                <a:latin typeface="Arial"/>
                <a:ea typeface="Calibri" panose="020F0502020204030204" pitchFamily="34" charset="0"/>
                <a:cs typeface="Arial"/>
              </a:rPr>
              <a:t> Reviews were completed - an average of approx. </a:t>
            </a:r>
            <a:r>
              <a:rPr kumimoji="0" lang="en-GB" sz="1600" b="1" i="0" u="none" strike="noStrike" kern="1200" cap="none" spc="0" normalizeH="0" baseline="0" noProof="0">
                <a:ln>
                  <a:noFill/>
                </a:ln>
                <a:solidFill>
                  <a:prstClr val="black"/>
                </a:solidFill>
                <a:effectLst/>
                <a:uLnTx/>
                <a:uFillTx/>
                <a:latin typeface="Arial"/>
                <a:ea typeface="Calibri" panose="020F0502020204030204" pitchFamily="34" charset="0"/>
                <a:cs typeface="Arial"/>
              </a:rPr>
              <a:t>425 </a:t>
            </a:r>
            <a:r>
              <a:rPr kumimoji="0" lang="en-GB" sz="1600" b="0" i="0" u="none" strike="noStrike" kern="1200" cap="none" spc="0" normalizeH="0" baseline="0" noProof="0">
                <a:ln>
                  <a:noFill/>
                </a:ln>
                <a:solidFill>
                  <a:prstClr val="black"/>
                </a:solidFill>
                <a:effectLst/>
                <a:uLnTx/>
                <a:uFillTx/>
                <a:latin typeface="Arial"/>
                <a:ea typeface="Calibri" panose="020F0502020204030204" pitchFamily="34" charset="0"/>
                <a:cs typeface="Arial"/>
              </a:rPr>
              <a:t>per month.</a:t>
            </a:r>
            <a:endParaRPr kumimoji="0" lang="en-GB" sz="16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4146729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F59B2-26E4-AE83-2A53-3F13009B766D}"/>
              </a:ext>
            </a:extLst>
          </p:cNvPr>
          <p:cNvSpPr>
            <a:spLocks noGrp="1"/>
          </p:cNvSpPr>
          <p:nvPr>
            <p:ph type="title"/>
          </p:nvPr>
        </p:nvSpPr>
        <p:spPr>
          <a:xfrm>
            <a:off x="280987" y="207964"/>
            <a:ext cx="11691938" cy="756308"/>
          </a:xfrm>
        </p:spPr>
        <p:txBody>
          <a:bodyPr/>
          <a:lstStyle/>
          <a:p>
            <a:r>
              <a:rPr lang="en-GB" sz="3000"/>
              <a:t>Overdue Care Act assessments &amp; reviews – regional survey</a:t>
            </a:r>
          </a:p>
        </p:txBody>
      </p:sp>
      <p:pic>
        <p:nvPicPr>
          <p:cNvPr id="6" name="Picture 5">
            <a:extLst>
              <a:ext uri="{FF2B5EF4-FFF2-40B4-BE49-F238E27FC236}">
                <a16:creationId xmlns:a16="http://schemas.microsoft.com/office/drawing/2014/main" id="{877AB25C-E338-99DB-FDB8-DD8AAA197A98}"/>
              </a:ext>
            </a:extLst>
          </p:cNvPr>
          <p:cNvPicPr>
            <a:picLocks noChangeAspect="1"/>
          </p:cNvPicPr>
          <p:nvPr/>
        </p:nvPicPr>
        <p:blipFill>
          <a:blip r:embed="rId2"/>
          <a:stretch>
            <a:fillRect/>
          </a:stretch>
        </p:blipFill>
        <p:spPr>
          <a:xfrm>
            <a:off x="495056" y="1591818"/>
            <a:ext cx="5847299" cy="3948458"/>
          </a:xfrm>
          <a:prstGeom prst="rect">
            <a:avLst/>
          </a:prstGeom>
        </p:spPr>
      </p:pic>
      <p:sp>
        <p:nvSpPr>
          <p:cNvPr id="8" name="TextBox 7">
            <a:extLst>
              <a:ext uri="{FF2B5EF4-FFF2-40B4-BE49-F238E27FC236}">
                <a16:creationId xmlns:a16="http://schemas.microsoft.com/office/drawing/2014/main" id="{37DBDEBA-C5C5-A750-2C1A-D6A991B92567}"/>
              </a:ext>
            </a:extLst>
          </p:cNvPr>
          <p:cNvSpPr txBox="1"/>
          <p:nvPr/>
        </p:nvSpPr>
        <p:spPr>
          <a:xfrm>
            <a:off x="353685" y="730097"/>
            <a:ext cx="11346237" cy="338554"/>
          </a:xfrm>
          <a:prstGeom prst="rect">
            <a:avLst/>
          </a:prstGeom>
          <a:noFill/>
          <a:ln>
            <a:solidFill>
              <a:schemeClr val="tx1"/>
            </a:solidFill>
          </a:ln>
        </p:spPr>
        <p:txBody>
          <a:bodyPr wrap="square" rtlCol="0">
            <a:spAutoFit/>
          </a:bodyPr>
          <a:lstStyle/>
          <a:p>
            <a:r>
              <a:rPr lang="en-GB" sz="1600">
                <a:latin typeface="Arial" panose="020B0604020202020204" pitchFamily="34" charset="0"/>
                <a:cs typeface="Arial" panose="020B0604020202020204" pitchFamily="34" charset="0"/>
              </a:rPr>
              <a:t>Responses were received from 9 Councils across the South West.  Data has been anonymised – </a:t>
            </a:r>
            <a:r>
              <a:rPr lang="en-GB" sz="1600" b="1">
                <a:highlight>
                  <a:srgbClr val="FFFF00"/>
                </a:highlight>
                <a:latin typeface="Arial" panose="020B0604020202020204" pitchFamily="34" charset="0"/>
                <a:cs typeface="Arial" panose="020B0604020202020204" pitchFamily="34" charset="0"/>
              </a:rPr>
              <a:t>Somerset are Council B</a:t>
            </a:r>
            <a:endParaRPr lang="en-GB" sz="1600">
              <a:highlight>
                <a:srgbClr val="FFFF00"/>
              </a:highligh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7173E13-9361-CA19-09DB-52EC92A2DA64}"/>
              </a:ext>
            </a:extLst>
          </p:cNvPr>
          <p:cNvSpPr txBox="1"/>
          <p:nvPr/>
        </p:nvSpPr>
        <p:spPr>
          <a:xfrm>
            <a:off x="1915330" y="1203760"/>
            <a:ext cx="2375647" cy="338554"/>
          </a:xfrm>
          <a:prstGeom prst="rect">
            <a:avLst/>
          </a:prstGeom>
          <a:noFill/>
        </p:spPr>
        <p:txBody>
          <a:bodyPr wrap="square" rtlCol="0">
            <a:spAutoFit/>
          </a:bodyPr>
          <a:lstStyle/>
          <a:p>
            <a:pPr algn="ctr"/>
            <a:r>
              <a:rPr lang="en-GB" sz="1600" b="1" u="sng">
                <a:latin typeface="Arial" panose="020B0604020202020204" pitchFamily="34" charset="0"/>
                <a:cs typeface="Arial" panose="020B0604020202020204" pitchFamily="34" charset="0"/>
              </a:rPr>
              <a:t>Care Act Assessments</a:t>
            </a:r>
          </a:p>
        </p:txBody>
      </p:sp>
      <p:sp>
        <p:nvSpPr>
          <p:cNvPr id="10" name="TextBox 9">
            <a:extLst>
              <a:ext uri="{FF2B5EF4-FFF2-40B4-BE49-F238E27FC236}">
                <a16:creationId xmlns:a16="http://schemas.microsoft.com/office/drawing/2014/main" id="{61DAEAEA-431B-E3DA-6350-62E1DD62DD72}"/>
              </a:ext>
            </a:extLst>
          </p:cNvPr>
          <p:cNvSpPr txBox="1"/>
          <p:nvPr/>
        </p:nvSpPr>
        <p:spPr>
          <a:xfrm>
            <a:off x="8235448" y="1234491"/>
            <a:ext cx="2375647" cy="338554"/>
          </a:xfrm>
          <a:prstGeom prst="rect">
            <a:avLst/>
          </a:prstGeom>
          <a:noFill/>
        </p:spPr>
        <p:txBody>
          <a:bodyPr wrap="square" rtlCol="0">
            <a:spAutoFit/>
          </a:bodyPr>
          <a:lstStyle/>
          <a:p>
            <a:pPr algn="ctr"/>
            <a:r>
              <a:rPr lang="en-GB" sz="1600" b="1" u="sng">
                <a:latin typeface="Arial" panose="020B0604020202020204" pitchFamily="34" charset="0"/>
                <a:cs typeface="Arial" panose="020B0604020202020204" pitchFamily="34" charset="0"/>
              </a:rPr>
              <a:t>Reviews</a:t>
            </a:r>
            <a:endParaRPr lang="en-GB" b="1" u="sng">
              <a:latin typeface="Arial" panose="020B0604020202020204" pitchFamily="34" charset="0"/>
              <a:cs typeface="Arial" panose="020B0604020202020204" pitchFamily="34" charset="0"/>
            </a:endParaRPr>
          </a:p>
        </p:txBody>
      </p:sp>
      <p:pic>
        <p:nvPicPr>
          <p:cNvPr id="11" name="Picture 10" descr="A graph with blue and orange bars&#10;&#10;Description automatically generated">
            <a:extLst>
              <a:ext uri="{FF2B5EF4-FFF2-40B4-BE49-F238E27FC236}">
                <a16:creationId xmlns:a16="http://schemas.microsoft.com/office/drawing/2014/main" id="{701E5C05-E1C2-8B5E-07DF-2EC71997D7F4}"/>
              </a:ext>
            </a:extLst>
          </p:cNvPr>
          <p:cNvPicPr>
            <a:picLocks noChangeAspect="1"/>
          </p:cNvPicPr>
          <p:nvPr/>
        </p:nvPicPr>
        <p:blipFill>
          <a:blip r:embed="rId3"/>
          <a:stretch>
            <a:fillRect/>
          </a:stretch>
        </p:blipFill>
        <p:spPr>
          <a:xfrm>
            <a:off x="6503637" y="1569304"/>
            <a:ext cx="5847299" cy="3948458"/>
          </a:xfrm>
          <a:prstGeom prst="rect">
            <a:avLst/>
          </a:prstGeom>
          <a:ln>
            <a:solidFill>
              <a:schemeClr val="tx1"/>
            </a:solidFill>
          </a:ln>
        </p:spPr>
      </p:pic>
    </p:spTree>
    <p:extLst>
      <p:ext uri="{BB962C8B-B14F-4D97-AF65-F5344CB8AC3E}">
        <p14:creationId xmlns:p14="http://schemas.microsoft.com/office/powerpoint/2010/main" val="4066903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A69677-82D3-7BB6-F4D1-809EDEB52FF0}"/>
              </a:ext>
            </a:extLst>
          </p:cNvPr>
          <p:cNvSpPr txBox="1"/>
          <p:nvPr/>
        </p:nvSpPr>
        <p:spPr>
          <a:xfrm>
            <a:off x="414752" y="1636643"/>
            <a:ext cx="8563596" cy="110799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a:ln>
                  <a:noFill/>
                </a:ln>
                <a:solidFill>
                  <a:prstClr val="white"/>
                </a:solidFill>
                <a:effectLst/>
                <a:uLnTx/>
                <a:uFillTx/>
                <a:latin typeface="Arial"/>
                <a:ea typeface="+mn-ea"/>
                <a:cs typeface="Arial"/>
              </a:rPr>
              <a:t>Cost of Care</a:t>
            </a:r>
            <a:endParaRPr kumimoji="0" lang="en-US" sz="6600" b="0" i="0" u="none" strike="noStrike" kern="120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4099090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5C60DF-FD48-EEEC-F6AE-2A99209085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5485" y="1184018"/>
            <a:ext cx="5414010" cy="2889885"/>
          </a:xfrm>
          <a:prstGeom prst="rect">
            <a:avLst/>
          </a:prstGeom>
          <a:noFill/>
        </p:spPr>
      </p:pic>
      <p:pic>
        <p:nvPicPr>
          <p:cNvPr id="18" name="Picture 17">
            <a:extLst>
              <a:ext uri="{FF2B5EF4-FFF2-40B4-BE49-F238E27FC236}">
                <a16:creationId xmlns:a16="http://schemas.microsoft.com/office/drawing/2014/main" id="{B3980628-88C0-5E56-DD66-473ECE9BCD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5485" y="3807207"/>
            <a:ext cx="5414010" cy="2889885"/>
          </a:xfrm>
          <a:prstGeom prst="rect">
            <a:avLst/>
          </a:prstGeom>
          <a:noFill/>
        </p:spPr>
      </p:pic>
      <p:sp>
        <p:nvSpPr>
          <p:cNvPr id="3" name="Title 1">
            <a:extLst>
              <a:ext uri="{FF2B5EF4-FFF2-40B4-BE49-F238E27FC236}">
                <a16:creationId xmlns:a16="http://schemas.microsoft.com/office/drawing/2014/main" id="{3C30EBA5-2669-2A71-443E-A21676AF84D8}"/>
              </a:ext>
            </a:extLst>
          </p:cNvPr>
          <p:cNvSpPr txBox="1">
            <a:spLocks/>
          </p:cNvSpPr>
          <p:nvPr/>
        </p:nvSpPr>
        <p:spPr>
          <a:xfrm>
            <a:off x="266699" y="234677"/>
            <a:ext cx="10515600" cy="6450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t>Fair Cost of Care Results: Residential</a:t>
            </a:r>
          </a:p>
        </p:txBody>
      </p:sp>
      <p:sp>
        <p:nvSpPr>
          <p:cNvPr id="4" name="TextBox 3">
            <a:extLst>
              <a:ext uri="{FF2B5EF4-FFF2-40B4-BE49-F238E27FC236}">
                <a16:creationId xmlns:a16="http://schemas.microsoft.com/office/drawing/2014/main" id="{43E25052-46DC-EBF9-D22F-A8D4A2FC2FE2}"/>
              </a:ext>
            </a:extLst>
          </p:cNvPr>
          <p:cNvSpPr txBox="1"/>
          <p:nvPr/>
        </p:nvSpPr>
        <p:spPr>
          <a:xfrm>
            <a:off x="6479460" y="766916"/>
            <a:ext cx="4119716" cy="369332"/>
          </a:xfrm>
          <a:prstGeom prst="rect">
            <a:avLst/>
          </a:prstGeom>
          <a:noFill/>
        </p:spPr>
        <p:txBody>
          <a:bodyPr wrap="square" rtlCol="0">
            <a:spAutoFit/>
          </a:bodyPr>
          <a:lstStyle/>
          <a:p>
            <a:r>
              <a:rPr lang="en-GB" b="1">
                <a:solidFill>
                  <a:schemeClr val="accent1"/>
                </a:solidFill>
              </a:rPr>
              <a:t>South West Comparison</a:t>
            </a:r>
          </a:p>
        </p:txBody>
      </p:sp>
      <p:cxnSp>
        <p:nvCxnSpPr>
          <p:cNvPr id="6" name="Straight Connector 5">
            <a:extLst>
              <a:ext uri="{FF2B5EF4-FFF2-40B4-BE49-F238E27FC236}">
                <a16:creationId xmlns:a16="http://schemas.microsoft.com/office/drawing/2014/main" id="{D8A8E8AD-7D65-8194-A097-31CFB2D2B7C6}"/>
              </a:ext>
            </a:extLst>
          </p:cNvPr>
          <p:cNvCxnSpPr>
            <a:cxnSpLocks/>
          </p:cNvCxnSpPr>
          <p:nvPr/>
        </p:nvCxnSpPr>
        <p:spPr>
          <a:xfrm>
            <a:off x="6324600" y="766916"/>
            <a:ext cx="0" cy="585295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64C04F-C2DD-4FB5-2C82-77A3CCF19501}"/>
              </a:ext>
            </a:extLst>
          </p:cNvPr>
          <p:cNvSpPr/>
          <p:nvPr/>
        </p:nvSpPr>
        <p:spPr>
          <a:xfrm>
            <a:off x="7434117" y="2297094"/>
            <a:ext cx="419100" cy="9835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C55C6AC4-05AA-6109-F369-783E4CE949A2}"/>
              </a:ext>
            </a:extLst>
          </p:cNvPr>
          <p:cNvSpPr/>
          <p:nvPr/>
        </p:nvSpPr>
        <p:spPr>
          <a:xfrm>
            <a:off x="10817139" y="5013700"/>
            <a:ext cx="419100" cy="13896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5030FB9-020B-5A0B-DDFB-03E093626769}"/>
              </a:ext>
            </a:extLst>
          </p:cNvPr>
          <p:cNvSpPr txBox="1"/>
          <p:nvPr/>
        </p:nvSpPr>
        <p:spPr>
          <a:xfrm>
            <a:off x="10659976" y="6349362"/>
            <a:ext cx="733425" cy="261610"/>
          </a:xfrm>
          <a:prstGeom prst="rect">
            <a:avLst/>
          </a:prstGeom>
          <a:noFill/>
        </p:spPr>
        <p:txBody>
          <a:bodyPr wrap="square" rtlCol="0">
            <a:spAutoFit/>
          </a:bodyPr>
          <a:lstStyle/>
          <a:p>
            <a:r>
              <a:rPr lang="en-GB" sz="1100">
                <a:solidFill>
                  <a:srgbClr val="FF0000"/>
                </a:solidFill>
              </a:rPr>
              <a:t>Somerset</a:t>
            </a:r>
          </a:p>
        </p:txBody>
      </p:sp>
      <p:graphicFrame>
        <p:nvGraphicFramePr>
          <p:cNvPr id="13" name="Table 13">
            <a:extLst>
              <a:ext uri="{FF2B5EF4-FFF2-40B4-BE49-F238E27FC236}">
                <a16:creationId xmlns:a16="http://schemas.microsoft.com/office/drawing/2014/main" id="{7EED7FE1-103D-B6A3-A9D6-50B167F29088}"/>
              </a:ext>
            </a:extLst>
          </p:cNvPr>
          <p:cNvGraphicFramePr>
            <a:graphicFrameLocks noGrp="1"/>
          </p:cNvGraphicFramePr>
          <p:nvPr/>
        </p:nvGraphicFramePr>
        <p:xfrm>
          <a:off x="266699" y="793186"/>
          <a:ext cx="5743575" cy="2281932"/>
        </p:xfrm>
        <a:graphic>
          <a:graphicData uri="http://schemas.openxmlformats.org/drawingml/2006/table">
            <a:tbl>
              <a:tblPr>
                <a:tableStyleId>{5C22544A-7EE6-4342-B048-85BDC9FD1C3A}</a:tableStyleId>
              </a:tblPr>
              <a:tblGrid>
                <a:gridCol w="1400176">
                  <a:extLst>
                    <a:ext uri="{9D8B030D-6E8A-4147-A177-3AD203B41FA5}">
                      <a16:colId xmlns:a16="http://schemas.microsoft.com/office/drawing/2014/main" val="628223561"/>
                    </a:ext>
                  </a:extLst>
                </a:gridCol>
                <a:gridCol w="971550">
                  <a:extLst>
                    <a:ext uri="{9D8B030D-6E8A-4147-A177-3AD203B41FA5}">
                      <a16:colId xmlns:a16="http://schemas.microsoft.com/office/drawing/2014/main" val="778673311"/>
                    </a:ext>
                  </a:extLst>
                </a:gridCol>
                <a:gridCol w="1074419">
                  <a:extLst>
                    <a:ext uri="{9D8B030D-6E8A-4147-A177-3AD203B41FA5}">
                      <a16:colId xmlns:a16="http://schemas.microsoft.com/office/drawing/2014/main" val="662474224"/>
                    </a:ext>
                  </a:extLst>
                </a:gridCol>
                <a:gridCol w="1148715">
                  <a:extLst>
                    <a:ext uri="{9D8B030D-6E8A-4147-A177-3AD203B41FA5}">
                      <a16:colId xmlns:a16="http://schemas.microsoft.com/office/drawing/2014/main" val="346325024"/>
                    </a:ext>
                  </a:extLst>
                </a:gridCol>
                <a:gridCol w="1148715">
                  <a:extLst>
                    <a:ext uri="{9D8B030D-6E8A-4147-A177-3AD203B41FA5}">
                      <a16:colId xmlns:a16="http://schemas.microsoft.com/office/drawing/2014/main" val="2052433325"/>
                    </a:ext>
                  </a:extLst>
                </a:gridCol>
              </a:tblGrid>
              <a:tr h="370840">
                <a:tc>
                  <a:txBody>
                    <a:bodyPr/>
                    <a:lstStyle/>
                    <a:p>
                      <a:pPr algn="ctr"/>
                      <a:r>
                        <a:rPr lang="en-GB" sz="1800" b="1"/>
                        <a:t>Current</a:t>
                      </a:r>
                    </a:p>
                  </a:txBody>
                  <a:tcPr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a:t>Full Fair Cost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hMerge="1">
                  <a:txBody>
                    <a:bodyPr/>
                    <a:lstStyle/>
                    <a:p>
                      <a:endParaRPr lang="en-GB" sz="1400" b="0"/>
                    </a:p>
                  </a:txBody>
                  <a:tcPr anchor="b">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a:t>FY23/24 Proposal</a:t>
                      </a:r>
                    </a:p>
                  </a:txBody>
                  <a:tcPr anchor="b">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hMerge="1">
                  <a:txBody>
                    <a:bodyPr/>
                    <a:lstStyle/>
                    <a:p>
                      <a:endParaRPr lang="en-GB" sz="1400" b="0"/>
                    </a:p>
                  </a:txBody>
                  <a:tcPr anchor="b">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91641745"/>
                  </a:ext>
                </a:extLst>
              </a:tr>
              <a:tr h="180000">
                <a:tc>
                  <a:txBody>
                    <a:bodyPr/>
                    <a:lstStyle/>
                    <a:p>
                      <a:pPr algn="ctr"/>
                      <a:endParaRPr lang="en-GB" sz="700" b="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700" b="0"/>
                    </a:p>
                  </a:txBody>
                  <a:tcPr anchor="b">
                    <a:lnL w="12700" cap="flat" cmpd="sng" algn="ctr">
                      <a:no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700" b="0"/>
                    </a:p>
                  </a:txBody>
                  <a:tcPr anchor="b">
                    <a:lnL w="12700" cmpd="sng">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700" b="0"/>
                    </a:p>
                  </a:txBody>
                  <a:tcPr anchor="b">
                    <a:lnL w="12700" cap="flat" cmpd="sng" algn="ctr">
                      <a:no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700" b="0"/>
                    </a:p>
                  </a:txBody>
                  <a:tcPr anchor="b">
                    <a:lnL w="12700" cmpd="sng">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3235610"/>
                  </a:ext>
                </a:extLst>
              </a:tr>
              <a:tr h="370840">
                <a:tc>
                  <a:txBody>
                    <a:bodyPr/>
                    <a:lstStyle/>
                    <a:p>
                      <a:pPr algn="l"/>
                      <a:r>
                        <a:rPr lang="en-GB" sz="1100" b="0" i="1"/>
                        <a:t>Current rate/wk</a:t>
                      </a:r>
                    </a:p>
                  </a:txBody>
                  <a:tcPr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GB" sz="1100" b="0" i="1"/>
                        <a:t>FCoC rate</a:t>
                      </a:r>
                    </a:p>
                  </a:txBody>
                  <a:tcPr anchor="b">
                    <a:lnL w="12700" cap="flat" cmpd="sng" algn="ctr">
                      <a:solidFill>
                        <a:schemeClr val="tx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GB" sz="1100" b="0" i="1"/>
                        <a:t>% increase</a:t>
                      </a:r>
                    </a:p>
                  </a:txBody>
                  <a:tcPr anchor="b">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GB" sz="1100" b="0" i="1"/>
                        <a:t>Proposed for Y1</a:t>
                      </a:r>
                    </a:p>
                  </a:txBody>
                  <a:tcPr anchor="b">
                    <a:lnL w="12700" cap="flat" cmpd="sng" algn="ctr">
                      <a:solidFill>
                        <a:schemeClr val="tx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GB" sz="1100" b="0" i="1"/>
                        <a:t>% increase for Y1</a:t>
                      </a:r>
                    </a:p>
                  </a:txBody>
                  <a:tcPr anchor="b">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2024962"/>
                  </a:ext>
                </a:extLst>
              </a:tr>
              <a:tr h="370840">
                <a:tc>
                  <a:txBody>
                    <a:bodyPr/>
                    <a:lstStyle/>
                    <a:p>
                      <a:pPr algn="ctr"/>
                      <a:r>
                        <a:rPr lang="en-GB" sz="1400" b="1"/>
                        <a:t>£674</a:t>
                      </a:r>
                    </a:p>
                  </a:txBody>
                  <a:tcP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GB" sz="1400" b="1"/>
                        <a:t>£1,000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GB" sz="1400" b="1"/>
                        <a:t>48.4%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GB" sz="1400" b="1"/>
                        <a:t>£800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GB" sz="1400" b="1"/>
                        <a:t>18.7%</a:t>
                      </a:r>
                    </a:p>
                  </a:txBody>
                  <a:tcPr>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30927768"/>
                  </a:ext>
                </a:extLst>
              </a:tr>
              <a:tr h="180000">
                <a:tc>
                  <a:txBody>
                    <a:bodyPr/>
                    <a:lstStyle/>
                    <a:p>
                      <a:pPr algn="ctr"/>
                      <a:endParaRPr lang="en-GB" sz="700" b="1"/>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endParaRPr lang="en-GB" sz="700" b="1"/>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endParaRPr lang="en-GB" sz="700" b="1"/>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endParaRPr lang="en-GB" sz="700" b="1"/>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endParaRPr lang="en-GB" sz="700" b="1"/>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8908168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1"/>
                        <a:t>Current annual spend (net)</a:t>
                      </a:r>
                    </a:p>
                  </a:txBody>
                  <a:tcP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1"/>
                        <a:t>Additional annual spend if increase to full fair cost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GB" sz="1400" b="1"/>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1"/>
                        <a:t>Additional spend for 23/24 if increase to year 1 level (full year)</a:t>
                      </a:r>
                    </a:p>
                  </a:txBody>
                  <a:tcP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GB" sz="1400" b="1"/>
                    </a:p>
                  </a:txBody>
                  <a:tcP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70181968"/>
                  </a:ext>
                </a:extLst>
              </a:tr>
              <a:tr h="346452">
                <a:tc>
                  <a:txBody>
                    <a:bodyPr/>
                    <a:lstStyle/>
                    <a:p>
                      <a:pPr algn="ctr"/>
                      <a:r>
                        <a:rPr lang="en-GB" sz="1400" b="1"/>
                        <a:t>£54.7m</a:t>
                      </a:r>
                    </a:p>
                  </a:txBody>
                  <a:tcP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gridSpan="2">
                  <a:txBody>
                    <a:bodyPr/>
                    <a:lstStyle/>
                    <a:p>
                      <a:pPr algn="ctr"/>
                      <a:r>
                        <a:rPr lang="en-GB" sz="1400" b="1"/>
                        <a:t>+£17m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hMerge="1">
                  <a:txBody>
                    <a:bodyPr/>
                    <a:lstStyle/>
                    <a:p>
                      <a:endParaRPr lang="en-GB" sz="1400" b="1"/>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gridSpan="2">
                  <a:txBody>
                    <a:bodyPr/>
                    <a:lstStyle/>
                    <a:p>
                      <a:pPr algn="ctr"/>
                      <a:r>
                        <a:rPr lang="en-GB" sz="1400" b="1"/>
                        <a:t>+£7.8m</a:t>
                      </a:r>
                    </a:p>
                  </a:txBody>
                  <a:tcP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hMerge="1">
                  <a:txBody>
                    <a:bodyPr/>
                    <a:lstStyle/>
                    <a:p>
                      <a:endParaRPr lang="en-GB" sz="1400" b="1"/>
                    </a:p>
                  </a:txBody>
                  <a:tcP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6735305"/>
                  </a:ext>
                </a:extLst>
              </a:tr>
            </a:tbl>
          </a:graphicData>
        </a:graphic>
      </p:graphicFrame>
      <p:sp>
        <p:nvSpPr>
          <p:cNvPr id="15" name="TextBox 14">
            <a:extLst>
              <a:ext uri="{FF2B5EF4-FFF2-40B4-BE49-F238E27FC236}">
                <a16:creationId xmlns:a16="http://schemas.microsoft.com/office/drawing/2014/main" id="{8955DF59-018C-1B06-51DA-6B356F80ED5C}"/>
              </a:ext>
            </a:extLst>
          </p:cNvPr>
          <p:cNvSpPr txBox="1"/>
          <p:nvPr/>
        </p:nvSpPr>
        <p:spPr>
          <a:xfrm>
            <a:off x="266699" y="3693395"/>
            <a:ext cx="3886200" cy="369332"/>
          </a:xfrm>
          <a:prstGeom prst="rect">
            <a:avLst/>
          </a:prstGeom>
          <a:noFill/>
        </p:spPr>
        <p:txBody>
          <a:bodyPr wrap="square" rtlCol="0">
            <a:spAutoFit/>
          </a:bodyPr>
          <a:lstStyle/>
          <a:p>
            <a:endParaRPr lang="en-GB"/>
          </a:p>
        </p:txBody>
      </p:sp>
      <p:sp>
        <p:nvSpPr>
          <p:cNvPr id="16" name="TextBox 15">
            <a:extLst>
              <a:ext uri="{FF2B5EF4-FFF2-40B4-BE49-F238E27FC236}">
                <a16:creationId xmlns:a16="http://schemas.microsoft.com/office/drawing/2014/main" id="{9DD9FCD7-F21B-AD86-AA6D-589F6ED85219}"/>
              </a:ext>
            </a:extLst>
          </p:cNvPr>
          <p:cNvSpPr txBox="1"/>
          <p:nvPr/>
        </p:nvSpPr>
        <p:spPr>
          <a:xfrm>
            <a:off x="252504" y="3693395"/>
            <a:ext cx="5743571" cy="1477328"/>
          </a:xfrm>
          <a:prstGeom prst="rect">
            <a:avLst/>
          </a:prstGeom>
          <a:noFill/>
        </p:spPr>
        <p:txBody>
          <a:bodyPr wrap="square" rtlCol="0">
            <a:spAutoFit/>
          </a:bodyPr>
          <a:lstStyle/>
          <a:p>
            <a:r>
              <a:rPr lang="en-GB"/>
              <a:t>Residential care sees the biggest % change for Somerset due to our historically low rates. </a:t>
            </a:r>
          </a:p>
          <a:p>
            <a:endParaRPr lang="en-GB"/>
          </a:p>
          <a:p>
            <a:r>
              <a:rPr lang="en-GB"/>
              <a:t>Despite a 48% uplift, the rates will still remain below the new average for residential care across the South West.</a:t>
            </a:r>
          </a:p>
        </p:txBody>
      </p:sp>
      <p:cxnSp>
        <p:nvCxnSpPr>
          <p:cNvPr id="23" name="Straight Connector 22">
            <a:extLst>
              <a:ext uri="{FF2B5EF4-FFF2-40B4-BE49-F238E27FC236}">
                <a16:creationId xmlns:a16="http://schemas.microsoft.com/office/drawing/2014/main" id="{D149DB24-3AEA-B507-BF8A-28EC354A73D7}"/>
              </a:ext>
            </a:extLst>
          </p:cNvPr>
          <p:cNvCxnSpPr>
            <a:cxnSpLocks/>
          </p:cNvCxnSpPr>
          <p:nvPr/>
        </p:nvCxnSpPr>
        <p:spPr>
          <a:xfrm>
            <a:off x="7029999" y="2551614"/>
            <a:ext cx="477011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2DDE1F6-E1AC-3803-6F31-AB319A336B22}"/>
              </a:ext>
            </a:extLst>
          </p:cNvPr>
          <p:cNvSpPr txBox="1"/>
          <p:nvPr/>
        </p:nvSpPr>
        <p:spPr>
          <a:xfrm>
            <a:off x="11651364" y="2412278"/>
            <a:ext cx="489015" cy="200055"/>
          </a:xfrm>
          <a:prstGeom prst="rect">
            <a:avLst/>
          </a:prstGeom>
          <a:noFill/>
          <a:ln>
            <a:noFill/>
          </a:ln>
        </p:spPr>
        <p:txBody>
          <a:bodyPr wrap="square" rtlCol="0">
            <a:spAutoFit/>
          </a:bodyPr>
          <a:lstStyle/>
          <a:p>
            <a:r>
              <a:rPr lang="en-GB" sz="700">
                <a:solidFill>
                  <a:schemeClr val="accent1"/>
                </a:solidFill>
              </a:rPr>
              <a:t>Average</a:t>
            </a:r>
          </a:p>
        </p:txBody>
      </p:sp>
      <p:cxnSp>
        <p:nvCxnSpPr>
          <p:cNvPr id="26" name="Straight Connector 25">
            <a:extLst>
              <a:ext uri="{FF2B5EF4-FFF2-40B4-BE49-F238E27FC236}">
                <a16:creationId xmlns:a16="http://schemas.microsoft.com/office/drawing/2014/main" id="{6B6CB19A-D4DA-998B-5AB3-D4671931FA4E}"/>
              </a:ext>
            </a:extLst>
          </p:cNvPr>
          <p:cNvCxnSpPr>
            <a:cxnSpLocks/>
          </p:cNvCxnSpPr>
          <p:nvPr/>
        </p:nvCxnSpPr>
        <p:spPr>
          <a:xfrm>
            <a:off x="7029999" y="2390510"/>
            <a:ext cx="47701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7B81D6A-AC0F-43E6-AEBD-9CE653CAD196}"/>
              </a:ext>
            </a:extLst>
          </p:cNvPr>
          <p:cNvSpPr txBox="1"/>
          <p:nvPr/>
        </p:nvSpPr>
        <p:spPr>
          <a:xfrm>
            <a:off x="11634188" y="2214405"/>
            <a:ext cx="489015" cy="200055"/>
          </a:xfrm>
          <a:prstGeom prst="rect">
            <a:avLst/>
          </a:prstGeom>
          <a:noFill/>
          <a:ln>
            <a:noFill/>
          </a:ln>
        </p:spPr>
        <p:txBody>
          <a:bodyPr wrap="square" rtlCol="0">
            <a:spAutoFit/>
          </a:bodyPr>
          <a:lstStyle/>
          <a:p>
            <a:r>
              <a:rPr lang="en-GB" sz="700">
                <a:solidFill>
                  <a:schemeClr val="accent2"/>
                </a:solidFill>
              </a:rPr>
              <a:t>Average</a:t>
            </a:r>
          </a:p>
        </p:txBody>
      </p:sp>
      <p:cxnSp>
        <p:nvCxnSpPr>
          <p:cNvPr id="28" name="Straight Connector 27">
            <a:extLst>
              <a:ext uri="{FF2B5EF4-FFF2-40B4-BE49-F238E27FC236}">
                <a16:creationId xmlns:a16="http://schemas.microsoft.com/office/drawing/2014/main" id="{ACC0B720-CC2F-9CF3-1B7D-0C7D18840725}"/>
              </a:ext>
            </a:extLst>
          </p:cNvPr>
          <p:cNvCxnSpPr>
            <a:cxnSpLocks/>
          </p:cNvCxnSpPr>
          <p:nvPr/>
        </p:nvCxnSpPr>
        <p:spPr>
          <a:xfrm>
            <a:off x="7064592" y="5480090"/>
            <a:ext cx="477011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4B87B68-B068-9546-428D-97A78B30E32A}"/>
              </a:ext>
            </a:extLst>
          </p:cNvPr>
          <p:cNvSpPr txBox="1"/>
          <p:nvPr/>
        </p:nvSpPr>
        <p:spPr>
          <a:xfrm>
            <a:off x="11668781" y="5330105"/>
            <a:ext cx="489015" cy="200055"/>
          </a:xfrm>
          <a:prstGeom prst="rect">
            <a:avLst/>
          </a:prstGeom>
          <a:noFill/>
          <a:ln>
            <a:noFill/>
          </a:ln>
        </p:spPr>
        <p:txBody>
          <a:bodyPr wrap="square" rtlCol="0">
            <a:spAutoFit/>
          </a:bodyPr>
          <a:lstStyle/>
          <a:p>
            <a:r>
              <a:rPr lang="en-GB" sz="700">
                <a:solidFill>
                  <a:schemeClr val="accent6"/>
                </a:solidFill>
              </a:rPr>
              <a:t>Average</a:t>
            </a:r>
          </a:p>
        </p:txBody>
      </p:sp>
      <p:sp>
        <p:nvSpPr>
          <p:cNvPr id="5" name="Rectangle 4">
            <a:extLst>
              <a:ext uri="{FF2B5EF4-FFF2-40B4-BE49-F238E27FC236}">
                <a16:creationId xmlns:a16="http://schemas.microsoft.com/office/drawing/2014/main" id="{461A9DEE-C538-97DB-BA70-3A548E1DD563}"/>
              </a:ext>
            </a:extLst>
          </p:cNvPr>
          <p:cNvSpPr/>
          <p:nvPr/>
        </p:nvSpPr>
        <p:spPr>
          <a:xfrm>
            <a:off x="7718935" y="3334907"/>
            <a:ext cx="419100"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628250D-579F-2F63-5325-345B475D0365}"/>
              </a:ext>
            </a:extLst>
          </p:cNvPr>
          <p:cNvSpPr txBox="1"/>
          <p:nvPr/>
        </p:nvSpPr>
        <p:spPr>
          <a:xfrm>
            <a:off x="7276954" y="3210025"/>
            <a:ext cx="733425" cy="261610"/>
          </a:xfrm>
          <a:prstGeom prst="rect">
            <a:avLst/>
          </a:prstGeom>
          <a:noFill/>
        </p:spPr>
        <p:txBody>
          <a:bodyPr wrap="square" rtlCol="0">
            <a:spAutoFit/>
          </a:bodyPr>
          <a:lstStyle/>
          <a:p>
            <a:r>
              <a:rPr lang="en-GB" sz="1100">
                <a:solidFill>
                  <a:srgbClr val="FF0000"/>
                </a:solidFill>
              </a:rPr>
              <a:t>Somerset</a:t>
            </a:r>
          </a:p>
        </p:txBody>
      </p:sp>
      <p:sp>
        <p:nvSpPr>
          <p:cNvPr id="7" name="Rectangle 6">
            <a:extLst>
              <a:ext uri="{FF2B5EF4-FFF2-40B4-BE49-F238E27FC236}">
                <a16:creationId xmlns:a16="http://schemas.microsoft.com/office/drawing/2014/main" id="{0D0AFC1A-5D01-8E7F-5740-56D7F05FB7D1}"/>
              </a:ext>
            </a:extLst>
          </p:cNvPr>
          <p:cNvSpPr/>
          <p:nvPr/>
        </p:nvSpPr>
        <p:spPr>
          <a:xfrm>
            <a:off x="6610899" y="1264730"/>
            <a:ext cx="2663730"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A4DA944-B40E-87DB-C0E5-69EF6466201A}"/>
              </a:ext>
            </a:extLst>
          </p:cNvPr>
          <p:cNvSpPr/>
          <p:nvPr/>
        </p:nvSpPr>
        <p:spPr>
          <a:xfrm>
            <a:off x="6610899" y="3842038"/>
            <a:ext cx="1914792"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AB991BF-429E-05F7-5335-2BDC7DD2438A}"/>
              </a:ext>
            </a:extLst>
          </p:cNvPr>
          <p:cNvSpPr/>
          <p:nvPr/>
        </p:nvSpPr>
        <p:spPr>
          <a:xfrm>
            <a:off x="6610899" y="6403345"/>
            <a:ext cx="1914792"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4681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0799B26-5927-A1AC-ABC1-27EFC4C2F3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5485" y="1203007"/>
            <a:ext cx="5414010" cy="2889885"/>
          </a:xfrm>
          <a:prstGeom prst="rect">
            <a:avLst/>
          </a:prstGeom>
          <a:noFill/>
        </p:spPr>
      </p:pic>
      <p:sp>
        <p:nvSpPr>
          <p:cNvPr id="3" name="Title 1">
            <a:extLst>
              <a:ext uri="{FF2B5EF4-FFF2-40B4-BE49-F238E27FC236}">
                <a16:creationId xmlns:a16="http://schemas.microsoft.com/office/drawing/2014/main" id="{3C30EBA5-2669-2A71-443E-A21676AF84D8}"/>
              </a:ext>
            </a:extLst>
          </p:cNvPr>
          <p:cNvSpPr txBox="1">
            <a:spLocks/>
          </p:cNvSpPr>
          <p:nvPr/>
        </p:nvSpPr>
        <p:spPr>
          <a:xfrm>
            <a:off x="266699" y="234677"/>
            <a:ext cx="10515600" cy="6450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t>Fair Cost of Care Results: Home Care</a:t>
            </a:r>
          </a:p>
        </p:txBody>
      </p:sp>
      <p:sp>
        <p:nvSpPr>
          <p:cNvPr id="4" name="TextBox 3">
            <a:extLst>
              <a:ext uri="{FF2B5EF4-FFF2-40B4-BE49-F238E27FC236}">
                <a16:creationId xmlns:a16="http://schemas.microsoft.com/office/drawing/2014/main" id="{43E25052-46DC-EBF9-D22F-A8D4A2FC2FE2}"/>
              </a:ext>
            </a:extLst>
          </p:cNvPr>
          <p:cNvSpPr txBox="1"/>
          <p:nvPr/>
        </p:nvSpPr>
        <p:spPr>
          <a:xfrm>
            <a:off x="6479460" y="766916"/>
            <a:ext cx="4119716" cy="369332"/>
          </a:xfrm>
          <a:prstGeom prst="rect">
            <a:avLst/>
          </a:prstGeom>
          <a:noFill/>
        </p:spPr>
        <p:txBody>
          <a:bodyPr wrap="square" rtlCol="0">
            <a:spAutoFit/>
          </a:bodyPr>
          <a:lstStyle/>
          <a:p>
            <a:r>
              <a:rPr lang="en-GB" b="1">
                <a:solidFill>
                  <a:schemeClr val="accent1"/>
                </a:solidFill>
              </a:rPr>
              <a:t>South West Comparison</a:t>
            </a:r>
          </a:p>
        </p:txBody>
      </p:sp>
      <p:cxnSp>
        <p:nvCxnSpPr>
          <p:cNvPr id="6" name="Straight Connector 5">
            <a:extLst>
              <a:ext uri="{FF2B5EF4-FFF2-40B4-BE49-F238E27FC236}">
                <a16:creationId xmlns:a16="http://schemas.microsoft.com/office/drawing/2014/main" id="{D8A8E8AD-7D65-8194-A097-31CFB2D2B7C6}"/>
              </a:ext>
            </a:extLst>
          </p:cNvPr>
          <p:cNvCxnSpPr>
            <a:cxnSpLocks/>
          </p:cNvCxnSpPr>
          <p:nvPr/>
        </p:nvCxnSpPr>
        <p:spPr>
          <a:xfrm>
            <a:off x="6324600" y="766916"/>
            <a:ext cx="0" cy="5852959"/>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8CC0E83-F52D-22ED-A4E7-1C6C75C4EC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5485" y="3800475"/>
            <a:ext cx="5414010" cy="2895600"/>
          </a:xfrm>
          <a:prstGeom prst="rect">
            <a:avLst/>
          </a:prstGeom>
          <a:noFill/>
        </p:spPr>
      </p:pic>
      <p:sp>
        <p:nvSpPr>
          <p:cNvPr id="9" name="Oval 8">
            <a:extLst>
              <a:ext uri="{FF2B5EF4-FFF2-40B4-BE49-F238E27FC236}">
                <a16:creationId xmlns:a16="http://schemas.microsoft.com/office/drawing/2014/main" id="{5264C04F-C2DD-4FB5-2C82-77A3CCF19501}"/>
              </a:ext>
            </a:extLst>
          </p:cNvPr>
          <p:cNvSpPr/>
          <p:nvPr/>
        </p:nvSpPr>
        <p:spPr>
          <a:xfrm>
            <a:off x="9201957" y="1981200"/>
            <a:ext cx="419100" cy="1333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628250D-579F-2F63-5325-345B475D0365}"/>
              </a:ext>
            </a:extLst>
          </p:cNvPr>
          <p:cNvSpPr txBox="1"/>
          <p:nvPr/>
        </p:nvSpPr>
        <p:spPr>
          <a:xfrm>
            <a:off x="9044794" y="3260717"/>
            <a:ext cx="733425" cy="261610"/>
          </a:xfrm>
          <a:prstGeom prst="rect">
            <a:avLst/>
          </a:prstGeom>
          <a:noFill/>
        </p:spPr>
        <p:txBody>
          <a:bodyPr wrap="square" rtlCol="0">
            <a:spAutoFit/>
          </a:bodyPr>
          <a:lstStyle/>
          <a:p>
            <a:r>
              <a:rPr lang="en-GB" sz="1100">
                <a:solidFill>
                  <a:srgbClr val="FF0000"/>
                </a:solidFill>
              </a:rPr>
              <a:t>Somerset</a:t>
            </a:r>
          </a:p>
        </p:txBody>
      </p:sp>
      <p:sp>
        <p:nvSpPr>
          <p:cNvPr id="11" name="Oval 10">
            <a:extLst>
              <a:ext uri="{FF2B5EF4-FFF2-40B4-BE49-F238E27FC236}">
                <a16:creationId xmlns:a16="http://schemas.microsoft.com/office/drawing/2014/main" id="{C55C6AC4-05AA-6109-F369-783E4CE949A2}"/>
              </a:ext>
            </a:extLst>
          </p:cNvPr>
          <p:cNvSpPr/>
          <p:nvPr/>
        </p:nvSpPr>
        <p:spPr>
          <a:xfrm>
            <a:off x="10477500" y="4629150"/>
            <a:ext cx="419100" cy="17741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5030FB9-020B-5A0B-DDFB-03E093626769}"/>
              </a:ext>
            </a:extLst>
          </p:cNvPr>
          <p:cNvSpPr txBox="1"/>
          <p:nvPr/>
        </p:nvSpPr>
        <p:spPr>
          <a:xfrm>
            <a:off x="10320337" y="6349362"/>
            <a:ext cx="733425" cy="261610"/>
          </a:xfrm>
          <a:prstGeom prst="rect">
            <a:avLst/>
          </a:prstGeom>
          <a:noFill/>
        </p:spPr>
        <p:txBody>
          <a:bodyPr wrap="square" rtlCol="0">
            <a:spAutoFit/>
          </a:bodyPr>
          <a:lstStyle/>
          <a:p>
            <a:r>
              <a:rPr lang="en-GB" sz="1100">
                <a:solidFill>
                  <a:srgbClr val="FF0000"/>
                </a:solidFill>
              </a:rPr>
              <a:t>Somerset</a:t>
            </a:r>
          </a:p>
        </p:txBody>
      </p:sp>
      <p:graphicFrame>
        <p:nvGraphicFramePr>
          <p:cNvPr id="13" name="Table 13">
            <a:extLst>
              <a:ext uri="{FF2B5EF4-FFF2-40B4-BE49-F238E27FC236}">
                <a16:creationId xmlns:a16="http://schemas.microsoft.com/office/drawing/2014/main" id="{7EED7FE1-103D-B6A3-A9D6-50B167F29088}"/>
              </a:ext>
            </a:extLst>
          </p:cNvPr>
          <p:cNvGraphicFramePr>
            <a:graphicFrameLocks noGrp="1"/>
          </p:cNvGraphicFramePr>
          <p:nvPr/>
        </p:nvGraphicFramePr>
        <p:xfrm>
          <a:off x="266699" y="793186"/>
          <a:ext cx="5743575" cy="2281932"/>
        </p:xfrm>
        <a:graphic>
          <a:graphicData uri="http://schemas.openxmlformats.org/drawingml/2006/table">
            <a:tbl>
              <a:tblPr>
                <a:tableStyleId>{5C22544A-7EE6-4342-B048-85BDC9FD1C3A}</a:tableStyleId>
              </a:tblPr>
              <a:tblGrid>
                <a:gridCol w="1400176">
                  <a:extLst>
                    <a:ext uri="{9D8B030D-6E8A-4147-A177-3AD203B41FA5}">
                      <a16:colId xmlns:a16="http://schemas.microsoft.com/office/drawing/2014/main" val="628223561"/>
                    </a:ext>
                  </a:extLst>
                </a:gridCol>
                <a:gridCol w="971550">
                  <a:extLst>
                    <a:ext uri="{9D8B030D-6E8A-4147-A177-3AD203B41FA5}">
                      <a16:colId xmlns:a16="http://schemas.microsoft.com/office/drawing/2014/main" val="778673311"/>
                    </a:ext>
                  </a:extLst>
                </a:gridCol>
                <a:gridCol w="1074419">
                  <a:extLst>
                    <a:ext uri="{9D8B030D-6E8A-4147-A177-3AD203B41FA5}">
                      <a16:colId xmlns:a16="http://schemas.microsoft.com/office/drawing/2014/main" val="662474224"/>
                    </a:ext>
                  </a:extLst>
                </a:gridCol>
                <a:gridCol w="1148715">
                  <a:extLst>
                    <a:ext uri="{9D8B030D-6E8A-4147-A177-3AD203B41FA5}">
                      <a16:colId xmlns:a16="http://schemas.microsoft.com/office/drawing/2014/main" val="346325024"/>
                    </a:ext>
                  </a:extLst>
                </a:gridCol>
                <a:gridCol w="1148715">
                  <a:extLst>
                    <a:ext uri="{9D8B030D-6E8A-4147-A177-3AD203B41FA5}">
                      <a16:colId xmlns:a16="http://schemas.microsoft.com/office/drawing/2014/main" val="2052433325"/>
                    </a:ext>
                  </a:extLst>
                </a:gridCol>
              </a:tblGrid>
              <a:tr h="370840">
                <a:tc>
                  <a:txBody>
                    <a:bodyPr/>
                    <a:lstStyle/>
                    <a:p>
                      <a:pPr algn="ctr"/>
                      <a:r>
                        <a:rPr lang="en-GB" sz="1800" b="1"/>
                        <a:t>Current</a:t>
                      </a:r>
                    </a:p>
                  </a:txBody>
                  <a:tcPr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a:t>Full Fair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hMerge="1">
                  <a:txBody>
                    <a:bodyPr/>
                    <a:lstStyle/>
                    <a:p>
                      <a:endParaRPr lang="en-GB" sz="1400" b="0"/>
                    </a:p>
                  </a:txBody>
                  <a:tcPr anchor="b">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a:t>FY23/24 Proposal</a:t>
                      </a:r>
                    </a:p>
                  </a:txBody>
                  <a:tcPr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hMerge="1">
                  <a:txBody>
                    <a:bodyPr/>
                    <a:lstStyle/>
                    <a:p>
                      <a:endParaRPr lang="en-GB" sz="1400" b="0"/>
                    </a:p>
                  </a:txBody>
                  <a:tcPr anchor="b">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91641745"/>
                  </a:ext>
                </a:extLst>
              </a:tr>
              <a:tr h="180000">
                <a:tc>
                  <a:txBody>
                    <a:bodyPr/>
                    <a:lstStyle/>
                    <a:p>
                      <a:endParaRPr lang="en-GB" sz="700" b="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700" b="0"/>
                    </a:p>
                  </a:txBody>
                  <a:tcPr anchor="ctr">
                    <a:lnL w="12700" cap="flat" cmpd="sng" algn="ctr">
                      <a:no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700" b="0"/>
                    </a:p>
                  </a:txBody>
                  <a:tcPr anchor="ctr">
                    <a:lnL w="12700" cmpd="sng">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700" b="0"/>
                    </a:p>
                  </a:txBody>
                  <a:tcPr anchor="ctr">
                    <a:lnL w="12700" cap="flat" cmpd="sng" algn="ctr">
                      <a:no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700" b="0"/>
                    </a:p>
                  </a:txBody>
                  <a:tcPr anchor="ctr">
                    <a:lnL w="12700" cmpd="sng">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3235610"/>
                  </a:ext>
                </a:extLst>
              </a:tr>
              <a:tr h="370840">
                <a:tc>
                  <a:txBody>
                    <a:bodyPr/>
                    <a:lstStyle/>
                    <a:p>
                      <a:r>
                        <a:rPr lang="en-GB" sz="1100" b="0" i="1"/>
                        <a:t>Current rate/hr</a:t>
                      </a:r>
                    </a:p>
                  </a:txBody>
                  <a:tcPr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100" b="0" i="1"/>
                        <a:t>FCoC rate</a:t>
                      </a:r>
                    </a:p>
                  </a:txBody>
                  <a:tcPr anchor="b">
                    <a:lnL w="12700" cap="flat" cmpd="sng" algn="ctr">
                      <a:solidFill>
                        <a:schemeClr val="tx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100" b="0" i="1"/>
                        <a:t>% increase</a:t>
                      </a:r>
                    </a:p>
                  </a:txBody>
                  <a:tcPr anchor="b">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100" b="0" i="1"/>
                        <a:t>Proposed for Y1</a:t>
                      </a:r>
                    </a:p>
                  </a:txBody>
                  <a:tcPr anchor="b">
                    <a:lnL w="12700" cap="flat" cmpd="sng" algn="ctr">
                      <a:solidFill>
                        <a:schemeClr val="tx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100" b="0" i="1"/>
                        <a:t>% increase for Y1</a:t>
                      </a:r>
                    </a:p>
                  </a:txBody>
                  <a:tcPr anchor="b">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2024962"/>
                  </a:ext>
                </a:extLst>
              </a:tr>
              <a:tr h="370840">
                <a:tc>
                  <a:txBody>
                    <a:bodyPr/>
                    <a:lstStyle/>
                    <a:p>
                      <a:pPr algn="ctr"/>
                      <a:r>
                        <a:rPr lang="en-GB" sz="1400" b="1"/>
                        <a:t>£22.16</a:t>
                      </a:r>
                    </a:p>
                  </a:txBody>
                  <a:tcPr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GB" sz="1400" b="1"/>
                        <a:t>£30.00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GB" sz="1400" b="1"/>
                        <a:t>35.4%</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GB" sz="1400" b="1"/>
                        <a:t>£25.00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GB" sz="1400" b="1"/>
                        <a:t>12.8%</a:t>
                      </a:r>
                    </a:p>
                  </a:txBody>
                  <a:tcPr anchor="ctr">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30927768"/>
                  </a:ext>
                </a:extLst>
              </a:tr>
              <a:tr h="180000">
                <a:tc>
                  <a:txBody>
                    <a:bodyPr/>
                    <a:lstStyle/>
                    <a:p>
                      <a:endParaRPr lang="en-GB" sz="7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endParaRPr lang="en-GB" sz="700" b="1"/>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endParaRPr lang="en-GB" sz="700" b="1"/>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endParaRPr lang="en-GB" sz="700" b="1"/>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endParaRPr lang="en-GB" sz="700" b="1"/>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8908168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1"/>
                        <a:t>Current annual spend (net)</a:t>
                      </a:r>
                    </a:p>
                  </a:txBody>
                  <a:tcPr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1"/>
                        <a:t>Additional annual spend if increase to full fair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GB" sz="1400" b="1"/>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1"/>
                        <a:t>Additional spend for 23/24 if increase to year 1 level (full year)</a:t>
                      </a:r>
                    </a:p>
                  </a:txBody>
                  <a:tcPr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GB" sz="1400" b="1"/>
                    </a:p>
                  </a:txBody>
                  <a:tcP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70181968"/>
                  </a:ext>
                </a:extLst>
              </a:tr>
              <a:tr h="346452">
                <a:tc>
                  <a:txBody>
                    <a:bodyPr/>
                    <a:lstStyle/>
                    <a:p>
                      <a:pPr algn="ctr"/>
                      <a:r>
                        <a:rPr lang="en-GB" sz="1400" b="1"/>
                        <a:t>£25m</a:t>
                      </a:r>
                    </a:p>
                  </a:txBody>
                  <a:tcPr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gridSpan="2">
                  <a:txBody>
                    <a:bodyPr/>
                    <a:lstStyle/>
                    <a:p>
                      <a:pPr algn="ctr"/>
                      <a:r>
                        <a:rPr lang="en-GB" sz="1400" b="1"/>
                        <a:t>+ £9.5m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hMerge="1">
                  <a:txBody>
                    <a:bodyPr/>
                    <a:lstStyle/>
                    <a:p>
                      <a:endParaRPr lang="en-GB" sz="1400" b="1"/>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a:r>
                        <a:rPr lang="en-GB" sz="1400" b="1"/>
                        <a:t>+3.4m</a:t>
                      </a:r>
                    </a:p>
                  </a:txBody>
                  <a:tcPr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hMerge="1">
                  <a:txBody>
                    <a:bodyPr/>
                    <a:lstStyle/>
                    <a:p>
                      <a:pPr algn="ctr"/>
                      <a:endParaRPr lang="en-GB" sz="1400" b="1"/>
                    </a:p>
                  </a:txBody>
                  <a:tcPr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14493596"/>
                  </a:ext>
                </a:extLst>
              </a:tr>
            </a:tbl>
          </a:graphicData>
        </a:graphic>
      </p:graphicFrame>
      <p:sp>
        <p:nvSpPr>
          <p:cNvPr id="15" name="TextBox 14">
            <a:extLst>
              <a:ext uri="{FF2B5EF4-FFF2-40B4-BE49-F238E27FC236}">
                <a16:creationId xmlns:a16="http://schemas.microsoft.com/office/drawing/2014/main" id="{8955DF59-018C-1B06-51DA-6B356F80ED5C}"/>
              </a:ext>
            </a:extLst>
          </p:cNvPr>
          <p:cNvSpPr txBox="1"/>
          <p:nvPr/>
        </p:nvSpPr>
        <p:spPr>
          <a:xfrm>
            <a:off x="338137" y="3743656"/>
            <a:ext cx="5672133" cy="1323439"/>
          </a:xfrm>
          <a:prstGeom prst="rect">
            <a:avLst/>
          </a:prstGeom>
          <a:noFill/>
        </p:spPr>
        <p:txBody>
          <a:bodyPr wrap="square" rtlCol="0">
            <a:spAutoFit/>
          </a:bodyPr>
          <a:lstStyle/>
          <a:p>
            <a:r>
              <a:rPr lang="en-GB" sz="1600" b="1"/>
              <a:t>Key Risk: </a:t>
            </a:r>
            <a:r>
              <a:rPr lang="en-GB" sz="1600"/>
              <a:t>If the uplift to full fair cost is phased over 3 years but the full threshold change occurs in year 1, then the self-funder subsidy will decrease faster than the rate increases. This is particularly risky in the home care market as most self-funders in their own homes will become funded individuals from October 23.</a:t>
            </a:r>
          </a:p>
        </p:txBody>
      </p:sp>
      <p:sp>
        <p:nvSpPr>
          <p:cNvPr id="16" name="TextBox 15">
            <a:extLst>
              <a:ext uri="{FF2B5EF4-FFF2-40B4-BE49-F238E27FC236}">
                <a16:creationId xmlns:a16="http://schemas.microsoft.com/office/drawing/2014/main" id="{9DD9FCD7-F21B-AD86-AA6D-589F6ED85219}"/>
              </a:ext>
            </a:extLst>
          </p:cNvPr>
          <p:cNvSpPr txBox="1"/>
          <p:nvPr/>
        </p:nvSpPr>
        <p:spPr>
          <a:xfrm>
            <a:off x="320720" y="5358454"/>
            <a:ext cx="5785579" cy="1077218"/>
          </a:xfrm>
          <a:prstGeom prst="rect">
            <a:avLst/>
          </a:prstGeom>
          <a:noFill/>
        </p:spPr>
        <p:txBody>
          <a:bodyPr wrap="square" rtlCol="0">
            <a:spAutoFit/>
          </a:bodyPr>
          <a:lstStyle/>
          <a:p>
            <a:r>
              <a:rPr lang="en-GB" sz="1600"/>
              <a:t>Somerset is currently paying average rates for home care when compared with South West. The FCoC result shows this moving above the new average, largely due to the rural nature of somerset. This is similar to other rural authorities.</a:t>
            </a:r>
          </a:p>
        </p:txBody>
      </p:sp>
      <p:cxnSp>
        <p:nvCxnSpPr>
          <p:cNvPr id="23" name="Straight Connector 22">
            <a:extLst>
              <a:ext uri="{FF2B5EF4-FFF2-40B4-BE49-F238E27FC236}">
                <a16:creationId xmlns:a16="http://schemas.microsoft.com/office/drawing/2014/main" id="{D149DB24-3AEA-B507-BF8A-28EC354A73D7}"/>
              </a:ext>
            </a:extLst>
          </p:cNvPr>
          <p:cNvCxnSpPr>
            <a:cxnSpLocks/>
          </p:cNvCxnSpPr>
          <p:nvPr/>
        </p:nvCxnSpPr>
        <p:spPr>
          <a:xfrm>
            <a:off x="7029999" y="2351313"/>
            <a:ext cx="477011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2DDE1F6-E1AC-3803-6F31-AB319A336B22}"/>
              </a:ext>
            </a:extLst>
          </p:cNvPr>
          <p:cNvSpPr txBox="1"/>
          <p:nvPr/>
        </p:nvSpPr>
        <p:spPr>
          <a:xfrm>
            <a:off x="11651364" y="2211977"/>
            <a:ext cx="489015" cy="200055"/>
          </a:xfrm>
          <a:prstGeom prst="rect">
            <a:avLst/>
          </a:prstGeom>
          <a:noFill/>
          <a:ln>
            <a:noFill/>
          </a:ln>
        </p:spPr>
        <p:txBody>
          <a:bodyPr wrap="square" rtlCol="0">
            <a:spAutoFit/>
          </a:bodyPr>
          <a:lstStyle/>
          <a:p>
            <a:r>
              <a:rPr lang="en-GB" sz="700">
                <a:solidFill>
                  <a:schemeClr val="accent1"/>
                </a:solidFill>
              </a:rPr>
              <a:t>Average</a:t>
            </a:r>
          </a:p>
        </p:txBody>
      </p:sp>
      <p:cxnSp>
        <p:nvCxnSpPr>
          <p:cNvPr id="26" name="Straight Connector 25">
            <a:extLst>
              <a:ext uri="{FF2B5EF4-FFF2-40B4-BE49-F238E27FC236}">
                <a16:creationId xmlns:a16="http://schemas.microsoft.com/office/drawing/2014/main" id="{6B6CB19A-D4DA-998B-5AB3-D4671931FA4E}"/>
              </a:ext>
            </a:extLst>
          </p:cNvPr>
          <p:cNvCxnSpPr>
            <a:cxnSpLocks/>
          </p:cNvCxnSpPr>
          <p:nvPr/>
        </p:nvCxnSpPr>
        <p:spPr>
          <a:xfrm>
            <a:off x="7029999" y="2164077"/>
            <a:ext cx="47701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7B81D6A-AC0F-43E6-AEBD-9CE653CAD196}"/>
              </a:ext>
            </a:extLst>
          </p:cNvPr>
          <p:cNvSpPr txBox="1"/>
          <p:nvPr/>
        </p:nvSpPr>
        <p:spPr>
          <a:xfrm>
            <a:off x="11634188" y="1987972"/>
            <a:ext cx="489015" cy="200055"/>
          </a:xfrm>
          <a:prstGeom prst="rect">
            <a:avLst/>
          </a:prstGeom>
          <a:noFill/>
          <a:ln>
            <a:noFill/>
          </a:ln>
        </p:spPr>
        <p:txBody>
          <a:bodyPr wrap="square" rtlCol="0">
            <a:spAutoFit/>
          </a:bodyPr>
          <a:lstStyle/>
          <a:p>
            <a:r>
              <a:rPr lang="en-GB" sz="700">
                <a:solidFill>
                  <a:schemeClr val="accent2"/>
                </a:solidFill>
              </a:rPr>
              <a:t>Average</a:t>
            </a:r>
          </a:p>
        </p:txBody>
      </p:sp>
      <p:cxnSp>
        <p:nvCxnSpPr>
          <p:cNvPr id="28" name="Straight Connector 27">
            <a:extLst>
              <a:ext uri="{FF2B5EF4-FFF2-40B4-BE49-F238E27FC236}">
                <a16:creationId xmlns:a16="http://schemas.microsoft.com/office/drawing/2014/main" id="{ACC0B720-CC2F-9CF3-1B7D-0C7D18840725}"/>
              </a:ext>
            </a:extLst>
          </p:cNvPr>
          <p:cNvCxnSpPr>
            <a:cxnSpLocks/>
          </p:cNvCxnSpPr>
          <p:nvPr/>
        </p:nvCxnSpPr>
        <p:spPr>
          <a:xfrm>
            <a:off x="7064592" y="5314619"/>
            <a:ext cx="477011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4B87B68-B068-9546-428D-97A78B30E32A}"/>
              </a:ext>
            </a:extLst>
          </p:cNvPr>
          <p:cNvSpPr txBox="1"/>
          <p:nvPr/>
        </p:nvSpPr>
        <p:spPr>
          <a:xfrm>
            <a:off x="11668781" y="5138514"/>
            <a:ext cx="489015" cy="200055"/>
          </a:xfrm>
          <a:prstGeom prst="rect">
            <a:avLst/>
          </a:prstGeom>
          <a:noFill/>
          <a:ln>
            <a:noFill/>
          </a:ln>
        </p:spPr>
        <p:txBody>
          <a:bodyPr wrap="square" rtlCol="0">
            <a:spAutoFit/>
          </a:bodyPr>
          <a:lstStyle/>
          <a:p>
            <a:r>
              <a:rPr lang="en-GB" sz="700">
                <a:solidFill>
                  <a:schemeClr val="accent6"/>
                </a:solidFill>
              </a:rPr>
              <a:t>Average</a:t>
            </a:r>
          </a:p>
        </p:txBody>
      </p:sp>
      <p:sp>
        <p:nvSpPr>
          <p:cNvPr id="30" name="Rectangle 29">
            <a:extLst>
              <a:ext uri="{FF2B5EF4-FFF2-40B4-BE49-F238E27FC236}">
                <a16:creationId xmlns:a16="http://schemas.microsoft.com/office/drawing/2014/main" id="{5250A15C-5DE2-92DD-EBBF-92D6DF4480D7}"/>
              </a:ext>
            </a:extLst>
          </p:cNvPr>
          <p:cNvSpPr/>
          <p:nvPr/>
        </p:nvSpPr>
        <p:spPr>
          <a:xfrm>
            <a:off x="7718935" y="3334907"/>
            <a:ext cx="519374"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8B02C9A7-7BC5-10F6-DBEA-926158D9EF47}"/>
              </a:ext>
            </a:extLst>
          </p:cNvPr>
          <p:cNvSpPr/>
          <p:nvPr/>
        </p:nvSpPr>
        <p:spPr>
          <a:xfrm>
            <a:off x="6638927" y="1249146"/>
            <a:ext cx="2349136"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05EA9BC6-2AB9-1B2B-87FE-957AB561C31A}"/>
              </a:ext>
            </a:extLst>
          </p:cNvPr>
          <p:cNvSpPr/>
          <p:nvPr/>
        </p:nvSpPr>
        <p:spPr>
          <a:xfrm>
            <a:off x="6638926" y="3879411"/>
            <a:ext cx="1785938"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259A89C7-9B94-6CEC-1AA6-12D0C1ACF705}"/>
              </a:ext>
            </a:extLst>
          </p:cNvPr>
          <p:cNvSpPr/>
          <p:nvPr/>
        </p:nvSpPr>
        <p:spPr>
          <a:xfrm>
            <a:off x="6619555" y="6400381"/>
            <a:ext cx="1785938"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31827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A69677-82D3-7BB6-F4D1-809EDEB52FF0}"/>
              </a:ext>
            </a:extLst>
          </p:cNvPr>
          <p:cNvSpPr txBox="1"/>
          <p:nvPr/>
        </p:nvSpPr>
        <p:spPr>
          <a:xfrm>
            <a:off x="414752" y="1636643"/>
            <a:ext cx="8563596" cy="212365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a:ln>
                  <a:noFill/>
                </a:ln>
                <a:solidFill>
                  <a:prstClr val="white"/>
                </a:solidFill>
                <a:effectLst/>
                <a:uLnTx/>
                <a:uFillTx/>
                <a:latin typeface="Arial"/>
                <a:ea typeface="+mn-ea"/>
                <a:cs typeface="Arial"/>
              </a:rPr>
              <a:t>MTFP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a:ln>
                  <a:noFill/>
                </a:ln>
                <a:solidFill>
                  <a:prstClr val="white"/>
                </a:solidFill>
                <a:effectLst/>
                <a:uLnTx/>
                <a:uFillTx/>
                <a:latin typeface="Arial"/>
                <a:ea typeface="+mn-ea"/>
                <a:cs typeface="Arial"/>
              </a:rPr>
              <a:t>2024-25</a:t>
            </a:r>
            <a:endParaRPr kumimoji="0" lang="en-US" sz="6600" b="0" i="0" u="none" strike="noStrike" kern="120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38808233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99381F-7221-C8B5-2E62-C87865D95C39}"/>
              </a:ext>
            </a:extLst>
          </p:cNvPr>
          <p:cNvSpPr txBox="1"/>
          <p:nvPr/>
        </p:nvSpPr>
        <p:spPr>
          <a:xfrm>
            <a:off x="834013" y="391886"/>
            <a:ext cx="7345345" cy="769441"/>
          </a:xfrm>
          <a:prstGeom prst="rect">
            <a:avLst/>
          </a:prstGeom>
          <a:noFill/>
        </p:spPr>
        <p:txBody>
          <a:bodyPr wrap="square" lIns="91440" tIns="45720" rIns="91440" bIns="45720" rtlCol="0" anchor="t">
            <a:spAutoFit/>
          </a:bodyPr>
          <a:lstStyle/>
          <a:p>
            <a:pPr>
              <a:defRPr/>
            </a:pPr>
            <a:r>
              <a:rPr kumimoji="0" lang="en-GB" sz="4400" b="1" i="0" u="none" strike="noStrike" kern="1200" cap="none" spc="0" normalizeH="0" baseline="0" noProof="0">
                <a:ln>
                  <a:noFill/>
                </a:ln>
                <a:solidFill>
                  <a:srgbClr val="006072"/>
                </a:solidFill>
                <a:effectLst/>
                <a:uLnTx/>
                <a:uFillTx/>
                <a:latin typeface="Arial"/>
                <a:ea typeface="+mn-ea"/>
                <a:cs typeface="Arial"/>
              </a:rPr>
              <a:t>Placement No’s/Fees</a:t>
            </a:r>
            <a:endParaRPr kumimoji="0" lang="en-GB" sz="4400" b="1" i="0" u="none" strike="noStrike" kern="1200" cap="none" spc="0" normalizeH="0" baseline="0" noProof="0">
              <a:ln>
                <a:noFill/>
              </a:ln>
              <a:solidFill>
                <a:srgbClr val="006072"/>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F7997566-D7DB-251B-A3A8-7CCC1F2ACC7D}"/>
              </a:ext>
            </a:extLst>
          </p:cNvPr>
          <p:cNvPicPr>
            <a:picLocks noChangeAspect="1"/>
          </p:cNvPicPr>
          <p:nvPr/>
        </p:nvPicPr>
        <p:blipFill>
          <a:blip r:embed="rId2"/>
          <a:stretch>
            <a:fillRect/>
          </a:stretch>
        </p:blipFill>
        <p:spPr>
          <a:xfrm>
            <a:off x="291211" y="1460161"/>
            <a:ext cx="5971424" cy="1968839"/>
          </a:xfrm>
          <a:prstGeom prst="rect">
            <a:avLst/>
          </a:prstGeom>
        </p:spPr>
      </p:pic>
      <p:pic>
        <p:nvPicPr>
          <p:cNvPr id="10" name="Picture 9">
            <a:extLst>
              <a:ext uri="{FF2B5EF4-FFF2-40B4-BE49-F238E27FC236}">
                <a16:creationId xmlns:a16="http://schemas.microsoft.com/office/drawing/2014/main" id="{02CF5736-AAA3-A8DE-C412-FD6516486FE4}"/>
              </a:ext>
            </a:extLst>
          </p:cNvPr>
          <p:cNvPicPr>
            <a:picLocks noChangeAspect="1"/>
          </p:cNvPicPr>
          <p:nvPr/>
        </p:nvPicPr>
        <p:blipFill>
          <a:blip r:embed="rId3"/>
          <a:stretch>
            <a:fillRect/>
          </a:stretch>
        </p:blipFill>
        <p:spPr>
          <a:xfrm>
            <a:off x="6809012" y="2489584"/>
            <a:ext cx="4755069" cy="1878832"/>
          </a:xfrm>
          <a:prstGeom prst="rect">
            <a:avLst/>
          </a:prstGeom>
        </p:spPr>
      </p:pic>
      <p:pic>
        <p:nvPicPr>
          <p:cNvPr id="14" name="Picture 13">
            <a:extLst>
              <a:ext uri="{FF2B5EF4-FFF2-40B4-BE49-F238E27FC236}">
                <a16:creationId xmlns:a16="http://schemas.microsoft.com/office/drawing/2014/main" id="{CB34E040-653E-5D01-8D18-FB4DC215192A}"/>
              </a:ext>
            </a:extLst>
          </p:cNvPr>
          <p:cNvPicPr>
            <a:picLocks noChangeAspect="1"/>
          </p:cNvPicPr>
          <p:nvPr/>
        </p:nvPicPr>
        <p:blipFill>
          <a:blip r:embed="rId4"/>
          <a:stretch>
            <a:fillRect/>
          </a:stretch>
        </p:blipFill>
        <p:spPr>
          <a:xfrm>
            <a:off x="322898" y="4295033"/>
            <a:ext cx="5939737" cy="1401640"/>
          </a:xfrm>
          <a:prstGeom prst="rect">
            <a:avLst/>
          </a:prstGeom>
        </p:spPr>
      </p:pic>
    </p:spTree>
    <p:extLst>
      <p:ext uri="{BB962C8B-B14F-4D97-AF65-F5344CB8AC3E}">
        <p14:creationId xmlns:p14="http://schemas.microsoft.com/office/powerpoint/2010/main" val="1958346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1A21B4-B152-F817-D1BC-BC3EE3AE0FB3}"/>
              </a:ext>
            </a:extLst>
          </p:cNvPr>
          <p:cNvSpPr txBox="1"/>
          <p:nvPr/>
        </p:nvSpPr>
        <p:spPr>
          <a:xfrm>
            <a:off x="834013" y="391886"/>
            <a:ext cx="7345345" cy="769441"/>
          </a:xfrm>
          <a:prstGeom prst="rect">
            <a:avLst/>
          </a:prstGeom>
          <a:noFill/>
        </p:spPr>
        <p:txBody>
          <a:bodyPr wrap="square" rtlCol="0">
            <a:spAutoFit/>
          </a:bodyPr>
          <a:lstStyle/>
          <a:p>
            <a:r>
              <a:rPr lang="en-GB" sz="4400" b="1">
                <a:solidFill>
                  <a:srgbClr val="006072"/>
                </a:solidFill>
                <a:latin typeface="Arial" panose="020B0604020202020204" pitchFamily="34" charset="0"/>
                <a:cs typeface="Arial" panose="020B0604020202020204" pitchFamily="34" charset="0"/>
              </a:rPr>
              <a:t>Adults Budget</a:t>
            </a:r>
          </a:p>
        </p:txBody>
      </p:sp>
      <p:sp>
        <p:nvSpPr>
          <p:cNvPr id="3" name="Rectangle: Rounded Corners 2">
            <a:extLst>
              <a:ext uri="{FF2B5EF4-FFF2-40B4-BE49-F238E27FC236}">
                <a16:creationId xmlns:a16="http://schemas.microsoft.com/office/drawing/2014/main" id="{8C9CDE3B-8A9C-E68F-A29E-B039A498E43C}"/>
              </a:ext>
            </a:extLst>
          </p:cNvPr>
          <p:cNvSpPr/>
          <p:nvPr/>
        </p:nvSpPr>
        <p:spPr>
          <a:xfrm>
            <a:off x="913562" y="1979186"/>
            <a:ext cx="2200589" cy="1668026"/>
          </a:xfrm>
          <a:prstGeom prst="roundRect">
            <a:avLst/>
          </a:prstGeom>
          <a:solidFill>
            <a:schemeClr val="accent2">
              <a:lumMod val="75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Statutory Care &amp; Support Budget</a:t>
            </a:r>
          </a:p>
          <a:p>
            <a:pPr algn="ctr"/>
            <a:r>
              <a:rPr lang="en-GB" dirty="0">
                <a:solidFill>
                  <a:schemeClr val="bg1"/>
                </a:solidFill>
              </a:rPr>
              <a:t>£271.5m</a:t>
            </a:r>
          </a:p>
          <a:p>
            <a:pPr algn="ctr"/>
            <a:r>
              <a:rPr lang="en-GB" dirty="0">
                <a:solidFill>
                  <a:schemeClr val="bg1"/>
                </a:solidFill>
              </a:rPr>
              <a:t>93%</a:t>
            </a:r>
          </a:p>
        </p:txBody>
      </p:sp>
      <p:sp>
        <p:nvSpPr>
          <p:cNvPr id="4" name="Rectangle: Rounded Corners 3">
            <a:extLst>
              <a:ext uri="{FF2B5EF4-FFF2-40B4-BE49-F238E27FC236}">
                <a16:creationId xmlns:a16="http://schemas.microsoft.com/office/drawing/2014/main" id="{7080BA66-229A-9368-2FFF-D1D673735F81}"/>
              </a:ext>
            </a:extLst>
          </p:cNvPr>
          <p:cNvSpPr/>
          <p:nvPr/>
        </p:nvSpPr>
        <p:spPr>
          <a:xfrm>
            <a:off x="3931000" y="1992810"/>
            <a:ext cx="2123552" cy="1668026"/>
          </a:xfrm>
          <a:prstGeom prst="round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Staffing Budget</a:t>
            </a:r>
          </a:p>
          <a:p>
            <a:pPr algn="ctr"/>
            <a:r>
              <a:rPr lang="en-GB" dirty="0">
                <a:solidFill>
                  <a:schemeClr val="bg1"/>
                </a:solidFill>
              </a:rPr>
              <a:t>£18.5m</a:t>
            </a:r>
          </a:p>
          <a:p>
            <a:pPr algn="ctr"/>
            <a:r>
              <a:rPr lang="en-GB" dirty="0">
                <a:solidFill>
                  <a:schemeClr val="bg1"/>
                </a:solidFill>
              </a:rPr>
              <a:t>6%</a:t>
            </a:r>
          </a:p>
        </p:txBody>
      </p:sp>
      <p:sp>
        <p:nvSpPr>
          <p:cNvPr id="6" name="Rectangle: Rounded Corners 5">
            <a:extLst>
              <a:ext uri="{FF2B5EF4-FFF2-40B4-BE49-F238E27FC236}">
                <a16:creationId xmlns:a16="http://schemas.microsoft.com/office/drawing/2014/main" id="{36485B27-BB71-59BF-BC0D-8A39958F3DE1}"/>
              </a:ext>
            </a:extLst>
          </p:cNvPr>
          <p:cNvSpPr/>
          <p:nvPr/>
        </p:nvSpPr>
        <p:spPr>
          <a:xfrm>
            <a:off x="6871401" y="1989775"/>
            <a:ext cx="2123552" cy="1668026"/>
          </a:xfrm>
          <a:prstGeom prst="round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Commissioning Budget</a:t>
            </a:r>
          </a:p>
          <a:p>
            <a:pPr algn="ctr"/>
            <a:r>
              <a:rPr lang="en-GB" dirty="0">
                <a:solidFill>
                  <a:schemeClr val="bg1"/>
                </a:solidFill>
              </a:rPr>
              <a:t>£2m</a:t>
            </a:r>
          </a:p>
          <a:p>
            <a:pPr algn="ctr"/>
            <a:r>
              <a:rPr lang="en-GB" dirty="0">
                <a:solidFill>
                  <a:schemeClr val="bg1"/>
                </a:solidFill>
              </a:rPr>
              <a:t>1%</a:t>
            </a:r>
          </a:p>
        </p:txBody>
      </p:sp>
      <p:sp>
        <p:nvSpPr>
          <p:cNvPr id="7" name="TextBox 6">
            <a:extLst>
              <a:ext uri="{FF2B5EF4-FFF2-40B4-BE49-F238E27FC236}">
                <a16:creationId xmlns:a16="http://schemas.microsoft.com/office/drawing/2014/main" id="{49398DD5-4F25-9D92-AB9A-3F8A7311C19B}"/>
              </a:ext>
            </a:extLst>
          </p:cNvPr>
          <p:cNvSpPr txBox="1"/>
          <p:nvPr/>
        </p:nvSpPr>
        <p:spPr>
          <a:xfrm>
            <a:off x="602901" y="1346479"/>
            <a:ext cx="1848897" cy="646331"/>
          </a:xfrm>
          <a:prstGeom prst="rect">
            <a:avLst/>
          </a:prstGeom>
          <a:noFill/>
        </p:spPr>
        <p:txBody>
          <a:bodyPr wrap="square" rtlCol="0">
            <a:spAutoFit/>
          </a:bodyPr>
          <a:lstStyle/>
          <a:p>
            <a:r>
              <a:rPr lang="en-GB" sz="3600">
                <a:solidFill>
                  <a:srgbClr val="006072"/>
                </a:solidFill>
                <a:latin typeface="Arial" panose="020B0604020202020204" pitchFamily="34" charset="0"/>
                <a:cs typeface="Arial" panose="020B0604020202020204" pitchFamily="34" charset="0"/>
              </a:rPr>
              <a:t>Current</a:t>
            </a:r>
          </a:p>
        </p:txBody>
      </p:sp>
      <p:sp>
        <p:nvSpPr>
          <p:cNvPr id="8" name="TextBox 7">
            <a:extLst>
              <a:ext uri="{FF2B5EF4-FFF2-40B4-BE49-F238E27FC236}">
                <a16:creationId xmlns:a16="http://schemas.microsoft.com/office/drawing/2014/main" id="{8E7F6672-B3B6-31D9-24CF-7E63BE3CD2C6}"/>
              </a:ext>
            </a:extLst>
          </p:cNvPr>
          <p:cNvSpPr txBox="1"/>
          <p:nvPr/>
        </p:nvSpPr>
        <p:spPr>
          <a:xfrm>
            <a:off x="602901" y="3984001"/>
            <a:ext cx="2200589" cy="646331"/>
          </a:xfrm>
          <a:prstGeom prst="rect">
            <a:avLst/>
          </a:prstGeom>
          <a:noFill/>
        </p:spPr>
        <p:txBody>
          <a:bodyPr wrap="square" rtlCol="0">
            <a:spAutoFit/>
          </a:bodyPr>
          <a:lstStyle/>
          <a:p>
            <a:r>
              <a:rPr lang="en-GB" sz="3600">
                <a:solidFill>
                  <a:srgbClr val="006072"/>
                </a:solidFill>
                <a:latin typeface="Arial" panose="020B0604020202020204" pitchFamily="34" charset="0"/>
                <a:cs typeface="Arial" panose="020B0604020202020204" pitchFamily="34" charset="0"/>
              </a:rPr>
              <a:t>Proposed</a:t>
            </a:r>
          </a:p>
        </p:txBody>
      </p:sp>
      <p:sp>
        <p:nvSpPr>
          <p:cNvPr id="10" name="Rectangle: Rounded Corners 9">
            <a:extLst>
              <a:ext uri="{FF2B5EF4-FFF2-40B4-BE49-F238E27FC236}">
                <a16:creationId xmlns:a16="http://schemas.microsoft.com/office/drawing/2014/main" id="{EFE70DEC-C660-042B-B983-113698DD58F3}"/>
              </a:ext>
            </a:extLst>
          </p:cNvPr>
          <p:cNvSpPr/>
          <p:nvPr/>
        </p:nvSpPr>
        <p:spPr>
          <a:xfrm>
            <a:off x="913562" y="4677508"/>
            <a:ext cx="2200589" cy="1668026"/>
          </a:xfrm>
          <a:prstGeom prst="roundRect">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Statutory Care &amp; Support Budget</a:t>
            </a:r>
          </a:p>
          <a:p>
            <a:pPr algn="ctr"/>
            <a:r>
              <a:rPr lang="en-GB" dirty="0">
                <a:solidFill>
                  <a:schemeClr val="bg1"/>
                </a:solidFill>
              </a:rPr>
              <a:t>£356.4m</a:t>
            </a:r>
          </a:p>
          <a:p>
            <a:pPr algn="ctr"/>
            <a:r>
              <a:rPr lang="en-GB" dirty="0">
                <a:solidFill>
                  <a:schemeClr val="bg1"/>
                </a:solidFill>
              </a:rPr>
              <a:t>94%</a:t>
            </a:r>
          </a:p>
        </p:txBody>
      </p:sp>
      <p:sp>
        <p:nvSpPr>
          <p:cNvPr id="11" name="Rectangle: Rounded Corners 10">
            <a:extLst>
              <a:ext uri="{FF2B5EF4-FFF2-40B4-BE49-F238E27FC236}">
                <a16:creationId xmlns:a16="http://schemas.microsoft.com/office/drawing/2014/main" id="{19309F9C-37CF-5D53-2F36-0587562BDB76}"/>
              </a:ext>
            </a:extLst>
          </p:cNvPr>
          <p:cNvSpPr/>
          <p:nvPr/>
        </p:nvSpPr>
        <p:spPr>
          <a:xfrm>
            <a:off x="3931000" y="4677508"/>
            <a:ext cx="2123552" cy="1668026"/>
          </a:xfrm>
          <a:prstGeom prst="roundRect">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Staffing Budget</a:t>
            </a:r>
          </a:p>
          <a:p>
            <a:pPr algn="ctr"/>
            <a:r>
              <a:rPr lang="en-GB" dirty="0">
                <a:solidFill>
                  <a:schemeClr val="bg1"/>
                </a:solidFill>
              </a:rPr>
              <a:t>£18.9m</a:t>
            </a:r>
          </a:p>
          <a:p>
            <a:pPr algn="ctr"/>
            <a:r>
              <a:rPr lang="en-GB" dirty="0">
                <a:solidFill>
                  <a:schemeClr val="bg1"/>
                </a:solidFill>
              </a:rPr>
              <a:t>5%</a:t>
            </a:r>
          </a:p>
        </p:txBody>
      </p:sp>
      <p:sp>
        <p:nvSpPr>
          <p:cNvPr id="12" name="Rectangle: Rounded Corners 11">
            <a:extLst>
              <a:ext uri="{FF2B5EF4-FFF2-40B4-BE49-F238E27FC236}">
                <a16:creationId xmlns:a16="http://schemas.microsoft.com/office/drawing/2014/main" id="{46F48F22-8925-F84D-478D-60D05AB2C1BE}"/>
              </a:ext>
            </a:extLst>
          </p:cNvPr>
          <p:cNvSpPr/>
          <p:nvPr/>
        </p:nvSpPr>
        <p:spPr>
          <a:xfrm>
            <a:off x="6871401" y="4677508"/>
            <a:ext cx="2123552" cy="1668026"/>
          </a:xfrm>
          <a:prstGeom prst="roundRect">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Commissioning Budget</a:t>
            </a:r>
          </a:p>
          <a:p>
            <a:pPr algn="ctr"/>
            <a:r>
              <a:rPr lang="en-GB" dirty="0">
                <a:solidFill>
                  <a:schemeClr val="bg1"/>
                </a:solidFill>
              </a:rPr>
              <a:t>£2m</a:t>
            </a:r>
          </a:p>
          <a:p>
            <a:pPr algn="ctr"/>
            <a:r>
              <a:rPr lang="en-GB" dirty="0">
                <a:solidFill>
                  <a:schemeClr val="bg1"/>
                </a:solidFill>
              </a:rPr>
              <a:t>1%</a:t>
            </a:r>
          </a:p>
        </p:txBody>
      </p:sp>
      <p:sp>
        <p:nvSpPr>
          <p:cNvPr id="13" name="Rectangle: Rounded Corners 12">
            <a:extLst>
              <a:ext uri="{FF2B5EF4-FFF2-40B4-BE49-F238E27FC236}">
                <a16:creationId xmlns:a16="http://schemas.microsoft.com/office/drawing/2014/main" id="{C06E8F6A-E4BC-F024-64EB-D2F32B5DC82E}"/>
              </a:ext>
            </a:extLst>
          </p:cNvPr>
          <p:cNvSpPr/>
          <p:nvPr/>
        </p:nvSpPr>
        <p:spPr>
          <a:xfrm>
            <a:off x="9811802" y="1979186"/>
            <a:ext cx="2123552" cy="1668026"/>
          </a:xfrm>
          <a:prstGeom prst="round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Income/Grant Budget</a:t>
            </a:r>
          </a:p>
          <a:p>
            <a:pPr algn="ctr"/>
            <a:r>
              <a:rPr lang="en-GB">
                <a:solidFill>
                  <a:schemeClr val="bg1"/>
                </a:solidFill>
              </a:rPr>
              <a:t>£105m</a:t>
            </a:r>
          </a:p>
        </p:txBody>
      </p:sp>
      <p:sp>
        <p:nvSpPr>
          <p:cNvPr id="14" name="Rectangle: Rounded Corners 13">
            <a:extLst>
              <a:ext uri="{FF2B5EF4-FFF2-40B4-BE49-F238E27FC236}">
                <a16:creationId xmlns:a16="http://schemas.microsoft.com/office/drawing/2014/main" id="{8BD936F6-E43A-D487-01B4-DF043DFDCA33}"/>
              </a:ext>
            </a:extLst>
          </p:cNvPr>
          <p:cNvSpPr/>
          <p:nvPr/>
        </p:nvSpPr>
        <p:spPr>
          <a:xfrm>
            <a:off x="9853674" y="4677508"/>
            <a:ext cx="2123552" cy="1668026"/>
          </a:xfrm>
          <a:prstGeom prst="roundRect">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Income/Grant Budget</a:t>
            </a:r>
          </a:p>
          <a:p>
            <a:pPr algn="ctr"/>
            <a:r>
              <a:rPr lang="en-GB">
                <a:solidFill>
                  <a:schemeClr val="bg1"/>
                </a:solidFill>
              </a:rPr>
              <a:t>£115.7m</a:t>
            </a:r>
          </a:p>
        </p:txBody>
      </p:sp>
    </p:spTree>
    <p:extLst>
      <p:ext uri="{BB962C8B-B14F-4D97-AF65-F5344CB8AC3E}">
        <p14:creationId xmlns:p14="http://schemas.microsoft.com/office/powerpoint/2010/main" val="1282818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5C296F-DFF3-6BEB-0D72-93AFA5358EA9}"/>
              </a:ext>
            </a:extLst>
          </p:cNvPr>
          <p:cNvSpPr txBox="1"/>
          <p:nvPr/>
        </p:nvSpPr>
        <p:spPr>
          <a:xfrm>
            <a:off x="834013" y="391886"/>
            <a:ext cx="7345345" cy="769441"/>
          </a:xfrm>
          <a:prstGeom prst="rect">
            <a:avLst/>
          </a:prstGeom>
          <a:noFill/>
        </p:spPr>
        <p:txBody>
          <a:bodyPr wrap="square" rtlCol="0">
            <a:spAutoFit/>
          </a:bodyPr>
          <a:lstStyle/>
          <a:p>
            <a:r>
              <a:rPr lang="en-GB" sz="4400" b="1">
                <a:solidFill>
                  <a:srgbClr val="006072"/>
                </a:solidFill>
                <a:latin typeface="Arial" panose="020B0604020202020204" pitchFamily="34" charset="0"/>
                <a:cs typeface="Arial" panose="020B0604020202020204" pitchFamily="34" charset="0"/>
              </a:rPr>
              <a:t>Assumptions</a:t>
            </a:r>
          </a:p>
        </p:txBody>
      </p:sp>
      <p:pic>
        <p:nvPicPr>
          <p:cNvPr id="5" name="Picture 4">
            <a:extLst>
              <a:ext uri="{FF2B5EF4-FFF2-40B4-BE49-F238E27FC236}">
                <a16:creationId xmlns:a16="http://schemas.microsoft.com/office/drawing/2014/main" id="{F4D4A175-4C19-5E52-D58D-6310A6072B8C}"/>
              </a:ext>
            </a:extLst>
          </p:cNvPr>
          <p:cNvPicPr>
            <a:picLocks noChangeAspect="1"/>
          </p:cNvPicPr>
          <p:nvPr/>
        </p:nvPicPr>
        <p:blipFill>
          <a:blip r:embed="rId2"/>
          <a:stretch>
            <a:fillRect/>
          </a:stretch>
        </p:blipFill>
        <p:spPr>
          <a:xfrm>
            <a:off x="971550" y="1724025"/>
            <a:ext cx="10248900" cy="3409950"/>
          </a:xfrm>
          <a:prstGeom prst="rect">
            <a:avLst/>
          </a:prstGeom>
        </p:spPr>
      </p:pic>
    </p:spTree>
    <p:extLst>
      <p:ext uri="{BB962C8B-B14F-4D97-AF65-F5344CB8AC3E}">
        <p14:creationId xmlns:p14="http://schemas.microsoft.com/office/powerpoint/2010/main" val="958879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9C5FE4-3983-9D49-12DE-3AC6ABA859F6}"/>
              </a:ext>
            </a:extLst>
          </p:cNvPr>
          <p:cNvSpPr>
            <a:spLocks noGrp="1"/>
          </p:cNvSpPr>
          <p:nvPr>
            <p:ph type="title"/>
          </p:nvPr>
        </p:nvSpPr>
        <p:spPr>
          <a:xfrm>
            <a:off x="719015" y="740703"/>
            <a:ext cx="10972800" cy="960107"/>
          </a:xfrm>
        </p:spPr>
        <p:txBody>
          <a:bodyPr/>
          <a:lstStyle/>
          <a:p>
            <a:pPr algn="ctr"/>
            <a:r>
              <a:rPr lang="en-GB" sz="4267"/>
              <a:t>2024/25 – current advice:</a:t>
            </a:r>
            <a:br>
              <a:rPr lang="en-GB" sz="4267"/>
            </a:br>
            <a:r>
              <a:rPr lang="en-GB" sz="4267"/>
              <a:t>two scenarios based on whether the final NLW increase is at the target or higher</a:t>
            </a:r>
          </a:p>
        </p:txBody>
      </p:sp>
      <p:graphicFrame>
        <p:nvGraphicFramePr>
          <p:cNvPr id="7" name="Table 7">
            <a:extLst>
              <a:ext uri="{FF2B5EF4-FFF2-40B4-BE49-F238E27FC236}">
                <a16:creationId xmlns:a16="http://schemas.microsoft.com/office/drawing/2014/main" id="{0984A7F9-FA8C-424F-25E8-18534BF328AA}"/>
              </a:ext>
            </a:extLst>
          </p:cNvPr>
          <p:cNvGraphicFramePr>
            <a:graphicFrameLocks noGrp="1"/>
          </p:cNvGraphicFramePr>
          <p:nvPr>
            <p:ph idx="1"/>
          </p:nvPr>
        </p:nvGraphicFramePr>
        <p:xfrm>
          <a:off x="1487489" y="3044958"/>
          <a:ext cx="8544948" cy="2773680"/>
        </p:xfrm>
        <a:graphic>
          <a:graphicData uri="http://schemas.openxmlformats.org/drawingml/2006/table">
            <a:tbl>
              <a:tblPr firstRow="1" bandRow="1">
                <a:tableStyleId>{5C22544A-7EE6-4342-B048-85BDC9FD1C3A}</a:tableStyleId>
              </a:tblPr>
              <a:tblGrid>
                <a:gridCol w="2848316">
                  <a:extLst>
                    <a:ext uri="{9D8B030D-6E8A-4147-A177-3AD203B41FA5}">
                      <a16:colId xmlns:a16="http://schemas.microsoft.com/office/drawing/2014/main" val="1617555557"/>
                    </a:ext>
                  </a:extLst>
                </a:gridCol>
                <a:gridCol w="2848316">
                  <a:extLst>
                    <a:ext uri="{9D8B030D-6E8A-4147-A177-3AD203B41FA5}">
                      <a16:colId xmlns:a16="http://schemas.microsoft.com/office/drawing/2014/main" val="1110904532"/>
                    </a:ext>
                  </a:extLst>
                </a:gridCol>
                <a:gridCol w="2848316">
                  <a:extLst>
                    <a:ext uri="{9D8B030D-6E8A-4147-A177-3AD203B41FA5}">
                      <a16:colId xmlns:a16="http://schemas.microsoft.com/office/drawing/2014/main" val="3865143914"/>
                    </a:ext>
                  </a:extLst>
                </a:gridCol>
              </a:tblGrid>
              <a:tr h="1022096">
                <a:tc>
                  <a:txBody>
                    <a:bodyPr/>
                    <a:lstStyle/>
                    <a:p>
                      <a:pPr algn="ctr"/>
                      <a:endParaRPr lang="en-GB" sz="3000"/>
                    </a:p>
                  </a:txBody>
                  <a:tcPr marL="121920" marR="121920" marT="60960" marB="60960"/>
                </a:tc>
                <a:tc>
                  <a:txBody>
                    <a:bodyPr/>
                    <a:lstStyle/>
                    <a:p>
                      <a:pPr algn="ctr"/>
                      <a:r>
                        <a:rPr lang="en-GB" sz="3000"/>
                        <a:t>“Central” NLW</a:t>
                      </a:r>
                    </a:p>
                  </a:txBody>
                  <a:tcPr marL="121920" marR="121920" marT="60960" marB="60960"/>
                </a:tc>
                <a:tc>
                  <a:txBody>
                    <a:bodyPr/>
                    <a:lstStyle/>
                    <a:p>
                      <a:pPr algn="ctr"/>
                      <a:r>
                        <a:rPr lang="en-GB" sz="3000"/>
                        <a:t>Higher NLW</a:t>
                      </a:r>
                    </a:p>
                  </a:txBody>
                  <a:tcPr marL="121920" marR="121920" marT="60960" marB="60960"/>
                </a:tc>
                <a:extLst>
                  <a:ext uri="{0D108BD9-81ED-4DB2-BD59-A6C34878D82A}">
                    <a16:rowId xmlns:a16="http://schemas.microsoft.com/office/drawing/2014/main" val="2283057378"/>
                  </a:ext>
                </a:extLst>
              </a:tr>
              <a:tr h="572008">
                <a:tc>
                  <a:txBody>
                    <a:bodyPr/>
                    <a:lstStyle/>
                    <a:p>
                      <a:pPr algn="ctr"/>
                      <a:r>
                        <a:rPr lang="en-GB" sz="3000"/>
                        <a:t>NLW</a:t>
                      </a:r>
                    </a:p>
                  </a:txBody>
                  <a:tcPr marL="121920" marR="121920" marT="60960" marB="60960"/>
                </a:tc>
                <a:tc>
                  <a:txBody>
                    <a:bodyPr/>
                    <a:lstStyle/>
                    <a:p>
                      <a:pPr algn="ctr"/>
                      <a:r>
                        <a:rPr lang="en-GB" sz="3000"/>
                        <a:t>7.1%</a:t>
                      </a:r>
                    </a:p>
                  </a:txBody>
                  <a:tcPr marL="121920" marR="121920" marT="60960" marB="60960"/>
                </a:tc>
                <a:tc>
                  <a:txBody>
                    <a:bodyPr/>
                    <a:lstStyle/>
                    <a:p>
                      <a:pPr algn="ctr"/>
                      <a:r>
                        <a:rPr lang="en-GB" sz="3000"/>
                        <a:t>9.7%</a:t>
                      </a:r>
                    </a:p>
                  </a:txBody>
                  <a:tcPr marL="121920" marR="121920" marT="60960" marB="60960"/>
                </a:tc>
                <a:extLst>
                  <a:ext uri="{0D108BD9-81ED-4DB2-BD59-A6C34878D82A}">
                    <a16:rowId xmlns:a16="http://schemas.microsoft.com/office/drawing/2014/main" val="2557456580"/>
                  </a:ext>
                </a:extLst>
              </a:tr>
              <a:tr h="572008">
                <a:tc>
                  <a:txBody>
                    <a:bodyPr/>
                    <a:lstStyle/>
                    <a:p>
                      <a:pPr algn="ctr"/>
                      <a:r>
                        <a:rPr lang="en-GB" sz="3000"/>
                        <a:t>CPI</a:t>
                      </a:r>
                    </a:p>
                  </a:txBody>
                  <a:tcPr marL="121920" marR="121920" marT="60960" marB="60960"/>
                </a:tc>
                <a:tc>
                  <a:txBody>
                    <a:bodyPr/>
                    <a:lstStyle/>
                    <a:p>
                      <a:pPr algn="ctr"/>
                      <a:r>
                        <a:rPr lang="en-GB" sz="3000"/>
                        <a:t>2.7%</a:t>
                      </a:r>
                    </a:p>
                  </a:txBody>
                  <a:tcPr marL="121920" marR="121920" marT="60960" marB="60960"/>
                </a:tc>
                <a:tc>
                  <a:txBody>
                    <a:bodyPr/>
                    <a:lstStyle/>
                    <a:p>
                      <a:pPr algn="ctr"/>
                      <a:r>
                        <a:rPr lang="en-GB" sz="3000"/>
                        <a:t>2.7%</a:t>
                      </a:r>
                    </a:p>
                  </a:txBody>
                  <a:tcPr marL="121920" marR="121920" marT="60960" marB="60960"/>
                </a:tc>
                <a:extLst>
                  <a:ext uri="{0D108BD9-81ED-4DB2-BD59-A6C34878D82A}">
                    <a16:rowId xmlns:a16="http://schemas.microsoft.com/office/drawing/2014/main" val="718207415"/>
                  </a:ext>
                </a:extLst>
              </a:tr>
              <a:tr h="572008">
                <a:tc>
                  <a:txBody>
                    <a:bodyPr/>
                    <a:lstStyle/>
                    <a:p>
                      <a:pPr algn="ctr"/>
                      <a:r>
                        <a:rPr lang="en-GB" sz="3000"/>
                        <a:t>Overall</a:t>
                      </a:r>
                    </a:p>
                  </a:txBody>
                  <a:tcPr marL="121920" marR="121920" marT="60960" marB="60960"/>
                </a:tc>
                <a:tc>
                  <a:txBody>
                    <a:bodyPr/>
                    <a:lstStyle/>
                    <a:p>
                      <a:pPr algn="ctr"/>
                      <a:r>
                        <a:rPr lang="en-GB" sz="3000"/>
                        <a:t>5.78%</a:t>
                      </a:r>
                    </a:p>
                  </a:txBody>
                  <a:tcPr marL="121920" marR="121920" marT="60960" marB="60960"/>
                </a:tc>
                <a:tc>
                  <a:txBody>
                    <a:bodyPr/>
                    <a:lstStyle/>
                    <a:p>
                      <a:pPr algn="ctr"/>
                      <a:r>
                        <a:rPr lang="en-GB" sz="3000"/>
                        <a:t>7.60%</a:t>
                      </a:r>
                    </a:p>
                  </a:txBody>
                  <a:tcPr marL="121920" marR="121920" marT="60960" marB="60960"/>
                </a:tc>
                <a:extLst>
                  <a:ext uri="{0D108BD9-81ED-4DB2-BD59-A6C34878D82A}">
                    <a16:rowId xmlns:a16="http://schemas.microsoft.com/office/drawing/2014/main" val="3699149243"/>
                  </a:ext>
                </a:extLst>
              </a:tr>
            </a:tbl>
          </a:graphicData>
        </a:graphic>
      </p:graphicFrame>
    </p:spTree>
    <p:extLst>
      <p:ext uri="{BB962C8B-B14F-4D97-AF65-F5344CB8AC3E}">
        <p14:creationId xmlns:p14="http://schemas.microsoft.com/office/powerpoint/2010/main" val="2016554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A69677-82D3-7BB6-F4D1-809EDEB52FF0}"/>
              </a:ext>
            </a:extLst>
          </p:cNvPr>
          <p:cNvSpPr txBox="1"/>
          <p:nvPr/>
        </p:nvSpPr>
        <p:spPr>
          <a:xfrm>
            <a:off x="414752" y="1636643"/>
            <a:ext cx="8563596" cy="212365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600" b="1">
                <a:solidFill>
                  <a:prstClr val="white"/>
                </a:solidFill>
                <a:latin typeface="Arial"/>
                <a:cs typeface="Arial"/>
              </a:rPr>
              <a:t>What’s Our </a:t>
            </a:r>
            <a:r>
              <a:rPr kumimoji="0" lang="en-GB" sz="6600" b="1" i="0" u="none" strike="noStrike" kern="1200" cap="none" spc="0" normalizeH="0" baseline="0" noProof="0">
                <a:ln>
                  <a:noFill/>
                </a:ln>
                <a:solidFill>
                  <a:prstClr val="white"/>
                </a:solidFill>
                <a:effectLst/>
                <a:uLnTx/>
                <a:uFillTx/>
                <a:latin typeface="Arial"/>
                <a:ea typeface="+mn-ea"/>
                <a:cs typeface="Arial"/>
              </a:rPr>
              <a:t>Data Telling Us</a:t>
            </a:r>
            <a:endParaRPr kumimoji="0" lang="en-US" sz="6600" b="0" i="0" u="none" strike="noStrike" kern="120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40607393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E04D8B-C07B-D895-457E-49F3D64F0EC4}"/>
              </a:ext>
            </a:extLst>
          </p:cNvPr>
          <p:cNvSpPr>
            <a:spLocks noGrp="1"/>
          </p:cNvSpPr>
          <p:nvPr>
            <p:ph type="sldNum" sz="quarter" idx="4294967295"/>
          </p:nvPr>
        </p:nvSpPr>
        <p:spPr>
          <a:xfrm>
            <a:off x="10544175" y="6434138"/>
            <a:ext cx="1647825" cy="2889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6098C5-2FD7-BA4E-AC25-5D402AD180CA}" type="slidenum">
              <a:rPr kumimoji="0" lang="en-GB" sz="1000" b="0" i="0" u="none" strike="noStrike" kern="1200" cap="none" spc="0" normalizeH="0" baseline="0" noProof="0" smtClean="0">
                <a:ln>
                  <a:noFill/>
                </a:ln>
                <a:solidFill>
                  <a:srgbClr val="000000"/>
                </a:solidFill>
                <a:effectLst/>
                <a:uLnTx/>
                <a:uFillTx/>
                <a:latin typeface="InterFace" panose="020B0503020203020204" pitchFamily="34" charset="0"/>
                <a:ea typeface="+mn-ea"/>
                <a:cs typeface="InterFace" panose="020B0503020203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000" b="0" i="0" u="none" strike="noStrike" kern="1200" cap="none" spc="0" normalizeH="0" baseline="0" noProof="0">
              <a:ln>
                <a:noFill/>
              </a:ln>
              <a:solidFill>
                <a:srgbClr val="000000"/>
              </a:solidFill>
              <a:effectLst/>
              <a:uLnTx/>
              <a:uFillTx/>
              <a:latin typeface="InterFace" panose="020B0503020203020204" pitchFamily="34" charset="0"/>
              <a:ea typeface="+mn-ea"/>
              <a:cs typeface="InterFace" panose="020B0503020203020204" pitchFamily="34" charset="0"/>
            </a:endParaRPr>
          </a:p>
        </p:txBody>
      </p:sp>
      <p:sp>
        <p:nvSpPr>
          <p:cNvPr id="5" name="Footer Placeholder 4">
            <a:extLst>
              <a:ext uri="{FF2B5EF4-FFF2-40B4-BE49-F238E27FC236}">
                <a16:creationId xmlns:a16="http://schemas.microsoft.com/office/drawing/2014/main" id="{52D4BD46-EAA0-9AF7-7487-D1D075CEAE48}"/>
              </a:ext>
            </a:extLst>
          </p:cNvPr>
          <p:cNvSpPr>
            <a:spLocks noGrp="1"/>
          </p:cNvSpPr>
          <p:nvPr>
            <p:ph type="ftr" sz="quarter" idx="4294967295"/>
          </p:nvPr>
        </p:nvSpPr>
        <p:spPr>
          <a:xfrm>
            <a:off x="0" y="6434138"/>
            <a:ext cx="7912100" cy="2889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all" spc="0" normalizeH="0" baseline="0" noProof="0">
                <a:ln>
                  <a:noFill/>
                </a:ln>
                <a:solidFill>
                  <a:srgbClr val="000000"/>
                </a:solidFill>
                <a:effectLst/>
                <a:uLnTx/>
                <a:uFillTx/>
                <a:latin typeface="InterFace" panose="020B0503020203020204" pitchFamily="34" charset="0"/>
                <a:cs typeface="InterFace" panose="020B0503020203020204" pitchFamily="34" charset="0"/>
              </a:rPr>
              <a:t>Strictly Private and Confidential</a:t>
            </a:r>
          </a:p>
        </p:txBody>
      </p:sp>
      <p:graphicFrame>
        <p:nvGraphicFramePr>
          <p:cNvPr id="6" name="Table 6">
            <a:extLst>
              <a:ext uri="{FF2B5EF4-FFF2-40B4-BE49-F238E27FC236}">
                <a16:creationId xmlns:a16="http://schemas.microsoft.com/office/drawing/2014/main" id="{0EC8CCD7-0C62-BB88-3C01-4E574865EEF4}"/>
              </a:ext>
            </a:extLst>
          </p:cNvPr>
          <p:cNvGraphicFramePr>
            <a:graphicFrameLocks noGrp="1"/>
          </p:cNvGraphicFramePr>
          <p:nvPr/>
        </p:nvGraphicFramePr>
        <p:xfrm>
          <a:off x="45371" y="860668"/>
          <a:ext cx="12081252" cy="5947962"/>
        </p:xfrm>
        <a:graphic>
          <a:graphicData uri="http://schemas.openxmlformats.org/drawingml/2006/table">
            <a:tbl>
              <a:tblPr firstRow="1" bandRow="1">
                <a:tableStyleId>{5C22544A-7EE6-4342-B048-85BDC9FD1C3A}</a:tableStyleId>
              </a:tblPr>
              <a:tblGrid>
                <a:gridCol w="272031">
                  <a:extLst>
                    <a:ext uri="{9D8B030D-6E8A-4147-A177-3AD203B41FA5}">
                      <a16:colId xmlns:a16="http://schemas.microsoft.com/office/drawing/2014/main" val="1788098107"/>
                    </a:ext>
                  </a:extLst>
                </a:gridCol>
                <a:gridCol w="3448021">
                  <a:extLst>
                    <a:ext uri="{9D8B030D-6E8A-4147-A177-3AD203B41FA5}">
                      <a16:colId xmlns:a16="http://schemas.microsoft.com/office/drawing/2014/main" val="1034810201"/>
                    </a:ext>
                  </a:extLst>
                </a:gridCol>
                <a:gridCol w="4672491">
                  <a:extLst>
                    <a:ext uri="{9D8B030D-6E8A-4147-A177-3AD203B41FA5}">
                      <a16:colId xmlns:a16="http://schemas.microsoft.com/office/drawing/2014/main" val="3587047463"/>
                    </a:ext>
                  </a:extLst>
                </a:gridCol>
                <a:gridCol w="2979559">
                  <a:extLst>
                    <a:ext uri="{9D8B030D-6E8A-4147-A177-3AD203B41FA5}">
                      <a16:colId xmlns:a16="http://schemas.microsoft.com/office/drawing/2014/main" val="3463416569"/>
                    </a:ext>
                  </a:extLst>
                </a:gridCol>
                <a:gridCol w="709150">
                  <a:extLst>
                    <a:ext uri="{9D8B030D-6E8A-4147-A177-3AD203B41FA5}">
                      <a16:colId xmlns:a16="http://schemas.microsoft.com/office/drawing/2014/main" val="3246261633"/>
                    </a:ext>
                  </a:extLst>
                </a:gridCol>
              </a:tblGrid>
              <a:tr h="298654">
                <a:tc>
                  <a:txBody>
                    <a:bodyPr/>
                    <a:lstStyle/>
                    <a:p>
                      <a:endParaRPr lang="en-GB" sz="1200">
                        <a:latin typeface="InterFace" panose="020B0503020203020204" pitchFamily="34" charset="0"/>
                        <a:cs typeface="InterFace" panose="020B0503020203020204" pitchFamily="34" charset="0"/>
                      </a:endParaRPr>
                    </a:p>
                  </a:txBody>
                  <a:tcPr marL="97066" marR="97066" marT="45267" marB="45267" anchor="ctr">
                    <a:noFill/>
                  </a:tcPr>
                </a:tc>
                <a:tc>
                  <a:txBody>
                    <a:bodyPr/>
                    <a:lstStyle/>
                    <a:p>
                      <a:r>
                        <a:rPr lang="en-GB" sz="1200">
                          <a:latin typeface="InterFace" panose="020B0503020203020204" pitchFamily="34" charset="0"/>
                          <a:cs typeface="InterFace" panose="020B0503020203020204" pitchFamily="34" charset="0"/>
                        </a:rPr>
                        <a:t>Opportunity</a:t>
                      </a:r>
                    </a:p>
                  </a:txBody>
                  <a:tcPr marL="97066" marR="97066" marT="45267" marB="45267" anchor="ctr">
                    <a:solidFill>
                      <a:srgbClr val="48718A"/>
                    </a:solidFill>
                  </a:tcPr>
                </a:tc>
                <a:tc>
                  <a:txBody>
                    <a:bodyPr/>
                    <a:lstStyle/>
                    <a:p>
                      <a:r>
                        <a:rPr lang="en-GB" sz="1200">
                          <a:latin typeface="InterFace" panose="020B0503020203020204" pitchFamily="34" charset="0"/>
                          <a:cs typeface="InterFace" panose="020B0503020203020204" pitchFamily="34" charset="0"/>
                        </a:rPr>
                        <a:t>Outcomes / operational impact</a:t>
                      </a:r>
                    </a:p>
                  </a:txBody>
                  <a:tcPr marL="97066" marR="97066" marT="45267" marB="45267" anchor="ctr">
                    <a:solidFill>
                      <a:srgbClr val="48718A"/>
                    </a:solidFill>
                  </a:tcPr>
                </a:tc>
                <a:tc>
                  <a:txBody>
                    <a:bodyPr/>
                    <a:lstStyle/>
                    <a:p>
                      <a:r>
                        <a:rPr lang="en-GB" sz="1200">
                          <a:latin typeface="InterFace" panose="020B0503020203020204" pitchFamily="34" charset="0"/>
                          <a:cs typeface="InterFace" panose="020B0503020203020204" pitchFamily="34" charset="0"/>
                        </a:rPr>
                        <a:t>Key metric impacted</a:t>
                      </a:r>
                    </a:p>
                  </a:txBody>
                  <a:tcPr marL="97066" marR="97066" marT="45267" marB="45267" anchor="ctr">
                    <a:solidFill>
                      <a:srgbClr val="48718A"/>
                    </a:solidFill>
                  </a:tcPr>
                </a:tc>
                <a:tc>
                  <a:txBody>
                    <a:bodyPr/>
                    <a:lstStyle/>
                    <a:p>
                      <a:r>
                        <a:rPr lang="en-GB" sz="1100">
                          <a:latin typeface="InterFace" panose="020B0503020203020204" pitchFamily="34" charset="0"/>
                          <a:cs typeface="InterFace" panose="020B0503020203020204" pitchFamily="34" charset="0"/>
                        </a:rPr>
                        <a:t>Opp.</a:t>
                      </a:r>
                    </a:p>
                  </a:txBody>
                  <a:tcPr marL="97066" marR="97066" marT="45267" marB="45267" anchor="ctr">
                    <a:solidFill>
                      <a:srgbClr val="48718A"/>
                    </a:solidFill>
                  </a:tcPr>
                </a:tc>
                <a:extLst>
                  <a:ext uri="{0D108BD9-81ED-4DB2-BD59-A6C34878D82A}">
                    <a16:rowId xmlns:a16="http://schemas.microsoft.com/office/drawing/2014/main" val="2196319436"/>
                  </a:ext>
                </a:extLst>
              </a:tr>
              <a:tr h="444572">
                <a:tc rowSpan="7">
                  <a:txBody>
                    <a:bodyPr/>
                    <a:lstStyle/>
                    <a:p>
                      <a:pPr algn="ctr"/>
                      <a:r>
                        <a:rPr lang="en-GB" sz="1200" b="1">
                          <a:solidFill>
                            <a:schemeClr val="bg1"/>
                          </a:solidFill>
                          <a:latin typeface="InterFace" panose="020B0503020203020204" pitchFamily="34" charset="0"/>
                          <a:cs typeface="InterFace" panose="020B0503020203020204" pitchFamily="34" charset="0"/>
                        </a:rPr>
                        <a:t>Older Adults</a:t>
                      </a:r>
                    </a:p>
                  </a:txBody>
                  <a:tcPr marL="90535" marR="90535" marT="45267" marB="45267" vert="vert270" anchor="ctr">
                    <a:solidFill>
                      <a:srgbClr val="729CB6"/>
                    </a:solidFill>
                  </a:tcPr>
                </a:tc>
                <a:tc>
                  <a:txBody>
                    <a:bodyPr/>
                    <a:lstStyle/>
                    <a:p>
                      <a:r>
                        <a:rPr lang="en-GB" sz="1100" b="1">
                          <a:latin typeface="InterFace" panose="020B0503020203020204" pitchFamily="34" charset="0"/>
                          <a:cs typeface="InterFace" panose="020B0503020203020204" pitchFamily="34" charset="0"/>
                        </a:rPr>
                        <a:t>Prevention</a:t>
                      </a:r>
                      <a:r>
                        <a:rPr lang="en-GB" sz="1100" b="0">
                          <a:latin typeface="InterFace" panose="020B0503020203020204" pitchFamily="34" charset="0"/>
                          <a:cs typeface="InterFace" panose="020B0503020203020204" pitchFamily="34" charset="0"/>
                        </a:rPr>
                        <a:t> (or delay) of social care need from escalating to the point of requiring formal support.</a:t>
                      </a:r>
                      <a:endParaRPr lang="en-GB" sz="1100" b="1">
                        <a:latin typeface="InterFace" panose="020B0503020203020204" pitchFamily="34" charset="0"/>
                        <a:cs typeface="InterFace" panose="020B0503020203020204" pitchFamily="34" charset="0"/>
                      </a:endParaRPr>
                    </a:p>
                  </a:txBody>
                  <a:tcPr marL="97066" marR="97066" marT="45267" marB="45267" anchor="ctr">
                    <a:solidFill>
                      <a:schemeClr val="bg1">
                        <a:lumMod val="95000"/>
                      </a:schemeClr>
                    </a:solidFill>
                  </a:tcPr>
                </a:tc>
                <a:tc>
                  <a:txBody>
                    <a:bodyPr/>
                    <a:lstStyle/>
                    <a:p>
                      <a:pPr marL="0" indent="0">
                        <a:buFont typeface="+mj-lt"/>
                        <a:buNone/>
                      </a:pPr>
                      <a:r>
                        <a:rPr lang="en-GB" sz="1100">
                          <a:latin typeface="InterFace" panose="020B0503020203020204" pitchFamily="34" charset="0"/>
                          <a:cs typeface="InterFace" panose="020B0503020203020204" pitchFamily="34" charset="0"/>
                        </a:rPr>
                        <a:t>More people able to live independently in the community</a:t>
                      </a:r>
                    </a:p>
                  </a:txBody>
                  <a:tcPr marL="97066" marR="97066" marT="45267" marB="45267" anchor="ctr">
                    <a:solidFill>
                      <a:schemeClr val="bg1">
                        <a:lumMod val="95000"/>
                      </a:schemeClr>
                    </a:solidFill>
                  </a:tcPr>
                </a:tc>
                <a:tc>
                  <a:txBody>
                    <a:bodyPr/>
                    <a:lstStyle/>
                    <a:p>
                      <a:pPr marL="0" indent="0">
                        <a:buFont typeface="+mj-lt"/>
                        <a:buNone/>
                      </a:pPr>
                      <a:r>
                        <a:rPr lang="en-GB" sz="1100">
                          <a:latin typeface="InterFace" panose="020B0503020203020204" pitchFamily="34" charset="0"/>
                          <a:cs typeface="InterFace" panose="020B0503020203020204" pitchFamily="34" charset="0"/>
                        </a:rPr>
                        <a:t>Reduced hours of homecare</a:t>
                      </a:r>
                    </a:p>
                    <a:p>
                      <a:pPr marL="0" indent="0">
                        <a:buFont typeface="+mj-lt"/>
                        <a:buNone/>
                      </a:pPr>
                      <a:r>
                        <a:rPr lang="en-GB" sz="1100">
                          <a:latin typeface="InterFace" panose="020B0503020203020204" pitchFamily="34" charset="0"/>
                          <a:cs typeface="InterFace" panose="020B0503020203020204" pitchFamily="34" charset="0"/>
                        </a:rPr>
                        <a:t>Reduced </a:t>
                      </a:r>
                      <a:r>
                        <a:rPr lang="en-GB" sz="1100" err="1">
                          <a:latin typeface="InterFace" panose="020B0503020203020204" pitchFamily="34" charset="0"/>
                          <a:cs typeface="InterFace" panose="020B0503020203020204" pitchFamily="34" charset="0"/>
                        </a:rPr>
                        <a:t>resi</a:t>
                      </a:r>
                      <a:r>
                        <a:rPr lang="en-GB" sz="1100">
                          <a:latin typeface="InterFace" panose="020B0503020203020204" pitchFamily="34" charset="0"/>
                          <a:cs typeface="InterFace" panose="020B0503020203020204" pitchFamily="34" charset="0"/>
                        </a:rPr>
                        <a:t>/nursing starts</a:t>
                      </a:r>
                    </a:p>
                  </a:txBody>
                  <a:tcPr marL="97066" marR="97066" marT="45267" marB="45267" anchor="ctr">
                    <a:solidFill>
                      <a:schemeClr val="bg1">
                        <a:lumMod val="95000"/>
                      </a:schemeClr>
                    </a:solidFill>
                  </a:tcPr>
                </a:tc>
                <a:tc>
                  <a:txBody>
                    <a:bodyPr/>
                    <a:lstStyle/>
                    <a:p>
                      <a:pPr algn="ctr"/>
                      <a:r>
                        <a:rPr lang="en-GB" sz="1100" b="0">
                          <a:latin typeface="InterFace" panose="020B0503020203020204" pitchFamily="34" charset="0"/>
                          <a:cs typeface="InterFace" panose="020B0503020203020204" pitchFamily="34" charset="0"/>
                        </a:rPr>
                        <a:t>TBC</a:t>
                      </a:r>
                    </a:p>
                  </a:txBody>
                  <a:tcPr marL="97066" marR="97066" marT="45267" marB="45267" anchor="ctr">
                    <a:solidFill>
                      <a:schemeClr val="bg1">
                        <a:lumMod val="95000"/>
                      </a:schemeClr>
                    </a:solidFill>
                  </a:tcPr>
                </a:tc>
                <a:extLst>
                  <a:ext uri="{0D108BD9-81ED-4DB2-BD59-A6C34878D82A}">
                    <a16:rowId xmlns:a16="http://schemas.microsoft.com/office/drawing/2014/main" val="1690778088"/>
                  </a:ext>
                </a:extLst>
              </a:tr>
              <a:tr h="619597">
                <a:tc vMerge="1">
                  <a:txBody>
                    <a:bodyPr/>
                    <a:lstStyle/>
                    <a:p>
                      <a:endParaRPr lang="en-US"/>
                    </a:p>
                  </a:txBody>
                  <a:tcPr/>
                </a:tc>
                <a:tc>
                  <a:txBody>
                    <a:bodyPr/>
                    <a:lstStyle/>
                    <a:p>
                      <a:r>
                        <a:rPr lang="en-GB" sz="1100" b="1">
                          <a:latin typeface="InterFace" panose="020B0503020203020204" pitchFamily="34" charset="0"/>
                          <a:cs typeface="InterFace" panose="020B0503020203020204" pitchFamily="34" charset="0"/>
                        </a:rPr>
                        <a:t>Outcomes from decision making</a:t>
                      </a:r>
                    </a:p>
                  </a:txBody>
                  <a:tcPr marL="97066" marR="97066" marT="45267" marB="45267" anchor="ctr">
                    <a:solidFill>
                      <a:schemeClr val="bg1">
                        <a:lumMod val="95000"/>
                      </a:schemeClr>
                    </a:solidFill>
                  </a:tcPr>
                </a:tc>
                <a:tc>
                  <a:txBody>
                    <a:bodyPr/>
                    <a:lstStyle/>
                    <a:p>
                      <a:pPr marL="0" indent="0">
                        <a:buFont typeface="+mj-lt"/>
                        <a:buNone/>
                      </a:pPr>
                      <a:r>
                        <a:rPr lang="en-GB" sz="1100">
                          <a:latin typeface="InterFace" panose="020B0503020203020204" pitchFamily="34" charset="0"/>
                          <a:cs typeface="InterFace" panose="020B0503020203020204" pitchFamily="34" charset="0"/>
                        </a:rPr>
                        <a:t>Increased use of more creative alternatives to formal support</a:t>
                      </a:r>
                    </a:p>
                  </a:txBody>
                  <a:tcPr marL="97066" marR="97066" marT="45267" marB="45267" anchor="ctr">
                    <a:solidFill>
                      <a:schemeClr val="bg1">
                        <a:lumMod val="95000"/>
                      </a:schemeClr>
                    </a:solidFill>
                  </a:tcPr>
                </a:tc>
                <a:tc>
                  <a:txBody>
                    <a:bodyPr/>
                    <a:lstStyle/>
                    <a:p>
                      <a:pPr marL="0" indent="0">
                        <a:buFont typeface="+mj-lt"/>
                        <a:buNone/>
                      </a:pPr>
                      <a:r>
                        <a:rPr lang="en-GB" sz="1100">
                          <a:latin typeface="InterFace" panose="020B0503020203020204" pitchFamily="34" charset="0"/>
                          <a:cs typeface="InterFace" panose="020B0503020203020204" pitchFamily="34" charset="0"/>
                        </a:rPr>
                        <a:t>Reduced hours of homecare</a:t>
                      </a:r>
                    </a:p>
                    <a:p>
                      <a:pPr marL="0" indent="0">
                        <a:buFont typeface="+mj-lt"/>
                        <a:buNone/>
                      </a:pPr>
                      <a:r>
                        <a:rPr lang="en-GB" sz="1100">
                          <a:latin typeface="InterFace" panose="020B0503020203020204" pitchFamily="34" charset="0"/>
                          <a:cs typeface="InterFace" panose="020B0503020203020204" pitchFamily="34" charset="0"/>
                        </a:rPr>
                        <a:t>Reduced S-D.S Packages</a:t>
                      </a:r>
                    </a:p>
                    <a:p>
                      <a:pPr marL="0" indent="0">
                        <a:buFont typeface="+mj-lt"/>
                        <a:buNone/>
                      </a:pPr>
                      <a:r>
                        <a:rPr lang="en-GB" sz="1100">
                          <a:latin typeface="InterFace" panose="020B0503020203020204" pitchFamily="34" charset="0"/>
                          <a:cs typeface="InterFace" panose="020B0503020203020204" pitchFamily="34" charset="0"/>
                        </a:rPr>
                        <a:t>Reduced </a:t>
                      </a:r>
                      <a:r>
                        <a:rPr lang="en-GB" sz="1100" err="1">
                          <a:latin typeface="InterFace" panose="020B0503020203020204" pitchFamily="34" charset="0"/>
                          <a:cs typeface="InterFace" panose="020B0503020203020204" pitchFamily="34" charset="0"/>
                        </a:rPr>
                        <a:t>resi</a:t>
                      </a:r>
                      <a:r>
                        <a:rPr lang="en-GB" sz="1100">
                          <a:latin typeface="InterFace" panose="020B0503020203020204" pitchFamily="34" charset="0"/>
                          <a:cs typeface="InterFace" panose="020B0503020203020204" pitchFamily="34" charset="0"/>
                        </a:rPr>
                        <a:t>/nursing starts</a:t>
                      </a:r>
                    </a:p>
                  </a:txBody>
                  <a:tcPr marL="97066" marR="97066" marT="45267" marB="45267" anchor="ctr">
                    <a:solidFill>
                      <a:schemeClr val="bg1">
                        <a:lumMod val="95000"/>
                      </a:schemeClr>
                    </a:solidFill>
                  </a:tcPr>
                </a:tc>
                <a:tc>
                  <a:txBody>
                    <a:bodyPr/>
                    <a:lstStyle/>
                    <a:p>
                      <a:pPr algn="ctr"/>
                      <a:r>
                        <a:rPr lang="en-GB" sz="1100" b="0">
                          <a:latin typeface="InterFace" panose="020B0503020203020204" pitchFamily="34" charset="0"/>
                          <a:cs typeface="InterFace" panose="020B0503020203020204" pitchFamily="34" charset="0"/>
                        </a:rPr>
                        <a:t>£2.2M</a:t>
                      </a:r>
                    </a:p>
                  </a:txBody>
                  <a:tcPr marL="97066" marR="97066" marT="45267" marB="45267" anchor="ctr">
                    <a:solidFill>
                      <a:schemeClr val="bg1">
                        <a:lumMod val="95000"/>
                      </a:schemeClr>
                    </a:solidFill>
                  </a:tcPr>
                </a:tc>
                <a:extLst>
                  <a:ext uri="{0D108BD9-81ED-4DB2-BD59-A6C34878D82A}">
                    <a16:rowId xmlns:a16="http://schemas.microsoft.com/office/drawing/2014/main" val="3984261846"/>
                  </a:ext>
                </a:extLst>
              </a:tr>
              <a:tr h="444572">
                <a:tc vMerge="1">
                  <a:txBody>
                    <a:bodyPr/>
                    <a:lstStyle/>
                    <a:p>
                      <a:endParaRPr lang="en-GB"/>
                    </a:p>
                  </a:txBody>
                  <a:tcPr anchor="ctr"/>
                </a:tc>
                <a:tc>
                  <a:txBody>
                    <a:bodyPr/>
                    <a:lstStyle/>
                    <a:p>
                      <a:r>
                        <a:rPr lang="en-GB" sz="1100" b="1">
                          <a:latin typeface="InterFace" panose="020B0503020203020204" pitchFamily="34" charset="0"/>
                          <a:cs typeface="InterFace" panose="020B0503020203020204" pitchFamily="34" charset="0"/>
                        </a:rPr>
                        <a:t>Short term services</a:t>
                      </a:r>
                      <a:r>
                        <a:rPr lang="en-GB" sz="1100" b="0">
                          <a:latin typeface="InterFace" panose="020B0503020203020204" pitchFamily="34" charset="0"/>
                          <a:cs typeface="InterFace" panose="020B0503020203020204" pitchFamily="34" charset="0"/>
                        </a:rPr>
                        <a:t> (including D2A / reablement) effectiveness and efficiency.</a:t>
                      </a:r>
                      <a:endParaRPr lang="en-GB" sz="1100" b="1">
                        <a:latin typeface="InterFace" panose="020B0503020203020204" pitchFamily="34" charset="0"/>
                        <a:cs typeface="InterFace" panose="020B0503020203020204" pitchFamily="34" charset="0"/>
                      </a:endParaRPr>
                    </a:p>
                  </a:txBody>
                  <a:tcPr marL="97066" marR="97066" marT="45267" marB="45267" anchor="ctr">
                    <a:solidFill>
                      <a:schemeClr val="bg1">
                        <a:lumMod val="95000"/>
                      </a:schemeClr>
                    </a:solidFill>
                  </a:tcPr>
                </a:tc>
                <a:tc>
                  <a:txBody>
                    <a:bodyPr/>
                    <a:lstStyle/>
                    <a:p>
                      <a:pPr marL="0" indent="0">
                        <a:buFont typeface="+mj-lt"/>
                        <a:buNone/>
                      </a:pPr>
                      <a:r>
                        <a:rPr lang="en-GB" sz="1100">
                          <a:latin typeface="InterFace" panose="020B0503020203020204" pitchFamily="34" charset="0"/>
                          <a:cs typeface="InterFace" panose="020B0503020203020204" pitchFamily="34" charset="0"/>
                        </a:rPr>
                        <a:t>More people accessing short term services (who need it)</a:t>
                      </a:r>
                    </a:p>
                    <a:p>
                      <a:pPr marL="0" indent="0">
                        <a:buFont typeface="+mj-lt"/>
                        <a:buNone/>
                      </a:pPr>
                      <a:r>
                        <a:rPr lang="en-GB" sz="1100">
                          <a:latin typeface="InterFace" panose="020B0503020203020204" pitchFamily="34" charset="0"/>
                          <a:cs typeface="InterFace" panose="020B0503020203020204" pitchFamily="34" charset="0"/>
                        </a:rPr>
                        <a:t>Greater effectiveness of short term services</a:t>
                      </a:r>
                    </a:p>
                  </a:txBody>
                  <a:tcPr marL="97066" marR="97066" marT="45267" marB="45267" anchor="ctr">
                    <a:solidFill>
                      <a:schemeClr val="bg1">
                        <a:lumMod val="95000"/>
                      </a:schemeClr>
                    </a:solidFill>
                  </a:tcPr>
                </a:tc>
                <a:tc>
                  <a:txBody>
                    <a:bodyPr/>
                    <a:lstStyle/>
                    <a:p>
                      <a:pPr marL="0" indent="0">
                        <a:buFont typeface="+mj-lt"/>
                        <a:buNone/>
                      </a:pPr>
                      <a:r>
                        <a:rPr lang="en-GB" sz="1100">
                          <a:latin typeface="InterFace" panose="020B0503020203020204" pitchFamily="34" charset="0"/>
                          <a:cs typeface="InterFace" panose="020B0503020203020204" pitchFamily="34" charset="0"/>
                        </a:rPr>
                        <a:t>Increased reablement finishers</a:t>
                      </a:r>
                    </a:p>
                    <a:p>
                      <a:pPr marL="0" indent="0">
                        <a:buFont typeface="+mj-lt"/>
                        <a:buNone/>
                      </a:pPr>
                      <a:r>
                        <a:rPr lang="en-GB" sz="1100">
                          <a:latin typeface="InterFace" panose="020B0503020203020204" pitchFamily="34" charset="0"/>
                          <a:cs typeface="InterFace" panose="020B0503020203020204" pitchFamily="34" charset="0"/>
                        </a:rPr>
                        <a:t>Reduced hours of homecare</a:t>
                      </a:r>
                    </a:p>
                  </a:txBody>
                  <a:tcPr marL="97066" marR="97066" marT="45267" marB="45267" anchor="ctr">
                    <a:solidFill>
                      <a:schemeClr val="bg1">
                        <a:lumMod val="95000"/>
                      </a:schemeClr>
                    </a:solidFill>
                  </a:tcPr>
                </a:tc>
                <a:tc>
                  <a:txBody>
                    <a:bodyPr/>
                    <a:lstStyle/>
                    <a:p>
                      <a:pPr algn="ctr"/>
                      <a:r>
                        <a:rPr lang="en-GB" sz="1100" b="0">
                          <a:latin typeface="InterFace" panose="020B0503020203020204" pitchFamily="34" charset="0"/>
                          <a:cs typeface="InterFace" panose="020B0503020203020204" pitchFamily="34" charset="0"/>
                        </a:rPr>
                        <a:t>£7.0M</a:t>
                      </a:r>
                    </a:p>
                  </a:txBody>
                  <a:tcPr marL="97066" marR="97066" marT="45267" marB="45267" anchor="ctr">
                    <a:solidFill>
                      <a:schemeClr val="bg1">
                        <a:lumMod val="95000"/>
                      </a:schemeClr>
                    </a:solidFill>
                  </a:tcPr>
                </a:tc>
                <a:extLst>
                  <a:ext uri="{0D108BD9-81ED-4DB2-BD59-A6C34878D82A}">
                    <a16:rowId xmlns:a16="http://schemas.microsoft.com/office/drawing/2014/main" val="172683458"/>
                  </a:ext>
                </a:extLst>
              </a:tr>
              <a:tr h="269547">
                <a:tc vMerge="1">
                  <a:txBody>
                    <a:bodyPr/>
                    <a:lstStyle/>
                    <a:p>
                      <a:endParaRPr lang="en-GB"/>
                    </a:p>
                  </a:txBody>
                  <a:tcPr/>
                </a:tc>
                <a:tc rowSpan="3">
                  <a:txBody>
                    <a:bodyPr/>
                    <a:lstStyle/>
                    <a:p>
                      <a:r>
                        <a:rPr lang="en-GB" sz="1100" b="1">
                          <a:latin typeface="InterFace" panose="020B0503020203020204" pitchFamily="34" charset="0"/>
                          <a:cs typeface="InterFace" panose="020B0503020203020204" pitchFamily="34" charset="0"/>
                        </a:rPr>
                        <a:t>Discharge to assess / intermediate care</a:t>
                      </a:r>
                      <a:r>
                        <a:rPr lang="en-GB" sz="1100" b="0">
                          <a:latin typeface="InterFace" panose="020B0503020203020204" pitchFamily="34" charset="0"/>
                          <a:cs typeface="InterFace" panose="020B0503020203020204" pitchFamily="34" charset="0"/>
                        </a:rPr>
                        <a:t> optimisation.</a:t>
                      </a:r>
                      <a:endParaRPr lang="en-GB" sz="1100" b="1">
                        <a:latin typeface="InterFace" panose="020B0503020203020204" pitchFamily="34" charset="0"/>
                        <a:cs typeface="InterFace" panose="020B0503020203020204" pitchFamily="34" charset="0"/>
                      </a:endParaRPr>
                    </a:p>
                  </a:txBody>
                  <a:tcPr marL="90535" marR="90535" marT="45267" marB="45267" anchor="ctr">
                    <a:solidFill>
                      <a:schemeClr val="bg1">
                        <a:lumMod val="95000"/>
                      </a:schemeClr>
                    </a:solidFill>
                  </a:tcPr>
                </a:tc>
                <a:tc>
                  <a:txBody>
                    <a:bodyPr/>
                    <a:lstStyle/>
                    <a:p>
                      <a:pPr marL="0" indent="0">
                        <a:buFont typeface="+mj-lt"/>
                        <a:buNone/>
                      </a:pPr>
                      <a:r>
                        <a:rPr lang="en-GB" sz="1100">
                          <a:latin typeface="InterFace" panose="020B0503020203020204" pitchFamily="34" charset="0"/>
                          <a:cs typeface="InterFace" panose="020B0503020203020204" pitchFamily="34" charset="0"/>
                        </a:rPr>
                        <a:t>More people going home after a stay in hospital</a:t>
                      </a:r>
                    </a:p>
                  </a:txBody>
                  <a:tcPr marL="97066" marR="97066" marT="45267" marB="45267" anchor="ctr">
                    <a:solidFill>
                      <a:schemeClr val="bg1">
                        <a:lumMod val="95000"/>
                      </a:schemeClr>
                    </a:solidFill>
                  </a:tcPr>
                </a:tc>
                <a:tc>
                  <a:txBody>
                    <a:bodyPr/>
                    <a:lstStyle/>
                    <a:p>
                      <a:pPr marL="0" indent="0">
                        <a:buFont typeface="+mj-lt"/>
                        <a:buNone/>
                      </a:pPr>
                      <a:r>
                        <a:rPr lang="en-GB" sz="1100">
                          <a:latin typeface="InterFace" panose="020B0503020203020204" pitchFamily="34" charset="0"/>
                          <a:cs typeface="InterFace" panose="020B0503020203020204" pitchFamily="34" charset="0"/>
                        </a:rPr>
                        <a:t>Reduced </a:t>
                      </a:r>
                      <a:r>
                        <a:rPr lang="en-GB" sz="1100" err="1">
                          <a:latin typeface="InterFace" panose="020B0503020203020204" pitchFamily="34" charset="0"/>
                          <a:cs typeface="InterFace" panose="020B0503020203020204" pitchFamily="34" charset="0"/>
                        </a:rPr>
                        <a:t>resi</a:t>
                      </a:r>
                      <a:r>
                        <a:rPr lang="en-GB" sz="1100">
                          <a:latin typeface="InterFace" panose="020B0503020203020204" pitchFamily="34" charset="0"/>
                          <a:cs typeface="InterFace" panose="020B0503020203020204" pitchFamily="34" charset="0"/>
                        </a:rPr>
                        <a:t>/nursing starts from hospital</a:t>
                      </a:r>
                    </a:p>
                  </a:txBody>
                  <a:tcPr marL="97066" marR="97066" marT="45267" marB="45267" anchor="ctr">
                    <a:solidFill>
                      <a:schemeClr val="bg1">
                        <a:lumMod val="95000"/>
                      </a:schemeClr>
                    </a:solidFill>
                  </a:tcPr>
                </a:tc>
                <a:tc>
                  <a:txBody>
                    <a:bodyPr/>
                    <a:lstStyle/>
                    <a:p>
                      <a:pPr algn="ctr"/>
                      <a:r>
                        <a:rPr lang="en-GB" sz="1100" b="0">
                          <a:latin typeface="InterFace" panose="020B0503020203020204" pitchFamily="34" charset="0"/>
                          <a:cs typeface="InterFace" panose="020B0503020203020204" pitchFamily="34" charset="0"/>
                        </a:rPr>
                        <a:t>TBC</a:t>
                      </a:r>
                    </a:p>
                  </a:txBody>
                  <a:tcPr marL="97066" marR="97066" marT="45267" marB="45267" anchor="ctr">
                    <a:solidFill>
                      <a:schemeClr val="bg1">
                        <a:lumMod val="95000"/>
                      </a:schemeClr>
                    </a:solidFill>
                  </a:tcPr>
                </a:tc>
                <a:extLst>
                  <a:ext uri="{0D108BD9-81ED-4DB2-BD59-A6C34878D82A}">
                    <a16:rowId xmlns:a16="http://schemas.microsoft.com/office/drawing/2014/main" val="777109227"/>
                  </a:ext>
                </a:extLst>
              </a:tr>
              <a:tr h="269547">
                <a:tc vMerge="1">
                  <a:txBody>
                    <a:bodyPr/>
                    <a:lstStyle/>
                    <a:p>
                      <a:pPr algn="ctr"/>
                      <a:endParaRPr lang="en-GB" sz="1400" b="1">
                        <a:solidFill>
                          <a:schemeClr val="bg1"/>
                        </a:solidFill>
                        <a:latin typeface="InterFace" panose="020B0503020203020204" pitchFamily="34" charset="0"/>
                        <a:cs typeface="InterFace" panose="020B0503020203020204" pitchFamily="34" charset="0"/>
                      </a:endParaRPr>
                    </a:p>
                  </a:txBody>
                  <a:tcPr vert="vert270" anchor="ctr">
                    <a:solidFill>
                      <a:srgbClr val="48718A"/>
                    </a:solidFill>
                  </a:tcPr>
                </a:tc>
                <a:tc vMerge="1">
                  <a:txBody>
                    <a:bodyPr/>
                    <a:lstStyle/>
                    <a:p>
                      <a:endParaRPr lang="en-GB" sz="1100" b="1">
                        <a:latin typeface="InterFace" panose="020B0503020203020204" pitchFamily="34" charset="0"/>
                        <a:cs typeface="InterFace" panose="020B0503020203020204" pitchFamily="34" charset="0"/>
                      </a:endParaRPr>
                    </a:p>
                  </a:txBody>
                  <a:tcPr anchor="ctr">
                    <a:solidFill>
                      <a:schemeClr val="bg1">
                        <a:lumMod val="95000"/>
                      </a:schemeClr>
                    </a:solidFill>
                  </a:tcPr>
                </a:tc>
                <a:tc>
                  <a:txBody>
                    <a:bodyPr/>
                    <a:lstStyle/>
                    <a:p>
                      <a:pPr marL="0" indent="0">
                        <a:buFont typeface="+mj-lt"/>
                        <a:buNone/>
                      </a:pPr>
                      <a:r>
                        <a:rPr lang="en-GB" sz="1100">
                          <a:latin typeface="InterFace" panose="020B0503020203020204" pitchFamily="34" charset="0"/>
                          <a:cs typeface="InterFace" panose="020B0503020203020204" pitchFamily="34" charset="0"/>
                        </a:rPr>
                        <a:t>Shorter Length of stay in Short Term Care Beds</a:t>
                      </a:r>
                    </a:p>
                  </a:txBody>
                  <a:tcPr marL="97066" marR="97066" marT="45267" marB="45267" anchor="ctr">
                    <a:solidFill>
                      <a:schemeClr val="bg1">
                        <a:lumMod val="95000"/>
                      </a:schemeClr>
                    </a:solidFill>
                  </a:tcPr>
                </a:tc>
                <a:tc>
                  <a:txBody>
                    <a:bodyPr/>
                    <a:lstStyle/>
                    <a:p>
                      <a:pPr marL="0" indent="0">
                        <a:buFont typeface="+mj-lt"/>
                        <a:buNone/>
                      </a:pPr>
                      <a:r>
                        <a:rPr lang="en-GB" sz="1100">
                          <a:latin typeface="InterFace" panose="020B0503020203020204" pitchFamily="34" charset="0"/>
                          <a:cs typeface="InterFace" panose="020B0503020203020204" pitchFamily="34" charset="0"/>
                        </a:rPr>
                        <a:t>Reduction in Int. Care Beds Required</a:t>
                      </a:r>
                    </a:p>
                  </a:txBody>
                  <a:tcPr marL="97066" marR="97066" marT="45267" marB="45267" anchor="ctr">
                    <a:solidFill>
                      <a:schemeClr val="bg1">
                        <a:lumMod val="95000"/>
                      </a:schemeClr>
                    </a:solidFill>
                  </a:tcPr>
                </a:tc>
                <a:tc>
                  <a:txBody>
                    <a:bodyPr/>
                    <a:lstStyle/>
                    <a:p>
                      <a:pPr algn="ctr"/>
                      <a:r>
                        <a:rPr lang="en-GB" sz="1100" b="0">
                          <a:solidFill>
                            <a:schemeClr val="tx1"/>
                          </a:solidFill>
                          <a:latin typeface="InterFace" panose="020B0503020203020204" pitchFamily="34" charset="0"/>
                          <a:cs typeface="InterFace" panose="020B0503020203020204" pitchFamily="34" charset="0"/>
                        </a:rPr>
                        <a:t>£0.7M</a:t>
                      </a:r>
                    </a:p>
                  </a:txBody>
                  <a:tcPr marL="97066" marR="97066" marT="45267" marB="45267" anchor="ctr">
                    <a:solidFill>
                      <a:schemeClr val="bg1">
                        <a:lumMod val="95000"/>
                      </a:schemeClr>
                    </a:solidFill>
                  </a:tcPr>
                </a:tc>
                <a:extLst>
                  <a:ext uri="{0D108BD9-81ED-4DB2-BD59-A6C34878D82A}">
                    <a16:rowId xmlns:a16="http://schemas.microsoft.com/office/drawing/2014/main" val="980270021"/>
                  </a:ext>
                </a:extLst>
              </a:tr>
              <a:tr h="269547">
                <a:tc vMerge="1">
                  <a:txBody>
                    <a:bodyPr/>
                    <a:lstStyle/>
                    <a:p>
                      <a:pPr algn="ctr"/>
                      <a:endParaRPr lang="en-GB" sz="1400" b="1">
                        <a:solidFill>
                          <a:schemeClr val="bg1"/>
                        </a:solidFill>
                        <a:latin typeface="InterFace" panose="020B0503020203020204" pitchFamily="34" charset="0"/>
                        <a:cs typeface="InterFace" panose="020B0503020203020204" pitchFamily="34" charset="0"/>
                      </a:endParaRPr>
                    </a:p>
                  </a:txBody>
                  <a:tcPr vert="vert270" anchor="ctr">
                    <a:solidFill>
                      <a:srgbClr val="48718A"/>
                    </a:solidFill>
                  </a:tcPr>
                </a:tc>
                <a:tc vMerge="1">
                  <a:txBody>
                    <a:bodyPr/>
                    <a:lstStyle/>
                    <a:p>
                      <a:endParaRPr lang="en-GB" sz="1100" b="1">
                        <a:latin typeface="InterFace" panose="020B0503020203020204" pitchFamily="34" charset="0"/>
                        <a:cs typeface="InterFace" panose="020B0503020203020204" pitchFamily="34" charset="0"/>
                      </a:endParaRPr>
                    </a:p>
                  </a:txBody>
                  <a:tcPr anchor="ctr">
                    <a:solidFill>
                      <a:schemeClr val="bg1">
                        <a:lumMod val="95000"/>
                      </a:schemeClr>
                    </a:solidFill>
                  </a:tcPr>
                </a:tc>
                <a:tc>
                  <a:txBody>
                    <a:bodyPr/>
                    <a:lstStyle/>
                    <a:p>
                      <a:pPr marL="0" indent="0">
                        <a:buFont typeface="+mj-lt"/>
                        <a:buNone/>
                      </a:pPr>
                      <a:r>
                        <a:rPr lang="en-GB" sz="1100">
                          <a:latin typeface="InterFace" panose="020B0503020203020204" pitchFamily="34" charset="0"/>
                          <a:cs typeface="InterFace" panose="020B0503020203020204" pitchFamily="34" charset="0"/>
                        </a:rPr>
                        <a:t>Fewer discharges to Short Term Care Beds</a:t>
                      </a:r>
                    </a:p>
                  </a:txBody>
                  <a:tcPr marL="97066" marR="97066" marT="45267" marB="45267" anchor="ctr">
                    <a:solidFill>
                      <a:schemeClr val="bg1">
                        <a:lumMod val="95000"/>
                      </a:schemeClr>
                    </a:solidFill>
                  </a:tcPr>
                </a:tc>
                <a:tc>
                  <a:txBody>
                    <a:bodyPr/>
                    <a:lstStyle/>
                    <a:p>
                      <a:pPr marL="0" marR="0" lvl="0" indent="0" algn="l" defTabSz="914406" rtl="0" eaLnBrk="1" fontAlgn="auto" latinLnBrk="0" hangingPunct="1">
                        <a:lnSpc>
                          <a:spcPct val="100000"/>
                        </a:lnSpc>
                        <a:spcBef>
                          <a:spcPts val="0"/>
                        </a:spcBef>
                        <a:spcAft>
                          <a:spcPts val="0"/>
                        </a:spcAft>
                        <a:buClrTx/>
                        <a:buSzTx/>
                        <a:buFont typeface="+mj-lt"/>
                        <a:buNone/>
                        <a:tabLst/>
                        <a:defRPr/>
                      </a:pPr>
                      <a:r>
                        <a:rPr lang="en-GB" sz="1100">
                          <a:latin typeface="InterFace" panose="020B0503020203020204" pitchFamily="34" charset="0"/>
                          <a:cs typeface="InterFace" panose="020B0503020203020204" pitchFamily="34" charset="0"/>
                        </a:rPr>
                        <a:t>Reduction in Int. Care Beds Required</a:t>
                      </a:r>
                    </a:p>
                  </a:txBody>
                  <a:tcPr marL="97066" marR="97066" marT="45267" marB="45267" anchor="ctr">
                    <a:solidFill>
                      <a:schemeClr val="bg1">
                        <a:lumMod val="95000"/>
                      </a:schemeClr>
                    </a:solidFill>
                  </a:tcPr>
                </a:tc>
                <a:tc>
                  <a:txBody>
                    <a:bodyPr/>
                    <a:lstStyle/>
                    <a:p>
                      <a:pPr algn="ctr"/>
                      <a:r>
                        <a:rPr lang="en-GB" sz="1100" b="0">
                          <a:latin typeface="InterFace" panose="020B0503020203020204" pitchFamily="34" charset="0"/>
                          <a:cs typeface="InterFace" panose="020B0503020203020204" pitchFamily="34" charset="0"/>
                        </a:rPr>
                        <a:t>TBC</a:t>
                      </a:r>
                    </a:p>
                  </a:txBody>
                  <a:tcPr marL="97066" marR="97066" marT="45267" marB="45267" anchor="ctr">
                    <a:solidFill>
                      <a:schemeClr val="bg1">
                        <a:lumMod val="95000"/>
                      </a:schemeClr>
                    </a:solidFill>
                  </a:tcPr>
                </a:tc>
                <a:extLst>
                  <a:ext uri="{0D108BD9-81ED-4DB2-BD59-A6C34878D82A}">
                    <a16:rowId xmlns:a16="http://schemas.microsoft.com/office/drawing/2014/main" val="1901258871"/>
                  </a:ext>
                </a:extLst>
              </a:tr>
              <a:tr h="269547">
                <a:tc vMerge="1">
                  <a:txBody>
                    <a:bodyPr/>
                    <a:lstStyle/>
                    <a:p>
                      <a:endParaRPr lang="en-GB"/>
                    </a:p>
                  </a:txBody>
                  <a:tcPr anchor="ctr">
                    <a:solidFill>
                      <a:srgbClr val="729CB6"/>
                    </a:solidFill>
                  </a:tcPr>
                </a:tc>
                <a:tc gridSpan="2">
                  <a:txBody>
                    <a:bodyPr/>
                    <a:lstStyle/>
                    <a:p>
                      <a:r>
                        <a:rPr lang="en-GB" sz="1100" b="1">
                          <a:solidFill>
                            <a:schemeClr val="bg1"/>
                          </a:solidFill>
                          <a:latin typeface="InterFace" panose="020B0503020203020204" pitchFamily="34" charset="0"/>
                          <a:cs typeface="InterFace" panose="020B0503020203020204" pitchFamily="34" charset="0"/>
                        </a:rPr>
                        <a:t>Older Adults Total</a:t>
                      </a:r>
                    </a:p>
                  </a:txBody>
                  <a:tcPr marL="89639" marR="89639" marT="45267" marB="45267" anchor="ctr">
                    <a:solidFill>
                      <a:srgbClr val="729CB6"/>
                    </a:solidFill>
                  </a:tcPr>
                </a:tc>
                <a:tc hMerge="1">
                  <a:txBody>
                    <a:bodyPr/>
                    <a:lstStyle/>
                    <a:p>
                      <a:endParaRPr lang="en-GB" sz="1200" b="1">
                        <a:solidFill>
                          <a:schemeClr val="bg1"/>
                        </a:solidFill>
                        <a:latin typeface="InterFace" panose="020B0503020203020204" pitchFamily="34" charset="0"/>
                        <a:cs typeface="InterFace" panose="020B0503020203020204" pitchFamily="34" charset="0"/>
                      </a:endParaRPr>
                    </a:p>
                  </a:txBody>
                  <a:tcPr marL="90535" marR="90535" marT="45267" marB="45267" anchor="ctr">
                    <a:solidFill>
                      <a:srgbClr val="729CB6"/>
                    </a:solidFill>
                  </a:tcPr>
                </a:tc>
                <a:tc>
                  <a:txBody>
                    <a:bodyPr/>
                    <a:lstStyle/>
                    <a:p>
                      <a:pPr algn="ctr"/>
                      <a:endParaRPr lang="en-GB" sz="1100">
                        <a:solidFill>
                          <a:schemeClr val="bg1"/>
                        </a:solidFill>
                        <a:latin typeface="InterFace" panose="020B0503020203020204" pitchFamily="34" charset="0"/>
                        <a:cs typeface="InterFace" panose="020B0503020203020204" pitchFamily="34" charset="0"/>
                      </a:endParaRPr>
                    </a:p>
                  </a:txBody>
                  <a:tcPr marL="97066" marR="97066" marT="45267" marB="45267" anchor="ctr">
                    <a:solidFill>
                      <a:srgbClr val="729CB6"/>
                    </a:solidFill>
                  </a:tcPr>
                </a:tc>
                <a:tc>
                  <a:txBody>
                    <a:bodyPr/>
                    <a:lstStyle/>
                    <a:p>
                      <a:pPr algn="ctr"/>
                      <a:r>
                        <a:rPr lang="en-GB" sz="1100" b="1">
                          <a:solidFill>
                            <a:schemeClr val="bg1"/>
                          </a:solidFill>
                          <a:latin typeface="InterFace" panose="020B0503020203020204" pitchFamily="34" charset="0"/>
                          <a:cs typeface="InterFace" panose="020B0503020203020204" pitchFamily="34" charset="0"/>
                        </a:rPr>
                        <a:t>£9.9M</a:t>
                      </a:r>
                    </a:p>
                  </a:txBody>
                  <a:tcPr marL="97066" marR="97066" marT="45267" marB="45267" anchor="ctr">
                    <a:solidFill>
                      <a:srgbClr val="729CB6"/>
                    </a:solidFill>
                  </a:tcPr>
                </a:tc>
                <a:extLst>
                  <a:ext uri="{0D108BD9-81ED-4DB2-BD59-A6C34878D82A}">
                    <a16:rowId xmlns:a16="http://schemas.microsoft.com/office/drawing/2014/main" val="1926643639"/>
                  </a:ext>
                </a:extLst>
              </a:tr>
              <a:tr h="444572">
                <a:tc rowSpan="4">
                  <a:txBody>
                    <a:bodyPr/>
                    <a:lstStyle/>
                    <a:p>
                      <a:pPr algn="ctr"/>
                      <a:r>
                        <a:rPr lang="en-GB" sz="1200" b="1">
                          <a:solidFill>
                            <a:schemeClr val="bg1"/>
                          </a:solidFill>
                          <a:latin typeface="InterFace" panose="020B0503020203020204" pitchFamily="34" charset="0"/>
                          <a:cs typeface="InterFace" panose="020B0503020203020204" pitchFamily="34" charset="0"/>
                        </a:rPr>
                        <a:t>Working Age Adults</a:t>
                      </a:r>
                    </a:p>
                  </a:txBody>
                  <a:tcPr marL="95153" marR="95153" marT="45267" marB="45267" vert="vert270" anchor="ctr">
                    <a:solidFill>
                      <a:srgbClr val="729CB6"/>
                    </a:solidFill>
                  </a:tcPr>
                </a:tc>
                <a:tc>
                  <a:txBody>
                    <a:bodyPr/>
                    <a:lstStyle/>
                    <a:p>
                      <a:r>
                        <a:rPr lang="en-GB" sz="1100" b="1">
                          <a:latin typeface="InterFace" panose="020B0503020203020204" pitchFamily="34" charset="0"/>
                          <a:cs typeface="InterFace" panose="020B0503020203020204" pitchFamily="34" charset="0"/>
                        </a:rPr>
                        <a:t>Effective transitions to adulthood</a:t>
                      </a:r>
                    </a:p>
                  </a:txBody>
                  <a:tcPr marL="97066" marR="97066" marT="45267" marB="45267" anchor="ctr">
                    <a:solidFill>
                      <a:srgbClr val="F2F2F2"/>
                    </a:solidFill>
                  </a:tcPr>
                </a:tc>
                <a:tc>
                  <a:txBody>
                    <a:bodyPr/>
                    <a:lstStyle/>
                    <a:p>
                      <a:pPr marL="0" indent="0">
                        <a:buNone/>
                      </a:pPr>
                      <a:r>
                        <a:rPr lang="en-GB" sz="1100">
                          <a:latin typeface="InterFace" panose="020B0503020203020204" pitchFamily="34" charset="0"/>
                          <a:cs typeface="InterFace" panose="020B0503020203020204" pitchFamily="34" charset="0"/>
                        </a:rPr>
                        <a:t>Increased independence for young people as they transition to becoming an adult</a:t>
                      </a:r>
                    </a:p>
                  </a:txBody>
                  <a:tcPr marL="97066" marR="97066" marT="45267" marB="45267" anchor="ctr">
                    <a:solidFill>
                      <a:srgbClr val="F2F2F2"/>
                    </a:solidFill>
                  </a:tcPr>
                </a:tc>
                <a:tc>
                  <a:txBody>
                    <a:bodyPr/>
                    <a:lstStyle/>
                    <a:p>
                      <a:pPr marL="0" indent="0">
                        <a:buNone/>
                      </a:pPr>
                      <a:r>
                        <a:rPr lang="en-GB" sz="1100">
                          <a:latin typeface="InterFace" panose="020B0503020203020204" pitchFamily="34" charset="0"/>
                          <a:cs typeface="InterFace" panose="020B0503020203020204" pitchFamily="34" charset="0"/>
                        </a:rPr>
                        <a:t>Reduced average package cost 18-25</a:t>
                      </a:r>
                    </a:p>
                  </a:txBody>
                  <a:tcPr marL="97066" marR="97066" marT="45267" marB="45267" anchor="ctr">
                    <a:solidFill>
                      <a:srgbClr val="F2F2F2"/>
                    </a:solidFill>
                  </a:tcPr>
                </a:tc>
                <a:tc>
                  <a:txBody>
                    <a:bodyPr/>
                    <a:lstStyle/>
                    <a:p>
                      <a:pPr algn="ctr"/>
                      <a:r>
                        <a:rPr lang="en-GB" sz="1100" b="0">
                          <a:latin typeface="InterFace" panose="020B0503020203020204" pitchFamily="34" charset="0"/>
                          <a:cs typeface="InterFace" panose="020B0503020203020204" pitchFamily="34" charset="0"/>
                        </a:rPr>
                        <a:t>TBC</a:t>
                      </a:r>
                    </a:p>
                  </a:txBody>
                  <a:tcPr marL="97066" marR="97066" marT="45267" marB="45267" anchor="ctr">
                    <a:solidFill>
                      <a:srgbClr val="F2F2F2"/>
                    </a:solidFill>
                  </a:tcPr>
                </a:tc>
                <a:extLst>
                  <a:ext uri="{0D108BD9-81ED-4DB2-BD59-A6C34878D82A}">
                    <a16:rowId xmlns:a16="http://schemas.microsoft.com/office/drawing/2014/main" val="563064774"/>
                  </a:ext>
                </a:extLst>
              </a:tr>
              <a:tr h="444572">
                <a:tc vMerge="1">
                  <a:txBody>
                    <a:bodyPr/>
                    <a:lstStyle/>
                    <a:p>
                      <a:pPr algn="ctr"/>
                      <a:endParaRPr lang="en-GB" sz="1400" b="1">
                        <a:solidFill>
                          <a:schemeClr val="bg1"/>
                        </a:solidFill>
                        <a:latin typeface="InterFace" panose="020B0503020203020204" pitchFamily="34" charset="0"/>
                        <a:cs typeface="InterFace" panose="020B0503020203020204" pitchFamily="34" charset="0"/>
                      </a:endParaRPr>
                    </a:p>
                  </a:txBody>
                  <a:tcPr marL="96105" marR="96105" vert="vert270" anchor="ctr">
                    <a:solidFill>
                      <a:srgbClr val="729CB6"/>
                    </a:solidFill>
                  </a:tcPr>
                </a:tc>
                <a:tc>
                  <a:txBody>
                    <a:bodyPr/>
                    <a:lstStyle/>
                    <a:p>
                      <a:r>
                        <a:rPr lang="en-GB" sz="1100" b="1">
                          <a:latin typeface="InterFace" panose="020B0503020203020204" pitchFamily="34" charset="0"/>
                          <a:cs typeface="InterFace" panose="020B0503020203020204" pitchFamily="34" charset="0"/>
                        </a:rPr>
                        <a:t>Outcomes from decision making</a:t>
                      </a:r>
                    </a:p>
                  </a:txBody>
                  <a:tcPr marL="97066" marR="97066" marT="45267" marB="45267" anchor="ctr">
                    <a:solidFill>
                      <a:srgbClr val="F2F2F2"/>
                    </a:solidFill>
                  </a:tcPr>
                </a:tc>
                <a:tc>
                  <a:txBody>
                    <a:bodyPr/>
                    <a:lstStyle/>
                    <a:p>
                      <a:pPr marL="0" indent="0">
                        <a:buNone/>
                      </a:pPr>
                      <a:r>
                        <a:rPr lang="en-GB" sz="1100">
                          <a:latin typeface="InterFace" panose="020B0503020203020204" pitchFamily="34" charset="0"/>
                          <a:cs typeface="InterFace" panose="020B0503020203020204" pitchFamily="34" charset="0"/>
                        </a:rPr>
                        <a:t>Reduced use of higher-dependency settings for working age adults</a:t>
                      </a:r>
                    </a:p>
                  </a:txBody>
                  <a:tcPr marL="97066" marR="97066" marT="45267" marB="45267" anchor="ctr">
                    <a:solidFill>
                      <a:srgbClr val="F2F2F2"/>
                    </a:solidFill>
                  </a:tcPr>
                </a:tc>
                <a:tc>
                  <a:txBody>
                    <a:bodyPr/>
                    <a:lstStyle/>
                    <a:p>
                      <a:pPr marL="0" indent="0">
                        <a:buNone/>
                      </a:pPr>
                      <a:r>
                        <a:rPr lang="en-GB" sz="1100">
                          <a:latin typeface="InterFace" panose="020B0503020203020204" pitchFamily="34" charset="0"/>
                          <a:cs typeface="InterFace" panose="020B0503020203020204" pitchFamily="34" charset="0"/>
                        </a:rPr>
                        <a:t>Reduced residential/supported-living starts</a:t>
                      </a:r>
                    </a:p>
                    <a:p>
                      <a:pPr marL="0" indent="0">
                        <a:buNone/>
                      </a:pPr>
                      <a:r>
                        <a:rPr lang="en-GB" sz="1100">
                          <a:latin typeface="InterFace" panose="020B0503020203020204" pitchFamily="34" charset="0"/>
                          <a:cs typeface="InterFace" panose="020B0503020203020204" pitchFamily="34" charset="0"/>
                        </a:rPr>
                        <a:t>Reducing Home care Hours</a:t>
                      </a:r>
                    </a:p>
                  </a:txBody>
                  <a:tcPr marL="97066" marR="97066" marT="45267" marB="45267" anchor="ctr">
                    <a:solidFill>
                      <a:srgbClr val="F2F2F2"/>
                    </a:solidFill>
                  </a:tcPr>
                </a:tc>
                <a:tc>
                  <a:txBody>
                    <a:bodyPr/>
                    <a:lstStyle/>
                    <a:p>
                      <a:pPr algn="ctr"/>
                      <a:r>
                        <a:rPr lang="en-GB" sz="1100" b="0">
                          <a:latin typeface="InterFace" panose="020B0503020203020204" pitchFamily="34" charset="0"/>
                          <a:cs typeface="InterFace" panose="020B0503020203020204" pitchFamily="34" charset="0"/>
                        </a:rPr>
                        <a:t>£0.5M</a:t>
                      </a:r>
                    </a:p>
                  </a:txBody>
                  <a:tcPr marL="97066" marR="97066" marT="45267" marB="45267" anchor="ctr">
                    <a:solidFill>
                      <a:srgbClr val="F2F2F2"/>
                    </a:solidFill>
                  </a:tcPr>
                </a:tc>
                <a:extLst>
                  <a:ext uri="{0D108BD9-81ED-4DB2-BD59-A6C34878D82A}">
                    <a16:rowId xmlns:a16="http://schemas.microsoft.com/office/drawing/2014/main" val="263768260"/>
                  </a:ext>
                </a:extLst>
              </a:tr>
              <a:tr h="444572">
                <a:tc vMerge="1">
                  <a:txBody>
                    <a:bodyPr/>
                    <a:lstStyle/>
                    <a:p>
                      <a:pPr algn="ctr"/>
                      <a:endParaRPr lang="en-GB" sz="1400" b="1">
                        <a:solidFill>
                          <a:schemeClr val="bg1"/>
                        </a:solidFill>
                        <a:latin typeface="InterFace" panose="020B0503020203020204" pitchFamily="34" charset="0"/>
                        <a:cs typeface="InterFace" panose="020B0503020203020204" pitchFamily="34" charset="0"/>
                      </a:endParaRPr>
                    </a:p>
                  </a:txBody>
                  <a:tcPr marL="96105" marR="96105" vert="vert270" anchor="ctr">
                    <a:solidFill>
                      <a:srgbClr val="729CB6"/>
                    </a:solidFill>
                  </a:tcPr>
                </a:tc>
                <a:tc>
                  <a:txBody>
                    <a:bodyPr/>
                    <a:lstStyle/>
                    <a:p>
                      <a:r>
                        <a:rPr lang="en-GB" sz="1100" b="1">
                          <a:latin typeface="InterFace" panose="020B0503020203020204" pitchFamily="34" charset="0"/>
                          <a:cs typeface="InterFace" panose="020B0503020203020204" pitchFamily="34" charset="0"/>
                        </a:rPr>
                        <a:t>Progression / enablement</a:t>
                      </a:r>
                    </a:p>
                  </a:txBody>
                  <a:tcPr marL="97066" marR="97066" marT="45267" marB="45267" anchor="ctr">
                    <a:solidFill>
                      <a:srgbClr val="F2F2F2"/>
                    </a:solidFill>
                  </a:tcPr>
                </a:tc>
                <a:tc>
                  <a:txBody>
                    <a:bodyPr/>
                    <a:lstStyle/>
                    <a:p>
                      <a:pPr marL="0" indent="0">
                        <a:buNone/>
                      </a:pPr>
                      <a:r>
                        <a:rPr lang="en-GB" sz="1100">
                          <a:latin typeface="InterFace" panose="020B0503020203020204" pitchFamily="34" charset="0"/>
                          <a:cs typeface="InterFace" panose="020B0503020203020204" pitchFamily="34" charset="0"/>
                        </a:rPr>
                        <a:t>More working age adults living independently in their community</a:t>
                      </a:r>
                    </a:p>
                  </a:txBody>
                  <a:tcPr marL="97066" marR="97066" marT="45267" marB="45267" anchor="ctr">
                    <a:solidFill>
                      <a:srgbClr val="F2F2F2"/>
                    </a:solidFill>
                  </a:tcPr>
                </a:tc>
                <a:tc>
                  <a:txBody>
                    <a:bodyPr/>
                    <a:lstStyle/>
                    <a:p>
                      <a:pPr marL="0" indent="0">
                        <a:buNone/>
                      </a:pPr>
                      <a:r>
                        <a:rPr lang="en-GB" sz="1100">
                          <a:latin typeface="InterFace" panose="020B0503020203020204" pitchFamily="34" charset="0"/>
                          <a:cs typeface="InterFace" panose="020B0503020203020204" pitchFamily="34" charset="0"/>
                        </a:rPr>
                        <a:t>Moves completed </a:t>
                      </a:r>
                      <a:r>
                        <a:rPr lang="en-GB" sz="1100" err="1">
                          <a:latin typeface="InterFace" panose="020B0503020203020204" pitchFamily="34" charset="0"/>
                          <a:cs typeface="InterFace" panose="020B0503020203020204" pitchFamily="34" charset="0"/>
                        </a:rPr>
                        <a:t>toindependent</a:t>
                      </a:r>
                      <a:r>
                        <a:rPr lang="en-GB" sz="1100">
                          <a:latin typeface="InterFace" panose="020B0503020203020204" pitchFamily="34" charset="0"/>
                          <a:cs typeface="InterFace" panose="020B0503020203020204" pitchFamily="34" charset="0"/>
                        </a:rPr>
                        <a:t> settings</a:t>
                      </a:r>
                    </a:p>
                    <a:p>
                      <a:pPr marL="0" indent="0">
                        <a:buNone/>
                      </a:pPr>
                      <a:r>
                        <a:rPr lang="en-GB" sz="1100">
                          <a:latin typeface="InterFace" panose="020B0503020203020204" pitchFamily="34" charset="0"/>
                          <a:cs typeface="InterFace" panose="020B0503020203020204" pitchFamily="34" charset="0"/>
                        </a:rPr>
                        <a:t>Reduced Homecare*</a:t>
                      </a:r>
                    </a:p>
                  </a:txBody>
                  <a:tcPr marL="97066" marR="97066" marT="45267" marB="45267" anchor="ctr">
                    <a:solidFill>
                      <a:srgbClr val="F2F2F2"/>
                    </a:solidFill>
                  </a:tcPr>
                </a:tc>
                <a:tc>
                  <a:txBody>
                    <a:bodyPr/>
                    <a:lstStyle/>
                    <a:p>
                      <a:pPr algn="ctr"/>
                      <a:r>
                        <a:rPr lang="en-GB" sz="1100" b="0">
                          <a:latin typeface="InterFace" panose="020B0503020203020204" pitchFamily="34" charset="0"/>
                          <a:cs typeface="InterFace" panose="020B0503020203020204" pitchFamily="34" charset="0"/>
                        </a:rPr>
                        <a:t>£3.2M</a:t>
                      </a:r>
                    </a:p>
                  </a:txBody>
                  <a:tcPr marL="97066" marR="97066" marT="45267" marB="45267" anchor="ctr">
                    <a:solidFill>
                      <a:srgbClr val="F2F2F2"/>
                    </a:solidFill>
                  </a:tcPr>
                </a:tc>
                <a:extLst>
                  <a:ext uri="{0D108BD9-81ED-4DB2-BD59-A6C34878D82A}">
                    <a16:rowId xmlns:a16="http://schemas.microsoft.com/office/drawing/2014/main" val="2820631941"/>
                  </a:ext>
                </a:extLst>
              </a:tr>
              <a:tr h="285459">
                <a:tc vMerge="1">
                  <a:txBody>
                    <a:bodyPr/>
                    <a:lstStyle/>
                    <a:p>
                      <a:pPr algn="ctr"/>
                      <a:endParaRPr lang="en-GB" sz="1400" b="1">
                        <a:solidFill>
                          <a:schemeClr val="bg1"/>
                        </a:solidFill>
                        <a:latin typeface="InterFace" panose="020B0503020203020204" pitchFamily="34" charset="0"/>
                        <a:cs typeface="InterFace" panose="020B0503020203020204" pitchFamily="34" charset="0"/>
                      </a:endParaRPr>
                    </a:p>
                  </a:txBody>
                  <a:tcPr marL="96105" marR="96105" vert="vert270" anchor="ctr">
                    <a:solidFill>
                      <a:srgbClr val="729CB6"/>
                    </a:solidFill>
                  </a:tcPr>
                </a:tc>
                <a:tc gridSpan="2">
                  <a:txBody>
                    <a:bodyPr/>
                    <a:lstStyle/>
                    <a:p>
                      <a:r>
                        <a:rPr lang="en-GB" sz="1100" b="1">
                          <a:solidFill>
                            <a:schemeClr val="bg1"/>
                          </a:solidFill>
                          <a:latin typeface="InterFace" panose="020B0503020203020204" pitchFamily="34" charset="0"/>
                          <a:cs typeface="InterFace" panose="020B0503020203020204" pitchFamily="34" charset="0"/>
                        </a:rPr>
                        <a:t>Working Age Adults Total</a:t>
                      </a:r>
                    </a:p>
                  </a:txBody>
                  <a:tcPr marL="89639" marR="89639" marT="45267" marB="45267" anchor="ctr">
                    <a:solidFill>
                      <a:srgbClr val="729CB6"/>
                    </a:solidFill>
                  </a:tcPr>
                </a:tc>
                <a:tc hMerge="1">
                  <a:txBody>
                    <a:bodyPr/>
                    <a:lstStyle/>
                    <a:p>
                      <a:endParaRPr lang="en-GB" sz="1200" b="1">
                        <a:solidFill>
                          <a:schemeClr val="bg1"/>
                        </a:solidFill>
                        <a:latin typeface="InterFace" panose="020B0503020203020204" pitchFamily="34" charset="0"/>
                        <a:cs typeface="InterFace" panose="020B0503020203020204" pitchFamily="34" charset="0"/>
                      </a:endParaRPr>
                    </a:p>
                  </a:txBody>
                  <a:tcPr marL="90535" marR="90535" marT="45267" marB="45267" anchor="ctr">
                    <a:solidFill>
                      <a:srgbClr val="729CB6"/>
                    </a:solidFill>
                  </a:tcPr>
                </a:tc>
                <a:tc>
                  <a:txBody>
                    <a:bodyPr/>
                    <a:lstStyle/>
                    <a:p>
                      <a:pPr algn="ctr"/>
                      <a:endParaRPr lang="en-GB" sz="1200" b="0">
                        <a:solidFill>
                          <a:schemeClr val="bg1"/>
                        </a:solidFill>
                        <a:latin typeface="InterFace" panose="020B0503020203020204" pitchFamily="34" charset="0"/>
                        <a:cs typeface="InterFace" panose="020B0503020203020204" pitchFamily="34" charset="0"/>
                      </a:endParaRPr>
                    </a:p>
                  </a:txBody>
                  <a:tcPr marL="97066" marR="97066" marT="45267" marB="45267" anchor="ctr">
                    <a:solidFill>
                      <a:srgbClr val="729CB6"/>
                    </a:solidFill>
                  </a:tcPr>
                </a:tc>
                <a:tc>
                  <a:txBody>
                    <a:bodyPr/>
                    <a:lstStyle/>
                    <a:p>
                      <a:pPr algn="ctr"/>
                      <a:r>
                        <a:rPr lang="en-GB" sz="1100" b="1">
                          <a:solidFill>
                            <a:schemeClr val="bg1"/>
                          </a:solidFill>
                          <a:latin typeface="InterFace" panose="020B0503020203020204" pitchFamily="34" charset="0"/>
                          <a:cs typeface="InterFace" panose="020B0503020203020204" pitchFamily="34" charset="0"/>
                        </a:rPr>
                        <a:t>£3.7M</a:t>
                      </a:r>
                    </a:p>
                  </a:txBody>
                  <a:tcPr marL="97066" marR="97066" marT="45267" marB="45267" anchor="ctr">
                    <a:solidFill>
                      <a:srgbClr val="729CB6"/>
                    </a:solidFill>
                  </a:tcPr>
                </a:tc>
                <a:extLst>
                  <a:ext uri="{0D108BD9-81ED-4DB2-BD59-A6C34878D82A}">
                    <a16:rowId xmlns:a16="http://schemas.microsoft.com/office/drawing/2014/main" val="1484405958"/>
                  </a:ext>
                </a:extLst>
              </a:tr>
              <a:tr h="269547">
                <a:tc rowSpan="4">
                  <a:txBody>
                    <a:bodyPr/>
                    <a:lstStyle/>
                    <a:p>
                      <a:pPr algn="ctr"/>
                      <a:r>
                        <a:rPr lang="en-GB" sz="1200" b="1">
                          <a:solidFill>
                            <a:schemeClr val="bg1"/>
                          </a:solidFill>
                          <a:latin typeface="InterFace" panose="020B0503020203020204" pitchFamily="34" charset="0"/>
                          <a:cs typeface="InterFace" panose="020B0503020203020204" pitchFamily="34" charset="0"/>
                        </a:rPr>
                        <a:t>Short Term</a:t>
                      </a:r>
                    </a:p>
                  </a:txBody>
                  <a:tcPr marL="95153" marR="95153" marT="45267" marB="45267" vert="vert270" anchor="ctr">
                    <a:solidFill>
                      <a:srgbClr val="729CB6"/>
                    </a:solidFill>
                  </a:tcPr>
                </a:tc>
                <a:tc>
                  <a:txBody>
                    <a:bodyPr/>
                    <a:lstStyle/>
                    <a:p>
                      <a:r>
                        <a:rPr lang="en-GB" sz="1100" b="1">
                          <a:solidFill>
                            <a:schemeClr val="tx1"/>
                          </a:solidFill>
                          <a:latin typeface="InterFace" panose="020B0503020203020204" pitchFamily="34" charset="0"/>
                          <a:cs typeface="InterFace" panose="020B0503020203020204" pitchFamily="34" charset="0"/>
                        </a:rPr>
                        <a:t>Appropriate funding sources</a:t>
                      </a:r>
                    </a:p>
                  </a:txBody>
                  <a:tcPr marT="45267" marB="45267" anchor="ctr">
                    <a:solidFill>
                      <a:srgbClr val="F2F2F2"/>
                    </a:solidFill>
                  </a:tcPr>
                </a:tc>
                <a:tc>
                  <a:txBody>
                    <a:bodyPr/>
                    <a:lstStyle/>
                    <a:p>
                      <a:r>
                        <a:rPr lang="en-GB" sz="1100">
                          <a:latin typeface="InterFace" panose="020B0503020203020204" pitchFamily="34" charset="0"/>
                          <a:cs typeface="InterFace" panose="020B0503020203020204" pitchFamily="34" charset="0"/>
                        </a:rPr>
                        <a:t>Increased funding</a:t>
                      </a:r>
                    </a:p>
                  </a:txBody>
                  <a:tcPr marT="45267" marB="45267" anchor="ctr">
                    <a:solidFill>
                      <a:srgbClr val="F2F2F2"/>
                    </a:solidFill>
                  </a:tcPr>
                </a:tc>
                <a:tc>
                  <a:txBody>
                    <a:bodyPr/>
                    <a:lstStyle/>
                    <a:p>
                      <a:pPr algn="l"/>
                      <a:r>
                        <a:rPr lang="en-GB" sz="1100" b="0">
                          <a:solidFill>
                            <a:schemeClr val="tx1"/>
                          </a:solidFill>
                          <a:latin typeface="InterFace" panose="020B0503020203020204" pitchFamily="34" charset="0"/>
                          <a:cs typeface="InterFace" panose="020B0503020203020204" pitchFamily="34" charset="0"/>
                        </a:rPr>
                        <a:t>Income</a:t>
                      </a:r>
                    </a:p>
                  </a:txBody>
                  <a:tcPr marL="97066" marR="97066" marT="45267" marB="45267" anchor="ctr">
                    <a:solidFill>
                      <a:srgbClr val="F2F2F2"/>
                    </a:solidFill>
                  </a:tcPr>
                </a:tc>
                <a:tc>
                  <a:txBody>
                    <a:bodyPr/>
                    <a:lstStyle/>
                    <a:p>
                      <a:pPr algn="ctr"/>
                      <a:r>
                        <a:rPr lang="en-GB" sz="1100" b="1">
                          <a:solidFill>
                            <a:schemeClr val="tx1"/>
                          </a:solidFill>
                          <a:latin typeface="InterFace" panose="020B0503020203020204" pitchFamily="34" charset="0"/>
                          <a:cs typeface="InterFace" panose="020B0503020203020204" pitchFamily="34" charset="0"/>
                        </a:rPr>
                        <a:t>TBC</a:t>
                      </a:r>
                    </a:p>
                  </a:txBody>
                  <a:tcPr marL="97066" marR="97066" marT="45267" marB="45267" anchor="ctr">
                    <a:solidFill>
                      <a:srgbClr val="F2F2F2"/>
                    </a:solidFill>
                  </a:tcPr>
                </a:tc>
                <a:extLst>
                  <a:ext uri="{0D108BD9-81ED-4DB2-BD59-A6C34878D82A}">
                    <a16:rowId xmlns:a16="http://schemas.microsoft.com/office/drawing/2014/main" val="2720277060"/>
                  </a:ext>
                </a:extLst>
              </a:tr>
              <a:tr h="269547">
                <a:tc vMerge="1">
                  <a:txBody>
                    <a:bodyPr/>
                    <a:lstStyle/>
                    <a:p>
                      <a:pPr algn="ctr"/>
                      <a:endParaRPr lang="en-GB" sz="1400" b="1">
                        <a:solidFill>
                          <a:schemeClr val="bg1"/>
                        </a:solidFill>
                        <a:latin typeface="InterFace" panose="020B0503020203020204" pitchFamily="34" charset="0"/>
                        <a:cs typeface="InterFace" panose="020B0503020203020204" pitchFamily="34" charset="0"/>
                      </a:endParaRPr>
                    </a:p>
                  </a:txBody>
                  <a:tcPr marL="96105" marR="96105" marT="45267" marB="45267" vert="vert270" anchor="ctr">
                    <a:solidFill>
                      <a:srgbClr val="729CB6"/>
                    </a:solidFill>
                  </a:tcPr>
                </a:tc>
                <a:tc>
                  <a:txBody>
                    <a:bodyPr/>
                    <a:lstStyle/>
                    <a:p>
                      <a:r>
                        <a:rPr lang="en-GB" sz="1100" b="1">
                          <a:solidFill>
                            <a:schemeClr val="tx1"/>
                          </a:solidFill>
                          <a:latin typeface="InterFace" panose="020B0503020203020204" pitchFamily="34" charset="0"/>
                          <a:cs typeface="InterFace" panose="020B0503020203020204" pitchFamily="34" charset="0"/>
                        </a:rPr>
                        <a:t>Financial assessments / income</a:t>
                      </a:r>
                    </a:p>
                  </a:txBody>
                  <a:tcPr marT="45267" marB="45267" anchor="ctr">
                    <a:solidFill>
                      <a:srgbClr val="F2F2F2"/>
                    </a:solidFill>
                  </a:tcPr>
                </a:tc>
                <a:tc>
                  <a:txBody>
                    <a:bodyPr/>
                    <a:lstStyle/>
                    <a:p>
                      <a:r>
                        <a:rPr lang="en-GB" sz="1100">
                          <a:latin typeface="InterFace" panose="020B0503020203020204" pitchFamily="34" charset="0"/>
                          <a:cs typeface="InterFace" panose="020B0503020203020204" pitchFamily="34" charset="0"/>
                        </a:rPr>
                        <a:t>Reduced wait for financial assessment, </a:t>
                      </a:r>
                      <a:r>
                        <a:rPr lang="en-GB" sz="1100" err="1">
                          <a:latin typeface="InterFace" panose="020B0503020203020204" pitchFamily="34" charset="0"/>
                          <a:cs typeface="InterFace" panose="020B0503020203020204" pitchFamily="34" charset="0"/>
                        </a:rPr>
                        <a:t>maximisng</a:t>
                      </a:r>
                      <a:r>
                        <a:rPr lang="en-GB" sz="1100">
                          <a:latin typeface="InterFace" panose="020B0503020203020204" pitchFamily="34" charset="0"/>
                          <a:cs typeface="InterFace" panose="020B0503020203020204" pitchFamily="34" charset="0"/>
                        </a:rPr>
                        <a:t> appropriate income</a:t>
                      </a:r>
                    </a:p>
                  </a:txBody>
                  <a:tcPr marT="45267" marB="45267" anchor="ctr">
                    <a:solidFill>
                      <a:srgbClr val="F2F2F2"/>
                    </a:solidFill>
                  </a:tcPr>
                </a:tc>
                <a:tc>
                  <a:txBody>
                    <a:bodyPr/>
                    <a:lstStyle/>
                    <a:p>
                      <a:pPr algn="l"/>
                      <a:r>
                        <a:rPr lang="en-GB" sz="1100" b="0">
                          <a:solidFill>
                            <a:schemeClr val="tx1"/>
                          </a:solidFill>
                          <a:latin typeface="InterFace" panose="020B0503020203020204" pitchFamily="34" charset="0"/>
                          <a:cs typeface="InterFace" panose="020B0503020203020204" pitchFamily="34" charset="0"/>
                        </a:rPr>
                        <a:t>Income / client contribution</a:t>
                      </a:r>
                    </a:p>
                  </a:txBody>
                  <a:tcPr marL="97066" marR="97066" marT="45267" marB="45267" anchor="ctr">
                    <a:solidFill>
                      <a:srgbClr val="F2F2F2"/>
                    </a:solidFill>
                  </a:tcPr>
                </a:tc>
                <a:tc>
                  <a:txBody>
                    <a:bodyPr/>
                    <a:lstStyle/>
                    <a:p>
                      <a:pPr algn="ctr"/>
                      <a:r>
                        <a:rPr lang="en-GB" sz="1100" b="1">
                          <a:solidFill>
                            <a:schemeClr val="tx1"/>
                          </a:solidFill>
                          <a:latin typeface="InterFace" panose="020B0503020203020204" pitchFamily="34" charset="0"/>
                          <a:cs typeface="InterFace" panose="020B0503020203020204" pitchFamily="34" charset="0"/>
                        </a:rPr>
                        <a:t>TBC</a:t>
                      </a:r>
                    </a:p>
                  </a:txBody>
                  <a:tcPr marL="97066" marR="97066" marT="45267" marB="45267" anchor="ctr">
                    <a:solidFill>
                      <a:srgbClr val="F2F2F2"/>
                    </a:solidFill>
                  </a:tcPr>
                </a:tc>
                <a:extLst>
                  <a:ext uri="{0D108BD9-81ED-4DB2-BD59-A6C34878D82A}">
                    <a16:rowId xmlns:a16="http://schemas.microsoft.com/office/drawing/2014/main" val="2516263635"/>
                  </a:ext>
                </a:extLst>
              </a:tr>
              <a:tr h="269547">
                <a:tc vMerge="1">
                  <a:txBody>
                    <a:bodyPr/>
                    <a:lstStyle/>
                    <a:p>
                      <a:endParaRPr lang="en-GB"/>
                    </a:p>
                  </a:txBody>
                  <a:tcPr/>
                </a:tc>
                <a:tc>
                  <a:txBody>
                    <a:bodyPr/>
                    <a:lstStyle/>
                    <a:p>
                      <a:r>
                        <a:rPr lang="en-GB" sz="1100" b="1">
                          <a:solidFill>
                            <a:schemeClr val="tx1"/>
                          </a:solidFill>
                          <a:latin typeface="InterFace" panose="020B0503020203020204" pitchFamily="34" charset="0"/>
                          <a:cs typeface="InterFace" panose="020B0503020203020204" pitchFamily="34" charset="0"/>
                        </a:rPr>
                        <a:t>Voids optimisation</a:t>
                      </a:r>
                    </a:p>
                  </a:txBody>
                  <a:tcPr marT="45267" marB="45267" anchor="ctr">
                    <a:solidFill>
                      <a:srgbClr val="F2F2F2"/>
                    </a:solidFill>
                  </a:tcPr>
                </a:tc>
                <a:tc>
                  <a:txBody>
                    <a:bodyPr/>
                    <a:lstStyle/>
                    <a:p>
                      <a:r>
                        <a:rPr lang="en-GB" sz="1100">
                          <a:latin typeface="InterFace" panose="020B0503020203020204" pitchFamily="34" charset="0"/>
                          <a:cs typeface="InterFace" panose="020B0503020203020204" pitchFamily="34" charset="0"/>
                        </a:rPr>
                        <a:t>Greater utilisation of commissioned placements / fewer voids</a:t>
                      </a:r>
                    </a:p>
                  </a:txBody>
                  <a:tcPr marT="45267" marB="45267" anchor="ctr">
                    <a:solidFill>
                      <a:srgbClr val="F2F2F2"/>
                    </a:solidFill>
                  </a:tcPr>
                </a:tc>
                <a:tc>
                  <a:txBody>
                    <a:bodyPr/>
                    <a:lstStyle/>
                    <a:p>
                      <a:pPr algn="l"/>
                      <a:r>
                        <a:rPr lang="en-GB" sz="1100" b="0">
                          <a:solidFill>
                            <a:schemeClr val="tx1"/>
                          </a:solidFill>
                          <a:latin typeface="InterFace" panose="020B0503020203020204" pitchFamily="34" charset="0"/>
                          <a:cs typeface="InterFace" panose="020B0503020203020204" pitchFamily="34" charset="0"/>
                        </a:rPr>
                        <a:t>Number of voids</a:t>
                      </a:r>
                    </a:p>
                  </a:txBody>
                  <a:tcPr marL="97066" marR="97066" marT="45267" marB="45267" anchor="ctr">
                    <a:solidFill>
                      <a:srgbClr val="F2F2F2"/>
                    </a:solidFill>
                  </a:tcPr>
                </a:tc>
                <a:tc>
                  <a:txBody>
                    <a:bodyPr/>
                    <a:lstStyle/>
                    <a:p>
                      <a:pPr algn="ctr"/>
                      <a:r>
                        <a:rPr lang="en-GB" sz="1100" b="1">
                          <a:solidFill>
                            <a:schemeClr val="tx1"/>
                          </a:solidFill>
                          <a:latin typeface="InterFace" panose="020B0503020203020204" pitchFamily="34" charset="0"/>
                          <a:cs typeface="InterFace" panose="020B0503020203020204" pitchFamily="34" charset="0"/>
                        </a:rPr>
                        <a:t>TBC</a:t>
                      </a:r>
                    </a:p>
                  </a:txBody>
                  <a:tcPr marL="97066" marR="97066" marT="45267" marB="45267" anchor="ctr">
                    <a:solidFill>
                      <a:srgbClr val="F2F2F2"/>
                    </a:solidFill>
                  </a:tcPr>
                </a:tc>
                <a:extLst>
                  <a:ext uri="{0D108BD9-81ED-4DB2-BD59-A6C34878D82A}">
                    <a16:rowId xmlns:a16="http://schemas.microsoft.com/office/drawing/2014/main" val="1761505487"/>
                  </a:ext>
                </a:extLst>
              </a:tr>
              <a:tr h="285459">
                <a:tc vMerge="1">
                  <a:txBody>
                    <a:bodyPr/>
                    <a:lstStyle/>
                    <a:p>
                      <a:pPr algn="ctr"/>
                      <a:endParaRPr lang="en-GB" sz="1400" b="1">
                        <a:solidFill>
                          <a:schemeClr val="bg1"/>
                        </a:solidFill>
                        <a:latin typeface="InterFace" panose="020B0503020203020204" pitchFamily="34" charset="0"/>
                        <a:cs typeface="InterFace" panose="020B0503020203020204" pitchFamily="34" charset="0"/>
                      </a:endParaRPr>
                    </a:p>
                  </a:txBody>
                  <a:tcPr marL="96105" marR="96105" marT="45267" marB="45267" vert="vert270" anchor="ctr">
                    <a:solidFill>
                      <a:srgbClr val="729CB6"/>
                    </a:solidFill>
                  </a:tcPr>
                </a:tc>
                <a:tc gridSpan="2">
                  <a:txBody>
                    <a:bodyPr/>
                    <a:lstStyle/>
                    <a:p>
                      <a:r>
                        <a:rPr lang="en-GB" sz="1100" b="1">
                          <a:solidFill>
                            <a:schemeClr val="bg1"/>
                          </a:solidFill>
                          <a:latin typeface="InterFace" panose="020B0503020203020204" pitchFamily="34" charset="0"/>
                          <a:cs typeface="InterFace" panose="020B0503020203020204" pitchFamily="34" charset="0"/>
                        </a:rPr>
                        <a:t>Short Term Impact Total</a:t>
                      </a:r>
                    </a:p>
                  </a:txBody>
                  <a:tcPr marL="90535" marR="90535" marT="45267" marB="45267" anchor="ctr">
                    <a:solidFill>
                      <a:srgbClr val="729CB6"/>
                    </a:solidFill>
                  </a:tcPr>
                </a:tc>
                <a:tc hMerge="1">
                  <a:txBody>
                    <a:bodyPr/>
                    <a:lstStyle/>
                    <a:p>
                      <a:endParaRPr lang="en-GB"/>
                    </a:p>
                  </a:txBody>
                  <a:tcPr/>
                </a:tc>
                <a:tc>
                  <a:txBody>
                    <a:bodyPr/>
                    <a:lstStyle/>
                    <a:p>
                      <a:pPr algn="ctr"/>
                      <a:endParaRPr lang="en-GB" sz="1200" b="0">
                        <a:solidFill>
                          <a:schemeClr val="bg1"/>
                        </a:solidFill>
                        <a:latin typeface="InterFace" panose="020B0503020203020204" pitchFamily="34" charset="0"/>
                        <a:cs typeface="InterFace" panose="020B0503020203020204" pitchFamily="34" charset="0"/>
                      </a:endParaRPr>
                    </a:p>
                  </a:txBody>
                  <a:tcPr marL="97066" marR="97066" marT="45267" marB="45267" anchor="ctr">
                    <a:solidFill>
                      <a:srgbClr val="729CB6"/>
                    </a:solidFill>
                  </a:tcPr>
                </a:tc>
                <a:tc>
                  <a:txBody>
                    <a:bodyPr/>
                    <a:lstStyle/>
                    <a:p>
                      <a:pPr algn="ctr"/>
                      <a:r>
                        <a:rPr lang="en-GB" sz="1100" b="1">
                          <a:solidFill>
                            <a:schemeClr val="bg1"/>
                          </a:solidFill>
                          <a:latin typeface="InterFace" panose="020B0503020203020204" pitchFamily="34" charset="0"/>
                          <a:cs typeface="InterFace" panose="020B0503020203020204" pitchFamily="34" charset="0"/>
                        </a:rPr>
                        <a:t>TBC</a:t>
                      </a:r>
                    </a:p>
                  </a:txBody>
                  <a:tcPr marL="97066" marR="97066" marT="45267" marB="45267" anchor="ctr">
                    <a:solidFill>
                      <a:srgbClr val="729CB6"/>
                    </a:solidFill>
                  </a:tcPr>
                </a:tc>
                <a:extLst>
                  <a:ext uri="{0D108BD9-81ED-4DB2-BD59-A6C34878D82A}">
                    <a16:rowId xmlns:a16="http://schemas.microsoft.com/office/drawing/2014/main" val="476878877"/>
                  </a:ext>
                </a:extLst>
              </a:tr>
              <a:tr h="349104">
                <a:tc>
                  <a:txBody>
                    <a:bodyPr/>
                    <a:lstStyle/>
                    <a:p>
                      <a:endParaRPr lang="en-GB" sz="1600">
                        <a:latin typeface="InterFace" panose="020B0503020203020204" pitchFamily="34" charset="0"/>
                        <a:cs typeface="InterFace" panose="020B0503020203020204" pitchFamily="34" charset="0"/>
                      </a:endParaRPr>
                    </a:p>
                  </a:txBody>
                  <a:tcPr marL="97066" marR="97066" marT="45267" marB="45267" anchor="ctr">
                    <a:solidFill>
                      <a:srgbClr val="48718A"/>
                    </a:solidFill>
                  </a:tcPr>
                </a:tc>
                <a:tc gridSpan="2">
                  <a:txBody>
                    <a:bodyPr/>
                    <a:lstStyle/>
                    <a:p>
                      <a:r>
                        <a:rPr lang="en-GB" sz="1100" b="1">
                          <a:solidFill>
                            <a:schemeClr val="bg1"/>
                          </a:solidFill>
                          <a:latin typeface="InterFace" panose="020B0503020203020204" pitchFamily="34" charset="0"/>
                          <a:cs typeface="InterFace" panose="020B0503020203020204" pitchFamily="34" charset="0"/>
                        </a:rPr>
                        <a:t>Opportunity Matrix Total</a:t>
                      </a:r>
                    </a:p>
                  </a:txBody>
                  <a:tcPr marL="89639" marR="89639" marT="45267" marB="45267" anchor="ctr">
                    <a:solidFill>
                      <a:srgbClr val="48718A"/>
                    </a:solidFill>
                  </a:tcPr>
                </a:tc>
                <a:tc hMerge="1">
                  <a:txBody>
                    <a:bodyPr/>
                    <a:lstStyle/>
                    <a:p>
                      <a:endParaRPr lang="en-GB" sz="1200" b="1">
                        <a:solidFill>
                          <a:schemeClr val="bg1"/>
                        </a:solidFill>
                        <a:latin typeface="InterFace" panose="020B0503020203020204" pitchFamily="34" charset="0"/>
                        <a:cs typeface="InterFace" panose="020B0503020203020204" pitchFamily="34" charset="0"/>
                      </a:endParaRPr>
                    </a:p>
                  </a:txBody>
                  <a:tcPr marL="90535" marR="90535" marT="45267" marB="45267" anchor="ctr">
                    <a:solidFill>
                      <a:srgbClr val="48718A"/>
                    </a:solidFill>
                  </a:tcPr>
                </a:tc>
                <a:tc>
                  <a:txBody>
                    <a:bodyPr/>
                    <a:lstStyle/>
                    <a:p>
                      <a:pPr algn="ctr"/>
                      <a:endParaRPr lang="en-GB" sz="1200">
                        <a:solidFill>
                          <a:schemeClr val="bg1"/>
                        </a:solidFill>
                        <a:latin typeface="InterFace" panose="020B0503020203020204" pitchFamily="34" charset="0"/>
                        <a:cs typeface="InterFace" panose="020B0503020203020204" pitchFamily="34" charset="0"/>
                      </a:endParaRPr>
                    </a:p>
                  </a:txBody>
                  <a:tcPr marL="97066" marR="97066" marT="45267" marB="45267" anchor="ctr">
                    <a:solidFill>
                      <a:srgbClr val="48718A"/>
                    </a:solidFill>
                  </a:tcPr>
                </a:tc>
                <a:tc>
                  <a:txBody>
                    <a:bodyPr/>
                    <a:lstStyle/>
                    <a:p>
                      <a:pPr marL="0" marR="0" lvl="0" indent="0" algn="ctr" defTabSz="914406" rtl="0" eaLnBrk="1" fontAlgn="auto" latinLnBrk="0" hangingPunct="1">
                        <a:lnSpc>
                          <a:spcPct val="100000"/>
                        </a:lnSpc>
                        <a:spcBef>
                          <a:spcPts val="0"/>
                        </a:spcBef>
                        <a:spcAft>
                          <a:spcPts val="0"/>
                        </a:spcAft>
                        <a:buClrTx/>
                        <a:buSzTx/>
                        <a:buFontTx/>
                        <a:buNone/>
                        <a:tabLst/>
                        <a:defRPr/>
                      </a:pPr>
                      <a:r>
                        <a:rPr lang="en-GB" sz="1100" b="1">
                          <a:solidFill>
                            <a:schemeClr val="bg1"/>
                          </a:solidFill>
                          <a:latin typeface="InterFace" panose="020B0503020203020204" pitchFamily="34" charset="0"/>
                          <a:cs typeface="InterFace" panose="020B0503020203020204" pitchFamily="34" charset="0"/>
                        </a:rPr>
                        <a:t>£13.6M</a:t>
                      </a:r>
                    </a:p>
                  </a:txBody>
                  <a:tcPr marL="97066" marR="97066" marT="45267" marB="45267" anchor="ctr">
                    <a:solidFill>
                      <a:srgbClr val="48718A"/>
                    </a:solidFill>
                  </a:tcPr>
                </a:tc>
                <a:extLst>
                  <a:ext uri="{0D108BD9-81ED-4DB2-BD59-A6C34878D82A}">
                    <a16:rowId xmlns:a16="http://schemas.microsoft.com/office/drawing/2014/main" val="1187777988"/>
                  </a:ext>
                </a:extLst>
              </a:tr>
            </a:tbl>
          </a:graphicData>
        </a:graphic>
      </p:graphicFrame>
      <p:sp>
        <p:nvSpPr>
          <p:cNvPr id="7" name="Rectangle: Rounded Corners 6">
            <a:extLst>
              <a:ext uri="{FF2B5EF4-FFF2-40B4-BE49-F238E27FC236}">
                <a16:creationId xmlns:a16="http://schemas.microsoft.com/office/drawing/2014/main" id="{F58DEE3B-523C-D888-D1E8-74B32562A7E6}"/>
              </a:ext>
            </a:extLst>
          </p:cNvPr>
          <p:cNvSpPr/>
          <p:nvPr/>
        </p:nvSpPr>
        <p:spPr>
          <a:xfrm>
            <a:off x="7115040" y="432379"/>
            <a:ext cx="5009813" cy="356242"/>
          </a:xfrm>
          <a:prstGeom prst="roundRect">
            <a:avLst>
              <a:gd name="adj" fmla="val 501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srgbClr val="000000"/>
                </a:solidFill>
                <a:effectLst/>
                <a:uLnTx/>
                <a:uFillTx/>
                <a:latin typeface="InterFace" panose="020B0503020203020204" pitchFamily="34" charset="0"/>
                <a:ea typeface="+mn-ea"/>
                <a:cs typeface="InterFace" panose="020B0503020203020204" pitchFamily="34" charset="0"/>
              </a:rPr>
              <a:t>Modelled as reductions against budget, assume forecast growth is accurate</a:t>
            </a:r>
            <a:endParaRPr kumimoji="0" lang="en-GB" sz="1050" b="0" i="1" u="none" strike="noStrike" kern="1200" cap="none" spc="0" normalizeH="0" baseline="0" noProof="0">
              <a:ln>
                <a:noFill/>
              </a:ln>
              <a:solidFill>
                <a:srgbClr val="000000"/>
              </a:solidFill>
              <a:effectLst/>
              <a:uLnTx/>
              <a:uFillTx/>
              <a:latin typeface="InterFace" panose="020B0503020203020204" pitchFamily="34" charset="0"/>
              <a:ea typeface="+mn-ea"/>
              <a:cs typeface="InterFace" panose="020B0503020203020204" pitchFamily="34" charset="0"/>
            </a:endParaRPr>
          </a:p>
        </p:txBody>
      </p:sp>
      <p:sp>
        <p:nvSpPr>
          <p:cNvPr id="11" name="TextBox 10">
            <a:extLst>
              <a:ext uri="{FF2B5EF4-FFF2-40B4-BE49-F238E27FC236}">
                <a16:creationId xmlns:a16="http://schemas.microsoft.com/office/drawing/2014/main" id="{18DBE80A-DE73-A7EF-51C1-EA781536AFFB}"/>
              </a:ext>
            </a:extLst>
          </p:cNvPr>
          <p:cNvSpPr txBox="1"/>
          <p:nvPr/>
        </p:nvSpPr>
        <p:spPr>
          <a:xfrm>
            <a:off x="220180" y="88497"/>
            <a:ext cx="7345345" cy="769441"/>
          </a:xfrm>
          <a:prstGeom prst="rect">
            <a:avLst/>
          </a:prstGeom>
          <a:noFill/>
        </p:spPr>
        <p:txBody>
          <a:bodyPr wrap="square" lIns="91440" tIns="45720" rIns="91440" bIns="45720" rtlCol="0" anchor="t">
            <a:spAutoFit/>
          </a:bodyPr>
          <a:lstStyle/>
          <a:p>
            <a:pPr>
              <a:defRPr/>
            </a:pPr>
            <a:r>
              <a:rPr lang="en-GB" sz="4400" b="1">
                <a:solidFill>
                  <a:srgbClr val="006072"/>
                </a:solidFill>
                <a:latin typeface="Arial"/>
                <a:cs typeface="Arial"/>
              </a:rPr>
              <a:t>My Life, My Future </a:t>
            </a:r>
            <a:endParaRPr lang="en-GB" sz="4400" b="1" i="0" u="none" strike="noStrike" kern="1200" cap="none" spc="0" normalizeH="0" baseline="0" noProof="0">
              <a:ln>
                <a:noFill/>
              </a:ln>
              <a:solidFill>
                <a:srgbClr val="006072"/>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1530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D1FA2-F36A-4CEC-B2FE-54A70351291F}"/>
              </a:ext>
            </a:extLst>
          </p:cNvPr>
          <p:cNvSpPr>
            <a:spLocks noGrp="1"/>
          </p:cNvSpPr>
          <p:nvPr>
            <p:ph type="title"/>
          </p:nvPr>
        </p:nvSpPr>
        <p:spPr>
          <a:xfrm>
            <a:off x="195647" y="211417"/>
            <a:ext cx="11703882" cy="1488388"/>
          </a:xfrm>
        </p:spPr>
        <p:txBody>
          <a:bodyPr>
            <a:noAutofit/>
          </a:bodyPr>
          <a:lstStyle/>
          <a:p>
            <a:r>
              <a:rPr lang="en-GB" sz="3600">
                <a:solidFill>
                  <a:srgbClr val="006072"/>
                </a:solidFill>
                <a:latin typeface="Arial Bold" panose="020B0704020202020204" pitchFamily="34" charset="0"/>
                <a:ea typeface="Microsoft JhengHei UI Light"/>
                <a:cs typeface="Arial Bold" panose="020B0704020202020204" pitchFamily="34" charset="0"/>
              </a:rPr>
              <a:t>Additional Requirement - </a:t>
            </a:r>
            <a:r>
              <a:rPr lang="en-GB" sz="3600" b="1">
                <a:solidFill>
                  <a:srgbClr val="006072"/>
                </a:solidFill>
                <a:latin typeface="Arial Bold" panose="020B0704020202020204" pitchFamily="34" charset="0"/>
                <a:ea typeface="Microsoft JhengHei UI Light"/>
                <a:cs typeface="Arial Bold" panose="020B0704020202020204" pitchFamily="34" charset="0"/>
              </a:rPr>
              <a:t>Demographic Growth</a:t>
            </a:r>
          </a:p>
        </p:txBody>
      </p:sp>
      <p:sp>
        <p:nvSpPr>
          <p:cNvPr id="9" name="Rectangle: Rounded Corners 8">
            <a:extLst>
              <a:ext uri="{FF2B5EF4-FFF2-40B4-BE49-F238E27FC236}">
                <a16:creationId xmlns:a16="http://schemas.microsoft.com/office/drawing/2014/main" id="{B0246E23-D9A8-927C-374D-9A39FA8F2A3E}"/>
              </a:ext>
            </a:extLst>
          </p:cNvPr>
          <p:cNvSpPr/>
          <p:nvPr/>
        </p:nvSpPr>
        <p:spPr>
          <a:xfrm>
            <a:off x="7955383" y="4831782"/>
            <a:ext cx="2227179" cy="1488388"/>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Total AFR £</a:t>
            </a:r>
            <a:r>
              <a:rPr lang="en-GB">
                <a:solidFill>
                  <a:prstClr val="black"/>
                </a:solidFill>
                <a:latin typeface="Calibri" panose="020F0502020204030204"/>
              </a:rPr>
              <a:t>10</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m</a:t>
            </a:r>
          </a:p>
        </p:txBody>
      </p:sp>
      <p:pic>
        <p:nvPicPr>
          <p:cNvPr id="6" name="Picture 5">
            <a:extLst>
              <a:ext uri="{FF2B5EF4-FFF2-40B4-BE49-F238E27FC236}">
                <a16:creationId xmlns:a16="http://schemas.microsoft.com/office/drawing/2014/main" id="{DB1F2CA4-FAB7-3A97-97CA-6928717C6AA2}"/>
              </a:ext>
            </a:extLst>
          </p:cNvPr>
          <p:cNvPicPr>
            <a:picLocks noChangeAspect="1"/>
          </p:cNvPicPr>
          <p:nvPr/>
        </p:nvPicPr>
        <p:blipFill>
          <a:blip r:embed="rId2"/>
          <a:stretch>
            <a:fillRect/>
          </a:stretch>
        </p:blipFill>
        <p:spPr>
          <a:xfrm>
            <a:off x="338520" y="1095202"/>
            <a:ext cx="4733440" cy="5690434"/>
          </a:xfrm>
          <a:prstGeom prst="rect">
            <a:avLst/>
          </a:prstGeom>
        </p:spPr>
      </p:pic>
      <p:pic>
        <p:nvPicPr>
          <p:cNvPr id="12" name="Picture 11">
            <a:extLst>
              <a:ext uri="{FF2B5EF4-FFF2-40B4-BE49-F238E27FC236}">
                <a16:creationId xmlns:a16="http://schemas.microsoft.com/office/drawing/2014/main" id="{28C32132-B0B9-B832-1E3B-CF53C107FB1C}"/>
              </a:ext>
            </a:extLst>
          </p:cNvPr>
          <p:cNvPicPr>
            <a:picLocks noChangeAspect="1"/>
          </p:cNvPicPr>
          <p:nvPr/>
        </p:nvPicPr>
        <p:blipFill>
          <a:blip r:embed="rId3"/>
          <a:stretch>
            <a:fillRect/>
          </a:stretch>
        </p:blipFill>
        <p:spPr>
          <a:xfrm>
            <a:off x="6282388" y="1317773"/>
            <a:ext cx="5375697" cy="3151847"/>
          </a:xfrm>
          <a:prstGeom prst="rect">
            <a:avLst/>
          </a:prstGeom>
        </p:spPr>
      </p:pic>
    </p:spTree>
    <p:extLst>
      <p:ext uri="{BB962C8B-B14F-4D97-AF65-F5344CB8AC3E}">
        <p14:creationId xmlns:p14="http://schemas.microsoft.com/office/powerpoint/2010/main" val="1868770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D1FA2-F36A-4CEC-B2FE-54A70351291F}"/>
              </a:ext>
            </a:extLst>
          </p:cNvPr>
          <p:cNvSpPr>
            <a:spLocks noGrp="1"/>
          </p:cNvSpPr>
          <p:nvPr>
            <p:ph type="title" idx="4294967295"/>
          </p:nvPr>
        </p:nvSpPr>
        <p:spPr>
          <a:xfrm>
            <a:off x="819505" y="421224"/>
            <a:ext cx="10344069" cy="1489075"/>
          </a:xfrm>
        </p:spPr>
        <p:txBody>
          <a:bodyPr>
            <a:normAutofit/>
          </a:bodyPr>
          <a:lstStyle/>
          <a:p>
            <a:r>
              <a:rPr lang="en-GB" sz="3600">
                <a:solidFill>
                  <a:srgbClr val="006072"/>
                </a:solidFill>
                <a:latin typeface="Arial Bold" panose="020B0704020202020204" pitchFamily="34" charset="0"/>
                <a:ea typeface="Microsoft JhengHei UI Light"/>
                <a:cs typeface="Arial Bold" panose="020B0704020202020204" pitchFamily="34" charset="0"/>
              </a:rPr>
              <a:t>Additional Requirement – </a:t>
            </a:r>
            <a:r>
              <a:rPr lang="en-GB" sz="3600" b="1">
                <a:solidFill>
                  <a:srgbClr val="006072"/>
                </a:solidFill>
                <a:latin typeface="Arial Bold" panose="020B0704020202020204" pitchFamily="34" charset="0"/>
                <a:ea typeface="Microsoft JhengHei UI Light"/>
                <a:cs typeface="Arial Bold" panose="020B0704020202020204" pitchFamily="34" charset="0"/>
              </a:rPr>
              <a:t>Provider Inflation </a:t>
            </a:r>
          </a:p>
        </p:txBody>
      </p:sp>
      <p:pic>
        <p:nvPicPr>
          <p:cNvPr id="15" name="Picture 14">
            <a:extLst>
              <a:ext uri="{FF2B5EF4-FFF2-40B4-BE49-F238E27FC236}">
                <a16:creationId xmlns:a16="http://schemas.microsoft.com/office/drawing/2014/main" id="{8D0B7C1F-D4D0-5DD4-97D6-F252F4324D8C}"/>
              </a:ext>
            </a:extLst>
          </p:cNvPr>
          <p:cNvPicPr>
            <a:picLocks noChangeAspect="1"/>
          </p:cNvPicPr>
          <p:nvPr/>
        </p:nvPicPr>
        <p:blipFill>
          <a:blip r:embed="rId3"/>
          <a:stretch>
            <a:fillRect/>
          </a:stretch>
        </p:blipFill>
        <p:spPr>
          <a:xfrm>
            <a:off x="880459" y="1093702"/>
            <a:ext cx="4434902" cy="5635016"/>
          </a:xfrm>
          <a:prstGeom prst="rect">
            <a:avLst/>
          </a:prstGeom>
        </p:spPr>
      </p:pic>
      <p:pic>
        <p:nvPicPr>
          <p:cNvPr id="17" name="Picture 16">
            <a:extLst>
              <a:ext uri="{FF2B5EF4-FFF2-40B4-BE49-F238E27FC236}">
                <a16:creationId xmlns:a16="http://schemas.microsoft.com/office/drawing/2014/main" id="{41AAFDA0-4AB7-3EDB-FA03-EC33C4CD192E}"/>
              </a:ext>
            </a:extLst>
          </p:cNvPr>
          <p:cNvPicPr>
            <a:picLocks noChangeAspect="1"/>
          </p:cNvPicPr>
          <p:nvPr/>
        </p:nvPicPr>
        <p:blipFill>
          <a:blip r:embed="rId4"/>
          <a:stretch>
            <a:fillRect/>
          </a:stretch>
        </p:blipFill>
        <p:spPr>
          <a:xfrm>
            <a:off x="6111352" y="1472416"/>
            <a:ext cx="5253416" cy="4877588"/>
          </a:xfrm>
          <a:prstGeom prst="rect">
            <a:avLst/>
          </a:prstGeom>
        </p:spPr>
      </p:pic>
    </p:spTree>
    <p:extLst>
      <p:ext uri="{BB962C8B-B14F-4D97-AF65-F5344CB8AC3E}">
        <p14:creationId xmlns:p14="http://schemas.microsoft.com/office/powerpoint/2010/main" val="232111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203725-6830-E1A7-8ADE-D84441A1FC6F}"/>
              </a:ext>
            </a:extLst>
          </p:cNvPr>
          <p:cNvSpPr txBox="1">
            <a:spLocks/>
          </p:cNvSpPr>
          <p:nvPr/>
        </p:nvSpPr>
        <p:spPr>
          <a:xfrm>
            <a:off x="819505" y="421224"/>
            <a:ext cx="10344069" cy="1489075"/>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a:solidFill>
                  <a:srgbClr val="006072"/>
                </a:solidFill>
                <a:latin typeface="Arial Bold" panose="020B0704020202020204" pitchFamily="34" charset="0"/>
                <a:ea typeface="Microsoft JhengHei UI Light"/>
                <a:cs typeface="Arial Bold" panose="020B0704020202020204" pitchFamily="34" charset="0"/>
              </a:rPr>
              <a:t>Additional Requirement – </a:t>
            </a:r>
            <a:r>
              <a:rPr lang="en-GB" sz="3600" b="1">
                <a:solidFill>
                  <a:srgbClr val="006072"/>
                </a:solidFill>
                <a:latin typeface="Arial Bold" panose="020B0704020202020204" pitchFamily="34" charset="0"/>
                <a:ea typeface="Microsoft JhengHei UI Light"/>
                <a:cs typeface="Arial Bold" panose="020B0704020202020204" pitchFamily="34" charset="0"/>
              </a:rPr>
              <a:t>Provider Inflation </a:t>
            </a:r>
          </a:p>
        </p:txBody>
      </p:sp>
      <p:sp>
        <p:nvSpPr>
          <p:cNvPr id="8" name="Title 7">
            <a:extLst>
              <a:ext uri="{FF2B5EF4-FFF2-40B4-BE49-F238E27FC236}">
                <a16:creationId xmlns:a16="http://schemas.microsoft.com/office/drawing/2014/main" id="{746D68B8-5833-4BDF-C466-A1DD56C4B58A}"/>
              </a:ext>
            </a:extLst>
          </p:cNvPr>
          <p:cNvSpPr>
            <a:spLocks noGrp="1"/>
          </p:cNvSpPr>
          <p:nvPr>
            <p:ph type="title"/>
          </p:nvPr>
        </p:nvSpPr>
        <p:spPr/>
        <p:txBody>
          <a:bodyPr/>
          <a:lstStyle/>
          <a:p>
            <a:r>
              <a:rPr lang="en-GB"/>
              <a:t>  </a:t>
            </a:r>
            <a:br>
              <a:rPr lang="en-GB"/>
            </a:br>
            <a:endParaRPr lang="en-GB"/>
          </a:p>
        </p:txBody>
      </p:sp>
      <p:pic>
        <p:nvPicPr>
          <p:cNvPr id="14" name="Picture 13">
            <a:extLst>
              <a:ext uri="{FF2B5EF4-FFF2-40B4-BE49-F238E27FC236}">
                <a16:creationId xmlns:a16="http://schemas.microsoft.com/office/drawing/2014/main" id="{F334BE5D-6A38-5B25-30DE-8863E3BC98D4}"/>
              </a:ext>
            </a:extLst>
          </p:cNvPr>
          <p:cNvPicPr>
            <a:picLocks noChangeAspect="1"/>
          </p:cNvPicPr>
          <p:nvPr/>
        </p:nvPicPr>
        <p:blipFill>
          <a:blip r:embed="rId3"/>
          <a:stretch>
            <a:fillRect/>
          </a:stretch>
        </p:blipFill>
        <p:spPr>
          <a:xfrm>
            <a:off x="819505" y="1084204"/>
            <a:ext cx="4406924" cy="5599467"/>
          </a:xfrm>
          <a:prstGeom prst="rect">
            <a:avLst/>
          </a:prstGeom>
        </p:spPr>
      </p:pic>
      <p:pic>
        <p:nvPicPr>
          <p:cNvPr id="16" name="Picture 15">
            <a:extLst>
              <a:ext uri="{FF2B5EF4-FFF2-40B4-BE49-F238E27FC236}">
                <a16:creationId xmlns:a16="http://schemas.microsoft.com/office/drawing/2014/main" id="{2B4A528F-91BB-35FC-DD3B-EAF2A9FDC060}"/>
              </a:ext>
            </a:extLst>
          </p:cNvPr>
          <p:cNvPicPr>
            <a:picLocks noChangeAspect="1"/>
          </p:cNvPicPr>
          <p:nvPr/>
        </p:nvPicPr>
        <p:blipFill>
          <a:blip r:embed="rId4"/>
          <a:stretch>
            <a:fillRect/>
          </a:stretch>
        </p:blipFill>
        <p:spPr>
          <a:xfrm>
            <a:off x="5691392" y="1467561"/>
            <a:ext cx="5681103" cy="3922877"/>
          </a:xfrm>
          <a:prstGeom prst="rect">
            <a:avLst/>
          </a:prstGeom>
        </p:spPr>
      </p:pic>
      <p:sp>
        <p:nvSpPr>
          <p:cNvPr id="17" name="Rectangle: Rounded Corners 16">
            <a:extLst>
              <a:ext uri="{FF2B5EF4-FFF2-40B4-BE49-F238E27FC236}">
                <a16:creationId xmlns:a16="http://schemas.microsoft.com/office/drawing/2014/main" id="{92EEE1B4-9F08-4F24-E42E-F021A32203F6}"/>
              </a:ext>
            </a:extLst>
          </p:cNvPr>
          <p:cNvSpPr/>
          <p:nvPr/>
        </p:nvSpPr>
        <p:spPr>
          <a:xfrm>
            <a:off x="7418353" y="5211154"/>
            <a:ext cx="2227179" cy="1488388"/>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Total AFR £</a:t>
            </a:r>
            <a:r>
              <a:rPr lang="en-GB">
                <a:solidFill>
                  <a:prstClr val="black"/>
                </a:solidFill>
                <a:latin typeface="Calibri" panose="020F0502020204030204"/>
              </a:rPr>
              <a:t>64.2</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m</a:t>
            </a:r>
          </a:p>
        </p:txBody>
      </p:sp>
    </p:spTree>
    <p:extLst>
      <p:ext uri="{BB962C8B-B14F-4D97-AF65-F5344CB8AC3E}">
        <p14:creationId xmlns:p14="http://schemas.microsoft.com/office/powerpoint/2010/main" val="2500752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A69677-82D3-7BB6-F4D1-809EDEB52FF0}"/>
              </a:ext>
            </a:extLst>
          </p:cNvPr>
          <p:cNvSpPr txBox="1"/>
          <p:nvPr/>
        </p:nvSpPr>
        <p:spPr>
          <a:xfrm>
            <a:off x="414752" y="1636643"/>
            <a:ext cx="8563596" cy="110799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a:ln>
                  <a:noFill/>
                </a:ln>
                <a:solidFill>
                  <a:prstClr val="white"/>
                </a:solidFill>
                <a:effectLst/>
                <a:uLnTx/>
                <a:uFillTx/>
                <a:latin typeface="Arial"/>
                <a:ea typeface="+mn-ea"/>
                <a:cs typeface="Arial"/>
              </a:rPr>
              <a:t>Saving Options</a:t>
            </a:r>
            <a:endParaRPr kumimoji="0" lang="en-US" sz="6600" b="0" i="0" u="none" strike="noStrike" kern="120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324207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5C296F-DFF3-6BEB-0D72-93AFA5358EA9}"/>
              </a:ext>
            </a:extLst>
          </p:cNvPr>
          <p:cNvSpPr txBox="1"/>
          <p:nvPr/>
        </p:nvSpPr>
        <p:spPr>
          <a:xfrm>
            <a:off x="834013" y="391886"/>
            <a:ext cx="734534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006072"/>
                </a:solidFill>
                <a:effectLst/>
                <a:uLnTx/>
                <a:uFillTx/>
                <a:latin typeface="Arial" panose="020B0604020202020204" pitchFamily="34" charset="0"/>
                <a:ea typeface="+mn-ea"/>
                <a:cs typeface="Arial" panose="020B0604020202020204" pitchFamily="34" charset="0"/>
              </a:rPr>
              <a:t>In Year - Mitigations </a:t>
            </a:r>
          </a:p>
        </p:txBody>
      </p:sp>
      <p:sp>
        <p:nvSpPr>
          <p:cNvPr id="3" name="TextBox 2">
            <a:extLst>
              <a:ext uri="{FF2B5EF4-FFF2-40B4-BE49-F238E27FC236}">
                <a16:creationId xmlns:a16="http://schemas.microsoft.com/office/drawing/2014/main" id="{88772BC3-680D-8205-7DF1-11A58D4C2F7E}"/>
              </a:ext>
            </a:extLst>
          </p:cNvPr>
          <p:cNvSpPr txBox="1"/>
          <p:nvPr/>
        </p:nvSpPr>
        <p:spPr>
          <a:xfrm>
            <a:off x="1132416" y="230716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a:cs typeface="Calibri"/>
              </a:rPr>
              <a:t>Mitigations Spreadsheet </a:t>
            </a:r>
            <a:endParaRPr lang="en-GB"/>
          </a:p>
        </p:txBody>
      </p:sp>
    </p:spTree>
    <p:extLst>
      <p:ext uri="{BB962C8B-B14F-4D97-AF65-F5344CB8AC3E}">
        <p14:creationId xmlns:p14="http://schemas.microsoft.com/office/powerpoint/2010/main" val="1448085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5C296F-DFF3-6BEB-0D72-93AFA5358EA9}"/>
              </a:ext>
            </a:extLst>
          </p:cNvPr>
          <p:cNvSpPr txBox="1"/>
          <p:nvPr/>
        </p:nvSpPr>
        <p:spPr>
          <a:xfrm>
            <a:off x="834013" y="391886"/>
            <a:ext cx="7345345" cy="769441"/>
          </a:xfrm>
          <a:prstGeom prst="rect">
            <a:avLst/>
          </a:prstGeom>
          <a:noFill/>
        </p:spPr>
        <p:txBody>
          <a:bodyPr wrap="square" lIns="91440" tIns="45720" rIns="91440" bIns="45720" rtlCol="0" anchor="t">
            <a:spAutoFit/>
          </a:bodyPr>
          <a:lstStyle/>
          <a:p>
            <a:pPr>
              <a:defRPr/>
            </a:pPr>
            <a:r>
              <a:rPr lang="en-GB" sz="4400" b="1">
                <a:solidFill>
                  <a:srgbClr val="006072"/>
                </a:solidFill>
                <a:latin typeface="Arial"/>
                <a:cs typeface="Arial"/>
              </a:rPr>
              <a:t>Income </a:t>
            </a:r>
            <a:endParaRPr kumimoji="0" lang="en-GB" sz="4400" b="1" i="0" u="none" strike="noStrike" kern="1200" cap="none" spc="0" normalizeH="0" baseline="0" noProof="0">
              <a:ln>
                <a:noFill/>
              </a:ln>
              <a:solidFill>
                <a:srgbClr val="006072"/>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88772BC3-680D-8205-7DF1-11A58D4C2F7E}"/>
              </a:ext>
            </a:extLst>
          </p:cNvPr>
          <p:cNvSpPr txBox="1"/>
          <p:nvPr/>
        </p:nvSpPr>
        <p:spPr>
          <a:xfrm>
            <a:off x="1132416" y="230716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sp>
        <p:nvSpPr>
          <p:cNvPr id="4" name="TextBox 3">
            <a:extLst>
              <a:ext uri="{FF2B5EF4-FFF2-40B4-BE49-F238E27FC236}">
                <a16:creationId xmlns:a16="http://schemas.microsoft.com/office/drawing/2014/main" id="{BB3A3A28-0D11-5BBD-FDE8-76AF3B390728}"/>
              </a:ext>
            </a:extLst>
          </p:cNvPr>
          <p:cNvSpPr txBox="1"/>
          <p:nvPr/>
        </p:nvSpPr>
        <p:spPr>
          <a:xfrm>
            <a:off x="834013" y="1430003"/>
            <a:ext cx="10820654" cy="1754326"/>
          </a:xfrm>
          <a:prstGeom prst="rect">
            <a:avLst/>
          </a:prstGeom>
          <a:noFill/>
        </p:spPr>
        <p:txBody>
          <a:bodyPr wrap="none" rtlCol="0">
            <a:spAutoFit/>
          </a:bodyPr>
          <a:lstStyle/>
          <a:p>
            <a:r>
              <a:rPr lang="en-GB" err="1"/>
              <a:t>Peopletoo</a:t>
            </a:r>
            <a:endParaRPr lang="en-GB"/>
          </a:p>
          <a:p>
            <a:endParaRPr lang="en-GB"/>
          </a:p>
          <a:p>
            <a:r>
              <a:rPr lang="en-GB" sz="1800" b="0" i="0" u="none" strike="noStrike" baseline="0">
                <a:solidFill>
                  <a:srgbClr val="000000"/>
                </a:solidFill>
                <a:latin typeface="Calibri" panose="020F0502020204030204" pitchFamily="34" charset="0"/>
              </a:rPr>
              <a:t>Based on analysis of the 21/22 ASCFR and </a:t>
            </a:r>
            <a:r>
              <a:rPr lang="en-GB" sz="1800" b="0" i="0" u="none" strike="noStrike" baseline="0" err="1">
                <a:solidFill>
                  <a:srgbClr val="000000"/>
                </a:solidFill>
                <a:latin typeface="Calibri" panose="020F0502020204030204" pitchFamily="34" charset="0"/>
              </a:rPr>
              <a:t>SaLTreturns</a:t>
            </a:r>
            <a:r>
              <a:rPr lang="en-GB" sz="1800" b="0" i="0" u="none" strike="noStrike" baseline="0">
                <a:solidFill>
                  <a:srgbClr val="000000"/>
                </a:solidFill>
                <a:latin typeface="Calibri" panose="020F0502020204030204" pitchFamily="34" charset="0"/>
              </a:rPr>
              <a:t>, it can be seen that Somerset’s level of client contributions </a:t>
            </a:r>
          </a:p>
          <a:p>
            <a:r>
              <a:rPr lang="en-GB" sz="1800" b="0" i="0" u="none" strike="noStrike" baseline="0">
                <a:solidFill>
                  <a:srgbClr val="000000"/>
                </a:solidFill>
                <a:latin typeface="Calibri" panose="020F0502020204030204" pitchFamily="34" charset="0"/>
              </a:rPr>
              <a:t>income, as a proportion of gross cost of long-term care, is lower than statistical neighbour averages.  Applying </a:t>
            </a:r>
          </a:p>
          <a:p>
            <a:r>
              <a:rPr lang="en-GB" sz="1800" b="0" i="0" u="none" strike="noStrike" baseline="0">
                <a:solidFill>
                  <a:srgbClr val="000000"/>
                </a:solidFill>
                <a:latin typeface="Calibri" panose="020F0502020204030204" pitchFamily="34" charset="0"/>
              </a:rPr>
              <a:t>the average rate of client contributions to total cost of care to Somerset’s reported spend would equate to an </a:t>
            </a:r>
          </a:p>
          <a:p>
            <a:r>
              <a:rPr lang="en-GB" sz="1800" b="0" i="0" u="none" strike="noStrike" baseline="0">
                <a:solidFill>
                  <a:srgbClr val="000000"/>
                </a:solidFill>
                <a:latin typeface="Calibri" panose="020F0502020204030204" pitchFamily="34" charset="0"/>
              </a:rPr>
              <a:t>additional £5.8m income.</a:t>
            </a:r>
            <a:endParaRPr lang="en-GB"/>
          </a:p>
        </p:txBody>
      </p:sp>
      <p:pic>
        <p:nvPicPr>
          <p:cNvPr id="6" name="Picture 5">
            <a:extLst>
              <a:ext uri="{FF2B5EF4-FFF2-40B4-BE49-F238E27FC236}">
                <a16:creationId xmlns:a16="http://schemas.microsoft.com/office/drawing/2014/main" id="{CCABFCA4-FD7F-168F-D5D8-DE3A21DB924E}"/>
              </a:ext>
            </a:extLst>
          </p:cNvPr>
          <p:cNvPicPr>
            <a:picLocks noChangeAspect="1"/>
          </p:cNvPicPr>
          <p:nvPr/>
        </p:nvPicPr>
        <p:blipFill>
          <a:blip r:embed="rId2"/>
          <a:stretch>
            <a:fillRect/>
          </a:stretch>
        </p:blipFill>
        <p:spPr>
          <a:xfrm>
            <a:off x="1728860" y="3074741"/>
            <a:ext cx="9030960" cy="3391373"/>
          </a:xfrm>
          <a:prstGeom prst="rect">
            <a:avLst/>
          </a:prstGeom>
        </p:spPr>
      </p:pic>
    </p:spTree>
    <p:extLst>
      <p:ext uri="{BB962C8B-B14F-4D97-AF65-F5344CB8AC3E}">
        <p14:creationId xmlns:p14="http://schemas.microsoft.com/office/powerpoint/2010/main" val="2082791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1A21B4-B152-F817-D1BC-BC3EE3AE0FB3}"/>
              </a:ext>
            </a:extLst>
          </p:cNvPr>
          <p:cNvSpPr txBox="1"/>
          <p:nvPr/>
        </p:nvSpPr>
        <p:spPr>
          <a:xfrm>
            <a:off x="834013" y="391886"/>
            <a:ext cx="9274629" cy="769441"/>
          </a:xfrm>
          <a:prstGeom prst="rect">
            <a:avLst/>
          </a:prstGeom>
          <a:noFill/>
        </p:spPr>
        <p:txBody>
          <a:bodyPr wrap="square" rtlCol="0">
            <a:spAutoFit/>
          </a:bodyPr>
          <a:lstStyle/>
          <a:p>
            <a:r>
              <a:rPr lang="en-GB" sz="4400" b="1">
                <a:solidFill>
                  <a:srgbClr val="006072"/>
                </a:solidFill>
                <a:latin typeface="Arial" panose="020B0604020202020204" pitchFamily="34" charset="0"/>
                <a:cs typeface="Arial" panose="020B0604020202020204" pitchFamily="34" charset="0"/>
              </a:rPr>
              <a:t>Acquired Brain Injury Service</a:t>
            </a:r>
          </a:p>
        </p:txBody>
      </p:sp>
      <p:graphicFrame>
        <p:nvGraphicFramePr>
          <p:cNvPr id="17" name="Table 17">
            <a:extLst>
              <a:ext uri="{FF2B5EF4-FFF2-40B4-BE49-F238E27FC236}">
                <a16:creationId xmlns:a16="http://schemas.microsoft.com/office/drawing/2014/main" id="{E17A1EC4-596B-D206-7A4A-93360F94B8A4}"/>
              </a:ext>
            </a:extLst>
          </p:cNvPr>
          <p:cNvGraphicFramePr>
            <a:graphicFrameLocks noGrp="1"/>
          </p:cNvGraphicFramePr>
          <p:nvPr>
            <p:extLst>
              <p:ext uri="{D42A27DB-BD31-4B8C-83A1-F6EECF244321}">
                <p14:modId xmlns:p14="http://schemas.microsoft.com/office/powerpoint/2010/main" val="290817675"/>
              </p:ext>
            </p:extLst>
          </p:nvPr>
        </p:nvGraphicFramePr>
        <p:xfrm>
          <a:off x="1873504" y="1392519"/>
          <a:ext cx="8611616" cy="741680"/>
        </p:xfrm>
        <a:graphic>
          <a:graphicData uri="http://schemas.openxmlformats.org/drawingml/2006/table">
            <a:tbl>
              <a:tblPr firstRow="1" bandRow="1">
                <a:tableStyleId>{F5AB1C69-6EDB-4FF4-983F-18BD219EF322}</a:tableStyleId>
              </a:tblPr>
              <a:tblGrid>
                <a:gridCol w="1796288">
                  <a:extLst>
                    <a:ext uri="{9D8B030D-6E8A-4147-A177-3AD203B41FA5}">
                      <a16:colId xmlns:a16="http://schemas.microsoft.com/office/drawing/2014/main" val="2159974508"/>
                    </a:ext>
                  </a:extLst>
                </a:gridCol>
                <a:gridCol w="2596896">
                  <a:extLst>
                    <a:ext uri="{9D8B030D-6E8A-4147-A177-3AD203B41FA5}">
                      <a16:colId xmlns:a16="http://schemas.microsoft.com/office/drawing/2014/main" val="1792535305"/>
                    </a:ext>
                  </a:extLst>
                </a:gridCol>
                <a:gridCol w="2511552">
                  <a:extLst>
                    <a:ext uri="{9D8B030D-6E8A-4147-A177-3AD203B41FA5}">
                      <a16:colId xmlns:a16="http://schemas.microsoft.com/office/drawing/2014/main" val="701729661"/>
                    </a:ext>
                  </a:extLst>
                </a:gridCol>
                <a:gridCol w="1706880">
                  <a:extLst>
                    <a:ext uri="{9D8B030D-6E8A-4147-A177-3AD203B41FA5}">
                      <a16:colId xmlns:a16="http://schemas.microsoft.com/office/drawing/2014/main" val="239703478"/>
                    </a:ext>
                  </a:extLst>
                </a:gridCol>
              </a:tblGrid>
              <a:tr h="370840">
                <a:tc>
                  <a:txBody>
                    <a:bodyPr/>
                    <a:lstStyle/>
                    <a:p>
                      <a:r>
                        <a:rPr lang="en-GB"/>
                        <a:t>Contract Value</a:t>
                      </a:r>
                    </a:p>
                  </a:txBody>
                  <a:tcPr>
                    <a:solidFill>
                      <a:srgbClr val="006072"/>
                    </a:solidFill>
                  </a:tcPr>
                </a:tc>
                <a:tc>
                  <a:txBody>
                    <a:bodyPr/>
                    <a:lstStyle/>
                    <a:p>
                      <a:r>
                        <a:rPr lang="en-GB"/>
                        <a:t>No of People Supported</a:t>
                      </a:r>
                    </a:p>
                  </a:txBody>
                  <a:tcPr>
                    <a:solidFill>
                      <a:srgbClr val="006072"/>
                    </a:solidFill>
                  </a:tcPr>
                </a:tc>
                <a:tc>
                  <a:txBody>
                    <a:bodyPr/>
                    <a:lstStyle/>
                    <a:p>
                      <a:r>
                        <a:rPr lang="en-GB"/>
                        <a:t>Weekly Cost per Person</a:t>
                      </a:r>
                    </a:p>
                  </a:txBody>
                  <a:tcPr>
                    <a:solidFill>
                      <a:srgbClr val="006072"/>
                    </a:solidFill>
                  </a:tcPr>
                </a:tc>
                <a:tc>
                  <a:txBody>
                    <a:bodyPr/>
                    <a:lstStyle/>
                    <a:p>
                      <a:r>
                        <a:rPr lang="en-GB"/>
                        <a:t>Risk</a:t>
                      </a:r>
                    </a:p>
                  </a:txBody>
                  <a:tcPr>
                    <a:solidFill>
                      <a:srgbClr val="006072"/>
                    </a:solidFill>
                  </a:tcPr>
                </a:tc>
                <a:extLst>
                  <a:ext uri="{0D108BD9-81ED-4DB2-BD59-A6C34878D82A}">
                    <a16:rowId xmlns:a16="http://schemas.microsoft.com/office/drawing/2014/main" val="1016573746"/>
                  </a:ext>
                </a:extLst>
              </a:tr>
              <a:tr h="370840">
                <a:tc>
                  <a:txBody>
                    <a:bodyPr/>
                    <a:lstStyle/>
                    <a:p>
                      <a:r>
                        <a:rPr lang="en-GB"/>
                        <a:t>£95k</a:t>
                      </a:r>
                    </a:p>
                  </a:txBody>
                  <a:tcPr>
                    <a:solidFill>
                      <a:srgbClr val="006072">
                        <a:alpha val="58000"/>
                      </a:srgbClr>
                    </a:solidFill>
                  </a:tcPr>
                </a:tc>
                <a:tc>
                  <a:txBody>
                    <a:bodyPr/>
                    <a:lstStyle/>
                    <a:p>
                      <a:r>
                        <a:rPr lang="en-GB"/>
                        <a:t>200 </a:t>
                      </a:r>
                    </a:p>
                  </a:txBody>
                  <a:tcPr>
                    <a:solidFill>
                      <a:srgbClr val="006072">
                        <a:alpha val="58000"/>
                      </a:srgbClr>
                    </a:solidFill>
                  </a:tcPr>
                </a:tc>
                <a:tc>
                  <a:txBody>
                    <a:bodyPr/>
                    <a:lstStyle/>
                    <a:p>
                      <a:r>
                        <a:rPr lang="en-GB"/>
                        <a:t>£9</a:t>
                      </a:r>
                    </a:p>
                  </a:txBody>
                  <a:tcPr>
                    <a:solidFill>
                      <a:srgbClr val="006072">
                        <a:alpha val="58000"/>
                      </a:srgbClr>
                    </a:solidFill>
                  </a:tcPr>
                </a:tc>
                <a:tc>
                  <a:txBody>
                    <a:bodyPr/>
                    <a:lstStyle/>
                    <a:p>
                      <a:endParaRPr lang="en-GB"/>
                    </a:p>
                  </a:txBody>
                  <a:tcPr>
                    <a:solidFill>
                      <a:srgbClr val="FF0000"/>
                    </a:solidFill>
                  </a:tcPr>
                </a:tc>
                <a:extLst>
                  <a:ext uri="{0D108BD9-81ED-4DB2-BD59-A6C34878D82A}">
                    <a16:rowId xmlns:a16="http://schemas.microsoft.com/office/drawing/2014/main" val="3912407867"/>
                  </a:ext>
                </a:extLst>
              </a:tr>
            </a:tbl>
          </a:graphicData>
        </a:graphic>
      </p:graphicFrame>
      <p:pic>
        <p:nvPicPr>
          <p:cNvPr id="1026" name="Picture 2" descr="Photo">
            <a:extLst>
              <a:ext uri="{FF2B5EF4-FFF2-40B4-BE49-F238E27FC236}">
                <a16:creationId xmlns:a16="http://schemas.microsoft.com/office/drawing/2014/main" id="{72679115-73A7-8E10-2AB9-CC57018C78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8162" y="3723940"/>
            <a:ext cx="2513838" cy="25138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D929592-0DDD-E5D4-4996-9F422A879F3D}"/>
              </a:ext>
            </a:extLst>
          </p:cNvPr>
          <p:cNvSpPr txBox="1"/>
          <p:nvPr/>
        </p:nvSpPr>
        <p:spPr>
          <a:xfrm>
            <a:off x="1077205" y="2368070"/>
            <a:ext cx="8802356" cy="369331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a:t>Recommission process taking place</a:t>
            </a:r>
          </a:p>
          <a:p>
            <a:pPr marL="285750" indent="-285750">
              <a:buFont typeface="Arial" panose="020B0604020202020204" pitchFamily="34" charset="0"/>
              <a:buChar char="•"/>
            </a:pPr>
            <a:r>
              <a:rPr lang="en-GB"/>
              <a:t>Contract ends September 24</a:t>
            </a:r>
            <a:endParaRPr lang="en-GB">
              <a:ea typeface="Calibri"/>
              <a:cs typeface="Calibri"/>
            </a:endParaRPr>
          </a:p>
          <a:p>
            <a:pPr marL="285750" indent="-285750">
              <a:buFont typeface="Arial" panose="020B0604020202020204" pitchFamily="34" charset="0"/>
              <a:buChar char="•"/>
            </a:pPr>
            <a:r>
              <a:rPr lang="en-GB"/>
              <a:t>Specialist Service for the provision of people with an acquired brain injury</a:t>
            </a:r>
            <a:endParaRPr lang="en-GB">
              <a:ea typeface="Calibri"/>
              <a:cs typeface="Calibri"/>
            </a:endParaRPr>
          </a:p>
          <a:p>
            <a:pPr marL="285750" indent="-285750">
              <a:buFont typeface="Arial" panose="020B0604020202020204" pitchFamily="34" charset="0"/>
              <a:buChar char="•"/>
            </a:pPr>
            <a:r>
              <a:rPr lang="en-GB"/>
              <a:t>Opportunity to joint commission with ICB</a:t>
            </a:r>
            <a:endParaRPr lang="en-GB">
              <a:ea typeface="Calibri"/>
              <a:cs typeface="Calibri"/>
            </a:endParaRPr>
          </a:p>
          <a:p>
            <a:pPr marL="285750" indent="-285750">
              <a:buFont typeface="Arial" panose="020B0604020202020204" pitchFamily="34" charset="0"/>
              <a:buChar char="•"/>
            </a:pPr>
            <a:r>
              <a:rPr lang="en-GB"/>
              <a:t>£18k Contribution from ICB, up to £36k potential for an increase in contribution from health for new model of delivery</a:t>
            </a:r>
            <a:endParaRPr lang="en-GB">
              <a:ea typeface="Calibri"/>
              <a:cs typeface="Calibri"/>
            </a:endParaRPr>
          </a:p>
          <a:p>
            <a:pPr marL="285750" indent="-285750">
              <a:buFont typeface="Arial" panose="020B0604020202020204" pitchFamily="34" charset="0"/>
              <a:buChar char="•"/>
            </a:pPr>
            <a:r>
              <a:rPr lang="en-GB"/>
              <a:t>Provide support &amp; advice</a:t>
            </a:r>
            <a:endParaRPr lang="en-GB">
              <a:ea typeface="Calibri"/>
              <a:cs typeface="Calibri"/>
            </a:endParaRPr>
          </a:p>
          <a:p>
            <a:pPr marL="285750" indent="-285750">
              <a:buFont typeface="Arial" panose="020B0604020202020204" pitchFamily="34" charset="0"/>
              <a:buChar char="•"/>
            </a:pPr>
            <a:r>
              <a:rPr lang="en-GB"/>
              <a:t>Current review will feed into the neuro pathway review</a:t>
            </a:r>
            <a:endParaRPr lang="en-GB">
              <a:ea typeface="Calibri"/>
              <a:cs typeface="Calibri"/>
            </a:endParaRPr>
          </a:p>
          <a:p>
            <a:pPr marL="285750" indent="-285750">
              <a:buFont typeface="Arial" panose="020B0604020202020204" pitchFamily="34" charset="0"/>
              <a:buChar char="•"/>
            </a:pPr>
            <a:r>
              <a:rPr lang="en-GB"/>
              <a:t>No other service in Somerset delivers this</a:t>
            </a:r>
            <a:endParaRPr lang="en-GB">
              <a:ea typeface="Calibri"/>
              <a:cs typeface="Calibri"/>
            </a:endParaRPr>
          </a:p>
          <a:p>
            <a:pPr marL="285750" indent="-285750">
              <a:buFont typeface="Arial" panose="020B0604020202020204" pitchFamily="34" charset="0"/>
              <a:buChar char="•"/>
            </a:pPr>
            <a:r>
              <a:rPr lang="en-GB"/>
              <a:t>91,000 people like with a brain injury in Somerset (includes people with strokes)</a:t>
            </a:r>
            <a:endParaRPr lang="en-GB">
              <a:ea typeface="Calibri"/>
              <a:cs typeface="Calibri"/>
            </a:endParaRPr>
          </a:p>
          <a:p>
            <a:pPr marL="285750" indent="-285750">
              <a:buFont typeface="Arial" panose="020B0604020202020204" pitchFamily="34" charset="0"/>
              <a:buChar char="•"/>
            </a:pPr>
            <a:r>
              <a:rPr lang="en-GB"/>
              <a:t>Provide an outreach service</a:t>
            </a:r>
            <a:endParaRPr lang="en-GB">
              <a:ea typeface="Calibri"/>
              <a:cs typeface="Calibri"/>
            </a:endParaRPr>
          </a:p>
          <a:p>
            <a:pPr marL="285750" indent="-285750">
              <a:buFont typeface="Arial" panose="020B0604020202020204" pitchFamily="34" charset="0"/>
              <a:buChar char="•"/>
            </a:pPr>
            <a:r>
              <a:rPr lang="en-GB"/>
              <a:t>Increased costs for supporting service users in Residential/Nursing placements</a:t>
            </a:r>
            <a:endParaRPr lang="en-GB">
              <a:ea typeface="Calibri"/>
              <a:cs typeface="Calibri"/>
            </a:endParaRPr>
          </a:p>
          <a:p>
            <a:pPr marL="285750" indent="-285750">
              <a:buFont typeface="Arial" panose="020B0604020202020204" pitchFamily="34" charset="0"/>
              <a:buChar char="•"/>
            </a:pPr>
            <a:r>
              <a:rPr lang="en-GB"/>
              <a:t>Serious case review in 2017 that highlighted the need for more specialist provision for ABI</a:t>
            </a:r>
            <a:endParaRPr lang="en-GB">
              <a:ea typeface="Calibri"/>
              <a:cs typeface="Calibri"/>
            </a:endParaRPr>
          </a:p>
        </p:txBody>
      </p:sp>
    </p:spTree>
    <p:extLst>
      <p:ext uri="{BB962C8B-B14F-4D97-AF65-F5344CB8AC3E}">
        <p14:creationId xmlns:p14="http://schemas.microsoft.com/office/powerpoint/2010/main" val="1592541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1A21B4-B152-F817-D1BC-BC3EE3AE0FB3}"/>
              </a:ext>
            </a:extLst>
          </p:cNvPr>
          <p:cNvSpPr txBox="1"/>
          <p:nvPr/>
        </p:nvSpPr>
        <p:spPr>
          <a:xfrm>
            <a:off x="834013" y="391886"/>
            <a:ext cx="10832123" cy="769441"/>
          </a:xfrm>
          <a:prstGeom prst="rect">
            <a:avLst/>
          </a:prstGeom>
          <a:noFill/>
        </p:spPr>
        <p:txBody>
          <a:bodyPr wrap="square" rtlCol="0">
            <a:spAutoFit/>
          </a:bodyPr>
          <a:lstStyle/>
          <a:p>
            <a:r>
              <a:rPr lang="en-GB" sz="4400" b="1">
                <a:solidFill>
                  <a:srgbClr val="006072"/>
                </a:solidFill>
                <a:latin typeface="Arial" panose="020B0604020202020204" pitchFamily="34" charset="0"/>
                <a:cs typeface="Arial" panose="020B0604020202020204" pitchFamily="34" charset="0"/>
              </a:rPr>
              <a:t>Creative Solutions for Complex Adults</a:t>
            </a:r>
          </a:p>
        </p:txBody>
      </p:sp>
      <p:sp>
        <p:nvSpPr>
          <p:cNvPr id="5" name="TextBox 4">
            <a:extLst>
              <a:ext uri="{FF2B5EF4-FFF2-40B4-BE49-F238E27FC236}">
                <a16:creationId xmlns:a16="http://schemas.microsoft.com/office/drawing/2014/main" id="{98CFAD7C-453A-B8A5-D213-6C3A09119CAC}"/>
              </a:ext>
            </a:extLst>
          </p:cNvPr>
          <p:cNvSpPr txBox="1"/>
          <p:nvPr/>
        </p:nvSpPr>
        <p:spPr>
          <a:xfrm>
            <a:off x="999074" y="2727799"/>
            <a:ext cx="9817240" cy="424731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a:t>Public Health removing contribution £90k </a:t>
            </a:r>
          </a:p>
          <a:p>
            <a:pPr marL="285750" indent="-285750">
              <a:buFont typeface="Arial" panose="020B0604020202020204" pitchFamily="34" charset="0"/>
              <a:buChar char="•"/>
            </a:pPr>
            <a:r>
              <a:rPr lang="en-GB"/>
              <a:t>Contract ends March 2024 with the ability to extend for a further 2 years</a:t>
            </a:r>
            <a:endParaRPr lang="en-GB">
              <a:ea typeface="Calibri"/>
              <a:cs typeface="Calibri"/>
            </a:endParaRPr>
          </a:p>
          <a:p>
            <a:pPr marL="285750" indent="-285750">
              <a:buFont typeface="Arial" panose="020B0604020202020204" pitchFamily="34" charset="0"/>
              <a:buChar char="•"/>
            </a:pPr>
            <a:r>
              <a:rPr lang="en-GB"/>
              <a:t>Targets service users with complex needs</a:t>
            </a:r>
            <a:endParaRPr lang="en-GB">
              <a:ea typeface="Calibri"/>
              <a:cs typeface="Calibri"/>
            </a:endParaRPr>
          </a:p>
          <a:p>
            <a:pPr marL="285750" indent="-285750">
              <a:buFont typeface="Arial" panose="020B0604020202020204" pitchFamily="34" charset="0"/>
              <a:buChar char="•"/>
            </a:pPr>
            <a:r>
              <a:rPr lang="en-GB"/>
              <a:t>Housing Support for people with alcohol abuse, mental health, drug abuse, self-harm and potential loss of life</a:t>
            </a:r>
            <a:endParaRPr lang="en-GB">
              <a:ea typeface="Calibri"/>
              <a:cs typeface="Calibri"/>
            </a:endParaRPr>
          </a:p>
          <a:p>
            <a:pPr marL="285750" indent="-285750">
              <a:buFont typeface="Arial" panose="020B0604020202020204" pitchFamily="34" charset="0"/>
              <a:buChar char="•"/>
            </a:pPr>
            <a:r>
              <a:rPr lang="en-GB"/>
              <a:t>Impact on Health &amp; ASC </a:t>
            </a:r>
            <a:endParaRPr lang="en-GB">
              <a:ea typeface="Calibri"/>
              <a:cs typeface="Calibri"/>
            </a:endParaRPr>
          </a:p>
          <a:p>
            <a:pPr marL="285750" indent="-285750">
              <a:buFont typeface="Arial" panose="020B0604020202020204" pitchFamily="34" charset="0"/>
              <a:buChar char="•"/>
            </a:pPr>
            <a:r>
              <a:rPr lang="en-GB"/>
              <a:t>High Risk if removed</a:t>
            </a:r>
            <a:endParaRPr lang="en-GB">
              <a:ea typeface="Calibri"/>
              <a:cs typeface="Calibri"/>
            </a:endParaRPr>
          </a:p>
          <a:p>
            <a:pPr marL="285750" indent="-285750">
              <a:buFont typeface="Arial" panose="020B0604020202020204" pitchFamily="34" charset="0"/>
              <a:buChar char="•"/>
            </a:pPr>
            <a:r>
              <a:rPr lang="en-GB"/>
              <a:t>Work with private landlords and service users to secure accommodation  </a:t>
            </a:r>
            <a:endParaRPr lang="en-GB">
              <a:ea typeface="Calibri"/>
              <a:cs typeface="Calibri"/>
            </a:endParaRPr>
          </a:p>
          <a:p>
            <a:pPr marL="285750" indent="-285750">
              <a:buFont typeface="Arial" panose="020B0604020202020204" pitchFamily="34" charset="0"/>
              <a:buChar char="•"/>
            </a:pPr>
            <a:r>
              <a:rPr lang="en-GB"/>
              <a:t>Therapy model</a:t>
            </a:r>
            <a:endParaRPr lang="en-GB">
              <a:ea typeface="Calibri"/>
              <a:cs typeface="Calibri"/>
            </a:endParaRPr>
          </a:p>
          <a:p>
            <a:pPr marL="285750" indent="-285750">
              <a:buFont typeface="Arial" panose="020B0604020202020204" pitchFamily="34" charset="0"/>
              <a:buChar char="•"/>
            </a:pPr>
            <a:r>
              <a:rPr lang="en-GB"/>
              <a:t>Potential for recommissioning with health as part of the open mental health therapeutic service, provided by Second Step</a:t>
            </a:r>
            <a:endParaRPr lang="en-GB">
              <a:ea typeface="Calibri"/>
              <a:cs typeface="Calibri"/>
            </a:endParaRPr>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p:txBody>
      </p:sp>
      <p:graphicFrame>
        <p:nvGraphicFramePr>
          <p:cNvPr id="6" name="Table 5">
            <a:extLst>
              <a:ext uri="{FF2B5EF4-FFF2-40B4-BE49-F238E27FC236}">
                <a16:creationId xmlns:a16="http://schemas.microsoft.com/office/drawing/2014/main" id="{B70A966B-3BD4-429C-C092-25E1602B15D9}"/>
              </a:ext>
            </a:extLst>
          </p:cNvPr>
          <p:cNvGraphicFramePr>
            <a:graphicFrameLocks noGrp="1"/>
          </p:cNvGraphicFramePr>
          <p:nvPr>
            <p:extLst>
              <p:ext uri="{D42A27DB-BD31-4B8C-83A1-F6EECF244321}">
                <p14:modId xmlns:p14="http://schemas.microsoft.com/office/powerpoint/2010/main" val="2596006786"/>
              </p:ext>
            </p:extLst>
          </p:nvPr>
        </p:nvGraphicFramePr>
        <p:xfrm>
          <a:off x="1790192" y="1573723"/>
          <a:ext cx="8611616" cy="741680"/>
        </p:xfrm>
        <a:graphic>
          <a:graphicData uri="http://schemas.openxmlformats.org/drawingml/2006/table">
            <a:tbl>
              <a:tblPr firstRow="1" bandRow="1">
                <a:tableStyleId>{F5AB1C69-6EDB-4FF4-983F-18BD219EF322}</a:tableStyleId>
              </a:tblPr>
              <a:tblGrid>
                <a:gridCol w="1796288">
                  <a:extLst>
                    <a:ext uri="{9D8B030D-6E8A-4147-A177-3AD203B41FA5}">
                      <a16:colId xmlns:a16="http://schemas.microsoft.com/office/drawing/2014/main" val="2060464353"/>
                    </a:ext>
                  </a:extLst>
                </a:gridCol>
                <a:gridCol w="2596896">
                  <a:extLst>
                    <a:ext uri="{9D8B030D-6E8A-4147-A177-3AD203B41FA5}">
                      <a16:colId xmlns:a16="http://schemas.microsoft.com/office/drawing/2014/main" val="4082377791"/>
                    </a:ext>
                  </a:extLst>
                </a:gridCol>
                <a:gridCol w="2511552">
                  <a:extLst>
                    <a:ext uri="{9D8B030D-6E8A-4147-A177-3AD203B41FA5}">
                      <a16:colId xmlns:a16="http://schemas.microsoft.com/office/drawing/2014/main" val="2075951757"/>
                    </a:ext>
                  </a:extLst>
                </a:gridCol>
                <a:gridCol w="1706880">
                  <a:extLst>
                    <a:ext uri="{9D8B030D-6E8A-4147-A177-3AD203B41FA5}">
                      <a16:colId xmlns:a16="http://schemas.microsoft.com/office/drawing/2014/main" val="1302993506"/>
                    </a:ext>
                  </a:extLst>
                </a:gridCol>
              </a:tblGrid>
              <a:tr h="370840">
                <a:tc>
                  <a:txBody>
                    <a:bodyPr/>
                    <a:lstStyle/>
                    <a:p>
                      <a:r>
                        <a:rPr lang="en-GB"/>
                        <a:t>Contract Value</a:t>
                      </a:r>
                    </a:p>
                  </a:txBody>
                  <a:tcPr>
                    <a:solidFill>
                      <a:srgbClr val="006072"/>
                    </a:solidFill>
                  </a:tcPr>
                </a:tc>
                <a:tc>
                  <a:txBody>
                    <a:bodyPr/>
                    <a:lstStyle/>
                    <a:p>
                      <a:r>
                        <a:rPr lang="en-GB"/>
                        <a:t>No of People Supported</a:t>
                      </a:r>
                    </a:p>
                  </a:txBody>
                  <a:tcPr>
                    <a:solidFill>
                      <a:srgbClr val="006072"/>
                    </a:solidFill>
                  </a:tcPr>
                </a:tc>
                <a:tc>
                  <a:txBody>
                    <a:bodyPr/>
                    <a:lstStyle/>
                    <a:p>
                      <a:r>
                        <a:rPr lang="en-GB"/>
                        <a:t>Weekly Cost per Person</a:t>
                      </a:r>
                    </a:p>
                  </a:txBody>
                  <a:tcPr>
                    <a:solidFill>
                      <a:srgbClr val="006072"/>
                    </a:solidFill>
                  </a:tcPr>
                </a:tc>
                <a:tc>
                  <a:txBody>
                    <a:bodyPr/>
                    <a:lstStyle/>
                    <a:p>
                      <a:r>
                        <a:rPr lang="en-GB"/>
                        <a:t>Risk</a:t>
                      </a:r>
                    </a:p>
                  </a:txBody>
                  <a:tcPr>
                    <a:solidFill>
                      <a:srgbClr val="006072"/>
                    </a:solidFill>
                  </a:tcPr>
                </a:tc>
                <a:extLst>
                  <a:ext uri="{0D108BD9-81ED-4DB2-BD59-A6C34878D82A}">
                    <a16:rowId xmlns:a16="http://schemas.microsoft.com/office/drawing/2014/main" val="1257610171"/>
                  </a:ext>
                </a:extLst>
              </a:tr>
              <a:tr h="370840">
                <a:tc>
                  <a:txBody>
                    <a:bodyPr/>
                    <a:lstStyle/>
                    <a:p>
                      <a:r>
                        <a:rPr lang="en-GB"/>
                        <a:t>£840k</a:t>
                      </a:r>
                    </a:p>
                  </a:txBody>
                  <a:tcPr>
                    <a:solidFill>
                      <a:srgbClr val="006072">
                        <a:alpha val="58000"/>
                      </a:srgbClr>
                    </a:solidFill>
                  </a:tcPr>
                </a:tc>
                <a:tc>
                  <a:txBody>
                    <a:bodyPr/>
                    <a:lstStyle/>
                    <a:p>
                      <a:r>
                        <a:rPr lang="en-GB"/>
                        <a:t>162</a:t>
                      </a:r>
                    </a:p>
                  </a:txBody>
                  <a:tcPr>
                    <a:solidFill>
                      <a:srgbClr val="006072">
                        <a:alpha val="58000"/>
                      </a:srgbClr>
                    </a:solidFill>
                  </a:tcPr>
                </a:tc>
                <a:tc>
                  <a:txBody>
                    <a:bodyPr/>
                    <a:lstStyle/>
                    <a:p>
                      <a:r>
                        <a:rPr lang="en-GB"/>
                        <a:t>£99</a:t>
                      </a:r>
                    </a:p>
                  </a:txBody>
                  <a:tcPr>
                    <a:solidFill>
                      <a:srgbClr val="006072">
                        <a:alpha val="58000"/>
                      </a:srgbClr>
                    </a:solidFill>
                  </a:tcPr>
                </a:tc>
                <a:tc>
                  <a:txBody>
                    <a:bodyPr/>
                    <a:lstStyle/>
                    <a:p>
                      <a:endParaRPr lang="en-GB"/>
                    </a:p>
                  </a:txBody>
                  <a:tcPr>
                    <a:solidFill>
                      <a:srgbClr val="FF0000"/>
                    </a:solidFill>
                  </a:tcPr>
                </a:tc>
                <a:extLst>
                  <a:ext uri="{0D108BD9-81ED-4DB2-BD59-A6C34878D82A}">
                    <a16:rowId xmlns:a16="http://schemas.microsoft.com/office/drawing/2014/main" val="58931110"/>
                  </a:ext>
                </a:extLst>
              </a:tr>
            </a:tbl>
          </a:graphicData>
        </a:graphic>
      </p:graphicFrame>
      <p:pic>
        <p:nvPicPr>
          <p:cNvPr id="8" name="Picture 7">
            <a:extLst>
              <a:ext uri="{FF2B5EF4-FFF2-40B4-BE49-F238E27FC236}">
                <a16:creationId xmlns:a16="http://schemas.microsoft.com/office/drawing/2014/main" id="{B4B9AB03-EB6E-5367-0017-644FBDEC82A9}"/>
              </a:ext>
            </a:extLst>
          </p:cNvPr>
          <p:cNvPicPr>
            <a:picLocks noChangeAspect="1"/>
          </p:cNvPicPr>
          <p:nvPr/>
        </p:nvPicPr>
        <p:blipFill rotWithShape="1">
          <a:blip r:embed="rId2"/>
          <a:srcRect l="-12685" t="-4959" r="12896" b="4132"/>
          <a:stretch/>
        </p:blipFill>
        <p:spPr>
          <a:xfrm>
            <a:off x="8331921" y="5442064"/>
            <a:ext cx="3327166" cy="864456"/>
          </a:xfrm>
          <a:prstGeom prst="rect">
            <a:avLst/>
          </a:prstGeom>
        </p:spPr>
      </p:pic>
    </p:spTree>
    <p:extLst>
      <p:ext uri="{BB962C8B-B14F-4D97-AF65-F5344CB8AC3E}">
        <p14:creationId xmlns:p14="http://schemas.microsoft.com/office/powerpoint/2010/main" val="2532433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1A21B4-B152-F817-D1BC-BC3EE3AE0FB3}"/>
              </a:ext>
            </a:extLst>
          </p:cNvPr>
          <p:cNvSpPr txBox="1"/>
          <p:nvPr/>
        </p:nvSpPr>
        <p:spPr>
          <a:xfrm>
            <a:off x="834013" y="391886"/>
            <a:ext cx="10832123" cy="769441"/>
          </a:xfrm>
          <a:prstGeom prst="rect">
            <a:avLst/>
          </a:prstGeom>
          <a:noFill/>
        </p:spPr>
        <p:txBody>
          <a:bodyPr wrap="square" rtlCol="0">
            <a:spAutoFit/>
          </a:bodyPr>
          <a:lstStyle/>
          <a:p>
            <a:r>
              <a:rPr lang="en-GB" sz="4400" b="1">
                <a:solidFill>
                  <a:srgbClr val="006072"/>
                </a:solidFill>
                <a:latin typeface="Arial" panose="020B0604020202020204" pitchFamily="34" charset="0"/>
                <a:cs typeface="Arial" panose="020B0604020202020204" pitchFamily="34" charset="0"/>
              </a:rPr>
              <a:t>Employment Service - Discovery</a:t>
            </a:r>
          </a:p>
        </p:txBody>
      </p:sp>
      <p:graphicFrame>
        <p:nvGraphicFramePr>
          <p:cNvPr id="4" name="Table 3">
            <a:extLst>
              <a:ext uri="{FF2B5EF4-FFF2-40B4-BE49-F238E27FC236}">
                <a16:creationId xmlns:a16="http://schemas.microsoft.com/office/drawing/2014/main" id="{5F18D5DA-4F57-A2E4-D8D2-20DB3C8D2717}"/>
              </a:ext>
            </a:extLst>
          </p:cNvPr>
          <p:cNvGraphicFramePr>
            <a:graphicFrameLocks noGrp="1"/>
          </p:cNvGraphicFramePr>
          <p:nvPr>
            <p:extLst>
              <p:ext uri="{D42A27DB-BD31-4B8C-83A1-F6EECF244321}">
                <p14:modId xmlns:p14="http://schemas.microsoft.com/office/powerpoint/2010/main" val="1098855383"/>
              </p:ext>
            </p:extLst>
          </p:nvPr>
        </p:nvGraphicFramePr>
        <p:xfrm>
          <a:off x="1790192" y="1573723"/>
          <a:ext cx="8611616" cy="1010920"/>
        </p:xfrm>
        <a:graphic>
          <a:graphicData uri="http://schemas.openxmlformats.org/drawingml/2006/table">
            <a:tbl>
              <a:tblPr firstRow="1" bandRow="1">
                <a:tableStyleId>{F5AB1C69-6EDB-4FF4-983F-18BD219EF322}</a:tableStyleId>
              </a:tblPr>
              <a:tblGrid>
                <a:gridCol w="1796288">
                  <a:extLst>
                    <a:ext uri="{9D8B030D-6E8A-4147-A177-3AD203B41FA5}">
                      <a16:colId xmlns:a16="http://schemas.microsoft.com/office/drawing/2014/main" val="2060464353"/>
                    </a:ext>
                  </a:extLst>
                </a:gridCol>
                <a:gridCol w="2596896">
                  <a:extLst>
                    <a:ext uri="{9D8B030D-6E8A-4147-A177-3AD203B41FA5}">
                      <a16:colId xmlns:a16="http://schemas.microsoft.com/office/drawing/2014/main" val="4082377791"/>
                    </a:ext>
                  </a:extLst>
                </a:gridCol>
                <a:gridCol w="2511552">
                  <a:extLst>
                    <a:ext uri="{9D8B030D-6E8A-4147-A177-3AD203B41FA5}">
                      <a16:colId xmlns:a16="http://schemas.microsoft.com/office/drawing/2014/main" val="2075951757"/>
                    </a:ext>
                  </a:extLst>
                </a:gridCol>
                <a:gridCol w="1706880">
                  <a:extLst>
                    <a:ext uri="{9D8B030D-6E8A-4147-A177-3AD203B41FA5}">
                      <a16:colId xmlns:a16="http://schemas.microsoft.com/office/drawing/2014/main" val="1302993506"/>
                    </a:ext>
                  </a:extLst>
                </a:gridCol>
              </a:tblGrid>
              <a:tr h="370840">
                <a:tc>
                  <a:txBody>
                    <a:bodyPr/>
                    <a:lstStyle/>
                    <a:p>
                      <a:r>
                        <a:rPr lang="en-GB"/>
                        <a:t>Contract Value</a:t>
                      </a:r>
                    </a:p>
                  </a:txBody>
                  <a:tcPr>
                    <a:solidFill>
                      <a:srgbClr val="006072"/>
                    </a:solidFill>
                  </a:tcPr>
                </a:tc>
                <a:tc>
                  <a:txBody>
                    <a:bodyPr/>
                    <a:lstStyle/>
                    <a:p>
                      <a:r>
                        <a:rPr lang="en-GB"/>
                        <a:t>No of People Supported</a:t>
                      </a:r>
                    </a:p>
                  </a:txBody>
                  <a:tcPr>
                    <a:solidFill>
                      <a:srgbClr val="006072"/>
                    </a:solidFill>
                  </a:tcPr>
                </a:tc>
                <a:tc>
                  <a:txBody>
                    <a:bodyPr/>
                    <a:lstStyle/>
                    <a:p>
                      <a:r>
                        <a:rPr lang="en-GB"/>
                        <a:t>Weekly Cost per Person</a:t>
                      </a:r>
                    </a:p>
                  </a:txBody>
                  <a:tcPr>
                    <a:solidFill>
                      <a:srgbClr val="006072"/>
                    </a:solidFill>
                  </a:tcPr>
                </a:tc>
                <a:tc>
                  <a:txBody>
                    <a:bodyPr/>
                    <a:lstStyle/>
                    <a:p>
                      <a:r>
                        <a:rPr lang="en-GB"/>
                        <a:t>Risk</a:t>
                      </a:r>
                    </a:p>
                  </a:txBody>
                  <a:tcPr>
                    <a:solidFill>
                      <a:srgbClr val="006072"/>
                    </a:solidFill>
                  </a:tcPr>
                </a:tc>
                <a:extLst>
                  <a:ext uri="{0D108BD9-81ED-4DB2-BD59-A6C34878D82A}">
                    <a16:rowId xmlns:a16="http://schemas.microsoft.com/office/drawing/2014/main" val="1257610171"/>
                  </a:ext>
                </a:extLst>
              </a:tr>
              <a:tr h="370840">
                <a:tc>
                  <a:txBody>
                    <a:bodyPr/>
                    <a:lstStyle/>
                    <a:p>
                      <a:r>
                        <a:rPr lang="en-GB"/>
                        <a:t>£690k (Budget £350k)</a:t>
                      </a:r>
                    </a:p>
                  </a:txBody>
                  <a:tcPr>
                    <a:solidFill>
                      <a:srgbClr val="006072">
                        <a:alpha val="58000"/>
                      </a:srgbClr>
                    </a:solidFill>
                  </a:tcPr>
                </a:tc>
                <a:tc>
                  <a:txBody>
                    <a:bodyPr/>
                    <a:lstStyle/>
                    <a:p>
                      <a:r>
                        <a:rPr lang="en-GB"/>
                        <a:t>223</a:t>
                      </a:r>
                    </a:p>
                  </a:txBody>
                  <a:tcPr>
                    <a:solidFill>
                      <a:srgbClr val="006072">
                        <a:alpha val="58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£59.50</a:t>
                      </a:r>
                    </a:p>
                    <a:p>
                      <a:endParaRPr lang="en-GB"/>
                    </a:p>
                  </a:txBody>
                  <a:tcPr>
                    <a:solidFill>
                      <a:srgbClr val="006072">
                        <a:alpha val="58000"/>
                      </a:srgbClr>
                    </a:solidFill>
                  </a:tcPr>
                </a:tc>
                <a:tc>
                  <a:txBody>
                    <a:bodyPr/>
                    <a:lstStyle/>
                    <a:p>
                      <a:endParaRPr lang="en-GB"/>
                    </a:p>
                  </a:txBody>
                  <a:tcPr>
                    <a:solidFill>
                      <a:srgbClr val="FF0000"/>
                    </a:solidFill>
                  </a:tcPr>
                </a:tc>
                <a:extLst>
                  <a:ext uri="{0D108BD9-81ED-4DB2-BD59-A6C34878D82A}">
                    <a16:rowId xmlns:a16="http://schemas.microsoft.com/office/drawing/2014/main" val="58931110"/>
                  </a:ext>
                </a:extLst>
              </a:tr>
            </a:tbl>
          </a:graphicData>
        </a:graphic>
      </p:graphicFrame>
      <p:pic>
        <p:nvPicPr>
          <p:cNvPr id="6" name="Picture 5">
            <a:extLst>
              <a:ext uri="{FF2B5EF4-FFF2-40B4-BE49-F238E27FC236}">
                <a16:creationId xmlns:a16="http://schemas.microsoft.com/office/drawing/2014/main" id="{4FD2FC03-2C71-D0E5-9BEA-BF36E395B238}"/>
              </a:ext>
            </a:extLst>
          </p:cNvPr>
          <p:cNvPicPr>
            <a:picLocks noChangeAspect="1"/>
          </p:cNvPicPr>
          <p:nvPr/>
        </p:nvPicPr>
        <p:blipFill>
          <a:blip r:embed="rId3"/>
          <a:stretch>
            <a:fillRect/>
          </a:stretch>
        </p:blipFill>
        <p:spPr>
          <a:xfrm>
            <a:off x="10435986" y="5546880"/>
            <a:ext cx="1756014" cy="740688"/>
          </a:xfrm>
          <a:prstGeom prst="rect">
            <a:avLst/>
          </a:prstGeom>
        </p:spPr>
      </p:pic>
      <p:sp>
        <p:nvSpPr>
          <p:cNvPr id="3" name="TextBox 2">
            <a:extLst>
              <a:ext uri="{FF2B5EF4-FFF2-40B4-BE49-F238E27FC236}">
                <a16:creationId xmlns:a16="http://schemas.microsoft.com/office/drawing/2014/main" id="{795F3B3C-8648-4213-AEDD-4E6DBFF372D5}"/>
              </a:ext>
            </a:extLst>
          </p:cNvPr>
          <p:cNvSpPr txBox="1"/>
          <p:nvPr/>
        </p:nvSpPr>
        <p:spPr>
          <a:xfrm>
            <a:off x="698904" y="2680462"/>
            <a:ext cx="10273896" cy="378565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a:t>223 individuals accessing the service as at 16/10/2023 at a mean average cost of £59.50 per week</a:t>
            </a:r>
          </a:p>
          <a:p>
            <a:pPr marL="285750" indent="-285750">
              <a:buFont typeface="Arial" panose="020B0604020202020204" pitchFamily="34" charset="0"/>
              <a:buChar char="•"/>
            </a:pPr>
            <a:r>
              <a:rPr lang="en-GB" sz="1600"/>
              <a:t>Service is focused on enabling people with learning disabilities to achieve real, paid, employment </a:t>
            </a:r>
          </a:p>
          <a:p>
            <a:pPr marL="285750" indent="-285750">
              <a:buFont typeface="Arial" panose="020B0604020202020204" pitchFamily="34" charset="0"/>
              <a:buChar char="•"/>
            </a:pPr>
            <a:r>
              <a:rPr lang="en-GB" sz="1600"/>
              <a:t>Commissioned to support responsibilities under sections 6.61, 15.73, 16.1 and 16.2  of Care &amp; Support Statutory Guidance </a:t>
            </a:r>
          </a:p>
          <a:p>
            <a:pPr marL="285750" indent="-285750">
              <a:buFont typeface="Arial" panose="020B0604020202020204" pitchFamily="34" charset="0"/>
              <a:buChar char="•"/>
            </a:pPr>
            <a:r>
              <a:rPr lang="en-GB" sz="1600"/>
              <a:t>There is a risk of people falling back into higher cost, long term, day service type supports with poorer outcomes in terms of both progression and independence either directly commissioned over via Direct Payments </a:t>
            </a:r>
          </a:p>
          <a:p>
            <a:pPr marL="285750" indent="-285750">
              <a:buFont typeface="Arial" panose="020B0604020202020204" pitchFamily="34" charset="0"/>
              <a:buChar char="•"/>
            </a:pPr>
            <a:r>
              <a:rPr lang="en-GB" sz="1600"/>
              <a:t>Impact on family carers and the sustainability of these arrangements</a:t>
            </a:r>
          </a:p>
          <a:p>
            <a:pPr marL="285750" indent="-285750">
              <a:buFont typeface="Arial" panose="020B0604020202020204" pitchFamily="34" charset="0"/>
              <a:buChar char="•"/>
            </a:pPr>
            <a:r>
              <a:rPr lang="en-GB" sz="1600"/>
              <a:t>39 young people accessing supported internships – the decommissioning of this service would see these end unless external funding secured</a:t>
            </a:r>
          </a:p>
          <a:p>
            <a:pPr marL="285750" indent="-285750">
              <a:buFont typeface="Arial" panose="020B0604020202020204" pitchFamily="34" charset="0"/>
              <a:buChar char="•"/>
            </a:pPr>
            <a:r>
              <a:rPr lang="en-GB" sz="1600"/>
              <a:t>Young people with a SEN in the 0-25 age group requiring alternative services</a:t>
            </a:r>
          </a:p>
          <a:p>
            <a:pPr marL="285750" indent="-285750">
              <a:buFont typeface="Arial" panose="020B0604020202020204" pitchFamily="34" charset="0"/>
              <a:buChar char="•"/>
            </a:pPr>
            <a:r>
              <a:rPr lang="en-GB" sz="1600"/>
              <a:t>Loss of aspiration and progression for young people transitioning to adult services would have a long term financial consequence for SC as the further people are from employment, for example accessing a long term day service type provision to give their carers a break, the less likely they are to achieve employment</a:t>
            </a:r>
          </a:p>
          <a:p>
            <a:pPr marL="285750" indent="-285750">
              <a:buFont typeface="Arial" panose="020B0604020202020204" pitchFamily="34" charset="0"/>
              <a:buChar char="•"/>
            </a:pPr>
            <a:r>
              <a:rPr lang="en-GB" sz="1600"/>
              <a:t>While the provider is required to support individuals to apply for DWP funding for the support it provides to retain employment (unless otherwise agreed with SC), the loss of the core service would put this element at risk</a:t>
            </a:r>
            <a:endParaRPr lang="en-GB"/>
          </a:p>
        </p:txBody>
      </p:sp>
    </p:spTree>
    <p:extLst>
      <p:ext uri="{BB962C8B-B14F-4D97-AF65-F5344CB8AC3E}">
        <p14:creationId xmlns:p14="http://schemas.microsoft.com/office/powerpoint/2010/main" val="476703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0F6DFCC-F163-824A-D448-F48F1DE56F13}"/>
              </a:ext>
            </a:extLst>
          </p:cNvPr>
          <p:cNvSpPr txBox="1"/>
          <p:nvPr/>
        </p:nvSpPr>
        <p:spPr>
          <a:xfrm>
            <a:off x="57373" y="86288"/>
            <a:ext cx="726778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Calibri" panose="020F0502020204030204"/>
                <a:ea typeface="+mn-ea"/>
                <a:cs typeface="+mn-cs"/>
              </a:rPr>
              <a:t>Population Projections,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Population and Prevalence - Power BI</a:t>
            </a: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EA243F2-F2AA-E380-595E-B51F13DBAF3D}"/>
              </a:ext>
            </a:extLst>
          </p:cNvPr>
          <p:cNvPicPr>
            <a:picLocks noChangeAspect="1"/>
          </p:cNvPicPr>
          <p:nvPr/>
        </p:nvPicPr>
        <p:blipFill>
          <a:blip r:embed="rId4"/>
          <a:stretch>
            <a:fillRect/>
          </a:stretch>
        </p:blipFill>
        <p:spPr>
          <a:xfrm>
            <a:off x="57373" y="1158237"/>
            <a:ext cx="3957834" cy="2679257"/>
          </a:xfrm>
          <a:prstGeom prst="rect">
            <a:avLst/>
          </a:prstGeom>
          <a:ln>
            <a:solidFill>
              <a:schemeClr val="tx1"/>
            </a:solidFill>
          </a:ln>
        </p:spPr>
      </p:pic>
      <p:pic>
        <p:nvPicPr>
          <p:cNvPr id="8" name="Picture 7">
            <a:extLst>
              <a:ext uri="{FF2B5EF4-FFF2-40B4-BE49-F238E27FC236}">
                <a16:creationId xmlns:a16="http://schemas.microsoft.com/office/drawing/2014/main" id="{F5509A3D-D162-AEF0-A7EC-A6569AFED865}"/>
              </a:ext>
            </a:extLst>
          </p:cNvPr>
          <p:cNvPicPr>
            <a:picLocks noChangeAspect="1"/>
          </p:cNvPicPr>
          <p:nvPr/>
        </p:nvPicPr>
        <p:blipFill>
          <a:blip r:embed="rId5"/>
          <a:stretch>
            <a:fillRect/>
          </a:stretch>
        </p:blipFill>
        <p:spPr>
          <a:xfrm>
            <a:off x="57373" y="3933585"/>
            <a:ext cx="3956880" cy="2743202"/>
          </a:xfrm>
          <a:prstGeom prst="rect">
            <a:avLst/>
          </a:prstGeom>
          <a:ln>
            <a:solidFill>
              <a:schemeClr val="tx1"/>
            </a:solidFill>
          </a:ln>
        </p:spPr>
      </p:pic>
      <p:pic>
        <p:nvPicPr>
          <p:cNvPr id="12" name="Picture 11">
            <a:extLst>
              <a:ext uri="{FF2B5EF4-FFF2-40B4-BE49-F238E27FC236}">
                <a16:creationId xmlns:a16="http://schemas.microsoft.com/office/drawing/2014/main" id="{3788A905-9D50-66F5-00EC-FE0A12DFEDB8}"/>
              </a:ext>
            </a:extLst>
          </p:cNvPr>
          <p:cNvPicPr>
            <a:picLocks noChangeAspect="1"/>
          </p:cNvPicPr>
          <p:nvPr/>
        </p:nvPicPr>
        <p:blipFill>
          <a:blip r:embed="rId6"/>
          <a:stretch>
            <a:fillRect/>
          </a:stretch>
        </p:blipFill>
        <p:spPr>
          <a:xfrm>
            <a:off x="4083074" y="1158237"/>
            <a:ext cx="3957834" cy="2679257"/>
          </a:xfrm>
          <a:prstGeom prst="rect">
            <a:avLst/>
          </a:prstGeom>
          <a:ln>
            <a:solidFill>
              <a:schemeClr val="tx1"/>
            </a:solidFill>
          </a:ln>
        </p:spPr>
      </p:pic>
      <p:pic>
        <p:nvPicPr>
          <p:cNvPr id="14" name="Picture 13">
            <a:extLst>
              <a:ext uri="{FF2B5EF4-FFF2-40B4-BE49-F238E27FC236}">
                <a16:creationId xmlns:a16="http://schemas.microsoft.com/office/drawing/2014/main" id="{A618377E-22F7-3FAE-5AF6-C5470BA634CF}"/>
              </a:ext>
            </a:extLst>
          </p:cNvPr>
          <p:cNvPicPr>
            <a:picLocks noChangeAspect="1"/>
          </p:cNvPicPr>
          <p:nvPr/>
        </p:nvPicPr>
        <p:blipFill>
          <a:blip r:embed="rId7"/>
          <a:stretch>
            <a:fillRect/>
          </a:stretch>
        </p:blipFill>
        <p:spPr>
          <a:xfrm>
            <a:off x="8108775" y="3933585"/>
            <a:ext cx="3956881" cy="2743202"/>
          </a:xfrm>
          <a:prstGeom prst="rect">
            <a:avLst/>
          </a:prstGeom>
          <a:ln>
            <a:solidFill>
              <a:schemeClr val="tx1"/>
            </a:solidFill>
          </a:ln>
        </p:spPr>
      </p:pic>
      <p:pic>
        <p:nvPicPr>
          <p:cNvPr id="16" name="Picture 15">
            <a:extLst>
              <a:ext uri="{FF2B5EF4-FFF2-40B4-BE49-F238E27FC236}">
                <a16:creationId xmlns:a16="http://schemas.microsoft.com/office/drawing/2014/main" id="{93B4EE94-E201-2426-F432-E42B622DEC86}"/>
              </a:ext>
            </a:extLst>
          </p:cNvPr>
          <p:cNvPicPr>
            <a:picLocks noChangeAspect="1"/>
          </p:cNvPicPr>
          <p:nvPr/>
        </p:nvPicPr>
        <p:blipFill>
          <a:blip r:embed="rId8"/>
          <a:stretch>
            <a:fillRect/>
          </a:stretch>
        </p:blipFill>
        <p:spPr>
          <a:xfrm>
            <a:off x="8108776" y="1161222"/>
            <a:ext cx="3956881" cy="2676273"/>
          </a:xfrm>
          <a:prstGeom prst="rect">
            <a:avLst/>
          </a:prstGeom>
          <a:ln>
            <a:solidFill>
              <a:schemeClr val="tx1"/>
            </a:solidFill>
          </a:ln>
        </p:spPr>
      </p:pic>
      <p:pic>
        <p:nvPicPr>
          <p:cNvPr id="18" name="Picture 17">
            <a:extLst>
              <a:ext uri="{FF2B5EF4-FFF2-40B4-BE49-F238E27FC236}">
                <a16:creationId xmlns:a16="http://schemas.microsoft.com/office/drawing/2014/main" id="{E89DFD4B-81B8-6609-4A41-A719250FA443}"/>
              </a:ext>
            </a:extLst>
          </p:cNvPr>
          <p:cNvPicPr>
            <a:picLocks noChangeAspect="1"/>
          </p:cNvPicPr>
          <p:nvPr/>
        </p:nvPicPr>
        <p:blipFill>
          <a:blip r:embed="rId9"/>
          <a:stretch>
            <a:fillRect/>
          </a:stretch>
        </p:blipFill>
        <p:spPr>
          <a:xfrm>
            <a:off x="4102201" y="3933585"/>
            <a:ext cx="3938707" cy="2743202"/>
          </a:xfrm>
          <a:prstGeom prst="rect">
            <a:avLst/>
          </a:prstGeom>
          <a:ln>
            <a:solidFill>
              <a:schemeClr val="tx1"/>
            </a:solidFill>
          </a:ln>
        </p:spPr>
      </p:pic>
      <p:pic>
        <p:nvPicPr>
          <p:cNvPr id="20" name="Picture 19">
            <a:extLst>
              <a:ext uri="{FF2B5EF4-FFF2-40B4-BE49-F238E27FC236}">
                <a16:creationId xmlns:a16="http://schemas.microsoft.com/office/drawing/2014/main" id="{B478EFB1-A56D-B120-C028-2F97C78F89D4}"/>
              </a:ext>
            </a:extLst>
          </p:cNvPr>
          <p:cNvPicPr>
            <a:picLocks noChangeAspect="1"/>
          </p:cNvPicPr>
          <p:nvPr/>
        </p:nvPicPr>
        <p:blipFill>
          <a:blip r:embed="rId10"/>
          <a:stretch>
            <a:fillRect/>
          </a:stretch>
        </p:blipFill>
        <p:spPr>
          <a:xfrm>
            <a:off x="109351" y="928789"/>
            <a:ext cx="4457929" cy="133357"/>
          </a:xfrm>
          <a:prstGeom prst="rect">
            <a:avLst/>
          </a:prstGeom>
        </p:spPr>
      </p:pic>
    </p:spTree>
    <p:extLst>
      <p:ext uri="{BB962C8B-B14F-4D97-AF65-F5344CB8AC3E}">
        <p14:creationId xmlns:p14="http://schemas.microsoft.com/office/powerpoint/2010/main" val="146816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1A21B4-B152-F817-D1BC-BC3EE3AE0FB3}"/>
              </a:ext>
            </a:extLst>
          </p:cNvPr>
          <p:cNvSpPr txBox="1"/>
          <p:nvPr/>
        </p:nvSpPr>
        <p:spPr>
          <a:xfrm>
            <a:off x="834013" y="391886"/>
            <a:ext cx="10832123" cy="769441"/>
          </a:xfrm>
          <a:prstGeom prst="rect">
            <a:avLst/>
          </a:prstGeom>
          <a:noFill/>
        </p:spPr>
        <p:txBody>
          <a:bodyPr wrap="square" rtlCol="0">
            <a:spAutoFit/>
          </a:bodyPr>
          <a:lstStyle/>
          <a:p>
            <a:r>
              <a:rPr lang="en-GB" sz="4400" b="1">
                <a:solidFill>
                  <a:srgbClr val="006072"/>
                </a:solidFill>
                <a:latin typeface="Arial" panose="020B0604020202020204" pitchFamily="34" charset="0"/>
                <a:cs typeface="Arial" panose="020B0604020202020204" pitchFamily="34" charset="0"/>
              </a:rPr>
              <a:t>Employment Service – Mental Health</a:t>
            </a:r>
          </a:p>
        </p:txBody>
      </p:sp>
      <p:graphicFrame>
        <p:nvGraphicFramePr>
          <p:cNvPr id="3" name="Table 2">
            <a:extLst>
              <a:ext uri="{FF2B5EF4-FFF2-40B4-BE49-F238E27FC236}">
                <a16:creationId xmlns:a16="http://schemas.microsoft.com/office/drawing/2014/main" id="{286A6091-759D-94DC-63B1-0DB47BB29451}"/>
              </a:ext>
            </a:extLst>
          </p:cNvPr>
          <p:cNvGraphicFramePr>
            <a:graphicFrameLocks noGrp="1"/>
          </p:cNvGraphicFramePr>
          <p:nvPr>
            <p:extLst>
              <p:ext uri="{D42A27DB-BD31-4B8C-83A1-F6EECF244321}">
                <p14:modId xmlns:p14="http://schemas.microsoft.com/office/powerpoint/2010/main" val="1418427636"/>
              </p:ext>
            </p:extLst>
          </p:nvPr>
        </p:nvGraphicFramePr>
        <p:xfrm>
          <a:off x="1790192" y="1573723"/>
          <a:ext cx="8611616" cy="741680"/>
        </p:xfrm>
        <a:graphic>
          <a:graphicData uri="http://schemas.openxmlformats.org/drawingml/2006/table">
            <a:tbl>
              <a:tblPr firstRow="1" bandRow="1">
                <a:tableStyleId>{F5AB1C69-6EDB-4FF4-983F-18BD219EF322}</a:tableStyleId>
              </a:tblPr>
              <a:tblGrid>
                <a:gridCol w="1796288">
                  <a:extLst>
                    <a:ext uri="{9D8B030D-6E8A-4147-A177-3AD203B41FA5}">
                      <a16:colId xmlns:a16="http://schemas.microsoft.com/office/drawing/2014/main" val="2060464353"/>
                    </a:ext>
                  </a:extLst>
                </a:gridCol>
                <a:gridCol w="2596896">
                  <a:extLst>
                    <a:ext uri="{9D8B030D-6E8A-4147-A177-3AD203B41FA5}">
                      <a16:colId xmlns:a16="http://schemas.microsoft.com/office/drawing/2014/main" val="4082377791"/>
                    </a:ext>
                  </a:extLst>
                </a:gridCol>
                <a:gridCol w="2511552">
                  <a:extLst>
                    <a:ext uri="{9D8B030D-6E8A-4147-A177-3AD203B41FA5}">
                      <a16:colId xmlns:a16="http://schemas.microsoft.com/office/drawing/2014/main" val="2075951757"/>
                    </a:ext>
                  </a:extLst>
                </a:gridCol>
                <a:gridCol w="1706880">
                  <a:extLst>
                    <a:ext uri="{9D8B030D-6E8A-4147-A177-3AD203B41FA5}">
                      <a16:colId xmlns:a16="http://schemas.microsoft.com/office/drawing/2014/main" val="1302993506"/>
                    </a:ext>
                  </a:extLst>
                </a:gridCol>
              </a:tblGrid>
              <a:tr h="370840">
                <a:tc>
                  <a:txBody>
                    <a:bodyPr/>
                    <a:lstStyle/>
                    <a:p>
                      <a:r>
                        <a:rPr lang="en-GB"/>
                        <a:t>Contract Value</a:t>
                      </a:r>
                    </a:p>
                  </a:txBody>
                  <a:tcPr>
                    <a:solidFill>
                      <a:srgbClr val="006072"/>
                    </a:solidFill>
                  </a:tcPr>
                </a:tc>
                <a:tc>
                  <a:txBody>
                    <a:bodyPr/>
                    <a:lstStyle/>
                    <a:p>
                      <a:r>
                        <a:rPr lang="en-GB"/>
                        <a:t>No of People Supported</a:t>
                      </a:r>
                    </a:p>
                  </a:txBody>
                  <a:tcPr>
                    <a:solidFill>
                      <a:srgbClr val="006072"/>
                    </a:solidFill>
                  </a:tcPr>
                </a:tc>
                <a:tc>
                  <a:txBody>
                    <a:bodyPr/>
                    <a:lstStyle/>
                    <a:p>
                      <a:r>
                        <a:rPr lang="en-GB"/>
                        <a:t>Weekly Cost per Person</a:t>
                      </a:r>
                    </a:p>
                  </a:txBody>
                  <a:tcPr>
                    <a:solidFill>
                      <a:srgbClr val="006072"/>
                    </a:solidFill>
                  </a:tcPr>
                </a:tc>
                <a:tc>
                  <a:txBody>
                    <a:bodyPr/>
                    <a:lstStyle/>
                    <a:p>
                      <a:r>
                        <a:rPr lang="en-GB"/>
                        <a:t>Risk</a:t>
                      </a:r>
                    </a:p>
                  </a:txBody>
                  <a:tcPr>
                    <a:solidFill>
                      <a:srgbClr val="006072"/>
                    </a:solidFill>
                  </a:tcPr>
                </a:tc>
                <a:extLst>
                  <a:ext uri="{0D108BD9-81ED-4DB2-BD59-A6C34878D82A}">
                    <a16:rowId xmlns:a16="http://schemas.microsoft.com/office/drawing/2014/main" val="1257610171"/>
                  </a:ext>
                </a:extLst>
              </a:tr>
              <a:tr h="370840">
                <a:tc>
                  <a:txBody>
                    <a:bodyPr/>
                    <a:lstStyle/>
                    <a:p>
                      <a:r>
                        <a:rPr lang="en-GB"/>
                        <a:t>£61k</a:t>
                      </a:r>
                    </a:p>
                  </a:txBody>
                  <a:tcPr>
                    <a:solidFill>
                      <a:srgbClr val="006072">
                        <a:alpha val="58000"/>
                      </a:srgbClr>
                    </a:solidFill>
                  </a:tcPr>
                </a:tc>
                <a:tc>
                  <a:txBody>
                    <a:bodyPr/>
                    <a:lstStyle/>
                    <a:p>
                      <a:r>
                        <a:rPr lang="en-GB"/>
                        <a:t>212</a:t>
                      </a:r>
                    </a:p>
                  </a:txBody>
                  <a:tcPr>
                    <a:solidFill>
                      <a:srgbClr val="006072">
                        <a:alpha val="58000"/>
                      </a:srgbClr>
                    </a:solidFill>
                  </a:tcPr>
                </a:tc>
                <a:tc>
                  <a:txBody>
                    <a:bodyPr/>
                    <a:lstStyle/>
                    <a:p>
                      <a:r>
                        <a:rPr lang="en-GB"/>
                        <a:t>£5.53 (SC contribution)</a:t>
                      </a:r>
                    </a:p>
                  </a:txBody>
                  <a:tcPr>
                    <a:solidFill>
                      <a:srgbClr val="006072">
                        <a:alpha val="58000"/>
                      </a:srgbClr>
                    </a:solidFill>
                  </a:tcPr>
                </a:tc>
                <a:tc>
                  <a:txBody>
                    <a:bodyPr/>
                    <a:lstStyle/>
                    <a:p>
                      <a:endParaRPr lang="en-GB"/>
                    </a:p>
                  </a:txBody>
                  <a:tcPr>
                    <a:solidFill>
                      <a:srgbClr val="FF0000"/>
                    </a:solidFill>
                  </a:tcPr>
                </a:tc>
                <a:extLst>
                  <a:ext uri="{0D108BD9-81ED-4DB2-BD59-A6C34878D82A}">
                    <a16:rowId xmlns:a16="http://schemas.microsoft.com/office/drawing/2014/main" val="58931110"/>
                  </a:ext>
                </a:extLst>
              </a:tr>
            </a:tbl>
          </a:graphicData>
        </a:graphic>
      </p:graphicFrame>
      <p:pic>
        <p:nvPicPr>
          <p:cNvPr id="4098" name="Picture 2" descr="Home - Somerset NHS Foundation Trust">
            <a:extLst>
              <a:ext uri="{FF2B5EF4-FFF2-40B4-BE49-F238E27FC236}">
                <a16:creationId xmlns:a16="http://schemas.microsoft.com/office/drawing/2014/main" id="{D384B3B2-F3F0-6593-64E0-4BD617246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9720" y="4962222"/>
            <a:ext cx="2631586" cy="13241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42B3E50-A5DC-0B79-BAF4-6EC649677076}"/>
              </a:ext>
            </a:extLst>
          </p:cNvPr>
          <p:cNvSpPr txBox="1"/>
          <p:nvPr/>
        </p:nvSpPr>
        <p:spPr>
          <a:xfrm>
            <a:off x="1018124" y="2480149"/>
            <a:ext cx="9817240" cy="369331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a:t>Contribution from SC to support the service operated by Somerset NHS Foundation Trust</a:t>
            </a:r>
          </a:p>
          <a:p>
            <a:pPr marL="285750" indent="-285750">
              <a:buFont typeface="Arial" panose="020B0604020202020204" pitchFamily="34" charset="0"/>
              <a:buChar char="•"/>
            </a:pPr>
            <a:r>
              <a:rPr lang="en-GB"/>
              <a:t>212 individuals (188 people with mental ill-health and 24 carers) accessing the service as at 16/10/2023 at a mean average cost of £5.53 per week based on the SC contribution.</a:t>
            </a:r>
          </a:p>
          <a:p>
            <a:pPr marL="285750" indent="-285750">
              <a:buFont typeface="Arial" panose="020B0604020202020204" pitchFamily="34" charset="0"/>
              <a:buChar char="•"/>
            </a:pPr>
            <a:r>
              <a:rPr lang="en-GB"/>
              <a:t>Service is primarily focused on enabling people (currently 188) experiencing acute mental ill health to retain employment while in hospital or gain it as part of their support on discharge </a:t>
            </a:r>
          </a:p>
          <a:p>
            <a:pPr marL="285750" indent="-285750">
              <a:buFont typeface="Arial" panose="020B0604020202020204" pitchFamily="34" charset="0"/>
              <a:buChar char="•"/>
            </a:pPr>
            <a:r>
              <a:rPr lang="en-GB"/>
              <a:t>Also supports carers (currently 24) of people with acute mental ill-health to retain their own employment</a:t>
            </a:r>
          </a:p>
          <a:p>
            <a:pPr marL="285750" indent="-285750">
              <a:buFont typeface="Arial" panose="020B0604020202020204" pitchFamily="34" charset="0"/>
              <a:buChar char="•"/>
            </a:pPr>
            <a:r>
              <a:rPr lang="en-GB"/>
              <a:t>Impact on family carers and the sustainability of these arrangements</a:t>
            </a:r>
          </a:p>
          <a:p>
            <a:pPr marL="285750" indent="-285750">
              <a:buFont typeface="Arial" panose="020B0604020202020204" pitchFamily="34" charset="0"/>
              <a:buChar char="•"/>
            </a:pPr>
            <a:r>
              <a:rPr lang="en-GB"/>
              <a:t>Retention/gaining of employment is strongly linked to good mental wellbeing </a:t>
            </a:r>
          </a:p>
          <a:p>
            <a:pPr marL="285750" indent="-285750">
              <a:buFont typeface="Arial" panose="020B0604020202020204" pitchFamily="34" charset="0"/>
              <a:buChar char="•"/>
            </a:pPr>
            <a:r>
              <a:rPr lang="en-GB"/>
              <a:t>Risk of people who lose their employment requiring other services e.g. housing</a:t>
            </a:r>
          </a:p>
          <a:p>
            <a:pPr marL="285750" indent="-285750">
              <a:buFont typeface="Arial" panose="020B0604020202020204" pitchFamily="34" charset="0"/>
              <a:buChar char="•"/>
            </a:pPr>
            <a:r>
              <a:rPr lang="en-GB" sz="1800"/>
              <a:t>Contribution supports SC responsibilities under sections 2.16, 6.61, 6.121, 11.40, 11.41, 16.10 of Care &amp; Support Statutory Guidance </a:t>
            </a:r>
            <a:endParaRPr lang="en-GB"/>
          </a:p>
          <a:p>
            <a:pPr marL="285750" indent="-285750">
              <a:buFont typeface="Arial" panose="020B0604020202020204" pitchFamily="34" charset="0"/>
              <a:buChar char="•"/>
            </a:pPr>
            <a:endParaRPr lang="en-GB"/>
          </a:p>
        </p:txBody>
      </p:sp>
    </p:spTree>
    <p:extLst>
      <p:ext uri="{BB962C8B-B14F-4D97-AF65-F5344CB8AC3E}">
        <p14:creationId xmlns:p14="http://schemas.microsoft.com/office/powerpoint/2010/main" val="2087879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1A21B4-B152-F817-D1BC-BC3EE3AE0FB3}"/>
              </a:ext>
            </a:extLst>
          </p:cNvPr>
          <p:cNvSpPr txBox="1"/>
          <p:nvPr/>
        </p:nvSpPr>
        <p:spPr>
          <a:xfrm>
            <a:off x="834013" y="391886"/>
            <a:ext cx="10832123" cy="769441"/>
          </a:xfrm>
          <a:prstGeom prst="rect">
            <a:avLst/>
          </a:prstGeom>
          <a:noFill/>
        </p:spPr>
        <p:txBody>
          <a:bodyPr wrap="square" lIns="91440" tIns="45720" rIns="91440" bIns="45720" rtlCol="0" anchor="t">
            <a:spAutoFit/>
          </a:bodyPr>
          <a:lstStyle/>
          <a:p>
            <a:r>
              <a:rPr lang="en-GB" sz="4400" b="1">
                <a:solidFill>
                  <a:srgbClr val="006072"/>
                </a:solidFill>
                <a:latin typeface="Arial"/>
                <a:cs typeface="Arial"/>
              </a:rPr>
              <a:t>Floating Dementia Service</a:t>
            </a:r>
          </a:p>
        </p:txBody>
      </p:sp>
      <p:sp>
        <p:nvSpPr>
          <p:cNvPr id="7" name="TextBox 6">
            <a:extLst>
              <a:ext uri="{FF2B5EF4-FFF2-40B4-BE49-F238E27FC236}">
                <a16:creationId xmlns:a16="http://schemas.microsoft.com/office/drawing/2014/main" id="{59500B16-6603-76CC-8F29-51FBA0D2714E}"/>
              </a:ext>
            </a:extLst>
          </p:cNvPr>
          <p:cNvSpPr txBox="1"/>
          <p:nvPr/>
        </p:nvSpPr>
        <p:spPr>
          <a:xfrm>
            <a:off x="834013" y="3023644"/>
            <a:ext cx="9395209" cy="2308324"/>
          </a:xfrm>
          <a:prstGeom prst="rect">
            <a:avLst/>
          </a:prstGeom>
          <a:noFill/>
        </p:spPr>
        <p:txBody>
          <a:bodyPr wrap="square" rtlCol="0">
            <a:spAutoFit/>
          </a:bodyPr>
          <a:lstStyle/>
          <a:p>
            <a:pPr marL="285750" indent="-285750">
              <a:buFont typeface="Arial" panose="020B0604020202020204" pitchFamily="34" charset="0"/>
              <a:buChar char="•"/>
            </a:pPr>
            <a:r>
              <a:rPr lang="en-GB"/>
              <a:t>Supports service users with a diagnosis of dementia living in the community</a:t>
            </a:r>
          </a:p>
          <a:p>
            <a:pPr marL="285750" indent="-285750">
              <a:buFont typeface="Arial" panose="020B0604020202020204" pitchFamily="34" charset="0"/>
              <a:buChar char="•"/>
            </a:pPr>
            <a:r>
              <a:rPr lang="en-GB"/>
              <a:t>60 service users access the service per annum</a:t>
            </a:r>
          </a:p>
          <a:p>
            <a:pPr marL="285750" indent="-285750">
              <a:buFont typeface="Arial" panose="020B0604020202020204" pitchFamily="34" charset="0"/>
              <a:buChar char="•"/>
            </a:pPr>
            <a:r>
              <a:rPr lang="en-GB"/>
              <a:t>Cost £45 per week per service user</a:t>
            </a:r>
          </a:p>
          <a:p>
            <a:pPr marL="285750" indent="-285750">
              <a:buFont typeface="Arial" panose="020B0604020202020204" pitchFamily="34" charset="0"/>
              <a:buChar char="•"/>
            </a:pPr>
            <a:r>
              <a:rPr lang="en-GB"/>
              <a:t>Increase in expenditure on homecare, residential &amp; nursing </a:t>
            </a:r>
          </a:p>
          <a:p>
            <a:pPr marL="285750" indent="-285750">
              <a:buFont typeface="Arial" panose="020B0604020202020204" pitchFamily="34" charset="0"/>
              <a:buChar char="•"/>
            </a:pPr>
            <a:r>
              <a:rPr lang="en-GB"/>
              <a:t>Service is being recommissioned and redeveloped as part of the dementia alliance service health will contribute towards cost of the new development</a:t>
            </a:r>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p:txBody>
      </p:sp>
      <p:graphicFrame>
        <p:nvGraphicFramePr>
          <p:cNvPr id="8" name="Table 7">
            <a:extLst>
              <a:ext uri="{FF2B5EF4-FFF2-40B4-BE49-F238E27FC236}">
                <a16:creationId xmlns:a16="http://schemas.microsoft.com/office/drawing/2014/main" id="{FBE8F0F1-E31E-2783-0F7A-32356563C908}"/>
              </a:ext>
            </a:extLst>
          </p:cNvPr>
          <p:cNvGraphicFramePr>
            <a:graphicFrameLocks noGrp="1"/>
          </p:cNvGraphicFramePr>
          <p:nvPr>
            <p:extLst>
              <p:ext uri="{D42A27DB-BD31-4B8C-83A1-F6EECF244321}">
                <p14:modId xmlns:p14="http://schemas.microsoft.com/office/powerpoint/2010/main" val="481719769"/>
              </p:ext>
            </p:extLst>
          </p:nvPr>
        </p:nvGraphicFramePr>
        <p:xfrm>
          <a:off x="1790192" y="1573723"/>
          <a:ext cx="8611616" cy="741680"/>
        </p:xfrm>
        <a:graphic>
          <a:graphicData uri="http://schemas.openxmlformats.org/drawingml/2006/table">
            <a:tbl>
              <a:tblPr firstRow="1" bandRow="1">
                <a:tableStyleId>{F5AB1C69-6EDB-4FF4-983F-18BD219EF322}</a:tableStyleId>
              </a:tblPr>
              <a:tblGrid>
                <a:gridCol w="1796288">
                  <a:extLst>
                    <a:ext uri="{9D8B030D-6E8A-4147-A177-3AD203B41FA5}">
                      <a16:colId xmlns:a16="http://schemas.microsoft.com/office/drawing/2014/main" val="2060464353"/>
                    </a:ext>
                  </a:extLst>
                </a:gridCol>
                <a:gridCol w="2596896">
                  <a:extLst>
                    <a:ext uri="{9D8B030D-6E8A-4147-A177-3AD203B41FA5}">
                      <a16:colId xmlns:a16="http://schemas.microsoft.com/office/drawing/2014/main" val="4082377791"/>
                    </a:ext>
                  </a:extLst>
                </a:gridCol>
                <a:gridCol w="2511552">
                  <a:extLst>
                    <a:ext uri="{9D8B030D-6E8A-4147-A177-3AD203B41FA5}">
                      <a16:colId xmlns:a16="http://schemas.microsoft.com/office/drawing/2014/main" val="2075951757"/>
                    </a:ext>
                  </a:extLst>
                </a:gridCol>
                <a:gridCol w="1706880">
                  <a:extLst>
                    <a:ext uri="{9D8B030D-6E8A-4147-A177-3AD203B41FA5}">
                      <a16:colId xmlns:a16="http://schemas.microsoft.com/office/drawing/2014/main" val="1302993506"/>
                    </a:ext>
                  </a:extLst>
                </a:gridCol>
              </a:tblGrid>
              <a:tr h="370840">
                <a:tc>
                  <a:txBody>
                    <a:bodyPr/>
                    <a:lstStyle/>
                    <a:p>
                      <a:r>
                        <a:rPr lang="en-GB"/>
                        <a:t>Contract Value</a:t>
                      </a:r>
                    </a:p>
                  </a:txBody>
                  <a:tcPr>
                    <a:solidFill>
                      <a:srgbClr val="006072"/>
                    </a:solidFill>
                  </a:tcPr>
                </a:tc>
                <a:tc>
                  <a:txBody>
                    <a:bodyPr/>
                    <a:lstStyle/>
                    <a:p>
                      <a:r>
                        <a:rPr lang="en-GB"/>
                        <a:t>No of People Supported</a:t>
                      </a:r>
                    </a:p>
                  </a:txBody>
                  <a:tcPr>
                    <a:solidFill>
                      <a:srgbClr val="006072"/>
                    </a:solidFill>
                  </a:tcPr>
                </a:tc>
                <a:tc>
                  <a:txBody>
                    <a:bodyPr/>
                    <a:lstStyle/>
                    <a:p>
                      <a:r>
                        <a:rPr lang="en-GB"/>
                        <a:t>Weekly Cost per Person</a:t>
                      </a:r>
                    </a:p>
                  </a:txBody>
                  <a:tcPr>
                    <a:solidFill>
                      <a:srgbClr val="006072"/>
                    </a:solidFill>
                  </a:tcPr>
                </a:tc>
                <a:tc>
                  <a:txBody>
                    <a:bodyPr/>
                    <a:lstStyle/>
                    <a:p>
                      <a:r>
                        <a:rPr lang="en-GB"/>
                        <a:t>Risk</a:t>
                      </a:r>
                    </a:p>
                  </a:txBody>
                  <a:tcPr>
                    <a:solidFill>
                      <a:srgbClr val="006072"/>
                    </a:solidFill>
                  </a:tcPr>
                </a:tc>
                <a:extLst>
                  <a:ext uri="{0D108BD9-81ED-4DB2-BD59-A6C34878D82A}">
                    <a16:rowId xmlns:a16="http://schemas.microsoft.com/office/drawing/2014/main" val="1257610171"/>
                  </a:ext>
                </a:extLst>
              </a:tr>
              <a:tr h="370840">
                <a:tc>
                  <a:txBody>
                    <a:bodyPr/>
                    <a:lstStyle/>
                    <a:p>
                      <a:r>
                        <a:rPr lang="en-GB"/>
                        <a:t>£140k</a:t>
                      </a:r>
                    </a:p>
                  </a:txBody>
                  <a:tcPr>
                    <a:solidFill>
                      <a:srgbClr val="006072">
                        <a:alpha val="58000"/>
                      </a:srgbClr>
                    </a:solidFill>
                  </a:tcPr>
                </a:tc>
                <a:tc>
                  <a:txBody>
                    <a:bodyPr/>
                    <a:lstStyle/>
                    <a:p>
                      <a:r>
                        <a:rPr lang="en-GB"/>
                        <a:t>60</a:t>
                      </a:r>
                    </a:p>
                  </a:txBody>
                  <a:tcPr>
                    <a:solidFill>
                      <a:srgbClr val="006072">
                        <a:alpha val="58000"/>
                      </a:srgbClr>
                    </a:solidFill>
                  </a:tcPr>
                </a:tc>
                <a:tc>
                  <a:txBody>
                    <a:bodyPr/>
                    <a:lstStyle/>
                    <a:p>
                      <a:r>
                        <a:rPr lang="en-GB"/>
                        <a:t>£45</a:t>
                      </a:r>
                    </a:p>
                  </a:txBody>
                  <a:tcPr>
                    <a:solidFill>
                      <a:srgbClr val="006072">
                        <a:alpha val="58000"/>
                      </a:srgbClr>
                    </a:solidFill>
                  </a:tcPr>
                </a:tc>
                <a:tc>
                  <a:txBody>
                    <a:bodyPr/>
                    <a:lstStyle/>
                    <a:p>
                      <a:endParaRPr lang="en-GB"/>
                    </a:p>
                  </a:txBody>
                  <a:tcPr>
                    <a:solidFill>
                      <a:srgbClr val="FF0000"/>
                    </a:solidFill>
                  </a:tcPr>
                </a:tc>
                <a:extLst>
                  <a:ext uri="{0D108BD9-81ED-4DB2-BD59-A6C34878D82A}">
                    <a16:rowId xmlns:a16="http://schemas.microsoft.com/office/drawing/2014/main" val="58931110"/>
                  </a:ext>
                </a:extLst>
              </a:tr>
            </a:tbl>
          </a:graphicData>
        </a:graphic>
      </p:graphicFrame>
      <p:pic>
        <p:nvPicPr>
          <p:cNvPr id="2052" name="Picture 4" descr="We are Rethink Mental Illness">
            <a:extLst>
              <a:ext uri="{FF2B5EF4-FFF2-40B4-BE49-F238E27FC236}">
                <a16:creationId xmlns:a16="http://schemas.microsoft.com/office/drawing/2014/main" id="{BB9299E0-F7BB-2809-4CDF-D7542AC81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163" y="408575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5855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1A21B4-B152-F817-D1BC-BC3EE3AE0FB3}"/>
              </a:ext>
            </a:extLst>
          </p:cNvPr>
          <p:cNvSpPr txBox="1"/>
          <p:nvPr/>
        </p:nvSpPr>
        <p:spPr>
          <a:xfrm>
            <a:off x="834013" y="391886"/>
            <a:ext cx="10832123" cy="769441"/>
          </a:xfrm>
          <a:prstGeom prst="rect">
            <a:avLst/>
          </a:prstGeom>
          <a:noFill/>
        </p:spPr>
        <p:txBody>
          <a:bodyPr wrap="square" rtlCol="0">
            <a:spAutoFit/>
          </a:bodyPr>
          <a:lstStyle/>
          <a:p>
            <a:r>
              <a:rPr lang="en-GB" sz="4400" b="1">
                <a:solidFill>
                  <a:srgbClr val="006072"/>
                </a:solidFill>
                <a:latin typeface="Arial" panose="020B0604020202020204" pitchFamily="34" charset="0"/>
                <a:cs typeface="Arial" panose="020B0604020202020204" pitchFamily="34" charset="0"/>
              </a:rPr>
              <a:t>Keyring</a:t>
            </a:r>
          </a:p>
        </p:txBody>
      </p:sp>
      <p:graphicFrame>
        <p:nvGraphicFramePr>
          <p:cNvPr id="3" name="Table 2">
            <a:extLst>
              <a:ext uri="{FF2B5EF4-FFF2-40B4-BE49-F238E27FC236}">
                <a16:creationId xmlns:a16="http://schemas.microsoft.com/office/drawing/2014/main" id="{7A35FCFC-7F90-EF23-A6F8-791EB71FEFC8}"/>
              </a:ext>
            </a:extLst>
          </p:cNvPr>
          <p:cNvGraphicFramePr>
            <a:graphicFrameLocks noGrp="1"/>
          </p:cNvGraphicFramePr>
          <p:nvPr>
            <p:extLst>
              <p:ext uri="{D42A27DB-BD31-4B8C-83A1-F6EECF244321}">
                <p14:modId xmlns:p14="http://schemas.microsoft.com/office/powerpoint/2010/main" val="1913160155"/>
              </p:ext>
            </p:extLst>
          </p:nvPr>
        </p:nvGraphicFramePr>
        <p:xfrm>
          <a:off x="1790192" y="1573723"/>
          <a:ext cx="8661565" cy="741680"/>
        </p:xfrm>
        <a:graphic>
          <a:graphicData uri="http://schemas.openxmlformats.org/drawingml/2006/table">
            <a:tbl>
              <a:tblPr firstRow="1" bandRow="1">
                <a:tableStyleId>{F5AB1C69-6EDB-4FF4-983F-18BD219EF322}</a:tableStyleId>
              </a:tblPr>
              <a:tblGrid>
                <a:gridCol w="1796286">
                  <a:extLst>
                    <a:ext uri="{9D8B030D-6E8A-4147-A177-3AD203B41FA5}">
                      <a16:colId xmlns:a16="http://schemas.microsoft.com/office/drawing/2014/main" val="2060464353"/>
                    </a:ext>
                  </a:extLst>
                </a:gridCol>
                <a:gridCol w="2596895">
                  <a:extLst>
                    <a:ext uri="{9D8B030D-6E8A-4147-A177-3AD203B41FA5}">
                      <a16:colId xmlns:a16="http://schemas.microsoft.com/office/drawing/2014/main" val="4082377791"/>
                    </a:ext>
                  </a:extLst>
                </a:gridCol>
                <a:gridCol w="2550583">
                  <a:extLst>
                    <a:ext uri="{9D8B030D-6E8A-4147-A177-3AD203B41FA5}">
                      <a16:colId xmlns:a16="http://schemas.microsoft.com/office/drawing/2014/main" val="2075951757"/>
                    </a:ext>
                  </a:extLst>
                </a:gridCol>
                <a:gridCol w="1717801">
                  <a:extLst>
                    <a:ext uri="{9D8B030D-6E8A-4147-A177-3AD203B41FA5}">
                      <a16:colId xmlns:a16="http://schemas.microsoft.com/office/drawing/2014/main" val="1302993506"/>
                    </a:ext>
                  </a:extLst>
                </a:gridCol>
              </a:tblGrid>
              <a:tr h="370840">
                <a:tc>
                  <a:txBody>
                    <a:bodyPr/>
                    <a:lstStyle/>
                    <a:p>
                      <a:r>
                        <a:rPr lang="en-GB"/>
                        <a:t>Contract Value</a:t>
                      </a:r>
                    </a:p>
                  </a:txBody>
                  <a:tcPr>
                    <a:solidFill>
                      <a:srgbClr val="006072"/>
                    </a:solidFill>
                  </a:tcPr>
                </a:tc>
                <a:tc>
                  <a:txBody>
                    <a:bodyPr/>
                    <a:lstStyle/>
                    <a:p>
                      <a:r>
                        <a:rPr lang="en-GB"/>
                        <a:t>No of People Supported</a:t>
                      </a:r>
                    </a:p>
                  </a:txBody>
                  <a:tcPr>
                    <a:solidFill>
                      <a:srgbClr val="006072"/>
                    </a:solidFill>
                  </a:tcPr>
                </a:tc>
                <a:tc>
                  <a:txBody>
                    <a:bodyPr/>
                    <a:lstStyle/>
                    <a:p>
                      <a:r>
                        <a:rPr lang="en-GB"/>
                        <a:t>Weekly Cost per Person</a:t>
                      </a:r>
                    </a:p>
                  </a:txBody>
                  <a:tcPr>
                    <a:solidFill>
                      <a:srgbClr val="006072"/>
                    </a:solidFill>
                  </a:tcPr>
                </a:tc>
                <a:tc>
                  <a:txBody>
                    <a:bodyPr/>
                    <a:lstStyle/>
                    <a:p>
                      <a:r>
                        <a:rPr lang="en-GB"/>
                        <a:t>Risk</a:t>
                      </a:r>
                    </a:p>
                  </a:txBody>
                  <a:tcPr>
                    <a:solidFill>
                      <a:srgbClr val="006072"/>
                    </a:solidFill>
                  </a:tcPr>
                </a:tc>
                <a:extLst>
                  <a:ext uri="{0D108BD9-81ED-4DB2-BD59-A6C34878D82A}">
                    <a16:rowId xmlns:a16="http://schemas.microsoft.com/office/drawing/2014/main" val="1257610171"/>
                  </a:ext>
                </a:extLst>
              </a:tr>
              <a:tr h="370840">
                <a:tc>
                  <a:txBody>
                    <a:bodyPr/>
                    <a:lstStyle/>
                    <a:p>
                      <a:r>
                        <a:rPr lang="en-GB"/>
                        <a:t>£33k</a:t>
                      </a:r>
                    </a:p>
                  </a:txBody>
                  <a:tcPr>
                    <a:solidFill>
                      <a:srgbClr val="006072">
                        <a:alpha val="58000"/>
                      </a:srgbClr>
                    </a:solidFill>
                  </a:tcPr>
                </a:tc>
                <a:tc>
                  <a:txBody>
                    <a:bodyPr/>
                    <a:lstStyle/>
                    <a:p>
                      <a:r>
                        <a:rPr lang="en-GB"/>
                        <a:t>13</a:t>
                      </a:r>
                    </a:p>
                  </a:txBody>
                  <a:tcPr>
                    <a:solidFill>
                      <a:srgbClr val="006072">
                        <a:alpha val="58000"/>
                      </a:srgbClr>
                    </a:solidFill>
                  </a:tcPr>
                </a:tc>
                <a:tc>
                  <a:txBody>
                    <a:bodyPr/>
                    <a:lstStyle/>
                    <a:p>
                      <a:r>
                        <a:rPr lang="en-GB"/>
                        <a:t>£48.82</a:t>
                      </a:r>
                    </a:p>
                  </a:txBody>
                  <a:tcPr>
                    <a:solidFill>
                      <a:srgbClr val="006072">
                        <a:alpha val="58000"/>
                      </a:srgbClr>
                    </a:solidFill>
                  </a:tcPr>
                </a:tc>
                <a:tc>
                  <a:txBody>
                    <a:bodyPr/>
                    <a:lstStyle/>
                    <a:p>
                      <a:endParaRPr lang="en-GB"/>
                    </a:p>
                  </a:txBody>
                  <a:tcPr>
                    <a:solidFill>
                      <a:srgbClr val="FFC000"/>
                    </a:solidFill>
                  </a:tcPr>
                </a:tc>
                <a:extLst>
                  <a:ext uri="{0D108BD9-81ED-4DB2-BD59-A6C34878D82A}">
                    <a16:rowId xmlns:a16="http://schemas.microsoft.com/office/drawing/2014/main" val="58931110"/>
                  </a:ext>
                </a:extLst>
              </a:tr>
            </a:tbl>
          </a:graphicData>
        </a:graphic>
      </p:graphicFrame>
      <p:pic>
        <p:nvPicPr>
          <p:cNvPr id="5" name="Picture 4">
            <a:extLst>
              <a:ext uri="{FF2B5EF4-FFF2-40B4-BE49-F238E27FC236}">
                <a16:creationId xmlns:a16="http://schemas.microsoft.com/office/drawing/2014/main" id="{7D9CDBAA-D8BC-FC83-A5DB-01990F0AAD15}"/>
              </a:ext>
            </a:extLst>
          </p:cNvPr>
          <p:cNvPicPr>
            <a:picLocks noChangeAspect="1"/>
          </p:cNvPicPr>
          <p:nvPr/>
        </p:nvPicPr>
        <p:blipFill>
          <a:blip r:embed="rId2"/>
          <a:stretch>
            <a:fillRect/>
          </a:stretch>
        </p:blipFill>
        <p:spPr>
          <a:xfrm>
            <a:off x="10362945" y="5539416"/>
            <a:ext cx="1829055" cy="743054"/>
          </a:xfrm>
          <a:prstGeom prst="rect">
            <a:avLst/>
          </a:prstGeom>
        </p:spPr>
      </p:pic>
      <p:sp>
        <p:nvSpPr>
          <p:cNvPr id="4" name="TextBox 3">
            <a:extLst>
              <a:ext uri="{FF2B5EF4-FFF2-40B4-BE49-F238E27FC236}">
                <a16:creationId xmlns:a16="http://schemas.microsoft.com/office/drawing/2014/main" id="{903A2B04-7649-1A4E-5DF9-37DCBD804EB8}"/>
              </a:ext>
            </a:extLst>
          </p:cNvPr>
          <p:cNvSpPr txBox="1"/>
          <p:nvPr/>
        </p:nvSpPr>
        <p:spPr>
          <a:xfrm>
            <a:off x="999074" y="2727799"/>
            <a:ext cx="9817240" cy="83099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a:t>Provides very low-level support in Glastonbury and Frome areas</a:t>
            </a:r>
          </a:p>
          <a:p>
            <a:pPr marL="285750" indent="-285750">
              <a:buFont typeface="Arial" panose="020B0604020202020204" pitchFamily="34" charset="0"/>
              <a:buChar char="•"/>
            </a:pPr>
            <a:r>
              <a:rPr lang="en-GB" sz="1600"/>
              <a:t>Each individual will need to be reassessed, which could potentially result in a higher cost service being required</a:t>
            </a:r>
          </a:p>
          <a:p>
            <a:pPr marL="285750" indent="-285750">
              <a:buFont typeface="Arial" panose="020B0604020202020204" pitchFamily="34" charset="0"/>
              <a:buChar char="•"/>
            </a:pPr>
            <a:r>
              <a:rPr lang="en-GB" sz="1600"/>
              <a:t>Contract breach paperwork is currently being processed for this financial year.</a:t>
            </a:r>
          </a:p>
        </p:txBody>
      </p:sp>
    </p:spTree>
    <p:extLst>
      <p:ext uri="{BB962C8B-B14F-4D97-AF65-F5344CB8AC3E}">
        <p14:creationId xmlns:p14="http://schemas.microsoft.com/office/powerpoint/2010/main" val="42053573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5C296F-DFF3-6BEB-0D72-93AFA5358EA9}"/>
              </a:ext>
            </a:extLst>
          </p:cNvPr>
          <p:cNvSpPr txBox="1"/>
          <p:nvPr/>
        </p:nvSpPr>
        <p:spPr>
          <a:xfrm>
            <a:off x="689242" y="321548"/>
            <a:ext cx="802267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b="1">
                <a:solidFill>
                  <a:srgbClr val="006072"/>
                </a:solidFill>
                <a:latin typeface="Arial" panose="020B0604020202020204" pitchFamily="34" charset="0"/>
                <a:cs typeface="Arial" panose="020B0604020202020204" pitchFamily="34" charset="0"/>
              </a:rPr>
              <a:t>Grants</a:t>
            </a:r>
            <a:endParaRPr kumimoji="0" lang="en-GB" sz="4400" b="1" i="0" u="none" strike="noStrike" kern="1200" cap="none" spc="0" normalizeH="0" baseline="0" noProof="0">
              <a:ln>
                <a:noFill/>
              </a:ln>
              <a:solidFill>
                <a:srgbClr val="006072"/>
              </a:solidFill>
              <a:effectLst/>
              <a:uLnTx/>
              <a:uFillTx/>
              <a:latin typeface="Arial" panose="020B0604020202020204" pitchFamily="34" charset="0"/>
              <a:ea typeface="+mn-ea"/>
              <a:cs typeface="Arial" panose="020B0604020202020204" pitchFamily="34" charset="0"/>
            </a:endParaRPr>
          </a:p>
        </p:txBody>
      </p:sp>
      <p:graphicFrame>
        <p:nvGraphicFramePr>
          <p:cNvPr id="3" name="Table 2">
            <a:extLst>
              <a:ext uri="{FF2B5EF4-FFF2-40B4-BE49-F238E27FC236}">
                <a16:creationId xmlns:a16="http://schemas.microsoft.com/office/drawing/2014/main" id="{7F7D6D56-D32F-6364-6C86-23D9BAC699AD}"/>
              </a:ext>
            </a:extLst>
          </p:cNvPr>
          <p:cNvGraphicFramePr>
            <a:graphicFrameLocks noGrp="1"/>
          </p:cNvGraphicFramePr>
          <p:nvPr>
            <p:extLst>
              <p:ext uri="{D42A27DB-BD31-4B8C-83A1-F6EECF244321}">
                <p14:modId xmlns:p14="http://schemas.microsoft.com/office/powerpoint/2010/main" val="2389661329"/>
              </p:ext>
            </p:extLst>
          </p:nvPr>
        </p:nvGraphicFramePr>
        <p:xfrm>
          <a:off x="71504" y="1328568"/>
          <a:ext cx="12048992" cy="5021684"/>
        </p:xfrm>
        <a:graphic>
          <a:graphicData uri="http://schemas.openxmlformats.org/drawingml/2006/table">
            <a:tbl>
              <a:tblPr firstRow="1" bandRow="1">
                <a:tableStyleId>{F5AB1C69-6EDB-4FF4-983F-18BD219EF322}</a:tableStyleId>
              </a:tblPr>
              <a:tblGrid>
                <a:gridCol w="2585680">
                  <a:extLst>
                    <a:ext uri="{9D8B030D-6E8A-4147-A177-3AD203B41FA5}">
                      <a16:colId xmlns:a16="http://schemas.microsoft.com/office/drawing/2014/main" val="2060464353"/>
                    </a:ext>
                  </a:extLst>
                </a:gridCol>
                <a:gridCol w="7471798">
                  <a:extLst>
                    <a:ext uri="{9D8B030D-6E8A-4147-A177-3AD203B41FA5}">
                      <a16:colId xmlns:a16="http://schemas.microsoft.com/office/drawing/2014/main" val="326119697"/>
                    </a:ext>
                  </a:extLst>
                </a:gridCol>
                <a:gridCol w="1369502">
                  <a:extLst>
                    <a:ext uri="{9D8B030D-6E8A-4147-A177-3AD203B41FA5}">
                      <a16:colId xmlns:a16="http://schemas.microsoft.com/office/drawing/2014/main" val="4260728712"/>
                    </a:ext>
                  </a:extLst>
                </a:gridCol>
                <a:gridCol w="622012">
                  <a:extLst>
                    <a:ext uri="{9D8B030D-6E8A-4147-A177-3AD203B41FA5}">
                      <a16:colId xmlns:a16="http://schemas.microsoft.com/office/drawing/2014/main" val="1302993506"/>
                    </a:ext>
                  </a:extLst>
                </a:gridCol>
              </a:tblGrid>
              <a:tr h="351424">
                <a:tc>
                  <a:txBody>
                    <a:bodyPr/>
                    <a:lstStyle/>
                    <a:p>
                      <a:r>
                        <a:rPr lang="en-GB"/>
                        <a:t>Grant </a:t>
                      </a:r>
                    </a:p>
                  </a:txBody>
                  <a:tcPr>
                    <a:solidFill>
                      <a:srgbClr val="006072"/>
                    </a:solidFill>
                  </a:tcPr>
                </a:tc>
                <a:tc>
                  <a:txBody>
                    <a:bodyPr/>
                    <a:lstStyle/>
                    <a:p>
                      <a:r>
                        <a:rPr lang="en-GB"/>
                        <a:t>Provider</a:t>
                      </a:r>
                    </a:p>
                  </a:txBody>
                  <a:tcPr>
                    <a:solidFill>
                      <a:srgbClr val="006072"/>
                    </a:solidFill>
                  </a:tcPr>
                </a:tc>
                <a:tc>
                  <a:txBody>
                    <a:bodyPr/>
                    <a:lstStyle/>
                    <a:p>
                      <a:r>
                        <a:rPr lang="en-GB"/>
                        <a:t>Value</a:t>
                      </a:r>
                    </a:p>
                  </a:txBody>
                  <a:tcPr>
                    <a:solidFill>
                      <a:srgbClr val="006072"/>
                    </a:solidFill>
                  </a:tcPr>
                </a:tc>
                <a:tc>
                  <a:txBody>
                    <a:bodyPr/>
                    <a:lstStyle/>
                    <a:p>
                      <a:r>
                        <a:rPr lang="en-GB"/>
                        <a:t>Risk</a:t>
                      </a:r>
                    </a:p>
                  </a:txBody>
                  <a:tcPr>
                    <a:solidFill>
                      <a:srgbClr val="006072"/>
                    </a:solidFill>
                  </a:tcPr>
                </a:tc>
                <a:extLst>
                  <a:ext uri="{0D108BD9-81ED-4DB2-BD59-A6C34878D82A}">
                    <a16:rowId xmlns:a16="http://schemas.microsoft.com/office/drawing/2014/main" val="1257610171"/>
                  </a:ext>
                </a:extLst>
              </a:tr>
              <a:tr h="893623">
                <a:tc>
                  <a:txBody>
                    <a:bodyPr/>
                    <a:lstStyle/>
                    <a:p>
                      <a:r>
                        <a:rPr lang="en-GB"/>
                        <a:t>Carers </a:t>
                      </a:r>
                    </a:p>
                  </a:txBody>
                  <a:tcPr>
                    <a:solidFill>
                      <a:srgbClr val="006072">
                        <a:alpha val="58000"/>
                      </a:srgbClr>
                    </a:solidFill>
                  </a:tcPr>
                </a:tc>
                <a:tc>
                  <a:txBody>
                    <a:bodyPr/>
                    <a:lstStyle/>
                    <a:p>
                      <a:r>
                        <a:rPr lang="en-GB"/>
                        <a:t>Community Council for Somerset – Supported 3000 carers direct support, plus information and advice. Includes CAMHS. Contribution 50 per cent split between ASC/NHS Somerset total system spend £454,000 – Statutory </a:t>
                      </a:r>
                      <a:endParaRPr lang="en-US"/>
                    </a:p>
                  </a:txBody>
                  <a:tcPr>
                    <a:solidFill>
                      <a:srgbClr val="006072">
                        <a:alpha val="58000"/>
                      </a:srgbClr>
                    </a:solidFill>
                  </a:tcPr>
                </a:tc>
                <a:tc>
                  <a:txBody>
                    <a:bodyPr/>
                    <a:lstStyle/>
                    <a:p>
                      <a:r>
                        <a:rPr lang="en-GB"/>
                        <a:t>£223,500</a:t>
                      </a:r>
                    </a:p>
                  </a:txBody>
                  <a:tcPr>
                    <a:solidFill>
                      <a:srgbClr val="006072">
                        <a:alpha val="58000"/>
                      </a:srgbClr>
                    </a:solidFill>
                  </a:tcPr>
                </a:tc>
                <a:tc>
                  <a:txBody>
                    <a:bodyPr/>
                    <a:lstStyle/>
                    <a:p>
                      <a:endParaRPr lang="en-GB"/>
                    </a:p>
                  </a:txBody>
                  <a:tcPr>
                    <a:solidFill>
                      <a:srgbClr val="FF0000"/>
                    </a:solidFill>
                  </a:tcPr>
                </a:tc>
                <a:extLst>
                  <a:ext uri="{0D108BD9-81ED-4DB2-BD59-A6C34878D82A}">
                    <a16:rowId xmlns:a16="http://schemas.microsoft.com/office/drawing/2014/main" val="58931110"/>
                  </a:ext>
                </a:extLst>
              </a:tr>
              <a:tr h="893623">
                <a:tc>
                  <a:txBody>
                    <a:bodyPr/>
                    <a:lstStyle/>
                    <a:p>
                      <a:pPr lvl="0">
                        <a:buNone/>
                      </a:pPr>
                      <a:r>
                        <a:rPr lang="en-GB"/>
                        <a:t>Sensory Loss</a:t>
                      </a:r>
                    </a:p>
                  </a:txBody>
                  <a:tcPr>
                    <a:solidFill>
                      <a:srgbClr val="006072">
                        <a:alpha val="58000"/>
                      </a:srgbClr>
                    </a:solidFill>
                  </a:tcPr>
                </a:tc>
                <a:tc>
                  <a:txBody>
                    <a:bodyPr/>
                    <a:lstStyle/>
                    <a:p>
                      <a:pPr lvl="0">
                        <a:buNone/>
                      </a:pPr>
                      <a:r>
                        <a:rPr lang="en-GB"/>
                        <a:t>Deaf Plus/Somerset Sight/Sense - Contribution towards costs £40,000 communicator guide, interpreter £21,275 Sensory Loss £179,000 Somerset Sight/Deaf plus – Statutory</a:t>
                      </a:r>
                    </a:p>
                  </a:txBody>
                  <a:tcPr>
                    <a:solidFill>
                      <a:srgbClr val="006072">
                        <a:alpha val="58000"/>
                      </a:srgbClr>
                    </a:solidFill>
                  </a:tcPr>
                </a:tc>
                <a:tc>
                  <a:txBody>
                    <a:bodyPr/>
                    <a:lstStyle/>
                    <a:p>
                      <a:pPr lvl="0">
                        <a:buNone/>
                      </a:pPr>
                      <a:r>
                        <a:rPr lang="en-GB"/>
                        <a:t>£240,275</a:t>
                      </a:r>
                    </a:p>
                  </a:txBody>
                  <a:tcPr>
                    <a:solidFill>
                      <a:srgbClr val="006072">
                        <a:alpha val="58000"/>
                      </a:srgbClr>
                    </a:solidFill>
                  </a:tcPr>
                </a:tc>
                <a:tc>
                  <a:txBody>
                    <a:bodyPr/>
                    <a:lstStyle/>
                    <a:p>
                      <a:pPr lvl="0">
                        <a:buNone/>
                      </a:pPr>
                      <a:endParaRPr lang="en-GB"/>
                    </a:p>
                  </a:txBody>
                  <a:tcPr>
                    <a:solidFill>
                      <a:srgbClr val="FF0000"/>
                    </a:solidFill>
                  </a:tcPr>
                </a:tc>
                <a:extLst>
                  <a:ext uri="{0D108BD9-81ED-4DB2-BD59-A6C34878D82A}">
                    <a16:rowId xmlns:a16="http://schemas.microsoft.com/office/drawing/2014/main" val="2485343910"/>
                  </a:ext>
                </a:extLst>
              </a:tr>
              <a:tr h="893623">
                <a:tc>
                  <a:txBody>
                    <a:bodyPr/>
                    <a:lstStyle/>
                    <a:p>
                      <a:pPr lvl="0">
                        <a:buNone/>
                      </a:pPr>
                      <a:r>
                        <a:rPr lang="en-GB"/>
                        <a:t>Community Agents Service</a:t>
                      </a:r>
                    </a:p>
                  </a:txBody>
                  <a:tcPr>
                    <a:solidFill>
                      <a:srgbClr val="006072">
                        <a:alpha val="58000"/>
                      </a:srgbClr>
                    </a:solidFill>
                  </a:tcPr>
                </a:tc>
                <a:tc>
                  <a:txBody>
                    <a:bodyPr/>
                    <a:lstStyle/>
                    <a:p>
                      <a:pPr lvl="0">
                        <a:buNone/>
                      </a:pPr>
                      <a:r>
                        <a:rPr lang="en-GB"/>
                        <a:t>CCS – Over 12month period agent service supported 13,700 people, providing support, information, advice – Cost savings to ASC £1.5million</a:t>
                      </a:r>
                    </a:p>
                    <a:p>
                      <a:pPr lvl="0">
                        <a:buNone/>
                      </a:pPr>
                      <a:r>
                        <a:rPr lang="en-GB"/>
                        <a:t>Will be moving to contractual arrangement, 4 year + 4 years. </a:t>
                      </a:r>
                    </a:p>
                  </a:txBody>
                  <a:tcPr>
                    <a:solidFill>
                      <a:srgbClr val="006072">
                        <a:alpha val="58000"/>
                      </a:srgbClr>
                    </a:solidFill>
                  </a:tcPr>
                </a:tc>
                <a:tc>
                  <a:txBody>
                    <a:bodyPr/>
                    <a:lstStyle/>
                    <a:p>
                      <a:pPr lvl="0">
                        <a:buNone/>
                      </a:pPr>
                      <a:r>
                        <a:rPr lang="en-GB"/>
                        <a:t>£400,000</a:t>
                      </a:r>
                    </a:p>
                  </a:txBody>
                  <a:tcPr>
                    <a:solidFill>
                      <a:srgbClr val="006072">
                        <a:alpha val="58000"/>
                      </a:srgbClr>
                    </a:solidFill>
                  </a:tcPr>
                </a:tc>
                <a:tc>
                  <a:txBody>
                    <a:bodyPr/>
                    <a:lstStyle/>
                    <a:p>
                      <a:pPr lvl="0">
                        <a:buNone/>
                      </a:pPr>
                      <a:endParaRPr lang="en-GB"/>
                    </a:p>
                  </a:txBody>
                  <a:tcPr>
                    <a:solidFill>
                      <a:srgbClr val="FF0000"/>
                    </a:solidFill>
                  </a:tcPr>
                </a:tc>
                <a:extLst>
                  <a:ext uri="{0D108BD9-81ED-4DB2-BD59-A6C34878D82A}">
                    <a16:rowId xmlns:a16="http://schemas.microsoft.com/office/drawing/2014/main" val="871814686"/>
                  </a:ext>
                </a:extLst>
              </a:tr>
              <a:tr h="632564">
                <a:tc>
                  <a:txBody>
                    <a:bodyPr/>
                    <a:lstStyle/>
                    <a:p>
                      <a:pPr lvl="0">
                        <a:buNone/>
                      </a:pPr>
                      <a:r>
                        <a:rPr lang="en-GB"/>
                        <a:t>Age UK</a:t>
                      </a:r>
                    </a:p>
                  </a:txBody>
                  <a:tcPr>
                    <a:solidFill>
                      <a:srgbClr val="006072">
                        <a:alpha val="58000"/>
                      </a:srgbClr>
                    </a:solidFill>
                  </a:tcPr>
                </a:tc>
                <a:tc>
                  <a:txBody>
                    <a:bodyPr/>
                    <a:lstStyle/>
                    <a:p>
                      <a:pPr lvl="0">
                        <a:buNone/>
                      </a:pPr>
                      <a:r>
                        <a:rPr lang="en-GB"/>
                        <a:t>Contribution towards core service, befriending and activities for older people</a:t>
                      </a:r>
                    </a:p>
                  </a:txBody>
                  <a:tcPr>
                    <a:solidFill>
                      <a:srgbClr val="006072">
                        <a:alpha val="58000"/>
                      </a:srgbClr>
                    </a:solidFill>
                  </a:tcPr>
                </a:tc>
                <a:tc>
                  <a:txBody>
                    <a:bodyPr/>
                    <a:lstStyle/>
                    <a:p>
                      <a:pPr lvl="0">
                        <a:buNone/>
                      </a:pPr>
                      <a:r>
                        <a:rPr lang="en-GB"/>
                        <a:t>£61,200</a:t>
                      </a:r>
                    </a:p>
                  </a:txBody>
                  <a:tcPr>
                    <a:solidFill>
                      <a:srgbClr val="006072">
                        <a:alpha val="58000"/>
                      </a:srgbClr>
                    </a:solidFill>
                  </a:tcPr>
                </a:tc>
                <a:tc>
                  <a:txBody>
                    <a:bodyPr/>
                    <a:lstStyle/>
                    <a:p>
                      <a:pPr lvl="0">
                        <a:buNone/>
                      </a:pPr>
                      <a:endParaRPr lang="en-GB"/>
                    </a:p>
                  </a:txBody>
                  <a:tcPr>
                    <a:solidFill>
                      <a:srgbClr val="FFC000"/>
                    </a:solidFill>
                  </a:tcPr>
                </a:tc>
                <a:extLst>
                  <a:ext uri="{0D108BD9-81ED-4DB2-BD59-A6C34878D82A}">
                    <a16:rowId xmlns:a16="http://schemas.microsoft.com/office/drawing/2014/main" val="3603471616"/>
                  </a:ext>
                </a:extLst>
              </a:tr>
              <a:tr h="632564">
                <a:tc>
                  <a:txBody>
                    <a:bodyPr/>
                    <a:lstStyle/>
                    <a:p>
                      <a:pPr lvl="0">
                        <a:buNone/>
                      </a:pPr>
                      <a:r>
                        <a:rPr lang="en-GB"/>
                        <a:t>Local Assistance Scheme </a:t>
                      </a:r>
                    </a:p>
                  </a:txBody>
                  <a:tcPr>
                    <a:solidFill>
                      <a:srgbClr val="006072">
                        <a:alpha val="58000"/>
                      </a:srgbClr>
                    </a:solidFill>
                  </a:tcPr>
                </a:tc>
                <a:tc>
                  <a:txBody>
                    <a:bodyPr/>
                    <a:lstStyle/>
                    <a:p>
                      <a:pPr lvl="0">
                        <a:buNone/>
                      </a:pPr>
                      <a:r>
                        <a:rPr lang="en-GB"/>
                        <a:t>CAB - One off funding, when people are in crisis, purchase of white goods, electric etc.</a:t>
                      </a:r>
                    </a:p>
                  </a:txBody>
                  <a:tcPr>
                    <a:solidFill>
                      <a:srgbClr val="006072">
                        <a:alpha val="58000"/>
                      </a:srgbClr>
                    </a:solidFill>
                  </a:tcPr>
                </a:tc>
                <a:tc>
                  <a:txBody>
                    <a:bodyPr/>
                    <a:lstStyle/>
                    <a:p>
                      <a:pPr lvl="0">
                        <a:buNone/>
                      </a:pPr>
                      <a:r>
                        <a:rPr lang="en-GB"/>
                        <a:t>£107,000</a:t>
                      </a:r>
                    </a:p>
                  </a:txBody>
                  <a:tcPr>
                    <a:solidFill>
                      <a:srgbClr val="006072">
                        <a:alpha val="58000"/>
                      </a:srgbClr>
                    </a:solidFill>
                  </a:tcPr>
                </a:tc>
                <a:tc>
                  <a:txBody>
                    <a:bodyPr/>
                    <a:lstStyle/>
                    <a:p>
                      <a:pPr lvl="0">
                        <a:buNone/>
                      </a:pPr>
                      <a:endParaRPr lang="en-GB">
                        <a:highlight>
                          <a:srgbClr val="76BC21"/>
                        </a:highlight>
                      </a:endParaRPr>
                    </a:p>
                  </a:txBody>
                  <a:tcPr>
                    <a:solidFill>
                      <a:srgbClr val="76BC21"/>
                    </a:solidFill>
                  </a:tcPr>
                </a:tc>
                <a:extLst>
                  <a:ext uri="{0D108BD9-81ED-4DB2-BD59-A6C34878D82A}">
                    <a16:rowId xmlns:a16="http://schemas.microsoft.com/office/drawing/2014/main" val="3593523631"/>
                  </a:ext>
                </a:extLst>
              </a:tr>
              <a:tr h="612483">
                <a:tc>
                  <a:txBody>
                    <a:bodyPr/>
                    <a:lstStyle/>
                    <a:p>
                      <a:pPr lvl="0">
                        <a:buNone/>
                      </a:pPr>
                      <a:r>
                        <a:rPr lang="en-GB"/>
                        <a:t>Somerset Independence Plus </a:t>
                      </a:r>
                    </a:p>
                  </a:txBody>
                  <a:tcPr>
                    <a:solidFill>
                      <a:srgbClr val="006072">
                        <a:alpha val="58000"/>
                      </a:srgbClr>
                    </a:solidFill>
                  </a:tcPr>
                </a:tc>
                <a:tc>
                  <a:txBody>
                    <a:bodyPr/>
                    <a:lstStyle/>
                    <a:p>
                      <a:pPr lvl="0">
                        <a:buNone/>
                      </a:pPr>
                      <a:r>
                        <a:rPr lang="en-GB"/>
                        <a:t>SIP Service – DFG/Home adaptation/Minor works.  </a:t>
                      </a:r>
                    </a:p>
                  </a:txBody>
                  <a:tcPr>
                    <a:solidFill>
                      <a:srgbClr val="006072">
                        <a:alpha val="58000"/>
                      </a:srgbClr>
                    </a:solidFill>
                  </a:tcPr>
                </a:tc>
                <a:tc>
                  <a:txBody>
                    <a:bodyPr/>
                    <a:lstStyle/>
                    <a:p>
                      <a:pPr lvl="0">
                        <a:buNone/>
                      </a:pPr>
                      <a:r>
                        <a:rPr lang="en-GB"/>
                        <a:t>£250,000</a:t>
                      </a:r>
                    </a:p>
                  </a:txBody>
                  <a:tcPr>
                    <a:solidFill>
                      <a:srgbClr val="006072">
                        <a:alpha val="58000"/>
                      </a:srgbClr>
                    </a:solidFill>
                  </a:tcPr>
                </a:tc>
                <a:tc>
                  <a:txBody>
                    <a:bodyPr/>
                    <a:lstStyle/>
                    <a:p>
                      <a:pPr lvl="0">
                        <a:buNone/>
                      </a:pPr>
                      <a:endParaRPr lang="en-GB"/>
                    </a:p>
                  </a:txBody>
                  <a:tcPr>
                    <a:solidFill>
                      <a:srgbClr val="FFC000"/>
                    </a:solidFill>
                  </a:tcPr>
                </a:tc>
                <a:extLst>
                  <a:ext uri="{0D108BD9-81ED-4DB2-BD59-A6C34878D82A}">
                    <a16:rowId xmlns:a16="http://schemas.microsoft.com/office/drawing/2014/main" val="3545625253"/>
                  </a:ext>
                </a:extLst>
              </a:tr>
            </a:tbl>
          </a:graphicData>
        </a:graphic>
      </p:graphicFrame>
    </p:spTree>
    <p:extLst>
      <p:ext uri="{BB962C8B-B14F-4D97-AF65-F5344CB8AC3E}">
        <p14:creationId xmlns:p14="http://schemas.microsoft.com/office/powerpoint/2010/main" val="2522695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5C296F-DFF3-6BEB-0D72-93AFA5358EA9}"/>
              </a:ext>
            </a:extLst>
          </p:cNvPr>
          <p:cNvSpPr txBox="1"/>
          <p:nvPr/>
        </p:nvSpPr>
        <p:spPr>
          <a:xfrm>
            <a:off x="834013" y="391886"/>
            <a:ext cx="734534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006072"/>
                </a:solidFill>
                <a:effectLst/>
                <a:uLnTx/>
                <a:uFillTx/>
                <a:latin typeface="Arial" panose="020B0604020202020204" pitchFamily="34" charset="0"/>
                <a:ea typeface="+mn-ea"/>
                <a:cs typeface="Arial" panose="020B0604020202020204" pitchFamily="34" charset="0"/>
              </a:rPr>
              <a:t>Summary</a:t>
            </a:r>
          </a:p>
        </p:txBody>
      </p:sp>
      <p:sp>
        <p:nvSpPr>
          <p:cNvPr id="3" name="TextBox 2">
            <a:extLst>
              <a:ext uri="{FF2B5EF4-FFF2-40B4-BE49-F238E27FC236}">
                <a16:creationId xmlns:a16="http://schemas.microsoft.com/office/drawing/2014/main" id="{2CC6F0F1-1640-CDC1-0027-E6090F5DBEAC}"/>
              </a:ext>
            </a:extLst>
          </p:cNvPr>
          <p:cNvSpPr txBox="1"/>
          <p:nvPr/>
        </p:nvSpPr>
        <p:spPr>
          <a:xfrm>
            <a:off x="836083" y="1566332"/>
            <a:ext cx="9615308"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a:cs typeface="Calibri"/>
              </a:rPr>
              <a:t>Total possible savings in addition to MTFP 2024-2025 and My Life, My Future </a:t>
            </a:r>
          </a:p>
          <a:p>
            <a:r>
              <a:rPr lang="en-GB">
                <a:ea typeface="Calibri"/>
                <a:cs typeface="Calibri"/>
              </a:rPr>
              <a:t>£2.8m</a:t>
            </a:r>
          </a:p>
          <a:p>
            <a:endParaRPr lang="en-GB">
              <a:ea typeface="Calibri"/>
              <a:cs typeface="Calibri"/>
            </a:endParaRPr>
          </a:p>
          <a:p>
            <a:r>
              <a:rPr lang="en-GB">
                <a:ea typeface="Calibri"/>
                <a:cs typeface="Calibri"/>
              </a:rPr>
              <a:t>Additional Income </a:t>
            </a:r>
          </a:p>
          <a:p>
            <a:r>
              <a:rPr lang="en-GB">
                <a:ea typeface="Calibri"/>
                <a:cs typeface="Calibri"/>
              </a:rPr>
              <a:t>Up to £5.8m</a:t>
            </a:r>
          </a:p>
          <a:p>
            <a:endParaRPr lang="en-GB">
              <a:ea typeface="Calibri"/>
              <a:cs typeface="Calibri"/>
            </a:endParaRPr>
          </a:p>
          <a:p>
            <a:r>
              <a:rPr lang="en-GB">
                <a:ea typeface="Calibri"/>
                <a:cs typeface="Calibri"/>
              </a:rPr>
              <a:t>ASC financial ask for 2024 – 2025 </a:t>
            </a:r>
          </a:p>
          <a:p>
            <a:r>
              <a:rPr lang="en-GB">
                <a:ea typeface="Calibri"/>
                <a:cs typeface="Calibri"/>
              </a:rPr>
              <a:t>£74m</a:t>
            </a:r>
          </a:p>
          <a:p>
            <a:endParaRPr lang="en-GB">
              <a:ea typeface="Calibri"/>
              <a:cs typeface="Calibri"/>
            </a:endParaRPr>
          </a:p>
          <a:p>
            <a:r>
              <a:rPr lang="en-GB">
                <a:ea typeface="Calibri"/>
                <a:cs typeface="Calibri"/>
              </a:rPr>
              <a:t>*potential additional savings with the above </a:t>
            </a:r>
          </a:p>
          <a:p>
            <a:endParaRPr lang="en-GB">
              <a:ea typeface="Calibri"/>
              <a:cs typeface="Calibri"/>
            </a:endParaRPr>
          </a:p>
          <a:p>
            <a:endParaRPr lang="en-GB">
              <a:ea typeface="Calibri"/>
              <a:cs typeface="Calibri"/>
            </a:endParaRPr>
          </a:p>
          <a:p>
            <a:endParaRPr lang="en-GB">
              <a:ea typeface="Calibri"/>
              <a:cs typeface="Calibri"/>
            </a:endParaRPr>
          </a:p>
        </p:txBody>
      </p:sp>
    </p:spTree>
    <p:extLst>
      <p:ext uri="{BB962C8B-B14F-4D97-AF65-F5344CB8AC3E}">
        <p14:creationId xmlns:p14="http://schemas.microsoft.com/office/powerpoint/2010/main" val="583366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C179BA-D03D-5558-6070-1A97EB83E00B}"/>
              </a:ext>
            </a:extLst>
          </p:cNvPr>
          <p:cNvPicPr>
            <a:picLocks noChangeAspect="1"/>
          </p:cNvPicPr>
          <p:nvPr/>
        </p:nvPicPr>
        <p:blipFill>
          <a:blip r:embed="rId2"/>
          <a:stretch>
            <a:fillRect/>
          </a:stretch>
        </p:blipFill>
        <p:spPr>
          <a:xfrm>
            <a:off x="631657" y="841688"/>
            <a:ext cx="11059398" cy="5755257"/>
          </a:xfrm>
          <a:prstGeom prst="rect">
            <a:avLst/>
          </a:prstGeom>
        </p:spPr>
      </p:pic>
    </p:spTree>
    <p:extLst>
      <p:ext uri="{BB962C8B-B14F-4D97-AF65-F5344CB8AC3E}">
        <p14:creationId xmlns:p14="http://schemas.microsoft.com/office/powerpoint/2010/main" val="3079881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2D7BDD2-AF2A-65E1-D3D3-9F4D0BF62190}"/>
              </a:ext>
            </a:extLst>
          </p:cNvPr>
          <p:cNvSpPr txBox="1"/>
          <p:nvPr/>
        </p:nvSpPr>
        <p:spPr>
          <a:xfrm>
            <a:off x="121920" y="558910"/>
            <a:ext cx="117720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a:ea typeface="+mn-ea"/>
                <a:cs typeface="+mn-cs"/>
              </a:rPr>
              <a:t>The number of Deaths in Residential and Nursing Homes.</a:t>
            </a:r>
          </a:p>
        </p:txBody>
      </p:sp>
      <p:sp>
        <p:nvSpPr>
          <p:cNvPr id="4" name="TextBox 3">
            <a:extLst>
              <a:ext uri="{FF2B5EF4-FFF2-40B4-BE49-F238E27FC236}">
                <a16:creationId xmlns:a16="http://schemas.microsoft.com/office/drawing/2014/main" id="{8A02031A-307F-02C8-8482-90FB1244E5C3}"/>
              </a:ext>
            </a:extLst>
          </p:cNvPr>
          <p:cNvSpPr txBox="1"/>
          <p:nvPr/>
        </p:nvSpPr>
        <p:spPr>
          <a:xfrm>
            <a:off x="9793224" y="3210432"/>
            <a:ext cx="2100750" cy="1477328"/>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Spikes in April ‘20 and January ‘21 clearly evidence the impact of the pandemic.</a:t>
            </a:r>
          </a:p>
        </p:txBody>
      </p:sp>
      <p:pic>
        <p:nvPicPr>
          <p:cNvPr id="3" name="Picture 2">
            <a:extLst>
              <a:ext uri="{FF2B5EF4-FFF2-40B4-BE49-F238E27FC236}">
                <a16:creationId xmlns:a16="http://schemas.microsoft.com/office/drawing/2014/main" id="{DC6FD328-4C26-5458-B0BF-AEA076DAEC81}"/>
              </a:ext>
            </a:extLst>
          </p:cNvPr>
          <p:cNvPicPr>
            <a:picLocks noChangeAspect="1"/>
          </p:cNvPicPr>
          <p:nvPr/>
        </p:nvPicPr>
        <p:blipFill>
          <a:blip r:embed="rId2"/>
          <a:stretch>
            <a:fillRect/>
          </a:stretch>
        </p:blipFill>
        <p:spPr>
          <a:xfrm>
            <a:off x="121920" y="2104896"/>
            <a:ext cx="9364268" cy="3688400"/>
          </a:xfrm>
          <a:prstGeom prst="rect">
            <a:avLst/>
          </a:prstGeom>
        </p:spPr>
      </p:pic>
    </p:spTree>
    <p:extLst>
      <p:ext uri="{BB962C8B-B14F-4D97-AF65-F5344CB8AC3E}">
        <p14:creationId xmlns:p14="http://schemas.microsoft.com/office/powerpoint/2010/main" val="4218301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2D7BDD2-AF2A-65E1-D3D3-9F4D0BF62190}"/>
              </a:ext>
            </a:extLst>
          </p:cNvPr>
          <p:cNvSpPr txBox="1"/>
          <p:nvPr/>
        </p:nvSpPr>
        <p:spPr>
          <a:xfrm>
            <a:off x="121920" y="558910"/>
            <a:ext cx="117720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a:ea typeface="+mn-ea"/>
                <a:cs typeface="+mn-cs"/>
              </a:rPr>
              <a:t>Contacts received from ‘Self funders with depleted funds’ (‘Capital Drops’)</a:t>
            </a:r>
          </a:p>
        </p:txBody>
      </p:sp>
      <p:pic>
        <p:nvPicPr>
          <p:cNvPr id="6" name="Picture 5">
            <a:extLst>
              <a:ext uri="{FF2B5EF4-FFF2-40B4-BE49-F238E27FC236}">
                <a16:creationId xmlns:a16="http://schemas.microsoft.com/office/drawing/2014/main" id="{A6087EC1-4347-E308-61EB-A0F3CB4C4669}"/>
              </a:ext>
            </a:extLst>
          </p:cNvPr>
          <p:cNvPicPr>
            <a:picLocks noChangeAspect="1"/>
          </p:cNvPicPr>
          <p:nvPr/>
        </p:nvPicPr>
        <p:blipFill>
          <a:blip r:embed="rId2"/>
          <a:stretch>
            <a:fillRect/>
          </a:stretch>
        </p:blipFill>
        <p:spPr>
          <a:xfrm>
            <a:off x="7817404" y="2348753"/>
            <a:ext cx="4252676" cy="3651011"/>
          </a:xfrm>
          <a:prstGeom prst="rect">
            <a:avLst/>
          </a:prstGeom>
        </p:spPr>
      </p:pic>
      <p:pic>
        <p:nvPicPr>
          <p:cNvPr id="8" name="Picture 7">
            <a:extLst>
              <a:ext uri="{FF2B5EF4-FFF2-40B4-BE49-F238E27FC236}">
                <a16:creationId xmlns:a16="http://schemas.microsoft.com/office/drawing/2014/main" id="{E6511D59-B3BC-DDC6-9C54-51FABB6453E6}"/>
              </a:ext>
            </a:extLst>
          </p:cNvPr>
          <p:cNvPicPr>
            <a:picLocks noChangeAspect="1"/>
          </p:cNvPicPr>
          <p:nvPr/>
        </p:nvPicPr>
        <p:blipFill>
          <a:blip r:embed="rId3"/>
          <a:stretch>
            <a:fillRect/>
          </a:stretch>
        </p:blipFill>
        <p:spPr>
          <a:xfrm>
            <a:off x="190159" y="1801014"/>
            <a:ext cx="7506748" cy="4744112"/>
          </a:xfrm>
          <a:prstGeom prst="rect">
            <a:avLst/>
          </a:prstGeom>
          <a:ln>
            <a:solidFill>
              <a:schemeClr val="tx1"/>
            </a:solidFill>
          </a:ln>
        </p:spPr>
      </p:pic>
    </p:spTree>
    <p:extLst>
      <p:ext uri="{BB962C8B-B14F-4D97-AF65-F5344CB8AC3E}">
        <p14:creationId xmlns:p14="http://schemas.microsoft.com/office/powerpoint/2010/main" val="427207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2D7BDD2-AF2A-65E1-D3D3-9F4D0BF62190}"/>
              </a:ext>
            </a:extLst>
          </p:cNvPr>
          <p:cNvSpPr txBox="1"/>
          <p:nvPr/>
        </p:nvSpPr>
        <p:spPr>
          <a:xfrm>
            <a:off x="54187" y="525043"/>
            <a:ext cx="117720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a:ea typeface="+mn-ea"/>
                <a:cs typeface="+mn-cs"/>
              </a:rPr>
              <a:t>The Number of Open Placements and the Average Length of Service.</a:t>
            </a:r>
          </a:p>
        </p:txBody>
      </p:sp>
      <p:sp>
        <p:nvSpPr>
          <p:cNvPr id="6" name="TextBox 5">
            <a:extLst>
              <a:ext uri="{FF2B5EF4-FFF2-40B4-BE49-F238E27FC236}">
                <a16:creationId xmlns:a16="http://schemas.microsoft.com/office/drawing/2014/main" id="{3C2B22FC-C91A-8868-C144-FEA5E6CF669F}"/>
              </a:ext>
            </a:extLst>
          </p:cNvPr>
          <p:cNvSpPr txBox="1"/>
          <p:nvPr/>
        </p:nvSpPr>
        <p:spPr>
          <a:xfrm>
            <a:off x="165695" y="1885236"/>
            <a:ext cx="3039036" cy="2139047"/>
          </a:xfrm>
          <a:prstGeom prst="rect">
            <a:avLst/>
          </a:prstGeom>
          <a:solidFill>
            <a:schemeClr val="accent5">
              <a:lumMod val="40000"/>
              <a:lumOff val="60000"/>
            </a:schemeClr>
          </a:solidFill>
          <a:ln>
            <a:solidFill>
              <a:schemeClr val="tx1"/>
            </a:solidFill>
          </a:ln>
        </p:spPr>
        <p:txBody>
          <a:bodyPr wrap="square" rtlCol="0">
            <a:spAutoFit/>
          </a:bodyPr>
          <a:lstStyle/>
          <a:p>
            <a:r>
              <a:rPr lang="en-GB" sz="1900"/>
              <a:t>At the end of September 2023 there were </a:t>
            </a:r>
            <a:r>
              <a:rPr lang="en-GB" sz="1900" b="1"/>
              <a:t>1,092</a:t>
            </a:r>
            <a:r>
              <a:rPr lang="en-GB" sz="1900"/>
              <a:t> people placed in </a:t>
            </a:r>
            <a:r>
              <a:rPr lang="en-GB" sz="1900" b="1"/>
              <a:t>Residential</a:t>
            </a:r>
            <a:r>
              <a:rPr lang="en-GB" sz="1900"/>
              <a:t> Care.</a:t>
            </a:r>
          </a:p>
          <a:p>
            <a:endParaRPr lang="en-GB" sz="1900"/>
          </a:p>
          <a:p>
            <a:r>
              <a:rPr lang="en-GB" sz="1900"/>
              <a:t>The average length of current service is </a:t>
            </a:r>
            <a:r>
              <a:rPr lang="en-GB" sz="1900" b="1"/>
              <a:t>4 years.</a:t>
            </a:r>
          </a:p>
        </p:txBody>
      </p:sp>
      <p:pic>
        <p:nvPicPr>
          <p:cNvPr id="9" name="Picture 8">
            <a:extLst>
              <a:ext uri="{FF2B5EF4-FFF2-40B4-BE49-F238E27FC236}">
                <a16:creationId xmlns:a16="http://schemas.microsoft.com/office/drawing/2014/main" id="{A77A4DB3-6777-88B6-6EE4-B80723B0A69E}"/>
              </a:ext>
            </a:extLst>
          </p:cNvPr>
          <p:cNvPicPr>
            <a:picLocks noChangeAspect="1"/>
          </p:cNvPicPr>
          <p:nvPr/>
        </p:nvPicPr>
        <p:blipFill>
          <a:blip r:embed="rId3"/>
          <a:stretch>
            <a:fillRect/>
          </a:stretch>
        </p:blipFill>
        <p:spPr>
          <a:xfrm>
            <a:off x="3331028" y="1730795"/>
            <a:ext cx="7974192" cy="2447930"/>
          </a:xfrm>
          <a:prstGeom prst="rect">
            <a:avLst/>
          </a:prstGeom>
          <a:ln>
            <a:solidFill>
              <a:schemeClr val="tx1"/>
            </a:solidFill>
          </a:ln>
        </p:spPr>
      </p:pic>
      <p:pic>
        <p:nvPicPr>
          <p:cNvPr id="12" name="Picture 11">
            <a:extLst>
              <a:ext uri="{FF2B5EF4-FFF2-40B4-BE49-F238E27FC236}">
                <a16:creationId xmlns:a16="http://schemas.microsoft.com/office/drawing/2014/main" id="{9B9CCCB8-6C7B-B4A8-B7BC-EEBC7E0D65F8}"/>
              </a:ext>
            </a:extLst>
          </p:cNvPr>
          <p:cNvPicPr>
            <a:picLocks noChangeAspect="1"/>
          </p:cNvPicPr>
          <p:nvPr/>
        </p:nvPicPr>
        <p:blipFill>
          <a:blip r:embed="rId4"/>
          <a:stretch>
            <a:fillRect/>
          </a:stretch>
        </p:blipFill>
        <p:spPr>
          <a:xfrm>
            <a:off x="3331029" y="4354613"/>
            <a:ext cx="7974191" cy="2459632"/>
          </a:xfrm>
          <a:prstGeom prst="rect">
            <a:avLst/>
          </a:prstGeom>
          <a:ln>
            <a:solidFill>
              <a:schemeClr val="tx1"/>
            </a:solidFill>
          </a:ln>
        </p:spPr>
      </p:pic>
      <p:sp>
        <p:nvSpPr>
          <p:cNvPr id="13" name="TextBox 12">
            <a:extLst>
              <a:ext uri="{FF2B5EF4-FFF2-40B4-BE49-F238E27FC236}">
                <a16:creationId xmlns:a16="http://schemas.microsoft.com/office/drawing/2014/main" id="{FE1B319E-789B-A144-C32B-469129E8D555}"/>
              </a:ext>
            </a:extLst>
          </p:cNvPr>
          <p:cNvSpPr txBox="1"/>
          <p:nvPr/>
        </p:nvSpPr>
        <p:spPr>
          <a:xfrm>
            <a:off x="165695" y="4518608"/>
            <a:ext cx="3039036" cy="2139047"/>
          </a:xfrm>
          <a:prstGeom prst="rect">
            <a:avLst/>
          </a:prstGeom>
          <a:solidFill>
            <a:schemeClr val="accent5">
              <a:lumMod val="40000"/>
              <a:lumOff val="60000"/>
            </a:schemeClr>
          </a:solidFill>
          <a:ln>
            <a:solidFill>
              <a:schemeClr val="tx1"/>
            </a:solidFill>
          </a:ln>
        </p:spPr>
        <p:txBody>
          <a:bodyPr wrap="square" rtlCol="0">
            <a:spAutoFit/>
          </a:bodyPr>
          <a:lstStyle/>
          <a:p>
            <a:r>
              <a:rPr lang="en-GB" sz="1900"/>
              <a:t>At the end of September 2023 there were </a:t>
            </a:r>
            <a:r>
              <a:rPr lang="en-GB" sz="1900" b="1"/>
              <a:t>821</a:t>
            </a:r>
            <a:r>
              <a:rPr lang="en-GB" sz="1900"/>
              <a:t> people placed in </a:t>
            </a:r>
            <a:r>
              <a:rPr lang="en-GB" sz="1900" b="1"/>
              <a:t>Nursing</a:t>
            </a:r>
            <a:r>
              <a:rPr lang="en-GB" sz="1900"/>
              <a:t> Care.</a:t>
            </a:r>
          </a:p>
          <a:p>
            <a:endParaRPr lang="en-GB" sz="1900"/>
          </a:p>
          <a:p>
            <a:r>
              <a:rPr lang="en-GB" sz="1900"/>
              <a:t>The average length of current service is </a:t>
            </a:r>
            <a:r>
              <a:rPr lang="en-GB" sz="1900" b="1"/>
              <a:t>2 years and 8 months.</a:t>
            </a:r>
          </a:p>
        </p:txBody>
      </p:sp>
    </p:spTree>
    <p:extLst>
      <p:ext uri="{BB962C8B-B14F-4D97-AF65-F5344CB8AC3E}">
        <p14:creationId xmlns:p14="http://schemas.microsoft.com/office/powerpoint/2010/main" val="3607849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CEE7F48-A030-1A7F-BF77-BF5E2CF80F64}"/>
              </a:ext>
            </a:extLst>
          </p:cNvPr>
          <p:cNvSpPr txBox="1"/>
          <p:nvPr/>
        </p:nvSpPr>
        <p:spPr>
          <a:xfrm>
            <a:off x="81281" y="0"/>
            <a:ext cx="10993118" cy="12926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mn-cs"/>
              </a:rPr>
              <a:t>South West Comparison 2021/22</a:t>
            </a:r>
            <a:endParaRPr kumimoji="0" lang="en-GB" sz="14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mn-cs"/>
              </a:rPr>
              <a:t>ASCOF 2A(2) - Long-term support needs of </a:t>
            </a:r>
            <a:r>
              <a:rPr kumimoji="0" lang="en-GB" sz="1400" b="1"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mn-cs"/>
              </a:rPr>
              <a:t>older adults (aged 65 and over)</a:t>
            </a:r>
            <a:r>
              <a:rPr kumimoji="0" lang="en-GB" sz="14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mn-cs"/>
              </a:rPr>
              <a:t> met by admission to residential and nursing care homes, per 100,000 population. (lower is better)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Microsoft Power BI link to interactive report</a:t>
            </a:r>
            <a:endParaRPr kumimoji="0" lang="en-GB" sz="12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4" name="Picture 13">
            <a:extLst>
              <a:ext uri="{FF2B5EF4-FFF2-40B4-BE49-F238E27FC236}">
                <a16:creationId xmlns:a16="http://schemas.microsoft.com/office/drawing/2014/main" id="{2FC8531F-1070-0A96-9FB8-E939290C2434}"/>
              </a:ext>
            </a:extLst>
          </p:cNvPr>
          <p:cNvPicPr>
            <a:picLocks noChangeAspect="1"/>
          </p:cNvPicPr>
          <p:nvPr/>
        </p:nvPicPr>
        <p:blipFill>
          <a:blip r:embed="rId4"/>
          <a:stretch>
            <a:fillRect/>
          </a:stretch>
        </p:blipFill>
        <p:spPr>
          <a:xfrm>
            <a:off x="0" y="1091740"/>
            <a:ext cx="12211905" cy="5458073"/>
          </a:xfrm>
          <a:prstGeom prst="rect">
            <a:avLst/>
          </a:prstGeom>
        </p:spPr>
      </p:pic>
    </p:spTree>
    <p:extLst>
      <p:ext uri="{BB962C8B-B14F-4D97-AF65-F5344CB8AC3E}">
        <p14:creationId xmlns:p14="http://schemas.microsoft.com/office/powerpoint/2010/main" val="139868163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7AD60087-B66A-45BA-9564-57BBE76DE550}"/>
    </a:ext>
  </a:extLst>
</a:theme>
</file>

<file path=ppt/theme/theme10.xml><?xml version="1.0" encoding="utf-8"?>
<a:theme xmlns:a="http://schemas.openxmlformats.org/drawingml/2006/main" name="7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E770111E-B486-4EAA-A02F-8D9CFC3B8542}"/>
    </a:ext>
  </a:extLst>
</a:theme>
</file>

<file path=ppt/theme/theme11.xml><?xml version="1.0" encoding="utf-8"?>
<a:theme xmlns:a="http://schemas.openxmlformats.org/drawingml/2006/main" name="8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Cover slide ADAS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8.2 PCH Accessible Powerpoint_10" id="{A34D59FD-4015-4E4A-B51E-6D07A8319839}" vid="{5B2AF269-9349-FB49-B470-E0B8B57945CF}"/>
    </a:ext>
  </a:extLst>
</a:theme>
</file>

<file path=ppt/theme/theme13.xml><?xml version="1.0" encoding="utf-8"?>
<a:theme xmlns:a="http://schemas.openxmlformats.org/drawingml/2006/main" name="Section divide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8.2 PCH Accessible Powerpoint_10" id="{A34D59FD-4015-4E4A-B51E-6D07A8319839}" vid="{FF015BDA-1E2B-9C48-B511-8B827D4A5A38}"/>
    </a:ext>
  </a:extLst>
</a:theme>
</file>

<file path=ppt/theme/theme14.xml><?xml version="1.0" encoding="utf-8"?>
<a:theme xmlns:a="http://schemas.openxmlformats.org/drawingml/2006/main" name="Content slide">
  <a:themeElements>
    <a:clrScheme name="Custom 1">
      <a:dk1>
        <a:srgbClr val="000000"/>
      </a:dk1>
      <a:lt1>
        <a:srgbClr val="FFFFFF"/>
      </a:lt1>
      <a:dk2>
        <a:srgbClr val="000000"/>
      </a:dk2>
      <a:lt2>
        <a:srgbClr val="808080"/>
      </a:lt2>
      <a:accent1>
        <a:srgbClr val="941C81"/>
      </a:accent1>
      <a:accent2>
        <a:srgbClr val="910045"/>
      </a:accent2>
      <a:accent3>
        <a:srgbClr val="FF7A24"/>
      </a:accent3>
      <a:accent4>
        <a:srgbClr val="512D11"/>
      </a:accent4>
      <a:accent5>
        <a:srgbClr val="008391"/>
      </a:accent5>
      <a:accent6>
        <a:srgbClr val="2D2D8A"/>
      </a:accent6>
      <a:hlink>
        <a:srgbClr val="910045"/>
      </a:hlink>
      <a:folHlink>
        <a:srgbClr val="008291"/>
      </a:folHlink>
    </a:clrScheme>
    <a:fontScheme name="LG Group 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a:ln>
              <a:noFill/>
            </a:ln>
            <a:solidFill>
              <a:schemeClr val="tx2"/>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a:ln>
              <a:noFill/>
            </a:ln>
            <a:solidFill>
              <a:schemeClr val="tx2"/>
            </a:solidFill>
            <a:effectLst/>
            <a:latin typeface="Arial" charset="0"/>
            <a:ea typeface="ＭＳ Ｐゴシック"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68.2 PCH Accessible Powerpoint_10" id="{A34D59FD-4015-4E4A-B51E-6D07A8319839}" vid="{1306F67D-B6D0-1B40-A36B-B8811694787B}"/>
    </a:ext>
  </a:extLst>
</a:theme>
</file>

<file path=ppt/theme/theme15.xml><?xml version="1.0" encoding="utf-8"?>
<a:theme xmlns:a="http://schemas.openxmlformats.org/drawingml/2006/main" name="9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2A14DADF-B0E1-4FF2-8994-A54D12217EF4}"/>
    </a:ext>
  </a:extLst>
</a:theme>
</file>

<file path=ppt/theme/theme16.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General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0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768D52F7-D42A-4A29-BBE3-C46DE7DFDC2D}"/>
    </a:ext>
  </a:extLst>
</a:theme>
</file>

<file path=ppt/theme/theme19.xml><?xml version="1.0" encoding="utf-8"?>
<a:theme xmlns:a="http://schemas.openxmlformats.org/drawingml/2006/main" name="1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E770111E-B486-4EAA-A02F-8D9CFC3B8542}"/>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551A0330-7290-4812-8D06-B26F8F0B52CB}"/>
    </a:ext>
  </a:extLst>
</a:theme>
</file>

<file path=ppt/theme/theme4.xml><?xml version="1.0" encoding="utf-8"?>
<a:theme xmlns:a="http://schemas.openxmlformats.org/drawingml/2006/main" name="2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2A14DADF-B0E1-4FF2-8994-A54D12217EF4}"/>
    </a:ext>
  </a:extLst>
</a:theme>
</file>

<file path=ppt/theme/theme5.xml><?xml version="1.0" encoding="utf-8"?>
<a:theme xmlns:a="http://schemas.openxmlformats.org/drawingml/2006/main" name="5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768D52F7-D42A-4A29-BBE3-C46DE7DFDC2D}"/>
    </a:ext>
  </a:extLst>
</a:theme>
</file>

<file path=ppt/theme/theme6.xml><?xml version="1.0" encoding="utf-8"?>
<a:theme xmlns:a="http://schemas.openxmlformats.org/drawingml/2006/main" name="6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F874DEDA-B431-4188-A473-41D7FB08964C}"/>
    </a:ext>
  </a:extLst>
</a:theme>
</file>

<file path=ppt/theme/theme7.xml><?xml version="1.0" encoding="utf-8"?>
<a:theme xmlns:a="http://schemas.openxmlformats.org/drawingml/2006/main" name="3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C8B98703-2C67-4DE3-AB17-AD471FE2CA46}"/>
    </a:ext>
  </a:ext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94f7185-5865-4409-bc2f-8888141a2456">
      <UserInfo>
        <DisplayName>Paul Coles</DisplayName>
        <AccountId>1115</AccountId>
        <AccountType/>
      </UserInfo>
      <UserInfo>
        <DisplayName>Christian Evans</DisplayName>
        <AccountId>943</AccountId>
        <AccountType/>
      </UserInfo>
      <UserInfo>
        <DisplayName>Siobhan Cleverly</DisplayName>
        <AccountId>1132</AccountId>
        <AccountType/>
      </UserInfo>
      <UserInfo>
        <DisplayName>Emily Fulbrook</DisplayName>
        <AccountId>416</AccountId>
        <AccountType/>
      </UserInfo>
      <UserInfo>
        <DisplayName>Niki Shaw</DisplayName>
        <AccountId>861</AccountId>
        <AccountType/>
      </UserInfo>
      <UserInfo>
        <DisplayName>Candy Worf</DisplayName>
        <AccountId>1212</AccountId>
        <AccountType/>
      </UserInfo>
      <UserInfo>
        <DisplayName>Kerry Louise Hepple</DisplayName>
        <AccountId>1081</AccountId>
        <AccountType/>
      </UserInfo>
      <UserInfo>
        <DisplayName>Jason Vaughan</DisplayName>
        <AccountId>566</AccountId>
        <AccountType/>
      </UserInfo>
      <UserInfo>
        <DisplayName>Nicola Hix</DisplayName>
        <AccountId>1188</AccountId>
        <AccountType/>
      </UserInfo>
      <UserInfo>
        <DisplayName>Duncan Sharkey</DisplayName>
        <AccountId>1108</AccountId>
        <AccountType/>
      </UserInfo>
      <UserInfo>
        <DisplayName>Mel Lock</DisplayName>
        <AccountId>523</AccountId>
        <AccountType/>
      </UserInfo>
      <UserInfo>
        <DisplayName>Jon Padfield</DisplayName>
        <AccountId>60</AccountId>
        <AccountType/>
      </UserInfo>
      <UserInfo>
        <DisplayName>Stephen Miles</DisplayName>
        <AccountId>168</AccountId>
        <AccountType/>
      </UserInfo>
    </SharedWithUsers>
    <TaxCatchAll xmlns="3e24bc36-2db9-4dd4-83ef-e2c9c598d6d6" xsi:nil="true"/>
    <lcf76f155ced4ddcb4097134ff3c332f xmlns="56a58ee4-66ae-4b17-8537-246760ccd641">
      <Terms xmlns="http://schemas.microsoft.com/office/infopath/2007/PartnerControls"/>
    </lcf76f155ced4ddcb4097134ff3c332f>
  </documentManagement>
</p:properties>
</file>

<file path=customXml/item2.xml><?xml version="1.0" encoding="utf-8"?>
<?mso-contentType ?>
<SharedContentType xmlns="Microsoft.SharePoint.Taxonomy.ContentTypeSync" SourceId="7b6b569b-509a-467d-b105-d97728d3fc11"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6EC4E1A7644A3408A8E91D702572E48" ma:contentTypeVersion="16" ma:contentTypeDescription="Create a new document." ma:contentTypeScope="" ma:versionID="b0f63598713dea2b0977e8d1d943c556">
  <xsd:schema xmlns:xsd="http://www.w3.org/2001/XMLSchema" xmlns:xs="http://www.w3.org/2001/XMLSchema" xmlns:p="http://schemas.microsoft.com/office/2006/metadata/properties" xmlns:ns2="094f7185-5865-4409-bc2f-8888141a2456" xmlns:ns3="56a58ee4-66ae-4b17-8537-246760ccd641" xmlns:ns4="3e24bc36-2db9-4dd4-83ef-e2c9c598d6d6" targetNamespace="http://schemas.microsoft.com/office/2006/metadata/properties" ma:root="true" ma:fieldsID="7e2de910e05ab30eb3e884c55489b1f2" ns2:_="" ns3:_="" ns4:_="">
    <xsd:import namespace="094f7185-5865-4409-bc2f-8888141a2456"/>
    <xsd:import namespace="56a58ee4-66ae-4b17-8537-246760ccd641"/>
    <xsd:import namespace="3e24bc36-2db9-4dd4-83ef-e2c9c598d6d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f7185-5865-4409-bc2f-8888141a245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a58ee4-66ae-4b17-8537-246760ccd6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b6b569b-509a-467d-b105-d97728d3fc1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24bc36-2db9-4dd4-83ef-e2c9c598d6d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0af78cc-2973-4a23-bd92-945edf927c43}" ma:internalName="TaxCatchAll" ma:showField="CatchAllData" ma:web="3e24bc36-2db9-4dd4-83ef-e2c9c598d6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C4B55E-B218-453D-97F1-71C13E8BF539}">
  <ds:schemaRefs>
    <ds:schemaRef ds:uri="http://purl.org/dc/dcmitype/"/>
    <ds:schemaRef ds:uri="http://purl.org/dc/terms/"/>
    <ds:schemaRef ds:uri="http://purl.org/dc/elements/1.1/"/>
    <ds:schemaRef ds:uri="094f7185-5865-4409-bc2f-8888141a2456"/>
    <ds:schemaRef ds:uri="56a58ee4-66ae-4b17-8537-246760ccd641"/>
    <ds:schemaRef ds:uri="3e24bc36-2db9-4dd4-83ef-e2c9c598d6d6"/>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A5248F20-8A12-4C3C-956E-920E05B777C2}">
  <ds:schemaRefs>
    <ds:schemaRef ds:uri="Microsoft.SharePoint.Taxonomy.ContentTypeSync"/>
  </ds:schemaRefs>
</ds:datastoreItem>
</file>

<file path=customXml/itemProps3.xml><?xml version="1.0" encoding="utf-8"?>
<ds:datastoreItem xmlns:ds="http://schemas.openxmlformats.org/officeDocument/2006/customXml" ds:itemID="{169CD234-8DB7-41CF-89C0-6E03EDB5BA13}">
  <ds:schemaRefs>
    <ds:schemaRef ds:uri="http://schemas.microsoft.com/sharepoint/v3/contenttype/forms"/>
  </ds:schemaRefs>
</ds:datastoreItem>
</file>

<file path=customXml/itemProps4.xml><?xml version="1.0" encoding="utf-8"?>
<ds:datastoreItem xmlns:ds="http://schemas.openxmlformats.org/officeDocument/2006/customXml" ds:itemID="{27044B28-373B-4A86-B3BE-FA43681785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4f7185-5865-4409-bc2f-8888141a2456"/>
    <ds:schemaRef ds:uri="56a58ee4-66ae-4b17-8537-246760ccd641"/>
    <ds:schemaRef ds:uri="3e24bc36-2db9-4dd4-83ef-e2c9c598d6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d396678-c698-4451-b9ab-bac3c3310917}" enabled="1" method="Privileged" siteId="{b524f606-f77a-4aa2-8da2-fe70343b0cce}" removed="0"/>
</clbl:labelList>
</file>

<file path=docProps/app.xml><?xml version="1.0" encoding="utf-8"?>
<Properties xmlns="http://schemas.openxmlformats.org/officeDocument/2006/extended-properties" xmlns:vt="http://schemas.openxmlformats.org/officeDocument/2006/docPropsVTypes">
  <Template>Somerset Council Template</Template>
  <TotalTime>0</TotalTime>
  <Words>3108</Words>
  <Application>Microsoft Office PowerPoint</Application>
  <PresentationFormat>Widescreen</PresentationFormat>
  <Paragraphs>474</Paragraphs>
  <Slides>44</Slides>
  <Notes>14</Notes>
  <HiddenSlides>0</HiddenSlides>
  <MMClips>0</MMClips>
  <ScaleCrop>false</ScaleCrop>
  <HeadingPairs>
    <vt:vector size="6" baseType="variant">
      <vt:variant>
        <vt:lpstr>Fonts Used</vt:lpstr>
      </vt:variant>
      <vt:variant>
        <vt:i4>6</vt:i4>
      </vt:variant>
      <vt:variant>
        <vt:lpstr>Theme</vt:lpstr>
      </vt:variant>
      <vt:variant>
        <vt:i4>20</vt:i4>
      </vt:variant>
      <vt:variant>
        <vt:lpstr>Slide Titles</vt:lpstr>
      </vt:variant>
      <vt:variant>
        <vt:i4>44</vt:i4>
      </vt:variant>
    </vt:vector>
  </HeadingPairs>
  <TitlesOfParts>
    <vt:vector size="70" baseType="lpstr">
      <vt:lpstr>Arial</vt:lpstr>
      <vt:lpstr>Arial Bold</vt:lpstr>
      <vt:lpstr>Calibri</vt:lpstr>
      <vt:lpstr>Calibri Light</vt:lpstr>
      <vt:lpstr>InterFace</vt:lpstr>
      <vt:lpstr>Microsoft New Tai Lue</vt:lpstr>
      <vt:lpstr>Custom Design</vt:lpstr>
      <vt:lpstr>1_Slide 1</vt:lpstr>
      <vt:lpstr>4_Slide 1</vt:lpstr>
      <vt:lpstr>2_Slide 1</vt:lpstr>
      <vt:lpstr>5_Slide 1</vt:lpstr>
      <vt:lpstr>6_Slide 1</vt:lpstr>
      <vt:lpstr>3_Slide 1</vt:lpstr>
      <vt:lpstr>Custom Design</vt:lpstr>
      <vt:lpstr>Office Theme</vt:lpstr>
      <vt:lpstr>7_Slide 1</vt:lpstr>
      <vt:lpstr>8_Slide 1</vt:lpstr>
      <vt:lpstr>1_Cover slide ADASS</vt:lpstr>
      <vt:lpstr>Section divider slide</vt:lpstr>
      <vt:lpstr>Content slide</vt:lpstr>
      <vt:lpstr>9_Slide 1</vt:lpstr>
      <vt:lpstr>Title slide</vt:lpstr>
      <vt:lpstr>General slide</vt:lpstr>
      <vt:lpstr>10_Slide 1</vt:lpstr>
      <vt:lpstr>1_Slide 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Demographic </vt:lpstr>
      <vt:lpstr>Unmet need (homecare provision)</vt:lpstr>
      <vt:lpstr>Unmet need (residential and nursing)</vt:lpstr>
      <vt:lpstr>Homecare – average package size</vt:lpstr>
      <vt:lpstr>Overdue Care Act assessments &amp; reviews</vt:lpstr>
      <vt:lpstr>Overdue Care Act assessments &amp; reviews – regional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2024/25 – current advice: two scenarios based on whether the final NLW increase is at the target or higher</vt:lpstr>
      <vt:lpstr>PowerPoint Presentation</vt:lpstr>
      <vt:lpstr>Additional Requirement - Demographic Growth</vt:lpstr>
      <vt:lpstr>Additional Requirement – Provider Inflation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Penny Gower</dc:creator>
  <cp:lastModifiedBy>Niki Shaw</cp:lastModifiedBy>
  <cp:revision>3</cp:revision>
  <dcterms:created xsi:type="dcterms:W3CDTF">2023-06-06T11:59:14Z</dcterms:created>
  <dcterms:modified xsi:type="dcterms:W3CDTF">2024-02-04T11:39:17Z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0x010100D6EC4E1A7644A3408A8E91D702572E48</vt:lpwstr>
  </property>
</Properties>
</file>