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theme/theme6.xml" ContentType="application/vnd.openxmlformats-officedocument.theme+xml"/>
  <Override PartName="/ppt/slideLayouts/slideLayout8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5"/>
    <p:sldMasterId id="2147483658" r:id="rId6"/>
    <p:sldMasterId id="2147483664" r:id="rId7"/>
    <p:sldMasterId id="2147483660" r:id="rId8"/>
    <p:sldMasterId id="2147483666" r:id="rId9"/>
    <p:sldMasterId id="2147483668" r:id="rId10"/>
    <p:sldMasterId id="2147483662" r:id="rId11"/>
  </p:sldMasterIdLst>
  <p:notesMasterIdLst>
    <p:notesMasterId r:id="rId15"/>
  </p:notesMasterIdLst>
  <p:handoutMasterIdLst>
    <p:handoutMasterId r:id="rId16"/>
  </p:handoutMasterIdLst>
  <p:sldIdLst>
    <p:sldId id="257" r:id="rId12"/>
    <p:sldId id="262" r:id="rId13"/>
    <p:sldId id="214747141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00FF"/>
    <a:srgbClr val="006072"/>
    <a:srgbClr val="011E41"/>
    <a:srgbClr val="19D3C5"/>
    <a:srgbClr val="76BC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74AAC4-D96F-4BEA-9A28-1B7AA97D85EC}" v="2" dt="2024-02-11T15:26:34.1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" Target="slides/slide2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1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Master" Target="slideMasters/slideMaster7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Master" Target="slideMasters/slideMaster6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4" Type="http://schemas.openxmlformats.org/officeDocument/2006/relationships/slide" Target="slides/slide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i Shaw" userId="1d5d7489-790c-4acc-b026-5962399e3ce4" providerId="ADAL" clId="{1A74AAC4-D96F-4BEA-9A28-1B7AA97D85EC}"/>
    <pc:docChg chg="custSel delSld modSld delMainMaster">
      <pc:chgData name="Niki Shaw" userId="1d5d7489-790c-4acc-b026-5962399e3ce4" providerId="ADAL" clId="{1A74AAC4-D96F-4BEA-9A28-1B7AA97D85EC}" dt="2024-02-11T15:27:15.820" v="195" actId="113"/>
      <pc:docMkLst>
        <pc:docMk/>
      </pc:docMkLst>
      <pc:sldChg chg="modSp mod">
        <pc:chgData name="Niki Shaw" userId="1d5d7489-790c-4acc-b026-5962399e3ce4" providerId="ADAL" clId="{1A74AAC4-D96F-4BEA-9A28-1B7AA97D85EC}" dt="2024-02-11T15:23:38.414" v="0" actId="113"/>
        <pc:sldMkLst>
          <pc:docMk/>
          <pc:sldMk cId="763580762" sldId="257"/>
        </pc:sldMkLst>
        <pc:spChg chg="mod">
          <ac:chgData name="Niki Shaw" userId="1d5d7489-790c-4acc-b026-5962399e3ce4" providerId="ADAL" clId="{1A74AAC4-D96F-4BEA-9A28-1B7AA97D85EC}" dt="2024-02-11T15:23:38.414" v="0" actId="113"/>
          <ac:spMkLst>
            <pc:docMk/>
            <pc:sldMk cId="763580762" sldId="257"/>
            <ac:spMk id="3" creationId="{F548BFAA-A455-21EE-7689-E90BF9160637}"/>
          </ac:spMkLst>
        </pc:spChg>
      </pc:sldChg>
      <pc:sldChg chg="addSp modSp mod">
        <pc:chgData name="Niki Shaw" userId="1d5d7489-790c-4acc-b026-5962399e3ce4" providerId="ADAL" clId="{1A74AAC4-D96F-4BEA-9A28-1B7AA97D85EC}" dt="2024-02-11T15:27:15.820" v="195" actId="113"/>
        <pc:sldMkLst>
          <pc:docMk/>
          <pc:sldMk cId="981744433" sldId="262"/>
        </pc:sldMkLst>
        <pc:spChg chg="mod">
          <ac:chgData name="Niki Shaw" userId="1d5d7489-790c-4acc-b026-5962399e3ce4" providerId="ADAL" clId="{1A74AAC4-D96F-4BEA-9A28-1B7AA97D85EC}" dt="2024-02-11T15:26:05.782" v="79" actId="114"/>
          <ac:spMkLst>
            <pc:docMk/>
            <pc:sldMk cId="981744433" sldId="262"/>
            <ac:spMk id="6" creationId="{AD93D265-5135-B69D-0EDA-CDF4787D83E3}"/>
          </ac:spMkLst>
        </pc:spChg>
        <pc:spChg chg="ord">
          <ac:chgData name="Niki Shaw" userId="1d5d7489-790c-4acc-b026-5962399e3ce4" providerId="ADAL" clId="{1A74AAC4-D96F-4BEA-9A28-1B7AA97D85EC}" dt="2024-02-11T15:25:10.155" v="47" actId="166"/>
          <ac:spMkLst>
            <pc:docMk/>
            <pc:sldMk cId="981744433" sldId="262"/>
            <ac:spMk id="21" creationId="{C7C88CAC-AD89-B837-A9E5-E7CC7A3EC779}"/>
          </ac:spMkLst>
        </pc:spChg>
        <pc:spChg chg="mod">
          <ac:chgData name="Niki Shaw" userId="1d5d7489-790c-4acc-b026-5962399e3ce4" providerId="ADAL" clId="{1A74AAC4-D96F-4BEA-9A28-1B7AA97D85EC}" dt="2024-02-11T15:24:30.946" v="42" actId="20577"/>
          <ac:spMkLst>
            <pc:docMk/>
            <pc:sldMk cId="981744433" sldId="262"/>
            <ac:spMk id="32" creationId="{4FD1E97D-397B-DBCD-6784-B521D15DDAF6}"/>
          </ac:spMkLst>
        </pc:spChg>
        <pc:spChg chg="add mod">
          <ac:chgData name="Niki Shaw" userId="1d5d7489-790c-4acc-b026-5962399e3ce4" providerId="ADAL" clId="{1A74AAC4-D96F-4BEA-9A28-1B7AA97D85EC}" dt="2024-02-11T15:27:15.820" v="195" actId="113"/>
          <ac:spMkLst>
            <pc:docMk/>
            <pc:sldMk cId="981744433" sldId="262"/>
            <ac:spMk id="36" creationId="{DF6B5732-2D98-4869-34D2-8E2D76F1AA75}"/>
          </ac:spMkLst>
        </pc:spChg>
        <pc:cxnChg chg="add mod">
          <ac:chgData name="Niki Shaw" userId="1d5d7489-790c-4acc-b026-5962399e3ce4" providerId="ADAL" clId="{1A74AAC4-D96F-4BEA-9A28-1B7AA97D85EC}" dt="2024-02-11T15:25:05.181" v="46" actId="14100"/>
          <ac:cxnSpMkLst>
            <pc:docMk/>
            <pc:sldMk cId="981744433" sldId="262"/>
            <ac:cxnSpMk id="17" creationId="{57F149CB-0682-E623-DC70-9577FD76D839}"/>
          </ac:cxnSpMkLst>
        </pc:cxnChg>
      </pc:sldChg>
      <pc:sldChg chg="del">
        <pc:chgData name="Niki Shaw" userId="1d5d7489-790c-4acc-b026-5962399e3ce4" providerId="ADAL" clId="{1A74AAC4-D96F-4BEA-9A28-1B7AA97D85EC}" dt="2024-02-11T15:25:49.280" v="71" actId="47"/>
        <pc:sldMkLst>
          <pc:docMk/>
          <pc:sldMk cId="1721422662" sldId="263"/>
        </pc:sldMkLst>
      </pc:sldChg>
      <pc:sldChg chg="del">
        <pc:chgData name="Niki Shaw" userId="1d5d7489-790c-4acc-b026-5962399e3ce4" providerId="ADAL" clId="{1A74AAC4-D96F-4BEA-9A28-1B7AA97D85EC}" dt="2024-02-11T15:25:53.206" v="74" actId="47"/>
        <pc:sldMkLst>
          <pc:docMk/>
          <pc:sldMk cId="2147718123" sldId="265"/>
        </pc:sldMkLst>
      </pc:sldChg>
      <pc:sldChg chg="del">
        <pc:chgData name="Niki Shaw" userId="1d5d7489-790c-4acc-b026-5962399e3ce4" providerId="ADAL" clId="{1A74AAC4-D96F-4BEA-9A28-1B7AA97D85EC}" dt="2024-02-11T15:25:54.731" v="76" actId="47"/>
        <pc:sldMkLst>
          <pc:docMk/>
          <pc:sldMk cId="3578344477" sldId="267"/>
        </pc:sldMkLst>
      </pc:sldChg>
      <pc:sldChg chg="del">
        <pc:chgData name="Niki Shaw" userId="1d5d7489-790c-4acc-b026-5962399e3ce4" providerId="ADAL" clId="{1A74AAC4-D96F-4BEA-9A28-1B7AA97D85EC}" dt="2024-02-11T15:25:55.374" v="77" actId="47"/>
        <pc:sldMkLst>
          <pc:docMk/>
          <pc:sldMk cId="503804914" sldId="268"/>
        </pc:sldMkLst>
      </pc:sldChg>
      <pc:sldChg chg="del">
        <pc:chgData name="Niki Shaw" userId="1d5d7489-790c-4acc-b026-5962399e3ce4" providerId="ADAL" clId="{1A74AAC4-D96F-4BEA-9A28-1B7AA97D85EC}" dt="2024-02-11T15:25:54.323" v="75" actId="47"/>
        <pc:sldMkLst>
          <pc:docMk/>
          <pc:sldMk cId="2759252370" sldId="269"/>
        </pc:sldMkLst>
      </pc:sldChg>
      <pc:sldChg chg="del">
        <pc:chgData name="Niki Shaw" userId="1d5d7489-790c-4acc-b026-5962399e3ce4" providerId="ADAL" clId="{1A74AAC4-D96F-4BEA-9A28-1B7AA97D85EC}" dt="2024-02-11T15:25:50.693" v="72" actId="47"/>
        <pc:sldMkLst>
          <pc:docMk/>
          <pc:sldMk cId="3869328954" sldId="270"/>
        </pc:sldMkLst>
      </pc:sldChg>
      <pc:sldChg chg="del">
        <pc:chgData name="Niki Shaw" userId="1d5d7489-790c-4acc-b026-5962399e3ce4" providerId="ADAL" clId="{1A74AAC4-D96F-4BEA-9A28-1B7AA97D85EC}" dt="2024-02-11T15:25:51.556" v="73" actId="47"/>
        <pc:sldMkLst>
          <pc:docMk/>
          <pc:sldMk cId="612981420" sldId="271"/>
        </pc:sldMkLst>
      </pc:sldChg>
      <pc:sldChg chg="del">
        <pc:chgData name="Niki Shaw" userId="1d5d7489-790c-4acc-b026-5962399e3ce4" providerId="ADAL" clId="{1A74AAC4-D96F-4BEA-9A28-1B7AA97D85EC}" dt="2024-02-11T15:25:56.426" v="78" actId="47"/>
        <pc:sldMkLst>
          <pc:docMk/>
          <pc:sldMk cId="2438588262" sldId="273"/>
        </pc:sldMkLst>
      </pc:sldChg>
      <pc:sldChg chg="modSp mod">
        <pc:chgData name="Niki Shaw" userId="1d5d7489-790c-4acc-b026-5962399e3ce4" providerId="ADAL" clId="{1A74AAC4-D96F-4BEA-9A28-1B7AA97D85EC}" dt="2024-02-11T15:25:30.063" v="69" actId="20577"/>
        <pc:sldMkLst>
          <pc:docMk/>
          <pc:sldMk cId="600975548" sldId="2147471415"/>
        </pc:sldMkLst>
        <pc:spChg chg="mod">
          <ac:chgData name="Niki Shaw" userId="1d5d7489-790c-4acc-b026-5962399e3ce4" providerId="ADAL" clId="{1A74AAC4-D96F-4BEA-9A28-1B7AA97D85EC}" dt="2024-02-11T15:25:30.063" v="69" actId="20577"/>
          <ac:spMkLst>
            <pc:docMk/>
            <pc:sldMk cId="600975548" sldId="2147471415"/>
            <ac:spMk id="2" creationId="{13E4B6C3-0997-2096-C65C-55425E00D376}"/>
          </ac:spMkLst>
        </pc:spChg>
      </pc:sldChg>
      <pc:sldChg chg="del">
        <pc:chgData name="Niki Shaw" userId="1d5d7489-790c-4acc-b026-5962399e3ce4" providerId="ADAL" clId="{1A74AAC4-D96F-4BEA-9A28-1B7AA97D85EC}" dt="2024-02-11T15:25:48.621" v="70" actId="47"/>
        <pc:sldMkLst>
          <pc:docMk/>
          <pc:sldMk cId="1569353579" sldId="2147471416"/>
        </pc:sldMkLst>
      </pc:sldChg>
      <pc:sldMasterChg chg="del delSldLayout">
        <pc:chgData name="Niki Shaw" userId="1d5d7489-790c-4acc-b026-5962399e3ce4" providerId="ADAL" clId="{1A74AAC4-D96F-4BEA-9A28-1B7AA97D85EC}" dt="2024-02-11T15:25:55.374" v="77" actId="47"/>
        <pc:sldMasterMkLst>
          <pc:docMk/>
          <pc:sldMasterMk cId="2910795503" sldId="2147483648"/>
        </pc:sldMasterMkLst>
        <pc:sldLayoutChg chg="del">
          <pc:chgData name="Niki Shaw" userId="1d5d7489-790c-4acc-b026-5962399e3ce4" providerId="ADAL" clId="{1A74AAC4-D96F-4BEA-9A28-1B7AA97D85EC}" dt="2024-02-11T15:25:55.374" v="77" actId="47"/>
          <pc:sldLayoutMkLst>
            <pc:docMk/>
            <pc:sldMasterMk cId="2910795503" sldId="2147483648"/>
            <pc:sldLayoutMk cId="1209032510" sldId="2147483655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A1E2C90-FBC6-E37B-61A6-B69897A3EB0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FCEEF8-FA2E-0E34-7170-60CC082493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4EA079-2DF0-4519-9D44-C5FEA9F9D809}" type="datetimeFigureOut">
              <a:rPr lang="en-GB" smtClean="0"/>
              <a:t>11/02/2024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8E4C6B-AC6E-BE49-7E90-3D438ED7325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47CE52-C97E-DCF0-DCF7-A61ECD9DED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0BEA3-A71A-41F8-902B-A9BB571639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417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4AB0D0-8AEB-41E1-A72C-FE34B1678B0D}" type="datetimeFigureOut">
              <a:rPr lang="en-GB" smtClean="0"/>
              <a:t>11/02/2024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9E98C-7401-4C68-AAD2-BC26A1380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735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B71ECF-532C-4A70-B2BC-A40792FCBCD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9810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Relationship Id="rId6" Type="http://schemas.openxmlformats.org/officeDocument/2006/relationships/image" Target="../media/image8.png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8312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0229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F8953B-80E1-4E3A-5FB9-8FB3390CADA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495786" y="456422"/>
            <a:ext cx="4339656" cy="2252272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61F0BF9F-567D-69BA-EC66-A752E3B3EE9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495786" y="3576309"/>
            <a:ext cx="4339656" cy="2252272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265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8475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D4F51E-9C34-DBAD-CC57-291494DBAB6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20100" y="1517650"/>
            <a:ext cx="2906713" cy="191135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EA2FA4F6-C353-88B3-C993-8DE6ED4BF00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420099" y="3586552"/>
            <a:ext cx="2906713" cy="191135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994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- Teal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5FFC674-6429-7DAF-287B-B146DBC08F62}"/>
              </a:ext>
            </a:extLst>
          </p:cNvPr>
          <p:cNvSpPr/>
          <p:nvPr/>
        </p:nvSpPr>
        <p:spPr>
          <a:xfrm>
            <a:off x="0" y="6384897"/>
            <a:ext cx="12192000" cy="4810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108000" rIns="144000" bIns="10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616" y="476250"/>
            <a:ext cx="11206982" cy="648749"/>
          </a:xfrm>
        </p:spPr>
        <p:txBody>
          <a:bodyPr anchor="t"/>
          <a:lstStyle>
            <a:lvl1pPr>
              <a:lnSpc>
                <a:spcPts val="2268"/>
              </a:lnSpc>
              <a:defRPr lang="en-US" sz="2268" b="1" i="0" kern="1200" cap="none" spc="0" baseline="0" smtClean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92614" y="1268412"/>
            <a:ext cx="7266066" cy="4510915"/>
          </a:xfrm>
        </p:spPr>
        <p:txBody>
          <a:bodyPr/>
          <a:lstStyle>
            <a:lvl1pPr marL="180000" indent="-1800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90"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en-US" sz="1200" b="0" i="0" kern="1200" dirty="0" smtClean="0">
                <a:solidFill>
                  <a:schemeClr val="tx1"/>
                </a:solidFill>
                <a:latin typeface="Arial" panose="020B0604020202020204" pitchFamily="34" charset="0"/>
                <a:ea typeface="InterFace" charset="0"/>
                <a:cs typeface="Arial" panose="020B0604020202020204" pitchFamily="34" charset="0"/>
              </a:defRPr>
            </a:lvl2pPr>
            <a:lvl3pPr marL="685843"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/>
              <a:defRPr lang="en-US" sz="1200" b="0" i="0" kern="1200" dirty="0" smtClean="0">
                <a:solidFill>
                  <a:schemeClr val="tx1"/>
                </a:solidFill>
                <a:latin typeface="Arial" panose="020B0604020202020204" pitchFamily="34" charset="0"/>
                <a:ea typeface="InterFace" charset="0"/>
                <a:cs typeface="Arial" panose="020B0604020202020204" pitchFamily="34" charset="0"/>
              </a:defRPr>
            </a:lvl3pPr>
            <a:lvl4pPr marL="914458"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43072" indent="22861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/>
              <a:defRPr sz="1400">
                <a:latin typeface="InterFace" panose="020B0503020203020204" pitchFamily="34" charset="0"/>
                <a:cs typeface="InterFace" panose="020B05030202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10052291" y="6482901"/>
            <a:ext cx="1647308" cy="289195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37C759-7CDD-4FBA-8B8F-D2D7E73248C4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78FC9C43-5C3E-415D-8CB2-F766520907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51799" y="6475272"/>
            <a:ext cx="4288402" cy="28919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rtl="0">
              <a:defRPr sz="800" b="1" i="0" cap="none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1C3D550-D606-DA31-5B5E-79F18E175C8D}"/>
              </a:ext>
            </a:extLst>
          </p:cNvPr>
          <p:cNvCxnSpPr>
            <a:cxnSpLocks/>
          </p:cNvCxnSpPr>
          <p:nvPr/>
        </p:nvCxnSpPr>
        <p:spPr>
          <a:xfrm>
            <a:off x="492615" y="327714"/>
            <a:ext cx="11206983" cy="0"/>
          </a:xfrm>
          <a:prstGeom prst="line">
            <a:avLst/>
          </a:prstGeom>
          <a:ln w="31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A33AA0EA-A78E-23A0-C6F7-61EE4C1342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8083" b="64066"/>
          <a:stretch/>
        </p:blipFill>
        <p:spPr>
          <a:xfrm>
            <a:off x="5813536" y="6381750"/>
            <a:ext cx="6492803" cy="476250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B6001EF1-98CF-E1B2-EB5F-17F53A9DA751}"/>
              </a:ext>
            </a:extLst>
          </p:cNvPr>
          <p:cNvGrpSpPr/>
          <p:nvPr/>
        </p:nvGrpSpPr>
        <p:grpSpPr>
          <a:xfrm>
            <a:off x="-1879600" y="38100"/>
            <a:ext cx="1658028" cy="2211388"/>
            <a:chOff x="-1689100" y="1268412"/>
            <a:chExt cx="1658028" cy="2211388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BC2A19D-2784-E0C5-D5ED-DAF828B52C7A}"/>
                </a:ext>
              </a:extLst>
            </p:cNvPr>
            <p:cNvSpPr/>
            <p:nvPr/>
          </p:nvSpPr>
          <p:spPr>
            <a:xfrm>
              <a:off x="-1689100" y="1268412"/>
              <a:ext cx="458788" cy="45878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44000" tIns="108000" rIns="144000" bIns="108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400"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F21F538-6D60-433D-413B-FEAD47545F26}"/>
                </a:ext>
              </a:extLst>
            </p:cNvPr>
            <p:cNvSpPr/>
            <p:nvPr/>
          </p:nvSpPr>
          <p:spPr>
            <a:xfrm>
              <a:off x="-1110582" y="1268412"/>
              <a:ext cx="458788" cy="45878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44000" tIns="108000" rIns="144000" bIns="108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400">
                <a:solidFill>
                  <a:schemeClr val="tx1"/>
                </a:solidFill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6D9F43F-BB06-33F7-8D57-1103A976BE26}"/>
                </a:ext>
              </a:extLst>
            </p:cNvPr>
            <p:cNvSpPr/>
            <p:nvPr/>
          </p:nvSpPr>
          <p:spPr>
            <a:xfrm>
              <a:off x="-489860" y="1268412"/>
              <a:ext cx="458788" cy="4587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44000" tIns="108000" rIns="144000" bIns="108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400">
                <a:solidFill>
                  <a:schemeClr val="tx1"/>
                </a:solidFill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F791365-CC46-9729-FF83-AF7B63C45992}"/>
                </a:ext>
              </a:extLst>
            </p:cNvPr>
            <p:cNvSpPr/>
            <p:nvPr/>
          </p:nvSpPr>
          <p:spPr>
            <a:xfrm>
              <a:off x="-1689100" y="1852612"/>
              <a:ext cx="458788" cy="4587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44000" tIns="108000" rIns="144000" bIns="108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400"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7FB8447-A174-1F8E-07CD-48AE5CCF5259}"/>
                </a:ext>
              </a:extLst>
            </p:cNvPr>
            <p:cNvSpPr/>
            <p:nvPr/>
          </p:nvSpPr>
          <p:spPr>
            <a:xfrm>
              <a:off x="-1110582" y="1852612"/>
              <a:ext cx="458788" cy="4587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44000" tIns="108000" rIns="144000" bIns="108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400"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FD791C4-E483-EBBF-379B-774980698468}"/>
                </a:ext>
              </a:extLst>
            </p:cNvPr>
            <p:cNvSpPr/>
            <p:nvPr/>
          </p:nvSpPr>
          <p:spPr>
            <a:xfrm>
              <a:off x="-489860" y="1852612"/>
              <a:ext cx="458788" cy="45878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44000" tIns="108000" rIns="144000" bIns="108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400"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F5FC976-E89E-ECDE-BA0D-5C7AA5F49254}"/>
                </a:ext>
              </a:extLst>
            </p:cNvPr>
            <p:cNvSpPr/>
            <p:nvPr/>
          </p:nvSpPr>
          <p:spPr>
            <a:xfrm>
              <a:off x="-1689100" y="2436812"/>
              <a:ext cx="458788" cy="4587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44000" tIns="108000" rIns="144000" bIns="108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400"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4DBA94D-19DB-945F-A3F0-FD32F73034E8}"/>
                </a:ext>
              </a:extLst>
            </p:cNvPr>
            <p:cNvSpPr/>
            <p:nvPr/>
          </p:nvSpPr>
          <p:spPr>
            <a:xfrm>
              <a:off x="-1110582" y="2436812"/>
              <a:ext cx="458788" cy="45878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44000" tIns="108000" rIns="144000" bIns="108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400">
                <a:solidFill>
                  <a:schemeClr val="tx1"/>
                </a:solidFill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2C7EFD6-0C95-AC04-8005-05E8F5F80B8A}"/>
                </a:ext>
              </a:extLst>
            </p:cNvPr>
            <p:cNvSpPr/>
            <p:nvPr/>
          </p:nvSpPr>
          <p:spPr>
            <a:xfrm>
              <a:off x="-489860" y="2436812"/>
              <a:ext cx="458788" cy="45878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44000" tIns="108000" rIns="144000" bIns="108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400">
                <a:solidFill>
                  <a:schemeClr val="tx1"/>
                </a:solidFill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F910BB3-F3B1-10AB-FAC5-875482A4E063}"/>
                </a:ext>
              </a:extLst>
            </p:cNvPr>
            <p:cNvSpPr/>
            <p:nvPr/>
          </p:nvSpPr>
          <p:spPr>
            <a:xfrm>
              <a:off x="-1689100" y="3021012"/>
              <a:ext cx="458788" cy="458788"/>
            </a:xfrm>
            <a:prstGeom prst="rect">
              <a:avLst/>
            </a:prstGeom>
            <a:solidFill>
              <a:srgbClr val="FF6C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44000" tIns="108000" rIns="144000" bIns="108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400"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394025EC-E635-AD85-C654-19D0B0C0529D}"/>
                </a:ext>
              </a:extLst>
            </p:cNvPr>
            <p:cNvSpPr/>
            <p:nvPr/>
          </p:nvSpPr>
          <p:spPr>
            <a:xfrm>
              <a:off x="-1110582" y="3021012"/>
              <a:ext cx="458788" cy="458788"/>
            </a:xfrm>
            <a:prstGeom prst="rect">
              <a:avLst/>
            </a:prstGeom>
            <a:solidFill>
              <a:srgbClr val="F5CE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44000" tIns="108000" rIns="144000" bIns="108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40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F3CDE3B-7D1B-95CC-5248-B58685079B34}"/>
              </a:ext>
            </a:extLst>
          </p:cNvPr>
          <p:cNvGrpSpPr/>
          <p:nvPr/>
        </p:nvGrpSpPr>
        <p:grpSpPr>
          <a:xfrm>
            <a:off x="382076" y="6383612"/>
            <a:ext cx="2109679" cy="492144"/>
            <a:chOff x="705975" y="6381426"/>
            <a:chExt cx="2109679" cy="492144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F1663EC3-03F7-7088-6FA3-5F34E66533A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095" r="33623"/>
            <a:stretch/>
          </p:blipFill>
          <p:spPr>
            <a:xfrm>
              <a:off x="1934775" y="6425281"/>
              <a:ext cx="204934" cy="404502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28102D79-A292-61AF-B71E-5D4332D98C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5975" y="6381426"/>
              <a:ext cx="1228800" cy="492144"/>
            </a:xfrm>
            <a:prstGeom prst="rect">
              <a:avLst/>
            </a:prstGeom>
          </p:spPr>
        </p:pic>
        <p:pic>
          <p:nvPicPr>
            <p:cNvPr id="13" name="Picture 12" descr="A black and white sign with white text&#10;&#10;Description automatically generated">
              <a:extLst>
                <a:ext uri="{FF2B5EF4-FFF2-40B4-BE49-F238E27FC236}">
                  <a16:creationId xmlns:a16="http://schemas.microsoft.com/office/drawing/2014/main" id="{3AFE49B4-AB32-1DCF-54FD-3F6E07F533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71798" y="6457951"/>
              <a:ext cx="643856" cy="3729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068397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FDFCC89-4DBE-6454-EA6D-F376C03455A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06463" y="4468813"/>
            <a:ext cx="2924175" cy="1992312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34104393-F7D0-8059-FA49-FBB10150647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633912" y="4466268"/>
            <a:ext cx="2924175" cy="1992312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32423352-6820-9DE5-875E-25A3933A81F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08962" y="4466268"/>
            <a:ext cx="2924175" cy="1992312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49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304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7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hape">
            <a:extLst>
              <a:ext uri="{FF2B5EF4-FFF2-40B4-BE49-F238E27FC236}">
                <a16:creationId xmlns:a16="http://schemas.microsoft.com/office/drawing/2014/main" id="{5904852E-5BDE-4F31-A115-E7DEAB6B14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47" t="24791" r="11469" b="22353"/>
          <a:stretch/>
        </p:blipFill>
        <p:spPr>
          <a:xfrm>
            <a:off x="0" y="0"/>
            <a:ext cx="10229850" cy="6858000"/>
          </a:xfrm>
          <a:prstGeom prst="rect">
            <a:avLst/>
          </a:prstGeom>
        </p:spPr>
      </p:pic>
      <p:pic>
        <p:nvPicPr>
          <p:cNvPr id="8" name="Picture 7" descr="Logo&#10;&#10;Description automatically generated with low confidence">
            <a:extLst>
              <a:ext uri="{FF2B5EF4-FFF2-40B4-BE49-F238E27FC236}">
                <a16:creationId xmlns:a16="http://schemas.microsoft.com/office/drawing/2014/main" id="{176EED41-9290-52DD-F99B-00E4C7CA06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778"/>
          <a:stretch/>
        </p:blipFill>
        <p:spPr>
          <a:xfrm>
            <a:off x="895001" y="5063180"/>
            <a:ext cx="3981799" cy="1013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21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20F74B-3053-4EA7-6612-79CE9C12273A}"/>
              </a:ext>
            </a:extLst>
          </p:cNvPr>
          <p:cNvSpPr/>
          <p:nvPr userDrawn="1"/>
        </p:nvSpPr>
        <p:spPr>
          <a:xfrm>
            <a:off x="0" y="-2160"/>
            <a:ext cx="12192000" cy="1667058"/>
          </a:xfrm>
          <a:prstGeom prst="rect">
            <a:avLst/>
          </a:prstGeom>
          <a:solidFill>
            <a:srgbClr val="006072"/>
          </a:solidFill>
          <a:ln>
            <a:solidFill>
              <a:srgbClr val="0060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 black and white spiral&#10;&#10;Description automatically generated with low confidence">
            <a:extLst>
              <a:ext uri="{FF2B5EF4-FFF2-40B4-BE49-F238E27FC236}">
                <a16:creationId xmlns:a16="http://schemas.microsoft.com/office/drawing/2014/main" id="{AB12C66F-87DB-1D82-E46D-4AB472A1EFD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664722">
            <a:off x="6781850" y="-1855217"/>
            <a:ext cx="6318409" cy="6276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59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E3451E-B880-94C7-0B09-43313F30BC1D}"/>
              </a:ext>
            </a:extLst>
          </p:cNvPr>
          <p:cNvSpPr/>
          <p:nvPr userDrawn="1"/>
        </p:nvSpPr>
        <p:spPr>
          <a:xfrm>
            <a:off x="7004482" y="1"/>
            <a:ext cx="5187518" cy="6922652"/>
          </a:xfrm>
          <a:prstGeom prst="rect">
            <a:avLst/>
          </a:prstGeom>
          <a:solidFill>
            <a:srgbClr val="006072"/>
          </a:solidFill>
          <a:ln>
            <a:solidFill>
              <a:srgbClr val="0060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Circle&#10;&#10;Description automatically generated">
            <a:extLst>
              <a:ext uri="{FF2B5EF4-FFF2-40B4-BE49-F238E27FC236}">
                <a16:creationId xmlns:a16="http://schemas.microsoft.com/office/drawing/2014/main" id="{81677155-4FAF-D144-791F-3758B3D63D8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24" r="25687" b="64051"/>
          <a:stretch/>
        </p:blipFill>
        <p:spPr>
          <a:xfrm rot="19800000">
            <a:off x="7053743" y="4370025"/>
            <a:ext cx="5792286" cy="3766803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59AEF0C-9591-6D91-3888-D1A07A1492E8}"/>
              </a:ext>
            </a:extLst>
          </p:cNvPr>
          <p:cNvCxnSpPr>
            <a:cxnSpLocks/>
          </p:cNvCxnSpPr>
          <p:nvPr userDrawn="1"/>
        </p:nvCxnSpPr>
        <p:spPr>
          <a:xfrm>
            <a:off x="847550" y="1248063"/>
            <a:ext cx="5837335" cy="0"/>
          </a:xfrm>
          <a:prstGeom prst="line">
            <a:avLst/>
          </a:prstGeom>
          <a:ln w="19050">
            <a:solidFill>
              <a:srgbClr val="0060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2250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C9B9B39-0EAE-663F-8916-D13B0E3836A9}"/>
              </a:ext>
            </a:extLst>
          </p:cNvPr>
          <p:cNvCxnSpPr>
            <a:cxnSpLocks/>
          </p:cNvCxnSpPr>
          <p:nvPr userDrawn="1"/>
        </p:nvCxnSpPr>
        <p:spPr>
          <a:xfrm>
            <a:off x="847550" y="1248063"/>
            <a:ext cx="10496899" cy="0"/>
          </a:xfrm>
          <a:prstGeom prst="line">
            <a:avLst/>
          </a:prstGeom>
          <a:ln w="19050">
            <a:solidFill>
              <a:srgbClr val="0060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1A453FC0-0102-35C4-F1B4-3B8B75CE6BF5}"/>
              </a:ext>
            </a:extLst>
          </p:cNvPr>
          <p:cNvSpPr/>
          <p:nvPr userDrawn="1"/>
        </p:nvSpPr>
        <p:spPr>
          <a:xfrm>
            <a:off x="0" y="6383547"/>
            <a:ext cx="12192000" cy="539103"/>
          </a:xfrm>
          <a:prstGeom prst="rect">
            <a:avLst/>
          </a:prstGeom>
          <a:solidFill>
            <a:srgbClr val="006072"/>
          </a:solidFill>
          <a:ln>
            <a:solidFill>
              <a:srgbClr val="0060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Circle&#10;&#10;Description automatically generated">
            <a:extLst>
              <a:ext uri="{FF2B5EF4-FFF2-40B4-BE49-F238E27FC236}">
                <a16:creationId xmlns:a16="http://schemas.microsoft.com/office/drawing/2014/main" id="{B083A677-4B28-1812-C4A1-BB7ED0E557B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24" r="25687" b="64051"/>
          <a:stretch/>
        </p:blipFill>
        <p:spPr>
          <a:xfrm rot="19800000">
            <a:off x="7291524" y="5132462"/>
            <a:ext cx="4989911" cy="304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24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E886B4E-914A-6D02-BC61-6FEAAE502B52}"/>
              </a:ext>
            </a:extLst>
          </p:cNvPr>
          <p:cNvSpPr/>
          <p:nvPr userDrawn="1"/>
        </p:nvSpPr>
        <p:spPr>
          <a:xfrm>
            <a:off x="0" y="6383547"/>
            <a:ext cx="12192000" cy="539103"/>
          </a:xfrm>
          <a:prstGeom prst="rect">
            <a:avLst/>
          </a:prstGeom>
          <a:solidFill>
            <a:srgbClr val="006072"/>
          </a:solidFill>
          <a:ln>
            <a:solidFill>
              <a:srgbClr val="0060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Circle&#10;&#10;Description automatically generated">
            <a:extLst>
              <a:ext uri="{FF2B5EF4-FFF2-40B4-BE49-F238E27FC236}">
                <a16:creationId xmlns:a16="http://schemas.microsoft.com/office/drawing/2014/main" id="{6CA36070-64C1-1CC1-E342-A4DD4F4A025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24" r="25687" b="64051"/>
          <a:stretch/>
        </p:blipFill>
        <p:spPr>
          <a:xfrm rot="19800000">
            <a:off x="7291524" y="5132462"/>
            <a:ext cx="4989911" cy="304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119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8A6119-C88D-3649-1CD4-7CC0622E9784}"/>
              </a:ext>
            </a:extLst>
          </p:cNvPr>
          <p:cNvSpPr/>
          <p:nvPr userDrawn="1"/>
        </p:nvSpPr>
        <p:spPr>
          <a:xfrm>
            <a:off x="0" y="6383547"/>
            <a:ext cx="12192000" cy="539103"/>
          </a:xfrm>
          <a:prstGeom prst="rect">
            <a:avLst/>
          </a:prstGeom>
          <a:solidFill>
            <a:srgbClr val="006072"/>
          </a:solidFill>
          <a:ln>
            <a:solidFill>
              <a:srgbClr val="0060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Circle&#10;&#10;Description automatically generated">
            <a:extLst>
              <a:ext uri="{FF2B5EF4-FFF2-40B4-BE49-F238E27FC236}">
                <a16:creationId xmlns:a16="http://schemas.microsoft.com/office/drawing/2014/main" id="{D47B3F49-4DAA-D4D0-1CB6-2B7CBB9B6B0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24" r="25687" b="64051"/>
          <a:stretch/>
        </p:blipFill>
        <p:spPr>
          <a:xfrm rot="19800000">
            <a:off x="7291524" y="5132462"/>
            <a:ext cx="4989911" cy="304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36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5950EE9-87B8-A6A1-83DF-026C64CBFB6A}"/>
              </a:ext>
            </a:extLst>
          </p:cNvPr>
          <p:cNvCxnSpPr>
            <a:cxnSpLocks/>
          </p:cNvCxnSpPr>
          <p:nvPr userDrawn="1"/>
        </p:nvCxnSpPr>
        <p:spPr>
          <a:xfrm>
            <a:off x="4692072" y="6008963"/>
            <a:ext cx="6902165" cy="0"/>
          </a:xfrm>
          <a:prstGeom prst="line">
            <a:avLst/>
          </a:prstGeom>
          <a:ln w="19050">
            <a:solidFill>
              <a:srgbClr val="0060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phic 4">
            <a:extLst>
              <a:ext uri="{FF2B5EF4-FFF2-40B4-BE49-F238E27FC236}">
                <a16:creationId xmlns:a16="http://schemas.microsoft.com/office/drawing/2014/main" id="{733E436F-A51F-4978-BFD2-80DC7D457B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15000" b="7822"/>
          <a:stretch/>
        </p:blipFill>
        <p:spPr>
          <a:xfrm>
            <a:off x="0" y="2613891"/>
            <a:ext cx="4231614" cy="4244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444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9A69677-82D3-7BB6-F4D1-809EDEB52FF0}"/>
              </a:ext>
            </a:extLst>
          </p:cNvPr>
          <p:cNvSpPr txBox="1"/>
          <p:nvPr/>
        </p:nvSpPr>
        <p:spPr>
          <a:xfrm>
            <a:off x="891548" y="1716151"/>
            <a:ext cx="9865783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5400" b="1">
                <a:solidFill>
                  <a:schemeClr val="bg1"/>
                </a:solidFill>
                <a:latin typeface="Arial"/>
                <a:cs typeface="Arial"/>
              </a:rPr>
              <a:t>Adult Social Care Governance Arrangements</a:t>
            </a:r>
            <a:endParaRPr lang="en-US" sz="11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48BFAA-A455-21EE-7689-E90BF9160637}"/>
              </a:ext>
            </a:extLst>
          </p:cNvPr>
          <p:cNvSpPr txBox="1"/>
          <p:nvPr/>
        </p:nvSpPr>
        <p:spPr>
          <a:xfrm>
            <a:off x="895001" y="3470130"/>
            <a:ext cx="645795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Arial"/>
                <a:cs typeface="Arial"/>
              </a:rPr>
              <a:t>Updated: </a:t>
            </a:r>
            <a:r>
              <a:rPr lang="en-GB" sz="2800" dirty="0">
                <a:solidFill>
                  <a:schemeClr val="bg1"/>
                </a:solidFill>
                <a:latin typeface="Arial"/>
                <a:cs typeface="Arial"/>
              </a:rPr>
              <a:t>Feb 2024</a:t>
            </a:r>
            <a:endParaRPr lang="en-GB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580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5A50061-3F29-0EE5-5EB9-58203CEF07FA}"/>
              </a:ext>
            </a:extLst>
          </p:cNvPr>
          <p:cNvCxnSpPr>
            <a:cxnSpLocks/>
            <a:endCxn id="30" idx="1"/>
          </p:cNvCxnSpPr>
          <p:nvPr/>
        </p:nvCxnSpPr>
        <p:spPr>
          <a:xfrm>
            <a:off x="8043863" y="1196546"/>
            <a:ext cx="64296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EBA0514-C952-993A-7A59-9CFAD73929C8}"/>
              </a:ext>
            </a:extLst>
          </p:cNvPr>
          <p:cNvCxnSpPr>
            <a:cxnSpLocks/>
          </p:cNvCxnSpPr>
          <p:nvPr/>
        </p:nvCxnSpPr>
        <p:spPr>
          <a:xfrm>
            <a:off x="8779669" y="5287455"/>
            <a:ext cx="207534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87F84A5-31AC-87E0-DF35-9912072E7B93}"/>
              </a:ext>
            </a:extLst>
          </p:cNvPr>
          <p:cNvCxnSpPr>
            <a:cxnSpLocks/>
          </p:cNvCxnSpPr>
          <p:nvPr/>
        </p:nvCxnSpPr>
        <p:spPr>
          <a:xfrm>
            <a:off x="7503659" y="3715878"/>
            <a:ext cx="5212" cy="17638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35AC1AA5-3B1E-5303-FD98-7E7CE5936F08}"/>
              </a:ext>
            </a:extLst>
          </p:cNvPr>
          <p:cNvCxnSpPr>
            <a:cxnSpLocks/>
          </p:cNvCxnSpPr>
          <p:nvPr/>
        </p:nvCxnSpPr>
        <p:spPr>
          <a:xfrm flipV="1">
            <a:off x="7281949" y="741989"/>
            <a:ext cx="230317" cy="2117126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F3CB303-A634-90F0-6BFB-7D2194C14CEB}"/>
              </a:ext>
            </a:extLst>
          </p:cNvPr>
          <p:cNvCxnSpPr>
            <a:cxnSpLocks/>
            <a:endCxn id="32" idx="1"/>
          </p:cNvCxnSpPr>
          <p:nvPr/>
        </p:nvCxnSpPr>
        <p:spPr>
          <a:xfrm>
            <a:off x="2128838" y="1843088"/>
            <a:ext cx="8561891" cy="340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30FA1E5-F0D0-D3F1-BD6C-BAD0526181B5}"/>
              </a:ext>
            </a:extLst>
          </p:cNvPr>
          <p:cNvSpPr txBox="1"/>
          <p:nvPr/>
        </p:nvSpPr>
        <p:spPr>
          <a:xfrm>
            <a:off x="239092" y="54903"/>
            <a:ext cx="6079679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800" b="1">
                <a:solidFill>
                  <a:srgbClr val="006072"/>
                </a:solidFill>
                <a:latin typeface="Arial"/>
                <a:cs typeface="Arial"/>
              </a:rPr>
              <a:t>Adult Social Care </a:t>
            </a:r>
            <a:endParaRPr lang="en-US">
              <a:latin typeface="Arial"/>
              <a:cs typeface="Arial"/>
            </a:endParaRPr>
          </a:p>
          <a:p>
            <a:r>
              <a:rPr lang="en-GB" sz="4800">
                <a:solidFill>
                  <a:srgbClr val="006072"/>
                </a:solidFill>
                <a:latin typeface="Arial"/>
                <a:cs typeface="Arial"/>
              </a:rPr>
              <a:t>Core Governance</a:t>
            </a:r>
            <a:endParaRPr lang="en-GB">
              <a:latin typeface="Arial"/>
              <a:cs typeface="Arial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20DDBAC-AD83-7589-1E40-06BED7D73BFF}"/>
              </a:ext>
            </a:extLst>
          </p:cNvPr>
          <p:cNvSpPr/>
          <p:nvPr/>
        </p:nvSpPr>
        <p:spPr>
          <a:xfrm>
            <a:off x="4583027" y="1557016"/>
            <a:ext cx="1616890" cy="640800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Workforce Board</a:t>
            </a:r>
            <a:endParaRPr lang="en-US" dirty="0"/>
          </a:p>
          <a:p>
            <a:pPr algn="ctr"/>
            <a:r>
              <a:rPr lang="en-GB" sz="1200" i="1" dirty="0">
                <a:solidFill>
                  <a:schemeClr val="bg1"/>
                </a:solidFill>
                <a:cs typeface="Calibri"/>
              </a:rPr>
              <a:t>Monthly 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3C02E9D-B4F0-341B-B037-B0AEF3FB17DE}"/>
              </a:ext>
            </a:extLst>
          </p:cNvPr>
          <p:cNvSpPr/>
          <p:nvPr/>
        </p:nvSpPr>
        <p:spPr>
          <a:xfrm>
            <a:off x="10526826" y="5009145"/>
            <a:ext cx="1452540" cy="635561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>
                <a:solidFill>
                  <a:schemeClr val="bg1"/>
                </a:solidFill>
              </a:rPr>
              <a:t>Domiciliary Care Board</a:t>
            </a:r>
          </a:p>
          <a:p>
            <a:pPr algn="ctr"/>
            <a:r>
              <a:rPr lang="en-GB" sz="1200" i="1">
                <a:solidFill>
                  <a:schemeClr val="bg1"/>
                </a:solidFill>
                <a:cs typeface="Calibri"/>
              </a:rPr>
              <a:t>Meeting</a:t>
            </a:r>
            <a:endParaRPr lang="en-GB" sz="1200">
              <a:solidFill>
                <a:schemeClr val="bg1"/>
              </a:solidFill>
              <a:cs typeface="Calibri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DF343D1-42C6-6929-8E3B-1318716C701F}"/>
              </a:ext>
            </a:extLst>
          </p:cNvPr>
          <p:cNvSpPr/>
          <p:nvPr/>
        </p:nvSpPr>
        <p:spPr>
          <a:xfrm>
            <a:off x="8687343" y="1558536"/>
            <a:ext cx="1849723" cy="640800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  <a:cs typeface="Calibri"/>
              </a:rPr>
              <a:t>NEW Assurance Board</a:t>
            </a:r>
          </a:p>
          <a:p>
            <a:pPr algn="ctr"/>
            <a:r>
              <a:rPr lang="en-GB" sz="1200" i="1" dirty="0">
                <a:solidFill>
                  <a:schemeClr val="bg1"/>
                </a:solidFill>
                <a:cs typeface="Calibri"/>
              </a:rPr>
              <a:t>Monthly</a:t>
            </a:r>
            <a:endParaRPr lang="en-GB" sz="1200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1AFA178-66E8-25A9-63FF-70651C756D33}"/>
              </a:ext>
            </a:extLst>
          </p:cNvPr>
          <p:cNvSpPr/>
          <p:nvPr/>
        </p:nvSpPr>
        <p:spPr>
          <a:xfrm>
            <a:off x="6497951" y="901084"/>
            <a:ext cx="1895825" cy="781441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600" b="1">
                <a:solidFill>
                  <a:schemeClr val="bg1"/>
                </a:solidFill>
              </a:rPr>
              <a:t>ASC </a:t>
            </a:r>
          </a:p>
          <a:p>
            <a:pPr algn="ctr"/>
            <a:r>
              <a:rPr lang="en-GB" sz="1600" b="1">
                <a:solidFill>
                  <a:schemeClr val="bg1"/>
                </a:solidFill>
              </a:rPr>
              <a:t>Directors Group</a:t>
            </a:r>
            <a:endParaRPr lang="en-GB" sz="1600" b="1">
              <a:solidFill>
                <a:schemeClr val="bg1"/>
              </a:solidFill>
              <a:cs typeface="Calibri"/>
            </a:endParaRPr>
          </a:p>
          <a:p>
            <a:pPr algn="ctr"/>
            <a:r>
              <a:rPr lang="en-GB" sz="1600" i="1">
                <a:solidFill>
                  <a:schemeClr val="bg1"/>
                </a:solidFill>
                <a:cs typeface="Calibri"/>
              </a:rPr>
              <a:t>Weekly</a:t>
            </a:r>
            <a:endParaRPr lang="en-GB" sz="1600" b="1">
              <a:solidFill>
                <a:schemeClr val="bg1"/>
              </a:solidFill>
              <a:cs typeface="Calibri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8EA2240-C471-FF3A-85FD-DB57FD33AA2A}"/>
              </a:ext>
            </a:extLst>
          </p:cNvPr>
          <p:cNvSpPr/>
          <p:nvPr/>
        </p:nvSpPr>
        <p:spPr>
          <a:xfrm>
            <a:off x="4517076" y="3557600"/>
            <a:ext cx="1452540" cy="64111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>
                <a:solidFill>
                  <a:schemeClr val="bg1"/>
                </a:solidFill>
              </a:rPr>
              <a:t>Operational Leadership Mtg</a:t>
            </a:r>
          </a:p>
          <a:p>
            <a:pPr algn="ctr"/>
            <a:r>
              <a:rPr lang="en-GB" sz="1200" i="1">
                <a:solidFill>
                  <a:schemeClr val="bg1"/>
                </a:solidFill>
                <a:cs typeface="Calibri"/>
              </a:rPr>
              <a:t>Monthly</a:t>
            </a:r>
            <a:endParaRPr lang="en-GB" sz="1200">
              <a:solidFill>
                <a:schemeClr val="bg1"/>
              </a:solidFill>
              <a:cs typeface="Calibri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291178E-55A0-52D9-9F98-39CFF6E7B131}"/>
              </a:ext>
            </a:extLst>
          </p:cNvPr>
          <p:cNvSpPr/>
          <p:nvPr/>
        </p:nvSpPr>
        <p:spPr>
          <a:xfrm>
            <a:off x="8515753" y="2636605"/>
            <a:ext cx="1584000" cy="814476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600" b="1">
                <a:solidFill>
                  <a:schemeClr val="bg1"/>
                </a:solidFill>
              </a:rPr>
              <a:t>Commissioning DMT</a:t>
            </a:r>
          </a:p>
          <a:p>
            <a:pPr algn="ctr"/>
            <a:r>
              <a:rPr lang="en-GB" sz="1600" i="1">
                <a:solidFill>
                  <a:schemeClr val="bg1"/>
                </a:solidFill>
                <a:cs typeface="Calibri"/>
              </a:rPr>
              <a:t>Weekly</a:t>
            </a:r>
            <a:endParaRPr lang="en-GB" sz="1600" b="1">
              <a:solidFill>
                <a:schemeClr val="bg1"/>
              </a:solidFill>
              <a:cs typeface="Calibri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6B3B16C-AC66-26F0-4897-305A727F6E9E}"/>
              </a:ext>
            </a:extLst>
          </p:cNvPr>
          <p:cNvSpPr/>
          <p:nvPr/>
        </p:nvSpPr>
        <p:spPr>
          <a:xfrm>
            <a:off x="4915405" y="2649734"/>
            <a:ext cx="1584000" cy="814476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600" b="1">
                <a:solidFill>
                  <a:schemeClr val="bg1"/>
                </a:solidFill>
              </a:rPr>
              <a:t>Operations</a:t>
            </a:r>
          </a:p>
          <a:p>
            <a:pPr algn="ctr"/>
            <a:r>
              <a:rPr lang="en-GB" sz="1600" b="1">
                <a:solidFill>
                  <a:schemeClr val="bg1"/>
                </a:solidFill>
              </a:rPr>
              <a:t>DMT</a:t>
            </a:r>
            <a:endParaRPr lang="en-GB" sz="1600" b="1">
              <a:solidFill>
                <a:schemeClr val="bg1"/>
              </a:solidFill>
              <a:cs typeface="Calibri"/>
            </a:endParaRPr>
          </a:p>
          <a:p>
            <a:pPr algn="ctr"/>
            <a:r>
              <a:rPr lang="en-GB" sz="1600" i="1">
                <a:solidFill>
                  <a:schemeClr val="bg1"/>
                </a:solidFill>
                <a:cs typeface="Calibri"/>
              </a:rPr>
              <a:t>Weekly</a:t>
            </a:r>
            <a:endParaRPr lang="en-GB" sz="1600" b="1" i="1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F88813A6-616F-7CED-85D6-C30252F7938E}"/>
              </a:ext>
            </a:extLst>
          </p:cNvPr>
          <p:cNvCxnSpPr>
            <a:cxnSpLocks/>
            <a:stCxn id="14" idx="0"/>
            <a:endCxn id="34" idx="1"/>
          </p:cNvCxnSpPr>
          <p:nvPr/>
        </p:nvCxnSpPr>
        <p:spPr>
          <a:xfrm rot="5400000" flipH="1" flipV="1">
            <a:off x="6179784" y="2039939"/>
            <a:ext cx="137416" cy="1082175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B1E9BECC-1EE0-2E15-16A3-B1FFB3A3FF56}"/>
              </a:ext>
            </a:extLst>
          </p:cNvPr>
          <p:cNvCxnSpPr>
            <a:cxnSpLocks/>
            <a:stCxn id="13" idx="0"/>
            <a:endCxn id="34" idx="3"/>
          </p:cNvCxnSpPr>
          <p:nvPr/>
        </p:nvCxnSpPr>
        <p:spPr>
          <a:xfrm rot="16200000" flipV="1">
            <a:off x="8704523" y="2033375"/>
            <a:ext cx="124287" cy="1082174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C512B828-35A5-4449-6D8E-E3F7506D8CE4}"/>
              </a:ext>
            </a:extLst>
          </p:cNvPr>
          <p:cNvCxnSpPr>
            <a:cxnSpLocks/>
            <a:stCxn id="12" idx="3"/>
          </p:cNvCxnSpPr>
          <p:nvPr/>
        </p:nvCxnSpPr>
        <p:spPr>
          <a:xfrm flipV="1">
            <a:off x="5969616" y="3464210"/>
            <a:ext cx="223196" cy="413945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3269BE2-9278-29DC-63DE-5F37E7BEAE57}"/>
              </a:ext>
            </a:extLst>
          </p:cNvPr>
          <p:cNvSpPr/>
          <p:nvPr/>
        </p:nvSpPr>
        <p:spPr>
          <a:xfrm>
            <a:off x="8983776" y="5389701"/>
            <a:ext cx="1452540" cy="748449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>
                <a:solidFill>
                  <a:schemeClr val="bg1"/>
                </a:solidFill>
              </a:rPr>
              <a:t>Care Provider Commissioning and Quality Board</a:t>
            </a:r>
          </a:p>
          <a:p>
            <a:pPr algn="ctr"/>
            <a:r>
              <a:rPr lang="en-GB" sz="1200" i="1">
                <a:solidFill>
                  <a:schemeClr val="bg1"/>
                </a:solidFill>
                <a:cs typeface="Calibri"/>
              </a:rPr>
              <a:t>Quarterly</a:t>
            </a:r>
            <a:endParaRPr lang="en-GB" sz="120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E1B1BFEE-15B9-9981-DE36-D74D4EFE4FCD}"/>
              </a:ext>
            </a:extLst>
          </p:cNvPr>
          <p:cNvCxnSpPr>
            <a:cxnSpLocks/>
            <a:stCxn id="24" idx="1"/>
          </p:cNvCxnSpPr>
          <p:nvPr/>
        </p:nvCxnSpPr>
        <p:spPr>
          <a:xfrm rot="10800000">
            <a:off x="8782796" y="3451082"/>
            <a:ext cx="200980" cy="2312845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0EA6084A-0B56-6FF1-804D-B541FA46937C}"/>
              </a:ext>
            </a:extLst>
          </p:cNvPr>
          <p:cNvSpPr/>
          <p:nvPr/>
        </p:nvSpPr>
        <p:spPr>
          <a:xfrm>
            <a:off x="4517076" y="4337727"/>
            <a:ext cx="1452540" cy="72577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>
                <a:solidFill>
                  <a:schemeClr val="bg1"/>
                </a:solidFill>
              </a:rPr>
              <a:t>Operational Finance and Performance Mtg</a:t>
            </a:r>
          </a:p>
          <a:p>
            <a:pPr algn="ctr"/>
            <a:r>
              <a:rPr lang="en-GB" sz="1200" i="1">
                <a:solidFill>
                  <a:schemeClr val="bg1"/>
                </a:solidFill>
                <a:cs typeface="Calibri"/>
              </a:rPr>
              <a:t>Monthly</a:t>
            </a:r>
            <a:endParaRPr lang="en-GB" sz="120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748462ED-C543-3E0C-9E12-E942ADECE1EB}"/>
              </a:ext>
            </a:extLst>
          </p:cNvPr>
          <p:cNvCxnSpPr>
            <a:cxnSpLocks/>
            <a:stCxn id="26" idx="3"/>
          </p:cNvCxnSpPr>
          <p:nvPr/>
        </p:nvCxnSpPr>
        <p:spPr>
          <a:xfrm flipV="1">
            <a:off x="5969616" y="3474071"/>
            <a:ext cx="223196" cy="1226544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24B12010-4235-2BFF-9D0A-34FD8A80E207}"/>
              </a:ext>
            </a:extLst>
          </p:cNvPr>
          <p:cNvSpPr/>
          <p:nvPr/>
        </p:nvSpPr>
        <p:spPr>
          <a:xfrm>
            <a:off x="6789580" y="2132399"/>
            <a:ext cx="1435999" cy="759838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Joint 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</a:rPr>
              <a:t>SMT</a:t>
            </a:r>
            <a:endParaRPr lang="en-GB" sz="1600" b="1" dirty="0">
              <a:solidFill>
                <a:schemeClr val="bg1"/>
              </a:solidFill>
              <a:cs typeface="Calibri"/>
            </a:endParaRPr>
          </a:p>
          <a:p>
            <a:pPr algn="ctr"/>
            <a:r>
              <a:rPr lang="en-GB" sz="1600" i="1" dirty="0">
                <a:solidFill>
                  <a:schemeClr val="bg1"/>
                </a:solidFill>
                <a:cs typeface="Calibri"/>
              </a:rPr>
              <a:t>Monthly 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C446617F-4C20-700C-2EE5-0892561781D1}"/>
              </a:ext>
            </a:extLst>
          </p:cNvPr>
          <p:cNvSpPr/>
          <p:nvPr/>
        </p:nvSpPr>
        <p:spPr>
          <a:xfrm>
            <a:off x="7425474" y="2861329"/>
            <a:ext cx="889552" cy="36536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GB" sz="1200" i="1"/>
              <a:t>SMT weekly check in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B7EFBDD6-6E6C-7238-E6CC-75772E28C011}"/>
              </a:ext>
            </a:extLst>
          </p:cNvPr>
          <p:cNvSpPr/>
          <p:nvPr/>
        </p:nvSpPr>
        <p:spPr>
          <a:xfrm>
            <a:off x="6813119" y="3557600"/>
            <a:ext cx="1452540" cy="64111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>
                <a:solidFill>
                  <a:schemeClr val="bg1"/>
                </a:solidFill>
              </a:rPr>
              <a:t>Countywide Managers Mtg</a:t>
            </a:r>
          </a:p>
          <a:p>
            <a:pPr algn="ctr"/>
            <a:r>
              <a:rPr lang="en-GB" sz="1200" i="1">
                <a:solidFill>
                  <a:schemeClr val="bg1"/>
                </a:solidFill>
                <a:cs typeface="Calibri"/>
              </a:rPr>
              <a:t>Quarterly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BA0A387-7717-8BA8-BBBD-36DBE946D467}"/>
              </a:ext>
            </a:extLst>
          </p:cNvPr>
          <p:cNvCxnSpPr>
            <a:cxnSpLocks/>
            <a:endCxn id="44" idx="1"/>
          </p:cNvCxnSpPr>
          <p:nvPr/>
        </p:nvCxnSpPr>
        <p:spPr>
          <a:xfrm>
            <a:off x="6192812" y="3878155"/>
            <a:ext cx="62030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105B3450-50BA-5CC0-F2EC-6F04D463720D}"/>
              </a:ext>
            </a:extLst>
          </p:cNvPr>
          <p:cNvCxnSpPr>
            <a:cxnSpLocks/>
            <a:stCxn id="44" idx="3"/>
          </p:cNvCxnSpPr>
          <p:nvPr/>
        </p:nvCxnSpPr>
        <p:spPr>
          <a:xfrm>
            <a:off x="8265659" y="3878155"/>
            <a:ext cx="58376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5386233-4DAA-F3EC-928E-0295AF75D2F6}"/>
              </a:ext>
            </a:extLst>
          </p:cNvPr>
          <p:cNvSpPr/>
          <p:nvPr/>
        </p:nvSpPr>
        <p:spPr>
          <a:xfrm>
            <a:off x="8994359" y="4433963"/>
            <a:ext cx="1452540" cy="753998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>
                <a:ln w="0">
                  <a:noFill/>
                </a:ln>
                <a:solidFill>
                  <a:schemeClr val="bg1"/>
                </a:solidFill>
              </a:rPr>
              <a:t>Commissioning and Procurement Oversight Group</a:t>
            </a:r>
          </a:p>
          <a:p>
            <a:pPr algn="ctr"/>
            <a:r>
              <a:rPr lang="en-GB" sz="1200" i="1">
                <a:ln w="0">
                  <a:noFill/>
                </a:ln>
                <a:solidFill>
                  <a:schemeClr val="bg1"/>
                </a:solidFill>
                <a:cs typeface="Calibri"/>
              </a:rPr>
              <a:t>Bi-monthly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00FB3B8-0B6F-C43C-B9CF-60DCE3BB444A}"/>
              </a:ext>
            </a:extLst>
          </p:cNvPr>
          <p:cNvCxnSpPr>
            <a:cxnSpLocks/>
            <a:stCxn id="9" idx="1"/>
          </p:cNvCxnSpPr>
          <p:nvPr/>
        </p:nvCxnSpPr>
        <p:spPr>
          <a:xfrm flipH="1">
            <a:off x="8772525" y="4810962"/>
            <a:ext cx="2218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493B0C94-8E2F-E236-B5C2-93F4C7ECC3D5}"/>
              </a:ext>
            </a:extLst>
          </p:cNvPr>
          <p:cNvSpPr/>
          <p:nvPr/>
        </p:nvSpPr>
        <p:spPr>
          <a:xfrm>
            <a:off x="9012768" y="3557600"/>
            <a:ext cx="1452540" cy="64111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>
                <a:solidFill>
                  <a:schemeClr val="bg1"/>
                </a:solidFill>
              </a:rPr>
              <a:t>Commissioning Service Mtg</a:t>
            </a:r>
          </a:p>
          <a:p>
            <a:pPr algn="ctr"/>
            <a:r>
              <a:rPr lang="en-GB" sz="1200" i="1">
                <a:solidFill>
                  <a:schemeClr val="bg1"/>
                </a:solidFill>
                <a:cs typeface="Calibri"/>
              </a:rPr>
              <a:t>Monthly</a:t>
            </a:r>
            <a:endParaRPr lang="en-GB" sz="120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7CF36CAD-41A2-C7D3-A37B-15CD4EC46BBC}"/>
              </a:ext>
            </a:extLst>
          </p:cNvPr>
          <p:cNvCxnSpPr>
            <a:cxnSpLocks/>
            <a:stCxn id="52" idx="1"/>
          </p:cNvCxnSpPr>
          <p:nvPr/>
        </p:nvCxnSpPr>
        <p:spPr>
          <a:xfrm flipH="1">
            <a:off x="8782796" y="3878155"/>
            <a:ext cx="22997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6D2D562-0B24-E6DF-6574-494DCA24E2A8}"/>
              </a:ext>
            </a:extLst>
          </p:cNvPr>
          <p:cNvSpPr/>
          <p:nvPr/>
        </p:nvSpPr>
        <p:spPr>
          <a:xfrm>
            <a:off x="2629495" y="1557016"/>
            <a:ext cx="1616890" cy="640800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>
                <a:solidFill>
                  <a:schemeClr val="bg1"/>
                </a:solidFill>
              </a:rPr>
              <a:t>Practice Quality Board</a:t>
            </a:r>
            <a:endParaRPr lang="en-GB" sz="1200">
              <a:solidFill>
                <a:schemeClr val="bg1"/>
              </a:solidFill>
              <a:cs typeface="Calibri"/>
            </a:endParaRPr>
          </a:p>
          <a:p>
            <a:pPr algn="ctr"/>
            <a:r>
              <a:rPr lang="en-GB" sz="1200" i="1">
                <a:solidFill>
                  <a:schemeClr val="bg1"/>
                </a:solidFill>
                <a:cs typeface="Calibri"/>
              </a:rPr>
              <a:t>Monthly 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E6700DBD-F5B1-7CAB-2A8F-F628DB415ECB}"/>
              </a:ext>
            </a:extLst>
          </p:cNvPr>
          <p:cNvSpPr/>
          <p:nvPr/>
        </p:nvSpPr>
        <p:spPr>
          <a:xfrm>
            <a:off x="4517076" y="5120894"/>
            <a:ext cx="1452540" cy="64111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>
                <a:solidFill>
                  <a:schemeClr val="bg1"/>
                </a:solidFill>
              </a:rPr>
              <a:t>Operational Oversight Mtg</a:t>
            </a:r>
          </a:p>
          <a:p>
            <a:pPr algn="ctr"/>
            <a:r>
              <a:rPr lang="en-GB" sz="1200" i="1">
                <a:solidFill>
                  <a:schemeClr val="bg1"/>
                </a:solidFill>
                <a:cs typeface="Calibri"/>
              </a:rPr>
              <a:t>Weekly</a:t>
            </a:r>
            <a:endParaRPr lang="en-GB" sz="1200">
              <a:solidFill>
                <a:schemeClr val="bg1"/>
              </a:solidFill>
              <a:cs typeface="Calibri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E381B43C-296A-7C3F-F5B8-BCEE4CD69704}"/>
              </a:ext>
            </a:extLst>
          </p:cNvPr>
          <p:cNvSpPr/>
          <p:nvPr/>
        </p:nvSpPr>
        <p:spPr>
          <a:xfrm>
            <a:off x="6732520" y="4305489"/>
            <a:ext cx="1593650" cy="64111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>
                <a:solidFill>
                  <a:schemeClr val="bg1"/>
                </a:solidFill>
              </a:rPr>
              <a:t>Enhanced </a:t>
            </a:r>
            <a:endParaRPr lang="en-US">
              <a:solidFill>
                <a:schemeClr val="bg1"/>
              </a:solidFill>
            </a:endParaRPr>
          </a:p>
          <a:p>
            <a:pPr algn="ctr"/>
            <a:r>
              <a:rPr lang="en-GB" sz="1200">
                <a:solidFill>
                  <a:schemeClr val="bg1"/>
                </a:solidFill>
              </a:rPr>
              <a:t>Peer Forums</a:t>
            </a:r>
            <a:endParaRPr lang="en-GB">
              <a:solidFill>
                <a:schemeClr val="bg1"/>
              </a:solidFill>
            </a:endParaRPr>
          </a:p>
          <a:p>
            <a:pPr algn="ctr"/>
            <a:r>
              <a:rPr lang="en-GB" sz="1200" i="1">
                <a:solidFill>
                  <a:schemeClr val="bg1"/>
                </a:solidFill>
                <a:cs typeface="Calibri"/>
              </a:rPr>
              <a:t>Daily</a:t>
            </a:r>
            <a:endParaRPr lang="en-GB" sz="1200">
              <a:solidFill>
                <a:schemeClr val="bg1"/>
              </a:solidFill>
              <a:cs typeface="Calibri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7B5015E4-3237-7E0E-99D8-8EB0CD5EFB15}"/>
              </a:ext>
            </a:extLst>
          </p:cNvPr>
          <p:cNvSpPr/>
          <p:nvPr/>
        </p:nvSpPr>
        <p:spPr>
          <a:xfrm>
            <a:off x="6739575" y="5067489"/>
            <a:ext cx="1593650" cy="64111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>
                <a:solidFill>
                  <a:schemeClr val="bg1"/>
                </a:solidFill>
              </a:rPr>
              <a:t>Peer Forums</a:t>
            </a:r>
          </a:p>
          <a:p>
            <a:pPr algn="ctr"/>
            <a:r>
              <a:rPr lang="en-GB" sz="1200" i="1">
                <a:solidFill>
                  <a:schemeClr val="bg1"/>
                </a:solidFill>
                <a:cs typeface="Calibri"/>
              </a:rPr>
              <a:t>Daily</a:t>
            </a:r>
            <a:endParaRPr lang="en-GB" sz="1200">
              <a:solidFill>
                <a:schemeClr val="bg1"/>
              </a:solidFill>
              <a:cs typeface="Calibri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01B0F7F-FF3E-75D3-60FD-CAECB6999DF5}"/>
              </a:ext>
            </a:extLst>
          </p:cNvPr>
          <p:cNvSpPr/>
          <p:nvPr/>
        </p:nvSpPr>
        <p:spPr>
          <a:xfrm>
            <a:off x="663962" y="1557015"/>
            <a:ext cx="1616890" cy="640800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>
                <a:solidFill>
                  <a:schemeClr val="bg1"/>
                </a:solidFill>
              </a:rPr>
              <a:t>Working Together Board</a:t>
            </a:r>
            <a:endParaRPr lang="en-GB" sz="1200">
              <a:solidFill>
                <a:schemeClr val="bg1"/>
              </a:solidFill>
              <a:cs typeface="Calibri"/>
            </a:endParaRPr>
          </a:p>
          <a:p>
            <a:pPr algn="ctr"/>
            <a:r>
              <a:rPr lang="en-GB" sz="1200" i="1">
                <a:solidFill>
                  <a:schemeClr val="bg1"/>
                </a:solidFill>
                <a:cs typeface="Calibri"/>
              </a:rPr>
              <a:t>Quarterly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D93D265-5135-B69D-0EDA-CDF4787D83E3}"/>
              </a:ext>
            </a:extLst>
          </p:cNvPr>
          <p:cNvSpPr/>
          <p:nvPr/>
        </p:nvSpPr>
        <p:spPr>
          <a:xfrm>
            <a:off x="5707465" y="103475"/>
            <a:ext cx="3405580" cy="67461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4472C4"/>
            </a:solidFill>
            <a:prstDash val="dash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</a:rPr>
              <a:t>Somerset Council</a:t>
            </a:r>
            <a:endParaRPr lang="en-GB" sz="1600" dirty="0">
              <a:solidFill>
                <a:srgbClr val="000000"/>
              </a:solidFill>
              <a:cs typeface="Calibri"/>
            </a:endParaRPr>
          </a:p>
          <a:p>
            <a:pPr algn="ctr"/>
            <a:r>
              <a:rPr lang="en-GB" sz="1600" b="1" i="1" dirty="0">
                <a:solidFill>
                  <a:srgbClr val="000000"/>
                </a:solidFill>
                <a:cs typeface="Calibri"/>
              </a:rPr>
              <a:t>Full Council and Executive</a:t>
            </a:r>
            <a:endParaRPr lang="en-GB" sz="1600" i="1" dirty="0">
              <a:solidFill>
                <a:srgbClr val="000000"/>
              </a:solidFill>
              <a:cs typeface="Calibri"/>
            </a:endParaRPr>
          </a:p>
          <a:p>
            <a:pPr algn="ctr"/>
            <a:r>
              <a:rPr lang="en-GB" sz="1600" b="1" i="1" dirty="0">
                <a:solidFill>
                  <a:srgbClr val="000000"/>
                </a:solidFill>
                <a:cs typeface="Calibri"/>
              </a:rPr>
              <a:t>Adults &amp; Health Scrutiny Committe</a:t>
            </a:r>
            <a:r>
              <a:rPr lang="en-GB" sz="1600" b="1" dirty="0">
                <a:solidFill>
                  <a:srgbClr val="000000"/>
                </a:solidFill>
                <a:cs typeface="Calibri"/>
              </a:rPr>
              <a:t>e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F1AB1E52-79E3-19AB-8A85-74BB0D79E816}"/>
              </a:ext>
            </a:extLst>
          </p:cNvPr>
          <p:cNvSpPr/>
          <p:nvPr/>
        </p:nvSpPr>
        <p:spPr>
          <a:xfrm>
            <a:off x="8686830" y="899691"/>
            <a:ext cx="1847495" cy="593710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600" b="1">
                <a:solidFill>
                  <a:schemeClr val="bg1"/>
                </a:solidFill>
                <a:cs typeface="Calibri"/>
              </a:rPr>
              <a:t>ASC Staff Q&amp;As</a:t>
            </a:r>
          </a:p>
          <a:p>
            <a:pPr algn="ctr"/>
            <a:r>
              <a:rPr lang="en-GB" sz="1600" i="1">
                <a:solidFill>
                  <a:schemeClr val="bg1"/>
                </a:solidFill>
                <a:cs typeface="Calibri"/>
              </a:rPr>
              <a:t>Monthly</a:t>
            </a:r>
            <a:endParaRPr lang="en-GB" sz="1600" b="1" i="1">
              <a:solidFill>
                <a:schemeClr val="bg1"/>
              </a:solidFill>
              <a:cs typeface="Calibri"/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4FD1E97D-397B-DBCD-6784-B521D15DDAF6}"/>
              </a:ext>
            </a:extLst>
          </p:cNvPr>
          <p:cNvSpPr/>
          <p:nvPr/>
        </p:nvSpPr>
        <p:spPr>
          <a:xfrm>
            <a:off x="10690729" y="1553917"/>
            <a:ext cx="1353633" cy="646358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Joint Consultative Committee (JCC)</a:t>
            </a:r>
            <a:endParaRPr lang="en-US" sz="1200" dirty="0"/>
          </a:p>
          <a:p>
            <a:pPr algn="ctr"/>
            <a:r>
              <a:rPr lang="en-GB" sz="1200" i="1" dirty="0">
                <a:solidFill>
                  <a:schemeClr val="bg1"/>
                </a:solidFill>
                <a:cs typeface="Calibri"/>
              </a:rPr>
              <a:t>Bi-monthly 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7F149CB-0682-E623-DC70-9577FD76D839}"/>
              </a:ext>
            </a:extLst>
          </p:cNvPr>
          <p:cNvCxnSpPr>
            <a:cxnSpLocks/>
          </p:cNvCxnSpPr>
          <p:nvPr/>
        </p:nvCxnSpPr>
        <p:spPr>
          <a:xfrm flipH="1">
            <a:off x="8803481" y="4363287"/>
            <a:ext cx="185499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7C88CAC-AD89-B837-A9E5-E7CC7A3EC779}"/>
              </a:ext>
            </a:extLst>
          </p:cNvPr>
          <p:cNvSpPr/>
          <p:nvPr/>
        </p:nvSpPr>
        <p:spPr>
          <a:xfrm>
            <a:off x="10525414" y="4017685"/>
            <a:ext cx="1452540" cy="753998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>
                <a:ln w="0">
                  <a:noFill/>
                </a:ln>
                <a:solidFill>
                  <a:schemeClr val="bg1"/>
                </a:solidFill>
                <a:cs typeface="Calibri"/>
              </a:rPr>
              <a:t>Joint Commissioning Forum </a:t>
            </a:r>
          </a:p>
          <a:p>
            <a:pPr algn="ctr"/>
            <a:r>
              <a:rPr lang="en-GB" sz="1200" i="1">
                <a:ln w="0">
                  <a:noFill/>
                </a:ln>
                <a:solidFill>
                  <a:schemeClr val="bg1"/>
                </a:solidFill>
                <a:cs typeface="Calibri"/>
              </a:rPr>
              <a:t>Bi-monthly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F6B5732-2D98-4869-34D2-8E2D76F1AA75}"/>
              </a:ext>
            </a:extLst>
          </p:cNvPr>
          <p:cNvSpPr txBox="1"/>
          <p:nvPr/>
        </p:nvSpPr>
        <p:spPr>
          <a:xfrm>
            <a:off x="207170" y="5193506"/>
            <a:ext cx="37361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Acronyms</a:t>
            </a:r>
          </a:p>
          <a:p>
            <a:r>
              <a:rPr lang="en-GB" sz="1400" dirty="0"/>
              <a:t>ASC – Adult Social Care</a:t>
            </a:r>
            <a:endParaRPr lang="en-GB" sz="1400" b="1" dirty="0"/>
          </a:p>
          <a:p>
            <a:r>
              <a:rPr lang="en-GB" sz="1400" dirty="0"/>
              <a:t>SMT – Strategic Management Team</a:t>
            </a:r>
          </a:p>
          <a:p>
            <a:r>
              <a:rPr lang="en-GB" sz="1400" dirty="0"/>
              <a:t>DMT – Directorate Management Team</a:t>
            </a:r>
          </a:p>
        </p:txBody>
      </p:sp>
    </p:spTree>
    <p:extLst>
      <p:ext uri="{BB962C8B-B14F-4D97-AF65-F5344CB8AC3E}">
        <p14:creationId xmlns:p14="http://schemas.microsoft.com/office/powerpoint/2010/main" val="981744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4B6C3-0997-2096-C65C-55425E00D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‘My Life, My Future’ Transformation Programme Governance</a:t>
            </a:r>
            <a:br>
              <a:rPr lang="en-GB" dirty="0"/>
            </a:b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66311-C2EC-C039-BF26-C0861C6B454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6098C5-2FD7-BA4E-AC25-5D402AD180CA}" type="slidenum">
              <a:rPr kumimoji="0" lang="en-GB" sz="10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A8444-692D-2B9F-DD27-67A010FBBF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Strictly Private and Confidential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7A7DBE8-F4AC-BD42-6402-4A00E3747479}"/>
              </a:ext>
            </a:extLst>
          </p:cNvPr>
          <p:cNvSpPr/>
          <p:nvPr/>
        </p:nvSpPr>
        <p:spPr>
          <a:xfrm>
            <a:off x="6140823" y="6094312"/>
            <a:ext cx="180000" cy="180000"/>
          </a:xfrm>
          <a:prstGeom prst="rect">
            <a:avLst/>
          </a:prstGeom>
          <a:solidFill>
            <a:srgbClr val="88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108000" rIns="144000" bIns="10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A1C127-3F72-BF97-E607-3066E9B63AEE}"/>
              </a:ext>
            </a:extLst>
          </p:cNvPr>
          <p:cNvSpPr/>
          <p:nvPr/>
        </p:nvSpPr>
        <p:spPr>
          <a:xfrm>
            <a:off x="7665611" y="6094312"/>
            <a:ext cx="180000" cy="18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108000" rIns="144000" bIns="10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C43C3C-FE8D-80FA-B18C-BA8288BBCF2F}"/>
              </a:ext>
            </a:extLst>
          </p:cNvPr>
          <p:cNvSpPr txBox="1"/>
          <p:nvPr/>
        </p:nvSpPr>
        <p:spPr>
          <a:xfrm>
            <a:off x="6372205" y="6075797"/>
            <a:ext cx="914400" cy="18000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InterFace" charset="0"/>
                <a:cs typeface="Arial" panose="020B0604020202020204" pitchFamily="34" charset="0"/>
              </a:rPr>
              <a:t>New governance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061C08-6BB5-9D68-D3BF-CF053D09627D}"/>
              </a:ext>
            </a:extLst>
          </p:cNvPr>
          <p:cNvSpPr txBox="1"/>
          <p:nvPr/>
        </p:nvSpPr>
        <p:spPr>
          <a:xfrm>
            <a:off x="7896993" y="6075797"/>
            <a:ext cx="1780095" cy="18000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InterFace" charset="0"/>
                <a:cs typeface="Arial" panose="020B0604020202020204" pitchFamily="34" charset="0"/>
              </a:rPr>
              <a:t>Existing SC governance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2F90D89-364D-D432-DE0D-B096C7288D19}"/>
              </a:ext>
            </a:extLst>
          </p:cNvPr>
          <p:cNvSpPr/>
          <p:nvPr/>
        </p:nvSpPr>
        <p:spPr>
          <a:xfrm>
            <a:off x="4219257" y="3485559"/>
            <a:ext cx="1927017" cy="887691"/>
          </a:xfrm>
          <a:prstGeom prst="roundRect">
            <a:avLst>
              <a:gd name="adj" fmla="val 5689"/>
            </a:avLst>
          </a:prstGeom>
          <a:solidFill>
            <a:srgbClr val="722282">
              <a:alpha val="50196"/>
            </a:srgbClr>
          </a:solidFill>
          <a:ln>
            <a:solidFill>
              <a:srgbClr val="7222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ASC Transformation Steering Group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Fortnightly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7494D15-69AB-CF70-508A-5A668110165E}"/>
              </a:ext>
            </a:extLst>
          </p:cNvPr>
          <p:cNvSpPr/>
          <p:nvPr/>
        </p:nvSpPr>
        <p:spPr>
          <a:xfrm>
            <a:off x="8108180" y="3485558"/>
            <a:ext cx="1927017" cy="887691"/>
          </a:xfrm>
          <a:prstGeom prst="roundRect">
            <a:avLst>
              <a:gd name="adj" fmla="val 5689"/>
            </a:avLst>
          </a:prstGeom>
          <a:solidFill>
            <a:srgbClr val="722282">
              <a:alpha val="50196"/>
            </a:srgbClr>
          </a:solidFill>
          <a:ln>
            <a:solidFill>
              <a:srgbClr val="7222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Contract Monitoring Group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Monthly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B081E31-BB0D-DAE0-D09B-F68AC9C79BDB}"/>
              </a:ext>
            </a:extLst>
          </p:cNvPr>
          <p:cNvSpPr/>
          <p:nvPr/>
        </p:nvSpPr>
        <p:spPr>
          <a:xfrm>
            <a:off x="196025" y="3485558"/>
            <a:ext cx="1927017" cy="887691"/>
          </a:xfrm>
          <a:prstGeom prst="roundRect">
            <a:avLst>
              <a:gd name="adj" fmla="val 5689"/>
            </a:avLst>
          </a:prstGeom>
          <a:solidFill>
            <a:srgbClr val="722282">
              <a:alpha val="50196"/>
            </a:srgbClr>
          </a:solidFill>
          <a:ln>
            <a:solidFill>
              <a:srgbClr val="7222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Finance &amp; Performance Group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Fortnightly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E386A37-64E1-1AD7-FA56-9B8C646EC736}"/>
              </a:ext>
            </a:extLst>
          </p:cNvPr>
          <p:cNvSpPr/>
          <p:nvPr/>
        </p:nvSpPr>
        <p:spPr>
          <a:xfrm>
            <a:off x="1151381" y="1478093"/>
            <a:ext cx="1927017" cy="887691"/>
          </a:xfrm>
          <a:prstGeom prst="roundRect">
            <a:avLst>
              <a:gd name="adj" fmla="val 5689"/>
            </a:avLst>
          </a:prstGeom>
          <a:solidFill>
            <a:srgbClr val="006E43">
              <a:alpha val="50196"/>
            </a:srgbClr>
          </a:solidFill>
          <a:ln>
            <a:solidFill>
              <a:srgbClr val="006E4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Directors Group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Weekly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05DB0C1-E375-1E47-5BAB-16510F126702}"/>
              </a:ext>
            </a:extLst>
          </p:cNvPr>
          <p:cNvSpPr/>
          <p:nvPr/>
        </p:nvSpPr>
        <p:spPr>
          <a:xfrm>
            <a:off x="4219257" y="4899748"/>
            <a:ext cx="1927017" cy="887691"/>
          </a:xfrm>
          <a:prstGeom prst="roundRect">
            <a:avLst>
              <a:gd name="adj" fmla="val 5689"/>
            </a:avLst>
          </a:prstGeom>
          <a:solidFill>
            <a:srgbClr val="006E43">
              <a:alpha val="50196"/>
            </a:srgbClr>
          </a:solidFill>
          <a:ln>
            <a:solidFill>
              <a:srgbClr val="006E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SMT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Monthly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896638E-11DF-072C-F319-DDFE4210F5FA}"/>
              </a:ext>
            </a:extLst>
          </p:cNvPr>
          <p:cNvSpPr/>
          <p:nvPr/>
        </p:nvSpPr>
        <p:spPr>
          <a:xfrm>
            <a:off x="6735877" y="1478093"/>
            <a:ext cx="1927017" cy="887691"/>
          </a:xfrm>
          <a:prstGeom prst="roundRect">
            <a:avLst>
              <a:gd name="adj" fmla="val 5689"/>
            </a:avLst>
          </a:prstGeom>
          <a:solidFill>
            <a:srgbClr val="006E43">
              <a:alpha val="50196"/>
            </a:srgbClr>
          </a:solidFill>
          <a:ln>
            <a:solidFill>
              <a:srgbClr val="006E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TTC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Monthly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CE20F1F-2132-26D9-3447-1227CAF99289}"/>
              </a:ext>
            </a:extLst>
          </p:cNvPr>
          <p:cNvCxnSpPr>
            <a:stCxn id="9" idx="2"/>
            <a:endCxn id="13" idx="0"/>
          </p:cNvCxnSpPr>
          <p:nvPr/>
        </p:nvCxnSpPr>
        <p:spPr>
          <a:xfrm>
            <a:off x="5182766" y="4373250"/>
            <a:ext cx="0" cy="526498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5F3E3EC-F1DA-7A92-0474-DF0C36D9AF81}"/>
              </a:ext>
            </a:extLst>
          </p:cNvPr>
          <p:cNvSpPr txBox="1"/>
          <p:nvPr/>
        </p:nvSpPr>
        <p:spPr>
          <a:xfrm>
            <a:off x="2830213" y="4297491"/>
            <a:ext cx="914400" cy="37706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InterFace" charset="0"/>
                <a:cs typeface="Arial" panose="020B0604020202020204" pitchFamily="34" charset="0"/>
              </a:rPr>
              <a:t>Progress Reports to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2EDDBDB-C654-D1F2-06A9-9775578C1062}"/>
              </a:ext>
            </a:extLst>
          </p:cNvPr>
          <p:cNvCxnSpPr>
            <a:cxnSpLocks/>
            <a:stCxn id="9" idx="0"/>
            <a:endCxn id="38" idx="2"/>
          </p:cNvCxnSpPr>
          <p:nvPr/>
        </p:nvCxnSpPr>
        <p:spPr>
          <a:xfrm flipH="1" flipV="1">
            <a:off x="5174614" y="2390328"/>
            <a:ext cx="8152" cy="1095231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CAE900C-FEBE-18EC-0987-12DCD8CA3553}"/>
              </a:ext>
            </a:extLst>
          </p:cNvPr>
          <p:cNvSpPr txBox="1"/>
          <p:nvPr/>
        </p:nvSpPr>
        <p:spPr>
          <a:xfrm>
            <a:off x="2208946" y="2583205"/>
            <a:ext cx="914400" cy="37706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InterFace" charset="0"/>
                <a:cs typeface="Arial" panose="020B0604020202020204" pitchFamily="34" charset="0"/>
              </a:rPr>
              <a:t>Ad-hoc Escalations to</a:t>
            </a: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D25F7CCD-6626-27BE-6ED3-0D7A9F71A045}"/>
              </a:ext>
            </a:extLst>
          </p:cNvPr>
          <p:cNvCxnSpPr>
            <a:stCxn id="9" idx="0"/>
            <a:endCxn id="14" idx="2"/>
          </p:cNvCxnSpPr>
          <p:nvPr/>
        </p:nvCxnSpPr>
        <p:spPr>
          <a:xfrm rot="5400000" flipH="1" flipV="1">
            <a:off x="5881189" y="1667362"/>
            <a:ext cx="1119775" cy="2516620"/>
          </a:xfrm>
          <a:prstGeom prst="bent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76A457A1-34CC-81E5-95F3-9868BD762D8A}"/>
              </a:ext>
            </a:extLst>
          </p:cNvPr>
          <p:cNvCxnSpPr>
            <a:cxnSpLocks/>
            <a:stCxn id="10" idx="0"/>
            <a:endCxn id="14" idx="2"/>
          </p:cNvCxnSpPr>
          <p:nvPr/>
        </p:nvCxnSpPr>
        <p:spPr>
          <a:xfrm rot="16200000" flipV="1">
            <a:off x="7825651" y="2239519"/>
            <a:ext cx="1119774" cy="1372303"/>
          </a:xfrm>
          <a:prstGeom prst="bent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40FDBB78-34C1-4AA8-A543-852A99EC2ACD}"/>
              </a:ext>
            </a:extLst>
          </p:cNvPr>
          <p:cNvSpPr txBox="1"/>
          <p:nvPr/>
        </p:nvSpPr>
        <p:spPr>
          <a:xfrm>
            <a:off x="8033141" y="2340710"/>
            <a:ext cx="914400" cy="37706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InterFace" charset="0"/>
                <a:cs typeface="Arial" panose="020B0604020202020204" pitchFamily="34" charset="0"/>
              </a:rPr>
              <a:t>Progress Reports to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273BF35-831D-093A-D4DC-018D7FAF43B4}"/>
              </a:ext>
            </a:extLst>
          </p:cNvPr>
          <p:cNvCxnSpPr>
            <a:cxnSpLocks/>
            <a:stCxn id="11" idx="3"/>
            <a:endCxn id="9" idx="1"/>
          </p:cNvCxnSpPr>
          <p:nvPr/>
        </p:nvCxnSpPr>
        <p:spPr>
          <a:xfrm>
            <a:off x="2123042" y="3929404"/>
            <a:ext cx="2096215" cy="1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774AAFBF-FF15-0B11-1DC0-F38D4DC595CC}"/>
              </a:ext>
            </a:extLst>
          </p:cNvPr>
          <p:cNvSpPr txBox="1"/>
          <p:nvPr/>
        </p:nvSpPr>
        <p:spPr>
          <a:xfrm>
            <a:off x="2195140" y="3615416"/>
            <a:ext cx="914400" cy="37706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InterFace" charset="0"/>
                <a:cs typeface="Arial" panose="020B0604020202020204" pitchFamily="34" charset="0"/>
              </a:rPr>
              <a:t>KPI &amp; Financial reporting into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DDD1EF-623E-ACCF-7EDD-CC75787062F2}"/>
              </a:ext>
            </a:extLst>
          </p:cNvPr>
          <p:cNvSpPr/>
          <p:nvPr/>
        </p:nvSpPr>
        <p:spPr>
          <a:xfrm>
            <a:off x="9598405" y="6094312"/>
            <a:ext cx="180000" cy="18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108000" rIns="144000" bIns="10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D00447-5315-BBCD-5A27-0FB61A304C6B}"/>
              </a:ext>
            </a:extLst>
          </p:cNvPr>
          <p:cNvSpPr txBox="1"/>
          <p:nvPr/>
        </p:nvSpPr>
        <p:spPr>
          <a:xfrm>
            <a:off x="9826664" y="6075797"/>
            <a:ext cx="1780095" cy="18000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InterFace" charset="0"/>
                <a:cs typeface="Arial" panose="020B0604020202020204" pitchFamily="34" charset="0"/>
              </a:rPr>
              <a:t>Existing system governance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4D64B564-5CD7-B1FD-3035-451CA55D8EA6}"/>
              </a:ext>
            </a:extLst>
          </p:cNvPr>
          <p:cNvSpPr/>
          <p:nvPr/>
        </p:nvSpPr>
        <p:spPr>
          <a:xfrm>
            <a:off x="8787041" y="1478093"/>
            <a:ext cx="1927017" cy="887691"/>
          </a:xfrm>
          <a:prstGeom prst="roundRect">
            <a:avLst>
              <a:gd name="adj" fmla="val 5689"/>
            </a:avLst>
          </a:prstGeom>
          <a:solidFill>
            <a:schemeClr val="accent5">
              <a:alpha val="50196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System Assurance Forum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Monthly</a:t>
            </a:r>
          </a:p>
        </p:txBody>
      </p: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208BE486-40EE-06D5-D6D9-0C779E16B726}"/>
              </a:ext>
            </a:extLst>
          </p:cNvPr>
          <p:cNvCxnSpPr>
            <a:cxnSpLocks/>
            <a:stCxn id="10" idx="0"/>
            <a:endCxn id="20" idx="2"/>
          </p:cNvCxnSpPr>
          <p:nvPr/>
        </p:nvCxnSpPr>
        <p:spPr>
          <a:xfrm rot="5400000" flipH="1" flipV="1">
            <a:off x="8851232" y="2586241"/>
            <a:ext cx="1119774" cy="678861"/>
          </a:xfrm>
          <a:prstGeom prst="bent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380068D4-D373-D095-6CA0-7E3E00F89B51}"/>
              </a:ext>
            </a:extLst>
          </p:cNvPr>
          <p:cNvSpPr/>
          <p:nvPr/>
        </p:nvSpPr>
        <p:spPr>
          <a:xfrm>
            <a:off x="1786213" y="4875774"/>
            <a:ext cx="1927017" cy="887691"/>
          </a:xfrm>
          <a:prstGeom prst="roundRect">
            <a:avLst>
              <a:gd name="adj" fmla="val 5689"/>
            </a:avLst>
          </a:prstGeom>
          <a:solidFill>
            <a:schemeClr val="accent5">
              <a:alpha val="50196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Discharge Action Plan – Workstream Leads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Weekly</a:t>
            </a:r>
          </a:p>
        </p:txBody>
      </p: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90A53056-B0EB-9342-E2F1-0B5FCFEF4DE3}"/>
              </a:ext>
            </a:extLst>
          </p:cNvPr>
          <p:cNvCxnSpPr>
            <a:cxnSpLocks/>
            <a:stCxn id="9" idx="2"/>
            <a:endCxn id="24" idx="0"/>
          </p:cNvCxnSpPr>
          <p:nvPr/>
        </p:nvCxnSpPr>
        <p:spPr>
          <a:xfrm rot="5400000">
            <a:off x="3714982" y="3407990"/>
            <a:ext cx="502524" cy="2433044"/>
          </a:xfrm>
          <a:prstGeom prst="bent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49AB9E85-E10D-12FD-4E79-F4E07C90F40C}"/>
              </a:ext>
            </a:extLst>
          </p:cNvPr>
          <p:cNvSpPr/>
          <p:nvPr/>
        </p:nvSpPr>
        <p:spPr>
          <a:xfrm>
            <a:off x="4211105" y="1502637"/>
            <a:ext cx="1927017" cy="887691"/>
          </a:xfrm>
          <a:prstGeom prst="roundRect">
            <a:avLst>
              <a:gd name="adj" fmla="val 5689"/>
            </a:avLst>
          </a:prstGeom>
          <a:solidFill>
            <a:srgbClr val="722282">
              <a:alpha val="50196"/>
            </a:srgbClr>
          </a:solidFill>
          <a:ln>
            <a:solidFill>
              <a:srgbClr val="7222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My Life My Future Oversight Board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Fortnightly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FE98831-DE27-5A9F-2A0C-7B3117763C00}"/>
              </a:ext>
            </a:extLst>
          </p:cNvPr>
          <p:cNvSpPr txBox="1"/>
          <p:nvPr/>
        </p:nvSpPr>
        <p:spPr>
          <a:xfrm>
            <a:off x="5273387" y="2415174"/>
            <a:ext cx="914400" cy="37706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InterFace" charset="0"/>
                <a:cs typeface="Arial" panose="020B0604020202020204" pitchFamily="34" charset="0"/>
              </a:rPr>
              <a:t>Escalations to</a:t>
            </a:r>
          </a:p>
        </p:txBody>
      </p: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4E102599-4565-E3E5-67F2-7216763A50B5}"/>
              </a:ext>
            </a:extLst>
          </p:cNvPr>
          <p:cNvCxnSpPr>
            <a:cxnSpLocks/>
            <a:stCxn id="9" idx="0"/>
            <a:endCxn id="12" idx="2"/>
          </p:cNvCxnSpPr>
          <p:nvPr/>
        </p:nvCxnSpPr>
        <p:spPr>
          <a:xfrm rot="16200000" flipV="1">
            <a:off x="3088941" y="1391734"/>
            <a:ext cx="1119775" cy="3067876"/>
          </a:xfrm>
          <a:prstGeom prst="bent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97554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Slide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Slide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Slide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Slide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Slide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Slide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EC4E1A7644A3408A8E91D702572E48" ma:contentTypeVersion="16" ma:contentTypeDescription="Create a new document." ma:contentTypeScope="" ma:versionID="b0f63598713dea2b0977e8d1d943c556">
  <xsd:schema xmlns:xsd="http://www.w3.org/2001/XMLSchema" xmlns:xs="http://www.w3.org/2001/XMLSchema" xmlns:p="http://schemas.microsoft.com/office/2006/metadata/properties" xmlns:ns2="094f7185-5865-4409-bc2f-8888141a2456" xmlns:ns3="56a58ee4-66ae-4b17-8537-246760ccd641" xmlns:ns4="3e24bc36-2db9-4dd4-83ef-e2c9c598d6d6" targetNamespace="http://schemas.microsoft.com/office/2006/metadata/properties" ma:root="true" ma:fieldsID="7e2de910e05ab30eb3e884c55489b1f2" ns2:_="" ns3:_="" ns4:_="">
    <xsd:import namespace="094f7185-5865-4409-bc2f-8888141a2456"/>
    <xsd:import namespace="56a58ee4-66ae-4b17-8537-246760ccd641"/>
    <xsd:import namespace="3e24bc36-2db9-4dd4-83ef-e2c9c598d6d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4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f7185-5865-4409-bc2f-8888141a245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a58ee4-66ae-4b17-8537-246760ccd6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7b6b569b-509a-467d-b105-d97728d3fc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24bc36-2db9-4dd4-83ef-e2c9c598d6d6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b0af78cc-2973-4a23-bd92-945edf927c43}" ma:internalName="TaxCatchAll" ma:showField="CatchAllData" ma:web="3e24bc36-2db9-4dd4-83ef-e2c9c598d6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7b6b569b-509a-467d-b105-d97728d3fc11" ContentTypeId="0x0101" PreviousValue="false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94f7185-5865-4409-bc2f-8888141a2456">
      <UserInfo>
        <DisplayName>Natasha Pow</DisplayName>
        <AccountId>177</AccountId>
        <AccountType/>
      </UserInfo>
    </SharedWithUsers>
    <lcf76f155ced4ddcb4097134ff3c332f xmlns="56a58ee4-66ae-4b17-8537-246760ccd641">
      <Terms xmlns="http://schemas.microsoft.com/office/infopath/2007/PartnerControls"/>
    </lcf76f155ced4ddcb4097134ff3c332f>
    <TaxCatchAll xmlns="3e24bc36-2db9-4dd4-83ef-e2c9c598d6d6" xsi:nil="true"/>
  </documentManagement>
</p:properties>
</file>

<file path=customXml/itemProps1.xml><?xml version="1.0" encoding="utf-8"?>
<ds:datastoreItem xmlns:ds="http://schemas.openxmlformats.org/officeDocument/2006/customXml" ds:itemID="{169CD234-8DB7-41CF-89C0-6E03EDB5BA1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ABAEEE-B844-4928-BCF2-F9D964132A59}">
  <ds:schemaRefs>
    <ds:schemaRef ds:uri="094f7185-5865-4409-bc2f-8888141a2456"/>
    <ds:schemaRef ds:uri="3e24bc36-2db9-4dd4-83ef-e2c9c598d6d6"/>
    <ds:schemaRef ds:uri="56a58ee4-66ae-4b17-8537-246760ccd64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9EAC751-4B01-4810-8B1D-95DF329161C3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01C4B55E-B218-453D-97F1-71C13E8BF539}">
  <ds:schemaRefs>
    <ds:schemaRef ds:uri="http://www.w3.org/XML/1998/namespace"/>
    <ds:schemaRef ds:uri="http://purl.org/dc/dcmitype/"/>
    <ds:schemaRef ds:uri="3e24bc36-2db9-4dd4-83ef-e2c9c598d6d6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56a58ee4-66ae-4b17-8537-246760ccd641"/>
    <ds:schemaRef ds:uri="094f7185-5865-4409-bc2f-8888141a2456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7d396678-c698-4451-b9ab-bac3c3310917}" enabled="1" method="Privileged" siteId="{b524f606-f77a-4aa2-8da2-fe70343b0cce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216</Words>
  <Application>Microsoft Office PowerPoint</Application>
  <PresentationFormat>Widescreen</PresentationFormat>
  <Paragraphs>88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Calibri</vt:lpstr>
      <vt:lpstr>InterFace</vt:lpstr>
      <vt:lpstr>Custom Design</vt:lpstr>
      <vt:lpstr>1_Slide 1</vt:lpstr>
      <vt:lpstr>4_Slide 1</vt:lpstr>
      <vt:lpstr>2_Slide 1</vt:lpstr>
      <vt:lpstr>5_Slide 1</vt:lpstr>
      <vt:lpstr>6_Slide 1</vt:lpstr>
      <vt:lpstr>3_Slide 1</vt:lpstr>
      <vt:lpstr>PowerPoint Presentation</vt:lpstr>
      <vt:lpstr>PowerPoint Presentation</vt:lpstr>
      <vt:lpstr>‘My Life, My Future’ Transformation Programme Governance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Morrell</dc:creator>
  <cp:lastModifiedBy>Niki Shaw</cp:lastModifiedBy>
  <cp:revision>2</cp:revision>
  <dcterms:created xsi:type="dcterms:W3CDTF">2022-10-28T14:59:57Z</dcterms:created>
  <dcterms:modified xsi:type="dcterms:W3CDTF">2024-02-11T15:27:21Z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0x010100D6EC4E1A7644A3408A8E91D702572E48</vt:lpwstr>
  </property>
</Properties>
</file>