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82" r:id="rId5"/>
  </p:sldMasterIdLst>
  <p:notesMasterIdLst>
    <p:notesMasterId r:id="rId23"/>
  </p:notesMasterIdLst>
  <p:sldIdLst>
    <p:sldId id="256" r:id="rId6"/>
    <p:sldId id="257" r:id="rId7"/>
    <p:sldId id="258" r:id="rId8"/>
    <p:sldId id="277" r:id="rId9"/>
    <p:sldId id="260" r:id="rId10"/>
    <p:sldId id="268" r:id="rId11"/>
    <p:sldId id="269" r:id="rId12"/>
    <p:sldId id="271" r:id="rId13"/>
    <p:sldId id="272" r:id="rId14"/>
    <p:sldId id="275" r:id="rId15"/>
    <p:sldId id="276" r:id="rId16"/>
    <p:sldId id="274" r:id="rId17"/>
    <p:sldId id="273" r:id="rId18"/>
    <p:sldId id="278" r:id="rId19"/>
    <p:sldId id="279" r:id="rId20"/>
    <p:sldId id="280" r:id="rId21"/>
    <p:sldId id="264"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FFCC"/>
    <a:srgbClr val="669900"/>
    <a:srgbClr val="C2E200"/>
    <a:srgbClr val="FFFFCC"/>
    <a:srgbClr val="FAFFD9"/>
    <a:srgbClr val="CCECFF"/>
    <a:srgbClr val="66FFCC"/>
    <a:srgbClr val="FFCCFF"/>
    <a:srgbClr val="CCFF99"/>
    <a:srgbClr val="CC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991" autoAdjust="0"/>
    <p:restoredTop sz="84881" autoAdjust="0"/>
  </p:normalViewPr>
  <p:slideViewPr>
    <p:cSldViewPr snapToGrid="0">
      <p:cViewPr varScale="1">
        <p:scale>
          <a:sx n="78" d="100"/>
          <a:sy n="78" d="100"/>
        </p:scale>
        <p:origin x="117" y="41"/>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presProps" Target="presProp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5228DF-1604-454A-8961-C962ED7D9439}" type="datetimeFigureOut">
              <a:rPr lang="en-GB" smtClean="0"/>
              <a:t>30/11/2023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191640-6E5D-46D8-9EE5-4B51C69B6AF8}" type="slidenum">
              <a:rPr lang="en-GB" smtClean="0"/>
              <a:t>‹#›</a:t>
            </a:fld>
            <a:endParaRPr lang="en-GB"/>
          </a:p>
        </p:txBody>
      </p:sp>
    </p:spTree>
    <p:extLst>
      <p:ext uri="{BB962C8B-B14F-4D97-AF65-F5344CB8AC3E}">
        <p14:creationId xmlns:p14="http://schemas.microsoft.com/office/powerpoint/2010/main" val="684752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Many people can be advocates, family , friends and professionals can all act as advocates for others to do for others as described above. </a:t>
            </a:r>
          </a:p>
          <a:p>
            <a:endParaRPr lang="en-GB" dirty="0"/>
          </a:p>
          <a:p>
            <a:r>
              <a:rPr lang="en-GB" dirty="0"/>
              <a:t>The role of the Independent Advocate shares similarities with the above, but there are differences. </a:t>
            </a:r>
          </a:p>
        </p:txBody>
      </p:sp>
      <p:sp>
        <p:nvSpPr>
          <p:cNvPr id="4" name="Slide Number Placeholder 3"/>
          <p:cNvSpPr>
            <a:spLocks noGrp="1"/>
          </p:cNvSpPr>
          <p:nvPr>
            <p:ph type="sldNum" sz="quarter" idx="5"/>
          </p:nvPr>
        </p:nvSpPr>
        <p:spPr/>
        <p:txBody>
          <a:bodyPr/>
          <a:lstStyle/>
          <a:p>
            <a:fld id="{B5191640-6E5D-46D8-9EE5-4B51C69B6AF8}" type="slidenum">
              <a:rPr lang="en-GB" smtClean="0"/>
              <a:t>2</a:t>
            </a:fld>
            <a:endParaRPr lang="en-GB"/>
          </a:p>
        </p:txBody>
      </p:sp>
    </p:spTree>
    <p:extLst>
      <p:ext uri="{BB962C8B-B14F-4D97-AF65-F5344CB8AC3E}">
        <p14:creationId xmlns:p14="http://schemas.microsoft.com/office/powerpoint/2010/main" val="31737109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a:p>
            <a:r>
              <a:rPr lang="en-GB" dirty="0"/>
              <a:t>MCA 2005 </a:t>
            </a:r>
          </a:p>
          <a:p>
            <a:r>
              <a:rPr lang="en-GB" dirty="0"/>
              <a:t>Sounds a bit scary because it’s law. </a:t>
            </a:r>
          </a:p>
          <a:p>
            <a:r>
              <a:rPr lang="en-GB" dirty="0"/>
              <a:t>Where a person can’t understand the decisions, can’t remember what the decsion is, can’t weigh up the pros and cons and can’t communicate their decsion. </a:t>
            </a:r>
          </a:p>
          <a:p>
            <a:endParaRPr lang="en-GB" dirty="0"/>
          </a:p>
          <a:p>
            <a:r>
              <a:rPr lang="en-GB" dirty="0"/>
              <a:t>What do we mean by Lacking capacity</a:t>
            </a:r>
          </a:p>
          <a:p>
            <a:r>
              <a:rPr lang="en-GB" dirty="0"/>
              <a:t>What do we mean by least restrictive </a:t>
            </a:r>
          </a:p>
          <a:p>
            <a:endParaRPr lang="en-GB" dirty="0"/>
          </a:p>
        </p:txBody>
      </p:sp>
      <p:sp>
        <p:nvSpPr>
          <p:cNvPr id="4" name="Slide Number Placeholder 3"/>
          <p:cNvSpPr>
            <a:spLocks noGrp="1"/>
          </p:cNvSpPr>
          <p:nvPr>
            <p:ph type="sldNum" sz="quarter" idx="5"/>
          </p:nvPr>
        </p:nvSpPr>
        <p:spPr/>
        <p:txBody>
          <a:bodyPr/>
          <a:lstStyle/>
          <a:p>
            <a:fld id="{B5191640-6E5D-46D8-9EE5-4B51C69B6AF8}" type="slidenum">
              <a:rPr lang="en-GB" smtClean="0"/>
              <a:t>15</a:t>
            </a:fld>
            <a:endParaRPr lang="en-GB"/>
          </a:p>
        </p:txBody>
      </p:sp>
    </p:spTree>
    <p:extLst>
      <p:ext uri="{BB962C8B-B14F-4D97-AF65-F5344CB8AC3E}">
        <p14:creationId xmlns:p14="http://schemas.microsoft.com/office/powerpoint/2010/main" val="22099010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1) Medical diagnosis: ie LD  / Dementia / Wernicke Korsakoff / Autism / Brain Injury</a:t>
            </a:r>
          </a:p>
          <a:p>
            <a:endParaRPr lang="en-GB" dirty="0"/>
          </a:p>
          <a:p>
            <a:endParaRPr lang="en-GB" dirty="0"/>
          </a:p>
        </p:txBody>
      </p:sp>
      <p:sp>
        <p:nvSpPr>
          <p:cNvPr id="4" name="Slide Number Placeholder 3"/>
          <p:cNvSpPr>
            <a:spLocks noGrp="1"/>
          </p:cNvSpPr>
          <p:nvPr>
            <p:ph type="sldNum" sz="quarter" idx="5"/>
          </p:nvPr>
        </p:nvSpPr>
        <p:spPr/>
        <p:txBody>
          <a:bodyPr/>
          <a:lstStyle/>
          <a:p>
            <a:fld id="{B5191640-6E5D-46D8-9EE5-4B51C69B6AF8}" type="slidenum">
              <a:rPr lang="en-GB" smtClean="0"/>
              <a:t>16</a:t>
            </a:fld>
            <a:endParaRPr lang="en-GB"/>
          </a:p>
        </p:txBody>
      </p:sp>
    </p:spTree>
    <p:extLst>
      <p:ext uri="{BB962C8B-B14F-4D97-AF65-F5344CB8AC3E}">
        <p14:creationId xmlns:p14="http://schemas.microsoft.com/office/powerpoint/2010/main" val="41123218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5191640-6E5D-46D8-9EE5-4B51C69B6AF8}" type="slidenum">
              <a:rPr lang="en-GB" smtClean="0"/>
              <a:t>3</a:t>
            </a:fld>
            <a:endParaRPr lang="en-GB"/>
          </a:p>
        </p:txBody>
      </p:sp>
    </p:spTree>
    <p:extLst>
      <p:ext uri="{BB962C8B-B14F-4D97-AF65-F5344CB8AC3E}">
        <p14:creationId xmlns:p14="http://schemas.microsoft.com/office/powerpoint/2010/main" val="35133508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Judgement or Bias – the advocacy role is clearly set out in the Advocacy Charter and Code of Practice, Advocates may not express their own opinions and views, beliefs or values. </a:t>
            </a:r>
          </a:p>
          <a:p>
            <a:r>
              <a:rPr lang="en-GB" dirty="0"/>
              <a:t>Supported Decision making where people can be helped to make their own decisions, this is different from substituted decsion making for people who lack capacity to make their own decisions. </a:t>
            </a:r>
          </a:p>
          <a:p>
            <a:r>
              <a:rPr lang="en-GB" dirty="0"/>
              <a:t>Empowerment is a principle of the Advocacy Charter and Code of Practice and is an advocate’s primary approach and is lined to person centred practice .</a:t>
            </a:r>
          </a:p>
        </p:txBody>
      </p:sp>
      <p:sp>
        <p:nvSpPr>
          <p:cNvPr id="4" name="Slide Number Placeholder 3"/>
          <p:cNvSpPr>
            <a:spLocks noGrp="1"/>
          </p:cNvSpPr>
          <p:nvPr>
            <p:ph type="sldNum" sz="quarter" idx="5"/>
          </p:nvPr>
        </p:nvSpPr>
        <p:spPr/>
        <p:txBody>
          <a:bodyPr/>
          <a:lstStyle/>
          <a:p>
            <a:fld id="{B5191640-6E5D-46D8-9EE5-4B51C69B6AF8}" type="slidenum">
              <a:rPr lang="en-GB" smtClean="0"/>
              <a:t>5</a:t>
            </a:fld>
            <a:endParaRPr lang="en-GB"/>
          </a:p>
        </p:txBody>
      </p:sp>
    </p:spTree>
    <p:extLst>
      <p:ext uri="{BB962C8B-B14F-4D97-AF65-F5344CB8AC3E}">
        <p14:creationId xmlns:p14="http://schemas.microsoft.com/office/powerpoint/2010/main" val="15972971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Different types of IMCA instruction</a:t>
            </a:r>
          </a:p>
          <a:p>
            <a:r>
              <a:rPr lang="en-GB" dirty="0"/>
              <a:t> </a:t>
            </a:r>
          </a:p>
        </p:txBody>
      </p:sp>
      <p:sp>
        <p:nvSpPr>
          <p:cNvPr id="4" name="Slide Number Placeholder 3"/>
          <p:cNvSpPr>
            <a:spLocks noGrp="1"/>
          </p:cNvSpPr>
          <p:nvPr>
            <p:ph type="sldNum" sz="quarter" idx="5"/>
          </p:nvPr>
        </p:nvSpPr>
        <p:spPr/>
        <p:txBody>
          <a:bodyPr/>
          <a:lstStyle/>
          <a:p>
            <a:fld id="{B5191640-6E5D-46D8-9EE5-4B51C69B6AF8}" type="slidenum">
              <a:rPr lang="en-GB" smtClean="0"/>
              <a:t>9</a:t>
            </a:fld>
            <a:endParaRPr lang="en-GB"/>
          </a:p>
        </p:txBody>
      </p:sp>
    </p:spTree>
    <p:extLst>
      <p:ext uri="{BB962C8B-B14F-4D97-AF65-F5344CB8AC3E}">
        <p14:creationId xmlns:p14="http://schemas.microsoft.com/office/powerpoint/2010/main" val="29104036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Requirements to visit. </a:t>
            </a:r>
          </a:p>
        </p:txBody>
      </p:sp>
      <p:sp>
        <p:nvSpPr>
          <p:cNvPr id="4" name="Slide Number Placeholder 3"/>
          <p:cNvSpPr>
            <a:spLocks noGrp="1"/>
          </p:cNvSpPr>
          <p:nvPr>
            <p:ph type="sldNum" sz="quarter" idx="5"/>
          </p:nvPr>
        </p:nvSpPr>
        <p:spPr/>
        <p:txBody>
          <a:bodyPr/>
          <a:lstStyle/>
          <a:p>
            <a:fld id="{B5191640-6E5D-46D8-9EE5-4B51C69B6AF8}" type="slidenum">
              <a:rPr lang="en-GB" smtClean="0"/>
              <a:t>10</a:t>
            </a:fld>
            <a:endParaRPr lang="en-GB"/>
          </a:p>
        </p:txBody>
      </p:sp>
    </p:spTree>
    <p:extLst>
      <p:ext uri="{BB962C8B-B14F-4D97-AF65-F5344CB8AC3E}">
        <p14:creationId xmlns:p14="http://schemas.microsoft.com/office/powerpoint/2010/main" val="7381783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Can lack capacity…..also! </a:t>
            </a:r>
          </a:p>
        </p:txBody>
      </p:sp>
      <p:sp>
        <p:nvSpPr>
          <p:cNvPr id="4" name="Slide Number Placeholder 3"/>
          <p:cNvSpPr>
            <a:spLocks noGrp="1"/>
          </p:cNvSpPr>
          <p:nvPr>
            <p:ph type="sldNum" sz="quarter" idx="5"/>
          </p:nvPr>
        </p:nvSpPr>
        <p:spPr/>
        <p:txBody>
          <a:bodyPr/>
          <a:lstStyle/>
          <a:p>
            <a:fld id="{B5191640-6E5D-46D8-9EE5-4B51C69B6AF8}" type="slidenum">
              <a:rPr lang="en-GB" smtClean="0"/>
              <a:t>11</a:t>
            </a:fld>
            <a:endParaRPr lang="en-GB"/>
          </a:p>
        </p:txBody>
      </p:sp>
    </p:spTree>
    <p:extLst>
      <p:ext uri="{BB962C8B-B14F-4D97-AF65-F5344CB8AC3E}">
        <p14:creationId xmlns:p14="http://schemas.microsoft.com/office/powerpoint/2010/main" val="32533214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5191640-6E5D-46D8-9EE5-4B51C69B6AF8}" type="slidenum">
              <a:rPr lang="en-GB" smtClean="0"/>
              <a:t>12</a:t>
            </a:fld>
            <a:endParaRPr lang="en-GB"/>
          </a:p>
        </p:txBody>
      </p:sp>
    </p:spTree>
    <p:extLst>
      <p:ext uri="{BB962C8B-B14F-4D97-AF65-F5344CB8AC3E}">
        <p14:creationId xmlns:p14="http://schemas.microsoft.com/office/powerpoint/2010/main" val="22220404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a:p>
            <a:r>
              <a:rPr lang="en-GB" dirty="0"/>
              <a:t>MCA 2005 </a:t>
            </a:r>
          </a:p>
          <a:p>
            <a:r>
              <a:rPr lang="en-GB" dirty="0"/>
              <a:t>Sounds a bit scary because it’s law. </a:t>
            </a:r>
          </a:p>
          <a:p>
            <a:r>
              <a:rPr lang="en-GB" dirty="0"/>
              <a:t>Where a person can’t understand the decisions, can’t remember what the decsion is, can’t weigh up the pros and cons and can’t communicate their decsion. </a:t>
            </a:r>
          </a:p>
          <a:p>
            <a:endParaRPr lang="en-GB" dirty="0"/>
          </a:p>
          <a:p>
            <a:r>
              <a:rPr lang="en-GB" dirty="0"/>
              <a:t>What do we mean by Lacking capacity</a:t>
            </a:r>
          </a:p>
          <a:p>
            <a:r>
              <a:rPr lang="en-GB" dirty="0"/>
              <a:t>What do we mean by least restrictive </a:t>
            </a:r>
          </a:p>
          <a:p>
            <a:endParaRPr lang="en-GB" dirty="0"/>
          </a:p>
        </p:txBody>
      </p:sp>
      <p:sp>
        <p:nvSpPr>
          <p:cNvPr id="4" name="Slide Number Placeholder 3"/>
          <p:cNvSpPr>
            <a:spLocks noGrp="1"/>
          </p:cNvSpPr>
          <p:nvPr>
            <p:ph type="sldNum" sz="quarter" idx="5"/>
          </p:nvPr>
        </p:nvSpPr>
        <p:spPr/>
        <p:txBody>
          <a:bodyPr/>
          <a:lstStyle/>
          <a:p>
            <a:fld id="{B5191640-6E5D-46D8-9EE5-4B51C69B6AF8}" type="slidenum">
              <a:rPr lang="en-GB" smtClean="0"/>
              <a:t>13</a:t>
            </a:fld>
            <a:endParaRPr lang="en-GB"/>
          </a:p>
        </p:txBody>
      </p:sp>
    </p:spTree>
    <p:extLst>
      <p:ext uri="{BB962C8B-B14F-4D97-AF65-F5344CB8AC3E}">
        <p14:creationId xmlns:p14="http://schemas.microsoft.com/office/powerpoint/2010/main" val="20504908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a:p>
            <a:r>
              <a:rPr lang="en-GB" dirty="0"/>
              <a:t>MCA 2005 </a:t>
            </a:r>
          </a:p>
          <a:p>
            <a:r>
              <a:rPr lang="en-GB" dirty="0"/>
              <a:t>Sounds a bit scary because it’s law. </a:t>
            </a:r>
          </a:p>
          <a:p>
            <a:r>
              <a:rPr lang="en-GB" dirty="0"/>
              <a:t>Where a person can’t understand the decisions, can’t remember what the decsion is, can’t weigh up the pros and cons and can’t communicate their decsion. </a:t>
            </a:r>
          </a:p>
          <a:p>
            <a:endParaRPr lang="en-GB" dirty="0"/>
          </a:p>
          <a:p>
            <a:r>
              <a:rPr lang="en-GB" dirty="0"/>
              <a:t>What do we mean by Lacking capacity</a:t>
            </a:r>
          </a:p>
          <a:p>
            <a:r>
              <a:rPr lang="en-GB" dirty="0"/>
              <a:t>What do we mean by least restrictive </a:t>
            </a:r>
          </a:p>
          <a:p>
            <a:endParaRPr lang="en-GB" dirty="0"/>
          </a:p>
        </p:txBody>
      </p:sp>
      <p:sp>
        <p:nvSpPr>
          <p:cNvPr id="4" name="Slide Number Placeholder 3"/>
          <p:cNvSpPr>
            <a:spLocks noGrp="1"/>
          </p:cNvSpPr>
          <p:nvPr>
            <p:ph type="sldNum" sz="quarter" idx="5"/>
          </p:nvPr>
        </p:nvSpPr>
        <p:spPr/>
        <p:txBody>
          <a:bodyPr/>
          <a:lstStyle/>
          <a:p>
            <a:fld id="{B5191640-6E5D-46D8-9EE5-4B51C69B6AF8}" type="slidenum">
              <a:rPr lang="en-GB" smtClean="0"/>
              <a:t>14</a:t>
            </a:fld>
            <a:endParaRPr lang="en-GB"/>
          </a:p>
        </p:txBody>
      </p:sp>
    </p:spTree>
    <p:extLst>
      <p:ext uri="{BB962C8B-B14F-4D97-AF65-F5344CB8AC3E}">
        <p14:creationId xmlns:p14="http://schemas.microsoft.com/office/powerpoint/2010/main" val="6410732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GB" dirty="0"/>
              <a:t>Click to edit Master title style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GB" dirty="0"/>
              <a:t>Click to edit Master subtitle style</a:t>
            </a:r>
            <a:endParaRPr lang="en-US" dirty="0"/>
          </a:p>
        </p:txBody>
      </p:sp>
      <p:sp>
        <p:nvSpPr>
          <p:cNvPr id="4" name="Date Placeholder 3"/>
          <p:cNvSpPr>
            <a:spLocks noGrp="1"/>
          </p:cNvSpPr>
          <p:nvPr>
            <p:ph type="dt" sz="half" idx="10"/>
          </p:nvPr>
        </p:nvSpPr>
        <p:spPr/>
        <p:txBody>
          <a:bodyPr/>
          <a:lstStyle/>
          <a:p>
            <a:fld id="{08B9EBBA-996F-894A-B54A-D6246ED52CEA}" type="datetimeFigureOut">
              <a:rPr lang="en-US" dirty="0"/>
              <a:pPr/>
              <a:t>11/30/2023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7584078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Date Placeholder 6"/>
          <p:cNvSpPr>
            <a:spLocks noGrp="1"/>
          </p:cNvSpPr>
          <p:nvPr>
            <p:ph type="dt" sz="half" idx="10"/>
          </p:nvPr>
        </p:nvSpPr>
        <p:spPr/>
        <p:txBody>
          <a:bodyPr/>
          <a:lstStyle/>
          <a:p>
            <a:fld id="{C6C52C72-DE31-F449-A4ED-4C594FD91407}" type="datetimeFigureOut">
              <a:rPr lang="en-US" dirty="0"/>
              <a:pPr/>
              <a:t>11/30/2023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0964381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GB" dirty="0"/>
              <a:t>Click to edit Master title style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Date Placeholder 6"/>
          <p:cNvSpPr>
            <a:spLocks noGrp="1"/>
          </p:cNvSpPr>
          <p:nvPr>
            <p:ph type="dt" sz="half" idx="10"/>
          </p:nvPr>
        </p:nvSpPr>
        <p:spPr/>
        <p:txBody>
          <a:bodyPr/>
          <a:lstStyle/>
          <a:p>
            <a:fld id="{ED62726E-379B-B349-9EED-81ED093FA806}" type="datetimeFigureOut">
              <a:rPr lang="en-US" dirty="0"/>
              <a:pPr/>
              <a:t>11/30/2023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3927539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Click to edit Master title style</a:t>
            </a:r>
            <a:endParaRPr lang="en-US" dirty="0"/>
          </a:p>
        </p:txBody>
      </p:sp>
      <p:sp>
        <p:nvSpPr>
          <p:cNvPr id="3" name="Content Placeholder 2"/>
          <p:cNvSpPr>
            <a:spLocks noGrp="1"/>
          </p:cNvSpPr>
          <p:nvPr>
            <p:ph idx="1"/>
          </p:nvPr>
        </p:nvSpPr>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p:cNvSpPr>
            <a:spLocks noGrp="1"/>
          </p:cNvSpPr>
          <p:nvPr>
            <p:ph type="dt" sz="half" idx="10"/>
          </p:nvPr>
        </p:nvSpPr>
        <p:spPr/>
        <p:txBody>
          <a:bodyPr/>
          <a:lstStyle/>
          <a:p>
            <a:fld id="{9B3A1323-8D79-1946-B0D7-40001CF92E9D}" type="datetimeFigureOut">
              <a:rPr lang="en-US" dirty="0"/>
              <a:pPr/>
              <a:t>11/30/2023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2200305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GB" dirty="0"/>
              <a:t>Click to edit Master title style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dirty="0"/>
              <a:t>Click to edit Master text styles</a:t>
            </a:r>
          </a:p>
        </p:txBody>
      </p:sp>
      <p:sp>
        <p:nvSpPr>
          <p:cNvPr id="4" name="Date Placeholder 3"/>
          <p:cNvSpPr>
            <a:spLocks noGrp="1"/>
          </p:cNvSpPr>
          <p:nvPr>
            <p:ph type="dt" sz="half" idx="10"/>
          </p:nvPr>
        </p:nvSpPr>
        <p:spPr/>
        <p:txBody>
          <a:bodyPr/>
          <a:lstStyle/>
          <a:p>
            <a:fld id="{8DFA1846-DA80-1C48-A609-854EA85C59AD}" type="datetimeFigureOut">
              <a:rPr lang="en-US" dirty="0"/>
              <a:pPr/>
              <a:t>11/30/2023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6390081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Date Placeholder 7"/>
          <p:cNvSpPr>
            <a:spLocks noGrp="1"/>
          </p:cNvSpPr>
          <p:nvPr>
            <p:ph type="dt" sz="half" idx="10"/>
          </p:nvPr>
        </p:nvSpPr>
        <p:spPr/>
        <p:txBody>
          <a:bodyPr/>
          <a:lstStyle/>
          <a:p>
            <a:fld id="{57302355-E14B-8545-A8F8-0FE83CC9D524}" type="datetimeFigureOut">
              <a:rPr lang="en-US" dirty="0"/>
              <a:pPr/>
              <a:t>11/30/2023</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7539591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GB" dirty="0"/>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 name="Date Placeholder 1"/>
          <p:cNvSpPr>
            <a:spLocks noGrp="1"/>
          </p:cNvSpPr>
          <p:nvPr>
            <p:ph type="dt" sz="half" idx="10"/>
          </p:nvPr>
        </p:nvSpPr>
        <p:spPr/>
        <p:txBody>
          <a:bodyPr/>
          <a:lstStyle/>
          <a:p>
            <a:fld id="{02640F58-564D-2B4F-AE67-E407BA4FCF45}" type="datetimeFigureOut">
              <a:rPr lang="en-US" dirty="0"/>
              <a:pPr/>
              <a:t>11/30/2023</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5034053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dirty="0"/>
              <a:t>Click to edit Master title style</a:t>
            </a:r>
            <a:endParaRPr lang="en-US" dirty="0"/>
          </a:p>
        </p:txBody>
      </p:sp>
      <p:sp>
        <p:nvSpPr>
          <p:cNvPr id="2" name="Date Placeholder 1"/>
          <p:cNvSpPr>
            <a:spLocks noGrp="1"/>
          </p:cNvSpPr>
          <p:nvPr>
            <p:ph type="dt" sz="half" idx="10"/>
          </p:nvPr>
        </p:nvSpPr>
        <p:spPr/>
        <p:txBody>
          <a:bodyPr/>
          <a:lstStyle/>
          <a:p>
            <a:fld id="{F13A34C8-038E-2045-AF43-DF7DBB8E0E9E}" type="datetimeFigureOut">
              <a:rPr lang="en-US" dirty="0"/>
              <a:pPr/>
              <a:t>11/30/2023</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0179457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8818C68F-D26B-8F47-958C-23B49CF8A634}" type="datetimeFigureOut">
              <a:rPr lang="en-US" dirty="0"/>
              <a:pPr/>
              <a:t>11/30/2023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8558380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GB" dirty="0"/>
              <a:t>Click to edit Master title style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dirty="0"/>
              <a:t>Click to edit Master text styles</a:t>
            </a:r>
          </a:p>
        </p:txBody>
      </p:sp>
      <p:sp>
        <p:nvSpPr>
          <p:cNvPr id="8" name="Date Placeholder 7"/>
          <p:cNvSpPr>
            <a:spLocks noGrp="1"/>
          </p:cNvSpPr>
          <p:nvPr>
            <p:ph type="dt" sz="half" idx="10"/>
          </p:nvPr>
        </p:nvSpPr>
        <p:spPr/>
        <p:txBody>
          <a:bodyPr/>
          <a:lstStyle/>
          <a:p>
            <a:fld id="{D0DF5E60-9974-AC48-9591-99C2BB44B7CF}" type="datetimeFigureOut">
              <a:rPr lang="en-US" dirty="0"/>
              <a:pPr/>
              <a:t>11/30/2023</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8374679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GB" dirty="0"/>
              <a:t>Click to edit Master title style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dirty="0"/>
              <a:t>Click icon to add picture</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dirty="0"/>
              <a:t>Click to edit Master text styles</a:t>
            </a:r>
          </a:p>
        </p:txBody>
      </p:sp>
      <p:sp>
        <p:nvSpPr>
          <p:cNvPr id="8" name="Date Placeholder 7"/>
          <p:cNvSpPr>
            <a:spLocks noGrp="1"/>
          </p:cNvSpPr>
          <p:nvPr>
            <p:ph type="dt" sz="half" idx="10"/>
          </p:nvPr>
        </p:nvSpPr>
        <p:spPr/>
        <p:txBody>
          <a:bodyPr/>
          <a:lstStyle/>
          <a:p>
            <a:fld id="{09B482E8-6E0E-1B4F-B1FD-C69DB9E858D9}" type="datetimeFigureOut">
              <a:rPr lang="en-US" dirty="0"/>
              <a:pPr/>
              <a:t>11/30/2023</a:t>
            </a:fld>
            <a:endParaRPr lang="en-US" dirty="0"/>
          </a:p>
        </p:txBody>
      </p:sp>
      <p:sp>
        <p:nvSpPr>
          <p:cNvPr id="9" name="Footer Placeholder 8"/>
          <p:cNvSpPr>
            <a:spLocks noGrp="1"/>
          </p:cNvSpPr>
          <p:nvPr>
            <p:ph type="ftr" sz="quarter" idx="11"/>
          </p:nvPr>
        </p:nvSpPr>
        <p:spPr>
          <a:xfrm>
            <a:off x="3499101" y="6356350"/>
            <a:ext cx="5911517" cy="365125"/>
          </a:xfrm>
        </p:spPr>
        <p:txBody>
          <a:bodyPr/>
          <a:lstStyle/>
          <a:p>
            <a:endParaRPr lang="en-US" dirty="0"/>
          </a:p>
        </p:txBody>
      </p:sp>
      <p:sp>
        <p:nvSpPr>
          <p:cNvPr id="10" name="Slide Number Placeholder 9"/>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724238495"/>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09B482E8-6E0E-1B4F-B1FD-C69DB9E858D9}" type="datetimeFigureOut">
              <a:rPr lang="en-US" dirty="0"/>
              <a:pPr/>
              <a:t>11/30/2023</a:t>
            </a:fld>
            <a:endParaRPr lang="en-US"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3838290001"/>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22.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1.sv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4.svg"/><Relationship Id="rId11" Type="http://schemas.openxmlformats.org/officeDocument/2006/relationships/image" Target="../media/image20.png"/><Relationship Id="rId5" Type="http://schemas.openxmlformats.org/officeDocument/2006/relationships/image" Target="../media/image13.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7.png"/></Relationships>
</file>

<file path=ppt/slides/_rels/slide11.xml.rels><?xml version="1.0" encoding="UTF-8" standalone="yes"?>
<Relationships xmlns="http://schemas.openxmlformats.org/package/2006/relationships"><Relationship Id="rId8" Type="http://schemas.openxmlformats.org/officeDocument/2006/relationships/image" Target="../media/image18.svg"/><Relationship Id="rId13" Type="http://schemas.openxmlformats.org/officeDocument/2006/relationships/image" Target="../media/image25.sv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6.svg"/><Relationship Id="rId11" Type="http://schemas.openxmlformats.org/officeDocument/2006/relationships/image" Target="../media/image23.png"/><Relationship Id="rId5" Type="http://schemas.openxmlformats.org/officeDocument/2006/relationships/image" Target="../media/image15.png"/><Relationship Id="rId10" Type="http://schemas.openxmlformats.org/officeDocument/2006/relationships/image" Target="../media/image21.svg"/><Relationship Id="rId4" Type="http://schemas.openxmlformats.org/officeDocument/2006/relationships/image" Target="../media/image14.svg"/><Relationship Id="rId9"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sv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1.png"/><Relationship Id="rId11" Type="http://schemas.openxmlformats.org/officeDocument/2006/relationships/image" Target="../media/image36.svg"/><Relationship Id="rId5" Type="http://schemas.openxmlformats.org/officeDocument/2006/relationships/image" Target="../media/image30.sv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sv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38.svg"/><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6.sv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21.sv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4.sv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8">
            <a:extLst>
              <a:ext uri="{FF2B5EF4-FFF2-40B4-BE49-F238E27FC236}">
                <a16:creationId xmlns:a16="http://schemas.microsoft.com/office/drawing/2014/main" id="{130E94B5-6B03-4C6D-A886-D92083B3E5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0">
            <a:extLst>
              <a:ext uri="{FF2B5EF4-FFF2-40B4-BE49-F238E27FC236}">
                <a16:creationId xmlns:a16="http://schemas.microsoft.com/office/drawing/2014/main" id="{597B8231-6339-4326-9EE6-D2F78558E2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557974"/>
            <a:ext cx="11707367" cy="25380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2" name="Title 1"/>
          <p:cNvSpPr>
            <a:spLocks noGrp="1"/>
          </p:cNvSpPr>
          <p:nvPr>
            <p:ph type="ctrTitle"/>
          </p:nvPr>
        </p:nvSpPr>
        <p:spPr>
          <a:xfrm>
            <a:off x="990568" y="3726533"/>
            <a:ext cx="10210862" cy="851358"/>
          </a:xfrm>
        </p:spPr>
        <p:txBody>
          <a:bodyPr>
            <a:noAutofit/>
          </a:bodyPr>
          <a:lstStyle/>
          <a:p>
            <a:pPr algn="ctr"/>
            <a:r>
              <a:rPr lang="en-US" sz="4000" b="1" dirty="0">
                <a:latin typeface="Arial" panose="020B0604020202020204" pitchFamily="34" charset="0"/>
                <a:cs typeface="Arial" panose="020B0604020202020204" pitchFamily="34" charset="0"/>
              </a:rPr>
              <a:t> </a:t>
            </a:r>
            <a:endParaRPr lang="en-US" sz="4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 name="Subtitle 2"/>
          <p:cNvSpPr>
            <a:spLocks noGrp="1"/>
          </p:cNvSpPr>
          <p:nvPr>
            <p:ph type="subTitle" idx="1"/>
          </p:nvPr>
        </p:nvSpPr>
        <p:spPr>
          <a:xfrm>
            <a:off x="876994" y="4152212"/>
            <a:ext cx="10180696" cy="667414"/>
          </a:xfrm>
        </p:spPr>
        <p:txBody>
          <a:bodyPr>
            <a:normAutofit lnSpcReduction="10000"/>
          </a:bodyPr>
          <a:lstStyle/>
          <a:p>
            <a:pPr algn="ctr"/>
            <a:r>
              <a:rPr lang="en-US" sz="4400" b="1" dirty="0">
                <a:solidFill>
                  <a:schemeClr val="bg1"/>
                </a:solidFill>
                <a:effectLst>
                  <a:outerShdw blurRad="38100" dist="38100" dir="2700000" algn="tl">
                    <a:srgbClr val="000000">
                      <a:alpha val="43137"/>
                    </a:srgbClr>
                  </a:outerShdw>
                </a:effectLst>
              </a:rPr>
              <a:t>ALL ABOUT ADVOCACY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7219" y="300788"/>
            <a:ext cx="4737560" cy="3156110"/>
          </a:xfrm>
          <a:prstGeom prst="rect">
            <a:avLst/>
          </a:prstGeom>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29" y="6151371"/>
            <a:ext cx="553020" cy="625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a:extLst>
              <a:ext uri="{FF2B5EF4-FFF2-40B4-BE49-F238E27FC236}">
                <a16:creationId xmlns:a16="http://schemas.microsoft.com/office/drawing/2014/main" id="{68D1F22F-7FA6-6EEE-3ED6-DC0F38CC8484}"/>
              </a:ext>
            </a:extLst>
          </p:cNvPr>
          <p:cNvPicPr>
            <a:picLocks noChangeAspect="1"/>
          </p:cNvPicPr>
          <p:nvPr/>
        </p:nvPicPr>
        <p:blipFill>
          <a:blip r:embed="rId4"/>
          <a:stretch>
            <a:fillRect/>
          </a:stretch>
        </p:blipFill>
        <p:spPr>
          <a:xfrm>
            <a:off x="6944433" y="6096000"/>
            <a:ext cx="5005250" cy="719390"/>
          </a:xfrm>
          <a:prstGeom prst="rect">
            <a:avLst/>
          </a:prstGeom>
        </p:spPr>
      </p:pic>
    </p:spTree>
    <p:extLst>
      <p:ext uri="{BB962C8B-B14F-4D97-AF65-F5344CB8AC3E}">
        <p14:creationId xmlns:p14="http://schemas.microsoft.com/office/powerpoint/2010/main" val="20290025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E1750109-3B91-4506-B997-0CD8E35A14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E72D8D1B-59F6-4FF3-8547-9BBB6129F2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480060"/>
            <a:ext cx="3442553"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descr="Judge female with solid fill">
            <a:extLst>
              <a:ext uri="{FF2B5EF4-FFF2-40B4-BE49-F238E27FC236}">
                <a16:creationId xmlns:a16="http://schemas.microsoft.com/office/drawing/2014/main" id="{181C1AEE-2A44-00AC-1C11-B63B982474F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31709" y="561670"/>
            <a:ext cx="1497957" cy="1497957"/>
          </a:xfrm>
          <a:prstGeom prst="rect">
            <a:avLst/>
          </a:prstGeom>
        </p:spPr>
      </p:pic>
      <p:sp>
        <p:nvSpPr>
          <p:cNvPr id="45" name="Rectangle 44">
            <a:extLst>
              <a:ext uri="{FF2B5EF4-FFF2-40B4-BE49-F238E27FC236}">
                <a16:creationId xmlns:a16="http://schemas.microsoft.com/office/drawing/2014/main" id="{14044C96-7CFD-44DB-A579-D77B0D37C6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5998" y="487090"/>
            <a:ext cx="3588174" cy="278104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descr="Chat with solid fill">
            <a:extLst>
              <a:ext uri="{FF2B5EF4-FFF2-40B4-BE49-F238E27FC236}">
                <a16:creationId xmlns:a16="http://schemas.microsoft.com/office/drawing/2014/main" id="{D66EED08-303B-8546-7EDD-76F81559D8E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013542" y="374682"/>
            <a:ext cx="1876135" cy="1876135"/>
          </a:xfrm>
          <a:prstGeom prst="rect">
            <a:avLst/>
          </a:prstGeom>
        </p:spPr>
      </p:pic>
      <p:sp>
        <p:nvSpPr>
          <p:cNvPr id="46" name="Rectangle 45">
            <a:extLst>
              <a:ext uri="{FF2B5EF4-FFF2-40B4-BE49-F238E27FC236}">
                <a16:creationId xmlns:a16="http://schemas.microsoft.com/office/drawing/2014/main" id="{8FC8C21F-9484-4A71-ABFA-6C10682FA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3603670"/>
            <a:ext cx="3442553"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descr="Meeting with solid fill">
            <a:extLst>
              <a:ext uri="{FF2B5EF4-FFF2-40B4-BE49-F238E27FC236}">
                <a16:creationId xmlns:a16="http://schemas.microsoft.com/office/drawing/2014/main" id="{CD47BA45-2907-EF61-CA04-005516D04A0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325534" y="3589867"/>
            <a:ext cx="1714143" cy="1714143"/>
          </a:xfrm>
          <a:prstGeom prst="rect">
            <a:avLst/>
          </a:prstGeom>
        </p:spPr>
      </p:pic>
      <p:sp>
        <p:nvSpPr>
          <p:cNvPr id="47" name="Rectangle 46">
            <a:extLst>
              <a:ext uri="{FF2B5EF4-FFF2-40B4-BE49-F238E27FC236}">
                <a16:creationId xmlns:a16="http://schemas.microsoft.com/office/drawing/2014/main" id="{2C444748-5A8D-4B53-89FE-42B455DFA2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5618" y="487090"/>
            <a:ext cx="3588171" cy="589788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descr="Scales of justice with solid fill">
            <a:extLst>
              <a:ext uri="{FF2B5EF4-FFF2-40B4-BE49-F238E27FC236}">
                <a16:creationId xmlns:a16="http://schemas.microsoft.com/office/drawing/2014/main" id="{48E47136-214F-01B7-E31C-EB127E521EC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114770" y="906746"/>
            <a:ext cx="1806934" cy="1806934"/>
          </a:xfrm>
          <a:prstGeom prst="rect">
            <a:avLst/>
          </a:prstGeom>
        </p:spPr>
      </p:pic>
      <p:sp>
        <p:nvSpPr>
          <p:cNvPr id="42" name="Rectangle 41">
            <a:extLst>
              <a:ext uri="{FF2B5EF4-FFF2-40B4-BE49-F238E27FC236}">
                <a16:creationId xmlns:a16="http://schemas.microsoft.com/office/drawing/2014/main" id="{F4FFA271-A10A-4AC3-8F06-E3313A197A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29502" y="3603670"/>
            <a:ext cx="3601167"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F0710FF8-0054-F0CF-DDD9-16B8A2FB00B5}"/>
              </a:ext>
            </a:extLst>
          </p:cNvPr>
          <p:cNvSpPr txBox="1"/>
          <p:nvPr/>
        </p:nvSpPr>
        <p:spPr>
          <a:xfrm>
            <a:off x="4413782" y="2646897"/>
            <a:ext cx="3185927" cy="3477875"/>
          </a:xfrm>
          <a:custGeom>
            <a:avLst/>
            <a:gdLst>
              <a:gd name="connsiteX0" fmla="*/ 0 w 3185927"/>
              <a:gd name="connsiteY0" fmla="*/ 0 h 3477875"/>
              <a:gd name="connsiteX1" fmla="*/ 594706 w 3185927"/>
              <a:gd name="connsiteY1" fmla="*/ 0 h 3477875"/>
              <a:gd name="connsiteX2" fmla="*/ 1030116 w 3185927"/>
              <a:gd name="connsiteY2" fmla="*/ 0 h 3477875"/>
              <a:gd name="connsiteX3" fmla="*/ 1497386 w 3185927"/>
              <a:gd name="connsiteY3" fmla="*/ 0 h 3477875"/>
              <a:gd name="connsiteX4" fmla="*/ 2028374 w 3185927"/>
              <a:gd name="connsiteY4" fmla="*/ 0 h 3477875"/>
              <a:gd name="connsiteX5" fmla="*/ 2527502 w 3185927"/>
              <a:gd name="connsiteY5" fmla="*/ 0 h 3477875"/>
              <a:gd name="connsiteX6" fmla="*/ 3185927 w 3185927"/>
              <a:gd name="connsiteY6" fmla="*/ 0 h 3477875"/>
              <a:gd name="connsiteX7" fmla="*/ 3185927 w 3185927"/>
              <a:gd name="connsiteY7" fmla="*/ 475310 h 3477875"/>
              <a:gd name="connsiteX8" fmla="*/ 3185927 w 3185927"/>
              <a:gd name="connsiteY8" fmla="*/ 1089734 h 3477875"/>
              <a:gd name="connsiteX9" fmla="*/ 3185927 w 3185927"/>
              <a:gd name="connsiteY9" fmla="*/ 1704159 h 3477875"/>
              <a:gd name="connsiteX10" fmla="*/ 3185927 w 3185927"/>
              <a:gd name="connsiteY10" fmla="*/ 2249026 h 3477875"/>
              <a:gd name="connsiteX11" fmla="*/ 3185927 w 3185927"/>
              <a:gd name="connsiteY11" fmla="*/ 2828672 h 3477875"/>
              <a:gd name="connsiteX12" fmla="*/ 3185927 w 3185927"/>
              <a:gd name="connsiteY12" fmla="*/ 3477875 h 3477875"/>
              <a:gd name="connsiteX13" fmla="*/ 2718658 w 3185927"/>
              <a:gd name="connsiteY13" fmla="*/ 3477875 h 3477875"/>
              <a:gd name="connsiteX14" fmla="*/ 2219529 w 3185927"/>
              <a:gd name="connsiteY14" fmla="*/ 3477875 h 3477875"/>
              <a:gd name="connsiteX15" fmla="*/ 1688541 w 3185927"/>
              <a:gd name="connsiteY15" fmla="*/ 3477875 h 3477875"/>
              <a:gd name="connsiteX16" fmla="*/ 1125694 w 3185927"/>
              <a:gd name="connsiteY16" fmla="*/ 3477875 h 3477875"/>
              <a:gd name="connsiteX17" fmla="*/ 658425 w 3185927"/>
              <a:gd name="connsiteY17" fmla="*/ 3477875 h 3477875"/>
              <a:gd name="connsiteX18" fmla="*/ 0 w 3185927"/>
              <a:gd name="connsiteY18" fmla="*/ 3477875 h 3477875"/>
              <a:gd name="connsiteX19" fmla="*/ 0 w 3185927"/>
              <a:gd name="connsiteY19" fmla="*/ 2898229 h 3477875"/>
              <a:gd name="connsiteX20" fmla="*/ 0 w 3185927"/>
              <a:gd name="connsiteY20" fmla="*/ 2388141 h 3477875"/>
              <a:gd name="connsiteX21" fmla="*/ 0 w 3185927"/>
              <a:gd name="connsiteY21" fmla="*/ 1738938 h 3477875"/>
              <a:gd name="connsiteX22" fmla="*/ 0 w 3185927"/>
              <a:gd name="connsiteY22" fmla="*/ 1089734 h 3477875"/>
              <a:gd name="connsiteX23" fmla="*/ 0 w 3185927"/>
              <a:gd name="connsiteY23" fmla="*/ 579646 h 3477875"/>
              <a:gd name="connsiteX24" fmla="*/ 0 w 3185927"/>
              <a:gd name="connsiteY24" fmla="*/ 0 h 3477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185927" h="3477875" fill="none" extrusionOk="0">
                <a:moveTo>
                  <a:pt x="0" y="0"/>
                </a:moveTo>
                <a:cubicBezTo>
                  <a:pt x="240167" y="-4867"/>
                  <a:pt x="445015" y="39964"/>
                  <a:pt x="594706" y="0"/>
                </a:cubicBezTo>
                <a:cubicBezTo>
                  <a:pt x="744397" y="-39964"/>
                  <a:pt x="855847" y="2112"/>
                  <a:pt x="1030116" y="0"/>
                </a:cubicBezTo>
                <a:cubicBezTo>
                  <a:pt x="1204385" y="-2112"/>
                  <a:pt x="1335869" y="31984"/>
                  <a:pt x="1497386" y="0"/>
                </a:cubicBezTo>
                <a:cubicBezTo>
                  <a:pt x="1658903" y="-31984"/>
                  <a:pt x="1849830" y="14788"/>
                  <a:pt x="2028374" y="0"/>
                </a:cubicBezTo>
                <a:cubicBezTo>
                  <a:pt x="2206918" y="-14788"/>
                  <a:pt x="2367713" y="59193"/>
                  <a:pt x="2527502" y="0"/>
                </a:cubicBezTo>
                <a:cubicBezTo>
                  <a:pt x="2687291" y="-59193"/>
                  <a:pt x="2868865" y="52320"/>
                  <a:pt x="3185927" y="0"/>
                </a:cubicBezTo>
                <a:cubicBezTo>
                  <a:pt x="3214633" y="190124"/>
                  <a:pt x="3134541" y="283852"/>
                  <a:pt x="3185927" y="475310"/>
                </a:cubicBezTo>
                <a:cubicBezTo>
                  <a:pt x="3237313" y="666768"/>
                  <a:pt x="3183373" y="944562"/>
                  <a:pt x="3185927" y="1089734"/>
                </a:cubicBezTo>
                <a:cubicBezTo>
                  <a:pt x="3188481" y="1234906"/>
                  <a:pt x="3129222" y="1404087"/>
                  <a:pt x="3185927" y="1704159"/>
                </a:cubicBezTo>
                <a:cubicBezTo>
                  <a:pt x="3242632" y="2004232"/>
                  <a:pt x="3155033" y="2099427"/>
                  <a:pt x="3185927" y="2249026"/>
                </a:cubicBezTo>
                <a:cubicBezTo>
                  <a:pt x="3216821" y="2398625"/>
                  <a:pt x="3133463" y="2570490"/>
                  <a:pt x="3185927" y="2828672"/>
                </a:cubicBezTo>
                <a:cubicBezTo>
                  <a:pt x="3238391" y="3086854"/>
                  <a:pt x="3155862" y="3169538"/>
                  <a:pt x="3185927" y="3477875"/>
                </a:cubicBezTo>
                <a:cubicBezTo>
                  <a:pt x="2989430" y="3517741"/>
                  <a:pt x="2825859" y="3452175"/>
                  <a:pt x="2718658" y="3477875"/>
                </a:cubicBezTo>
                <a:cubicBezTo>
                  <a:pt x="2611457" y="3503575"/>
                  <a:pt x="2412858" y="3440034"/>
                  <a:pt x="2219529" y="3477875"/>
                </a:cubicBezTo>
                <a:cubicBezTo>
                  <a:pt x="2026200" y="3515716"/>
                  <a:pt x="1949668" y="3463352"/>
                  <a:pt x="1688541" y="3477875"/>
                </a:cubicBezTo>
                <a:cubicBezTo>
                  <a:pt x="1427414" y="3492398"/>
                  <a:pt x="1340719" y="3474985"/>
                  <a:pt x="1125694" y="3477875"/>
                </a:cubicBezTo>
                <a:cubicBezTo>
                  <a:pt x="910669" y="3480765"/>
                  <a:pt x="841024" y="3422513"/>
                  <a:pt x="658425" y="3477875"/>
                </a:cubicBezTo>
                <a:cubicBezTo>
                  <a:pt x="475826" y="3533237"/>
                  <a:pt x="208111" y="3453919"/>
                  <a:pt x="0" y="3477875"/>
                </a:cubicBezTo>
                <a:cubicBezTo>
                  <a:pt x="-23517" y="3233497"/>
                  <a:pt x="44670" y="3170789"/>
                  <a:pt x="0" y="2898229"/>
                </a:cubicBezTo>
                <a:cubicBezTo>
                  <a:pt x="-44670" y="2625669"/>
                  <a:pt x="20045" y="2500022"/>
                  <a:pt x="0" y="2388141"/>
                </a:cubicBezTo>
                <a:cubicBezTo>
                  <a:pt x="-20045" y="2276260"/>
                  <a:pt x="50931" y="1894930"/>
                  <a:pt x="0" y="1738938"/>
                </a:cubicBezTo>
                <a:cubicBezTo>
                  <a:pt x="-50931" y="1582946"/>
                  <a:pt x="28300" y="1292500"/>
                  <a:pt x="0" y="1089734"/>
                </a:cubicBezTo>
                <a:cubicBezTo>
                  <a:pt x="-28300" y="886968"/>
                  <a:pt x="8608" y="801623"/>
                  <a:pt x="0" y="579646"/>
                </a:cubicBezTo>
                <a:cubicBezTo>
                  <a:pt x="-8608" y="357669"/>
                  <a:pt x="14702" y="288371"/>
                  <a:pt x="0" y="0"/>
                </a:cubicBezTo>
                <a:close/>
              </a:path>
              <a:path w="3185927" h="3477875" stroke="0" extrusionOk="0">
                <a:moveTo>
                  <a:pt x="0" y="0"/>
                </a:moveTo>
                <a:cubicBezTo>
                  <a:pt x="248314" y="-40507"/>
                  <a:pt x="447684" y="32875"/>
                  <a:pt x="562847" y="0"/>
                </a:cubicBezTo>
                <a:cubicBezTo>
                  <a:pt x="678010" y="-32875"/>
                  <a:pt x="892496" y="44988"/>
                  <a:pt x="998257" y="0"/>
                </a:cubicBezTo>
                <a:cubicBezTo>
                  <a:pt x="1104018" y="-44988"/>
                  <a:pt x="1273691" y="47204"/>
                  <a:pt x="1497386" y="0"/>
                </a:cubicBezTo>
                <a:cubicBezTo>
                  <a:pt x="1721081" y="-47204"/>
                  <a:pt x="1725314" y="36215"/>
                  <a:pt x="1932796" y="0"/>
                </a:cubicBezTo>
                <a:cubicBezTo>
                  <a:pt x="2140278" y="-36215"/>
                  <a:pt x="2331279" y="43106"/>
                  <a:pt x="2495643" y="0"/>
                </a:cubicBezTo>
                <a:cubicBezTo>
                  <a:pt x="2660007" y="-43106"/>
                  <a:pt x="2912168" y="81120"/>
                  <a:pt x="3185927" y="0"/>
                </a:cubicBezTo>
                <a:cubicBezTo>
                  <a:pt x="3201974" y="131406"/>
                  <a:pt x="3149649" y="289351"/>
                  <a:pt x="3185927" y="475310"/>
                </a:cubicBezTo>
                <a:cubicBezTo>
                  <a:pt x="3222205" y="661269"/>
                  <a:pt x="3125030" y="970731"/>
                  <a:pt x="3185927" y="1124513"/>
                </a:cubicBezTo>
                <a:cubicBezTo>
                  <a:pt x="3246824" y="1278295"/>
                  <a:pt x="3185282" y="1450730"/>
                  <a:pt x="3185927" y="1599822"/>
                </a:cubicBezTo>
                <a:cubicBezTo>
                  <a:pt x="3186572" y="1748914"/>
                  <a:pt x="3175303" y="1852345"/>
                  <a:pt x="3185927" y="2075132"/>
                </a:cubicBezTo>
                <a:cubicBezTo>
                  <a:pt x="3196551" y="2297919"/>
                  <a:pt x="3173199" y="2421504"/>
                  <a:pt x="3185927" y="2585220"/>
                </a:cubicBezTo>
                <a:cubicBezTo>
                  <a:pt x="3198655" y="2748936"/>
                  <a:pt x="3131564" y="3147602"/>
                  <a:pt x="3185927" y="3477875"/>
                </a:cubicBezTo>
                <a:cubicBezTo>
                  <a:pt x="3069058" y="3490956"/>
                  <a:pt x="2784553" y="3421690"/>
                  <a:pt x="2654939" y="3477875"/>
                </a:cubicBezTo>
                <a:cubicBezTo>
                  <a:pt x="2525325" y="3534060"/>
                  <a:pt x="2309116" y="3449950"/>
                  <a:pt x="2187670" y="3477875"/>
                </a:cubicBezTo>
                <a:cubicBezTo>
                  <a:pt x="2066224" y="3505800"/>
                  <a:pt x="1817274" y="3442877"/>
                  <a:pt x="1688541" y="3477875"/>
                </a:cubicBezTo>
                <a:cubicBezTo>
                  <a:pt x="1559808" y="3512873"/>
                  <a:pt x="1384949" y="3449934"/>
                  <a:pt x="1221272" y="3477875"/>
                </a:cubicBezTo>
                <a:cubicBezTo>
                  <a:pt x="1057595" y="3505816"/>
                  <a:pt x="849796" y="3448585"/>
                  <a:pt x="658425" y="3477875"/>
                </a:cubicBezTo>
                <a:cubicBezTo>
                  <a:pt x="467054" y="3507165"/>
                  <a:pt x="271922" y="3456303"/>
                  <a:pt x="0" y="3477875"/>
                </a:cubicBezTo>
                <a:cubicBezTo>
                  <a:pt x="-56791" y="3193328"/>
                  <a:pt x="21058" y="3035424"/>
                  <a:pt x="0" y="2898229"/>
                </a:cubicBezTo>
                <a:cubicBezTo>
                  <a:pt x="-21058" y="2761034"/>
                  <a:pt x="48549" y="2484712"/>
                  <a:pt x="0" y="2283805"/>
                </a:cubicBezTo>
                <a:cubicBezTo>
                  <a:pt x="-48549" y="2082898"/>
                  <a:pt x="46768" y="1854981"/>
                  <a:pt x="0" y="1704159"/>
                </a:cubicBezTo>
                <a:cubicBezTo>
                  <a:pt x="-46768" y="1553337"/>
                  <a:pt x="28376" y="1457701"/>
                  <a:pt x="0" y="1228849"/>
                </a:cubicBezTo>
                <a:cubicBezTo>
                  <a:pt x="-28376" y="999997"/>
                  <a:pt x="6097" y="887417"/>
                  <a:pt x="0" y="579646"/>
                </a:cubicBezTo>
                <a:cubicBezTo>
                  <a:pt x="-6097" y="271875"/>
                  <a:pt x="59252" y="141036"/>
                  <a:pt x="0" y="0"/>
                </a:cubicBezTo>
                <a:close/>
              </a:path>
            </a:pathLst>
          </a:custGeom>
          <a:solidFill>
            <a:schemeClr val="bg1"/>
          </a:solidFill>
          <a:ln>
            <a:solidFill>
              <a:schemeClr val="tx1"/>
            </a:solidFill>
            <a:extLst>
              <a:ext uri="{C807C97D-BFC1-408E-A445-0C87EB9F89A2}">
                <ask:lineSketchStyleProps xmlns:ask="http://schemas.microsoft.com/office/drawing/2018/sketchyshapes" sd="316480218">
                  <a:prstGeom prst="rect">
                    <a:avLst/>
                  </a:prstGeom>
                  <ask:type>
                    <ask:lineSketchScribble/>
                  </ask:type>
                </ask:lineSketchStyleProps>
              </a:ext>
            </a:extLst>
          </a:ln>
          <a:effectLst>
            <a:outerShdw blurRad="50800" dist="38100" dir="5400000" algn="t" rotWithShape="0">
              <a:prstClr val="black">
                <a:alpha val="40000"/>
              </a:prstClr>
            </a:outerShdw>
          </a:effectLst>
        </p:spPr>
        <p:txBody>
          <a:bodyPr wrap="square" rtlCol="0">
            <a:spAutoFit/>
          </a:bodyPr>
          <a:lstStyle/>
          <a:p>
            <a:pPr algn="ctr"/>
            <a:r>
              <a:rPr lang="en-GB" sz="2000" b="1" dirty="0">
                <a:latin typeface="Aptos" panose="020B0004020202020204" pitchFamily="34" charset="0"/>
              </a:rPr>
              <a:t>Paid Representation is required to support people who have been assessed as lacking capacity to make decisions about their accommodation, where their accommodation arrangements presents a deprivation of liberty.</a:t>
            </a:r>
          </a:p>
          <a:p>
            <a:pPr algn="ctr"/>
            <a:endParaRPr lang="en-GB" sz="2000" b="1" dirty="0">
              <a:latin typeface="Aptos" panose="020B0004020202020204" pitchFamily="34" charset="0"/>
            </a:endParaRPr>
          </a:p>
        </p:txBody>
      </p:sp>
      <p:sp>
        <p:nvSpPr>
          <p:cNvPr id="14" name="TextBox 13">
            <a:extLst>
              <a:ext uri="{FF2B5EF4-FFF2-40B4-BE49-F238E27FC236}">
                <a16:creationId xmlns:a16="http://schemas.microsoft.com/office/drawing/2014/main" id="{E1BFF20E-9487-F7F3-2BE2-600901A4442F}"/>
              </a:ext>
            </a:extLst>
          </p:cNvPr>
          <p:cNvSpPr txBox="1"/>
          <p:nvPr/>
        </p:nvSpPr>
        <p:spPr>
          <a:xfrm>
            <a:off x="8317734" y="1905975"/>
            <a:ext cx="3205909" cy="1200329"/>
          </a:xfrm>
          <a:custGeom>
            <a:avLst/>
            <a:gdLst>
              <a:gd name="connsiteX0" fmla="*/ 0 w 3205909"/>
              <a:gd name="connsiteY0" fmla="*/ 0 h 1200329"/>
              <a:gd name="connsiteX1" fmla="*/ 705300 w 3205909"/>
              <a:gd name="connsiteY1" fmla="*/ 0 h 1200329"/>
              <a:gd name="connsiteX2" fmla="*/ 1378541 w 3205909"/>
              <a:gd name="connsiteY2" fmla="*/ 0 h 1200329"/>
              <a:gd name="connsiteX3" fmla="*/ 1923545 w 3205909"/>
              <a:gd name="connsiteY3" fmla="*/ 0 h 1200329"/>
              <a:gd name="connsiteX4" fmla="*/ 2628845 w 3205909"/>
              <a:gd name="connsiteY4" fmla="*/ 0 h 1200329"/>
              <a:gd name="connsiteX5" fmla="*/ 3205909 w 3205909"/>
              <a:gd name="connsiteY5" fmla="*/ 0 h 1200329"/>
              <a:gd name="connsiteX6" fmla="*/ 3205909 w 3205909"/>
              <a:gd name="connsiteY6" fmla="*/ 588161 h 1200329"/>
              <a:gd name="connsiteX7" fmla="*/ 3205909 w 3205909"/>
              <a:gd name="connsiteY7" fmla="*/ 1200329 h 1200329"/>
              <a:gd name="connsiteX8" fmla="*/ 2500609 w 3205909"/>
              <a:gd name="connsiteY8" fmla="*/ 1200329 h 1200329"/>
              <a:gd name="connsiteX9" fmla="*/ 1859427 w 3205909"/>
              <a:gd name="connsiteY9" fmla="*/ 1200329 h 1200329"/>
              <a:gd name="connsiteX10" fmla="*/ 1154127 w 3205909"/>
              <a:gd name="connsiteY10" fmla="*/ 1200329 h 1200329"/>
              <a:gd name="connsiteX11" fmla="*/ 0 w 3205909"/>
              <a:gd name="connsiteY11" fmla="*/ 1200329 h 1200329"/>
              <a:gd name="connsiteX12" fmla="*/ 0 w 3205909"/>
              <a:gd name="connsiteY12" fmla="*/ 612168 h 1200329"/>
              <a:gd name="connsiteX13" fmla="*/ 0 w 3205909"/>
              <a:gd name="connsiteY13" fmla="*/ 0 h 120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05909" h="1200329" fill="none" extrusionOk="0">
                <a:moveTo>
                  <a:pt x="0" y="0"/>
                </a:moveTo>
                <a:cubicBezTo>
                  <a:pt x="218503" y="-29496"/>
                  <a:pt x="376749" y="-22052"/>
                  <a:pt x="705300" y="0"/>
                </a:cubicBezTo>
                <a:cubicBezTo>
                  <a:pt x="1033851" y="22052"/>
                  <a:pt x="1209388" y="-10820"/>
                  <a:pt x="1378541" y="0"/>
                </a:cubicBezTo>
                <a:cubicBezTo>
                  <a:pt x="1547694" y="10820"/>
                  <a:pt x="1787226" y="-25824"/>
                  <a:pt x="1923545" y="0"/>
                </a:cubicBezTo>
                <a:cubicBezTo>
                  <a:pt x="2059864" y="25824"/>
                  <a:pt x="2420752" y="14495"/>
                  <a:pt x="2628845" y="0"/>
                </a:cubicBezTo>
                <a:cubicBezTo>
                  <a:pt x="2836938" y="-14495"/>
                  <a:pt x="3042861" y="-8282"/>
                  <a:pt x="3205909" y="0"/>
                </a:cubicBezTo>
                <a:cubicBezTo>
                  <a:pt x="3215709" y="282723"/>
                  <a:pt x="3219237" y="296514"/>
                  <a:pt x="3205909" y="588161"/>
                </a:cubicBezTo>
                <a:cubicBezTo>
                  <a:pt x="3192581" y="879808"/>
                  <a:pt x="3206370" y="1059796"/>
                  <a:pt x="3205909" y="1200329"/>
                </a:cubicBezTo>
                <a:cubicBezTo>
                  <a:pt x="2981200" y="1230505"/>
                  <a:pt x="2843331" y="1201706"/>
                  <a:pt x="2500609" y="1200329"/>
                </a:cubicBezTo>
                <a:cubicBezTo>
                  <a:pt x="2157887" y="1198952"/>
                  <a:pt x="2072328" y="1174969"/>
                  <a:pt x="1859427" y="1200329"/>
                </a:cubicBezTo>
                <a:cubicBezTo>
                  <a:pt x="1646526" y="1225689"/>
                  <a:pt x="1403381" y="1231500"/>
                  <a:pt x="1154127" y="1200329"/>
                </a:cubicBezTo>
                <a:cubicBezTo>
                  <a:pt x="904873" y="1169158"/>
                  <a:pt x="328637" y="1257860"/>
                  <a:pt x="0" y="1200329"/>
                </a:cubicBezTo>
                <a:cubicBezTo>
                  <a:pt x="-23651" y="971270"/>
                  <a:pt x="-11912" y="900742"/>
                  <a:pt x="0" y="612168"/>
                </a:cubicBezTo>
                <a:cubicBezTo>
                  <a:pt x="11912" y="323594"/>
                  <a:pt x="510" y="234574"/>
                  <a:pt x="0" y="0"/>
                </a:cubicBezTo>
                <a:close/>
              </a:path>
              <a:path w="3205909" h="1200329" stroke="0" extrusionOk="0">
                <a:moveTo>
                  <a:pt x="0" y="0"/>
                </a:moveTo>
                <a:cubicBezTo>
                  <a:pt x="219786" y="-20031"/>
                  <a:pt x="524232" y="11787"/>
                  <a:pt x="705300" y="0"/>
                </a:cubicBezTo>
                <a:cubicBezTo>
                  <a:pt x="886368" y="-11787"/>
                  <a:pt x="1113409" y="-10633"/>
                  <a:pt x="1314423" y="0"/>
                </a:cubicBezTo>
                <a:cubicBezTo>
                  <a:pt x="1515437" y="10633"/>
                  <a:pt x="1700957" y="-27230"/>
                  <a:pt x="1987664" y="0"/>
                </a:cubicBezTo>
                <a:cubicBezTo>
                  <a:pt x="2274371" y="27230"/>
                  <a:pt x="2410411" y="-4099"/>
                  <a:pt x="2628845" y="0"/>
                </a:cubicBezTo>
                <a:cubicBezTo>
                  <a:pt x="2847279" y="4099"/>
                  <a:pt x="2942717" y="6477"/>
                  <a:pt x="3205909" y="0"/>
                </a:cubicBezTo>
                <a:cubicBezTo>
                  <a:pt x="3218600" y="274898"/>
                  <a:pt x="3186889" y="451820"/>
                  <a:pt x="3205909" y="576158"/>
                </a:cubicBezTo>
                <a:cubicBezTo>
                  <a:pt x="3224929" y="700496"/>
                  <a:pt x="3196983" y="1071559"/>
                  <a:pt x="3205909" y="1200329"/>
                </a:cubicBezTo>
                <a:cubicBezTo>
                  <a:pt x="2945941" y="1212674"/>
                  <a:pt x="2659918" y="1225727"/>
                  <a:pt x="2500609" y="1200329"/>
                </a:cubicBezTo>
                <a:cubicBezTo>
                  <a:pt x="2341300" y="1174931"/>
                  <a:pt x="2173303" y="1224479"/>
                  <a:pt x="1891486" y="1200329"/>
                </a:cubicBezTo>
                <a:cubicBezTo>
                  <a:pt x="1609669" y="1176179"/>
                  <a:pt x="1462214" y="1220297"/>
                  <a:pt x="1346482" y="1200329"/>
                </a:cubicBezTo>
                <a:cubicBezTo>
                  <a:pt x="1230750" y="1180361"/>
                  <a:pt x="962543" y="1183143"/>
                  <a:pt x="641182" y="1200329"/>
                </a:cubicBezTo>
                <a:cubicBezTo>
                  <a:pt x="319821" y="1217515"/>
                  <a:pt x="291958" y="1227125"/>
                  <a:pt x="0" y="1200329"/>
                </a:cubicBezTo>
                <a:cubicBezTo>
                  <a:pt x="-18403" y="889505"/>
                  <a:pt x="-22716" y="752814"/>
                  <a:pt x="0" y="576158"/>
                </a:cubicBezTo>
                <a:cubicBezTo>
                  <a:pt x="22716" y="399502"/>
                  <a:pt x="17222" y="263157"/>
                  <a:pt x="0" y="0"/>
                </a:cubicBezTo>
                <a:close/>
              </a:path>
            </a:pathLst>
          </a:custGeom>
          <a:solidFill>
            <a:schemeClr val="bg1"/>
          </a:solidFill>
          <a:ln>
            <a:solidFill>
              <a:schemeClr val="tx1"/>
            </a:solidFill>
            <a:extLst>
              <a:ext uri="{C807C97D-BFC1-408E-A445-0C87EB9F89A2}">
                <ask:lineSketchStyleProps xmlns:ask="http://schemas.microsoft.com/office/drawing/2018/sketchyshapes" sd="2406534683">
                  <a:prstGeom prst="rect">
                    <a:avLst/>
                  </a:prstGeom>
                  <ask:type>
                    <ask:lineSketchFreehand/>
                  </ask:type>
                </ask:lineSketchStyleProps>
              </a:ext>
            </a:extLst>
          </a:ln>
          <a:effectLst>
            <a:outerShdw blurRad="50800" dist="38100" dir="5400000" algn="t" rotWithShape="0">
              <a:prstClr val="black">
                <a:alpha val="40000"/>
              </a:prstClr>
            </a:outerShdw>
          </a:effectLst>
        </p:spPr>
        <p:txBody>
          <a:bodyPr wrap="square" rtlCol="0">
            <a:spAutoFit/>
          </a:bodyPr>
          <a:lstStyle/>
          <a:p>
            <a:pPr algn="ctr"/>
            <a:r>
              <a:rPr lang="en-GB" b="1" dirty="0">
                <a:latin typeface="The Aptos"/>
              </a:rPr>
              <a:t>The Paid Rep will visit &amp; talk to the person regularly and talk to others who know the person well inc. involved professionals.  </a:t>
            </a:r>
          </a:p>
        </p:txBody>
      </p:sp>
      <p:sp>
        <p:nvSpPr>
          <p:cNvPr id="15" name="TextBox 14">
            <a:extLst>
              <a:ext uri="{FF2B5EF4-FFF2-40B4-BE49-F238E27FC236}">
                <a16:creationId xmlns:a16="http://schemas.microsoft.com/office/drawing/2014/main" id="{6F1B5B8F-E491-BA5D-40B7-4614129C6D97}"/>
              </a:ext>
            </a:extLst>
          </p:cNvPr>
          <p:cNvSpPr txBox="1"/>
          <p:nvPr/>
        </p:nvSpPr>
        <p:spPr>
          <a:xfrm>
            <a:off x="543733" y="1867803"/>
            <a:ext cx="3273907" cy="1200329"/>
          </a:xfrm>
          <a:custGeom>
            <a:avLst/>
            <a:gdLst>
              <a:gd name="connsiteX0" fmla="*/ 0 w 3273907"/>
              <a:gd name="connsiteY0" fmla="*/ 0 h 1200329"/>
              <a:gd name="connsiteX1" fmla="*/ 720260 w 3273907"/>
              <a:gd name="connsiteY1" fmla="*/ 0 h 1200329"/>
              <a:gd name="connsiteX2" fmla="*/ 1407780 w 3273907"/>
              <a:gd name="connsiteY2" fmla="*/ 0 h 1200329"/>
              <a:gd name="connsiteX3" fmla="*/ 1964344 w 3273907"/>
              <a:gd name="connsiteY3" fmla="*/ 0 h 1200329"/>
              <a:gd name="connsiteX4" fmla="*/ 2684604 w 3273907"/>
              <a:gd name="connsiteY4" fmla="*/ 0 h 1200329"/>
              <a:gd name="connsiteX5" fmla="*/ 3273907 w 3273907"/>
              <a:gd name="connsiteY5" fmla="*/ 0 h 1200329"/>
              <a:gd name="connsiteX6" fmla="*/ 3273907 w 3273907"/>
              <a:gd name="connsiteY6" fmla="*/ 588161 h 1200329"/>
              <a:gd name="connsiteX7" fmla="*/ 3273907 w 3273907"/>
              <a:gd name="connsiteY7" fmla="*/ 1200329 h 1200329"/>
              <a:gd name="connsiteX8" fmla="*/ 2553647 w 3273907"/>
              <a:gd name="connsiteY8" fmla="*/ 1200329 h 1200329"/>
              <a:gd name="connsiteX9" fmla="*/ 1898866 w 3273907"/>
              <a:gd name="connsiteY9" fmla="*/ 1200329 h 1200329"/>
              <a:gd name="connsiteX10" fmla="*/ 1178607 w 3273907"/>
              <a:gd name="connsiteY10" fmla="*/ 1200329 h 1200329"/>
              <a:gd name="connsiteX11" fmla="*/ 0 w 3273907"/>
              <a:gd name="connsiteY11" fmla="*/ 1200329 h 1200329"/>
              <a:gd name="connsiteX12" fmla="*/ 0 w 3273907"/>
              <a:gd name="connsiteY12" fmla="*/ 612168 h 1200329"/>
              <a:gd name="connsiteX13" fmla="*/ 0 w 3273907"/>
              <a:gd name="connsiteY13" fmla="*/ 0 h 120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3907" h="1200329" fill="none" extrusionOk="0">
                <a:moveTo>
                  <a:pt x="0" y="0"/>
                </a:moveTo>
                <a:cubicBezTo>
                  <a:pt x="192456" y="-21862"/>
                  <a:pt x="509650" y="-22488"/>
                  <a:pt x="720260" y="0"/>
                </a:cubicBezTo>
                <a:cubicBezTo>
                  <a:pt x="930870" y="22488"/>
                  <a:pt x="1245557" y="-22504"/>
                  <a:pt x="1407780" y="0"/>
                </a:cubicBezTo>
                <a:cubicBezTo>
                  <a:pt x="1570003" y="22504"/>
                  <a:pt x="1765787" y="-19736"/>
                  <a:pt x="1964344" y="0"/>
                </a:cubicBezTo>
                <a:cubicBezTo>
                  <a:pt x="2162901" y="19736"/>
                  <a:pt x="2540546" y="11309"/>
                  <a:pt x="2684604" y="0"/>
                </a:cubicBezTo>
                <a:cubicBezTo>
                  <a:pt x="2828662" y="-11309"/>
                  <a:pt x="3148953" y="-19439"/>
                  <a:pt x="3273907" y="0"/>
                </a:cubicBezTo>
                <a:cubicBezTo>
                  <a:pt x="3283707" y="282723"/>
                  <a:pt x="3287235" y="296514"/>
                  <a:pt x="3273907" y="588161"/>
                </a:cubicBezTo>
                <a:cubicBezTo>
                  <a:pt x="3260579" y="879808"/>
                  <a:pt x="3274368" y="1059796"/>
                  <a:pt x="3273907" y="1200329"/>
                </a:cubicBezTo>
                <a:cubicBezTo>
                  <a:pt x="3067506" y="1167687"/>
                  <a:pt x="2879129" y="1180806"/>
                  <a:pt x="2553647" y="1200329"/>
                </a:cubicBezTo>
                <a:cubicBezTo>
                  <a:pt x="2228165" y="1219852"/>
                  <a:pt x="2130835" y="1217837"/>
                  <a:pt x="1898866" y="1200329"/>
                </a:cubicBezTo>
                <a:cubicBezTo>
                  <a:pt x="1666897" y="1182821"/>
                  <a:pt x="1466525" y="1197604"/>
                  <a:pt x="1178607" y="1200329"/>
                </a:cubicBezTo>
                <a:cubicBezTo>
                  <a:pt x="890689" y="1203054"/>
                  <a:pt x="389211" y="1166160"/>
                  <a:pt x="0" y="1200329"/>
                </a:cubicBezTo>
                <a:cubicBezTo>
                  <a:pt x="-23651" y="971270"/>
                  <a:pt x="-11912" y="900742"/>
                  <a:pt x="0" y="612168"/>
                </a:cubicBezTo>
                <a:cubicBezTo>
                  <a:pt x="11912" y="323594"/>
                  <a:pt x="510" y="234574"/>
                  <a:pt x="0" y="0"/>
                </a:cubicBezTo>
                <a:close/>
              </a:path>
              <a:path w="3273907" h="1200329" stroke="0" extrusionOk="0">
                <a:moveTo>
                  <a:pt x="0" y="0"/>
                </a:moveTo>
                <a:cubicBezTo>
                  <a:pt x="267098" y="13273"/>
                  <a:pt x="424873" y="17791"/>
                  <a:pt x="720260" y="0"/>
                </a:cubicBezTo>
                <a:cubicBezTo>
                  <a:pt x="1015647" y="-17791"/>
                  <a:pt x="1164831" y="2854"/>
                  <a:pt x="1342302" y="0"/>
                </a:cubicBezTo>
                <a:cubicBezTo>
                  <a:pt x="1519773" y="-2854"/>
                  <a:pt x="1787586" y="14240"/>
                  <a:pt x="2029822" y="0"/>
                </a:cubicBezTo>
                <a:cubicBezTo>
                  <a:pt x="2272058" y="-14240"/>
                  <a:pt x="2527463" y="2312"/>
                  <a:pt x="2684604" y="0"/>
                </a:cubicBezTo>
                <a:cubicBezTo>
                  <a:pt x="2841745" y="-2312"/>
                  <a:pt x="3151426" y="-26892"/>
                  <a:pt x="3273907" y="0"/>
                </a:cubicBezTo>
                <a:cubicBezTo>
                  <a:pt x="3286598" y="274898"/>
                  <a:pt x="3254887" y="451820"/>
                  <a:pt x="3273907" y="576158"/>
                </a:cubicBezTo>
                <a:cubicBezTo>
                  <a:pt x="3292927" y="700496"/>
                  <a:pt x="3264981" y="1071559"/>
                  <a:pt x="3273907" y="1200329"/>
                </a:cubicBezTo>
                <a:cubicBezTo>
                  <a:pt x="3056992" y="1196150"/>
                  <a:pt x="2839648" y="1183831"/>
                  <a:pt x="2553647" y="1200329"/>
                </a:cubicBezTo>
                <a:cubicBezTo>
                  <a:pt x="2267646" y="1216827"/>
                  <a:pt x="2110413" y="1197559"/>
                  <a:pt x="1931605" y="1200329"/>
                </a:cubicBezTo>
                <a:cubicBezTo>
                  <a:pt x="1752797" y="1203099"/>
                  <a:pt x="1520032" y="1224468"/>
                  <a:pt x="1375041" y="1200329"/>
                </a:cubicBezTo>
                <a:cubicBezTo>
                  <a:pt x="1230050" y="1176190"/>
                  <a:pt x="911889" y="1236267"/>
                  <a:pt x="654781" y="1200329"/>
                </a:cubicBezTo>
                <a:cubicBezTo>
                  <a:pt x="397673" y="1164391"/>
                  <a:pt x="279472" y="1202056"/>
                  <a:pt x="0" y="1200329"/>
                </a:cubicBezTo>
                <a:cubicBezTo>
                  <a:pt x="-18403" y="889505"/>
                  <a:pt x="-22716" y="752814"/>
                  <a:pt x="0" y="576158"/>
                </a:cubicBezTo>
                <a:cubicBezTo>
                  <a:pt x="22716" y="399502"/>
                  <a:pt x="17222" y="263157"/>
                  <a:pt x="0" y="0"/>
                </a:cubicBezTo>
                <a:close/>
              </a:path>
            </a:pathLst>
          </a:custGeom>
          <a:solidFill>
            <a:schemeClr val="bg1"/>
          </a:solidFill>
          <a:ln>
            <a:solidFill>
              <a:schemeClr val="tx1"/>
            </a:solidFill>
            <a:extLst>
              <a:ext uri="{C807C97D-BFC1-408E-A445-0C87EB9F89A2}">
                <ask:lineSketchStyleProps xmlns:ask="http://schemas.microsoft.com/office/drawing/2018/sketchyshapes" sd="2406534683">
                  <a:prstGeom prst="rect">
                    <a:avLst/>
                  </a:prstGeom>
                  <ask:type>
                    <ask:lineSketchFreehand/>
                  </ask:type>
                </ask:lineSketchStyleProps>
              </a:ext>
            </a:extLst>
          </a:ln>
          <a:effectLst>
            <a:outerShdw blurRad="50800" dist="38100" dir="5400000" algn="t" rotWithShape="0">
              <a:prstClr val="black">
                <a:alpha val="40000"/>
              </a:prstClr>
            </a:outerShdw>
          </a:effectLst>
        </p:spPr>
        <p:txBody>
          <a:bodyPr wrap="square" rtlCol="0">
            <a:spAutoFit/>
          </a:bodyPr>
          <a:lstStyle/>
          <a:p>
            <a:pPr algn="ctr"/>
            <a:r>
              <a:rPr lang="en-GB" b="1" dirty="0">
                <a:latin typeface="Aptos" panose="020B0004020202020204" pitchFamily="34" charset="0"/>
              </a:rPr>
              <a:t>The Paid Rep looks after the rights of the person and can make challenges to court on behalf of the person.  </a:t>
            </a:r>
          </a:p>
        </p:txBody>
      </p:sp>
      <p:sp>
        <p:nvSpPr>
          <p:cNvPr id="16" name="TextBox 15">
            <a:extLst>
              <a:ext uri="{FF2B5EF4-FFF2-40B4-BE49-F238E27FC236}">
                <a16:creationId xmlns:a16="http://schemas.microsoft.com/office/drawing/2014/main" id="{5FE28345-1BCE-7868-3791-C23D2A0A464A}"/>
              </a:ext>
            </a:extLst>
          </p:cNvPr>
          <p:cNvSpPr txBox="1"/>
          <p:nvPr/>
        </p:nvSpPr>
        <p:spPr>
          <a:xfrm>
            <a:off x="682394" y="5001130"/>
            <a:ext cx="2996588" cy="1200329"/>
          </a:xfrm>
          <a:custGeom>
            <a:avLst/>
            <a:gdLst>
              <a:gd name="connsiteX0" fmla="*/ 0 w 2996588"/>
              <a:gd name="connsiteY0" fmla="*/ 0 h 1200329"/>
              <a:gd name="connsiteX1" fmla="*/ 659249 w 2996588"/>
              <a:gd name="connsiteY1" fmla="*/ 0 h 1200329"/>
              <a:gd name="connsiteX2" fmla="*/ 1288533 w 2996588"/>
              <a:gd name="connsiteY2" fmla="*/ 0 h 1200329"/>
              <a:gd name="connsiteX3" fmla="*/ 1797953 w 2996588"/>
              <a:gd name="connsiteY3" fmla="*/ 0 h 1200329"/>
              <a:gd name="connsiteX4" fmla="*/ 2457202 w 2996588"/>
              <a:gd name="connsiteY4" fmla="*/ 0 h 1200329"/>
              <a:gd name="connsiteX5" fmla="*/ 2996588 w 2996588"/>
              <a:gd name="connsiteY5" fmla="*/ 0 h 1200329"/>
              <a:gd name="connsiteX6" fmla="*/ 2996588 w 2996588"/>
              <a:gd name="connsiteY6" fmla="*/ 588161 h 1200329"/>
              <a:gd name="connsiteX7" fmla="*/ 2996588 w 2996588"/>
              <a:gd name="connsiteY7" fmla="*/ 1200329 h 1200329"/>
              <a:gd name="connsiteX8" fmla="*/ 2337339 w 2996588"/>
              <a:gd name="connsiteY8" fmla="*/ 1200329 h 1200329"/>
              <a:gd name="connsiteX9" fmla="*/ 1738021 w 2996588"/>
              <a:gd name="connsiteY9" fmla="*/ 1200329 h 1200329"/>
              <a:gd name="connsiteX10" fmla="*/ 1078772 w 2996588"/>
              <a:gd name="connsiteY10" fmla="*/ 1200329 h 1200329"/>
              <a:gd name="connsiteX11" fmla="*/ 0 w 2996588"/>
              <a:gd name="connsiteY11" fmla="*/ 1200329 h 1200329"/>
              <a:gd name="connsiteX12" fmla="*/ 0 w 2996588"/>
              <a:gd name="connsiteY12" fmla="*/ 612168 h 1200329"/>
              <a:gd name="connsiteX13" fmla="*/ 0 w 2996588"/>
              <a:gd name="connsiteY13" fmla="*/ 0 h 120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96588" h="1200329" fill="none" extrusionOk="0">
                <a:moveTo>
                  <a:pt x="0" y="0"/>
                </a:moveTo>
                <a:cubicBezTo>
                  <a:pt x="237250" y="-11000"/>
                  <a:pt x="410018" y="-14458"/>
                  <a:pt x="659249" y="0"/>
                </a:cubicBezTo>
                <a:cubicBezTo>
                  <a:pt x="908480" y="14458"/>
                  <a:pt x="1161447" y="-8127"/>
                  <a:pt x="1288533" y="0"/>
                </a:cubicBezTo>
                <a:cubicBezTo>
                  <a:pt x="1415619" y="8127"/>
                  <a:pt x="1567198" y="16876"/>
                  <a:pt x="1797953" y="0"/>
                </a:cubicBezTo>
                <a:cubicBezTo>
                  <a:pt x="2028708" y="-16876"/>
                  <a:pt x="2198680" y="11480"/>
                  <a:pt x="2457202" y="0"/>
                </a:cubicBezTo>
                <a:cubicBezTo>
                  <a:pt x="2715724" y="-11480"/>
                  <a:pt x="2772727" y="26489"/>
                  <a:pt x="2996588" y="0"/>
                </a:cubicBezTo>
                <a:cubicBezTo>
                  <a:pt x="3006388" y="282723"/>
                  <a:pt x="3009916" y="296514"/>
                  <a:pt x="2996588" y="588161"/>
                </a:cubicBezTo>
                <a:cubicBezTo>
                  <a:pt x="2983260" y="879808"/>
                  <a:pt x="2997049" y="1059796"/>
                  <a:pt x="2996588" y="1200329"/>
                </a:cubicBezTo>
                <a:cubicBezTo>
                  <a:pt x="2700957" y="1198686"/>
                  <a:pt x="2506226" y="1232022"/>
                  <a:pt x="2337339" y="1200329"/>
                </a:cubicBezTo>
                <a:cubicBezTo>
                  <a:pt x="2168452" y="1168636"/>
                  <a:pt x="1983875" y="1225410"/>
                  <a:pt x="1738021" y="1200329"/>
                </a:cubicBezTo>
                <a:cubicBezTo>
                  <a:pt x="1492167" y="1175248"/>
                  <a:pt x="1283691" y="1176300"/>
                  <a:pt x="1078772" y="1200329"/>
                </a:cubicBezTo>
                <a:cubicBezTo>
                  <a:pt x="873853" y="1224358"/>
                  <a:pt x="519491" y="1216262"/>
                  <a:pt x="0" y="1200329"/>
                </a:cubicBezTo>
                <a:cubicBezTo>
                  <a:pt x="-23651" y="971270"/>
                  <a:pt x="-11912" y="900742"/>
                  <a:pt x="0" y="612168"/>
                </a:cubicBezTo>
                <a:cubicBezTo>
                  <a:pt x="11912" y="323594"/>
                  <a:pt x="510" y="234574"/>
                  <a:pt x="0" y="0"/>
                </a:cubicBezTo>
                <a:close/>
              </a:path>
              <a:path w="2996588" h="1200329" stroke="0" extrusionOk="0">
                <a:moveTo>
                  <a:pt x="0" y="0"/>
                </a:moveTo>
                <a:cubicBezTo>
                  <a:pt x="182314" y="25277"/>
                  <a:pt x="410579" y="-2521"/>
                  <a:pt x="659249" y="0"/>
                </a:cubicBezTo>
                <a:cubicBezTo>
                  <a:pt x="907919" y="2521"/>
                  <a:pt x="969553" y="-22069"/>
                  <a:pt x="1228601" y="0"/>
                </a:cubicBezTo>
                <a:cubicBezTo>
                  <a:pt x="1487649" y="22069"/>
                  <a:pt x="1671543" y="-8323"/>
                  <a:pt x="1857885" y="0"/>
                </a:cubicBezTo>
                <a:cubicBezTo>
                  <a:pt x="2044227" y="8323"/>
                  <a:pt x="2222983" y="-27872"/>
                  <a:pt x="2457202" y="0"/>
                </a:cubicBezTo>
                <a:cubicBezTo>
                  <a:pt x="2691421" y="27872"/>
                  <a:pt x="2783058" y="11147"/>
                  <a:pt x="2996588" y="0"/>
                </a:cubicBezTo>
                <a:cubicBezTo>
                  <a:pt x="3009279" y="274898"/>
                  <a:pt x="2977568" y="451820"/>
                  <a:pt x="2996588" y="576158"/>
                </a:cubicBezTo>
                <a:cubicBezTo>
                  <a:pt x="3015608" y="700496"/>
                  <a:pt x="2987662" y="1071559"/>
                  <a:pt x="2996588" y="1200329"/>
                </a:cubicBezTo>
                <a:cubicBezTo>
                  <a:pt x="2667611" y="1189964"/>
                  <a:pt x="2645899" y="1220745"/>
                  <a:pt x="2337339" y="1200329"/>
                </a:cubicBezTo>
                <a:cubicBezTo>
                  <a:pt x="2028779" y="1179913"/>
                  <a:pt x="1948313" y="1222306"/>
                  <a:pt x="1767987" y="1200329"/>
                </a:cubicBezTo>
                <a:cubicBezTo>
                  <a:pt x="1587661" y="1178352"/>
                  <a:pt x="1409891" y="1206051"/>
                  <a:pt x="1258567" y="1200329"/>
                </a:cubicBezTo>
                <a:cubicBezTo>
                  <a:pt x="1107243" y="1194607"/>
                  <a:pt x="869784" y="1226407"/>
                  <a:pt x="599318" y="1200329"/>
                </a:cubicBezTo>
                <a:cubicBezTo>
                  <a:pt x="328852" y="1174251"/>
                  <a:pt x="157352" y="1211476"/>
                  <a:pt x="0" y="1200329"/>
                </a:cubicBezTo>
                <a:cubicBezTo>
                  <a:pt x="-18403" y="889505"/>
                  <a:pt x="-22716" y="752814"/>
                  <a:pt x="0" y="576158"/>
                </a:cubicBezTo>
                <a:cubicBezTo>
                  <a:pt x="22716" y="399502"/>
                  <a:pt x="17222" y="263157"/>
                  <a:pt x="0" y="0"/>
                </a:cubicBezTo>
                <a:close/>
              </a:path>
            </a:pathLst>
          </a:custGeom>
          <a:solidFill>
            <a:schemeClr val="bg1"/>
          </a:solidFill>
          <a:ln>
            <a:solidFill>
              <a:schemeClr val="tx1"/>
            </a:solidFill>
            <a:extLst>
              <a:ext uri="{C807C97D-BFC1-408E-A445-0C87EB9F89A2}">
                <ask:lineSketchStyleProps xmlns:ask="http://schemas.microsoft.com/office/drawing/2018/sketchyshapes" sd="2406534683">
                  <a:prstGeom prst="rect">
                    <a:avLst/>
                  </a:prstGeom>
                  <ask:type>
                    <ask:lineSketchFreehand/>
                  </ask:type>
                </ask:lineSketchStyleProps>
              </a:ext>
            </a:extLst>
          </a:ln>
          <a:effectLst>
            <a:outerShdw blurRad="50800" dist="38100" dir="5400000" algn="t" rotWithShape="0">
              <a:prstClr val="black">
                <a:alpha val="40000"/>
              </a:prstClr>
            </a:outerShdw>
          </a:effectLst>
        </p:spPr>
        <p:txBody>
          <a:bodyPr wrap="square" rtlCol="0">
            <a:spAutoFit/>
          </a:bodyPr>
          <a:lstStyle/>
          <a:p>
            <a:pPr algn="ctr"/>
            <a:r>
              <a:rPr lang="en-GB" b="1" dirty="0">
                <a:latin typeface="Aptos" panose="020B0004020202020204" pitchFamily="34" charset="0"/>
              </a:rPr>
              <a:t>The Paid Rep can attend meetings and discussions being held about the person.</a:t>
            </a:r>
          </a:p>
        </p:txBody>
      </p:sp>
      <p:sp>
        <p:nvSpPr>
          <p:cNvPr id="18" name="TextBox 17">
            <a:extLst>
              <a:ext uri="{FF2B5EF4-FFF2-40B4-BE49-F238E27FC236}">
                <a16:creationId xmlns:a16="http://schemas.microsoft.com/office/drawing/2014/main" id="{634EF6A0-302C-1014-C523-5E3DD7176774}"/>
              </a:ext>
            </a:extLst>
          </p:cNvPr>
          <p:cNvSpPr txBox="1"/>
          <p:nvPr/>
        </p:nvSpPr>
        <p:spPr>
          <a:xfrm>
            <a:off x="8431791" y="4839740"/>
            <a:ext cx="2996588" cy="923330"/>
          </a:xfrm>
          <a:custGeom>
            <a:avLst/>
            <a:gdLst>
              <a:gd name="connsiteX0" fmla="*/ 0 w 2996588"/>
              <a:gd name="connsiteY0" fmla="*/ 0 h 923330"/>
              <a:gd name="connsiteX1" fmla="*/ 659249 w 2996588"/>
              <a:gd name="connsiteY1" fmla="*/ 0 h 923330"/>
              <a:gd name="connsiteX2" fmla="*/ 1288533 w 2996588"/>
              <a:gd name="connsiteY2" fmla="*/ 0 h 923330"/>
              <a:gd name="connsiteX3" fmla="*/ 1797953 w 2996588"/>
              <a:gd name="connsiteY3" fmla="*/ 0 h 923330"/>
              <a:gd name="connsiteX4" fmla="*/ 2457202 w 2996588"/>
              <a:gd name="connsiteY4" fmla="*/ 0 h 923330"/>
              <a:gd name="connsiteX5" fmla="*/ 2996588 w 2996588"/>
              <a:gd name="connsiteY5" fmla="*/ 0 h 923330"/>
              <a:gd name="connsiteX6" fmla="*/ 2996588 w 2996588"/>
              <a:gd name="connsiteY6" fmla="*/ 452432 h 923330"/>
              <a:gd name="connsiteX7" fmla="*/ 2996588 w 2996588"/>
              <a:gd name="connsiteY7" fmla="*/ 923330 h 923330"/>
              <a:gd name="connsiteX8" fmla="*/ 2337339 w 2996588"/>
              <a:gd name="connsiteY8" fmla="*/ 923330 h 923330"/>
              <a:gd name="connsiteX9" fmla="*/ 1738021 w 2996588"/>
              <a:gd name="connsiteY9" fmla="*/ 923330 h 923330"/>
              <a:gd name="connsiteX10" fmla="*/ 1078772 w 2996588"/>
              <a:gd name="connsiteY10" fmla="*/ 923330 h 923330"/>
              <a:gd name="connsiteX11" fmla="*/ 0 w 2996588"/>
              <a:gd name="connsiteY11" fmla="*/ 923330 h 923330"/>
              <a:gd name="connsiteX12" fmla="*/ 0 w 2996588"/>
              <a:gd name="connsiteY12" fmla="*/ 470898 h 923330"/>
              <a:gd name="connsiteX13" fmla="*/ 0 w 2996588"/>
              <a:gd name="connsiteY13" fmla="*/ 0 h 923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96588" h="923330" fill="none" extrusionOk="0">
                <a:moveTo>
                  <a:pt x="0" y="0"/>
                </a:moveTo>
                <a:cubicBezTo>
                  <a:pt x="237250" y="-11000"/>
                  <a:pt x="410018" y="-14458"/>
                  <a:pt x="659249" y="0"/>
                </a:cubicBezTo>
                <a:cubicBezTo>
                  <a:pt x="908480" y="14458"/>
                  <a:pt x="1161447" y="-8127"/>
                  <a:pt x="1288533" y="0"/>
                </a:cubicBezTo>
                <a:cubicBezTo>
                  <a:pt x="1415619" y="8127"/>
                  <a:pt x="1567198" y="16876"/>
                  <a:pt x="1797953" y="0"/>
                </a:cubicBezTo>
                <a:cubicBezTo>
                  <a:pt x="2028708" y="-16876"/>
                  <a:pt x="2198680" y="11480"/>
                  <a:pt x="2457202" y="0"/>
                </a:cubicBezTo>
                <a:cubicBezTo>
                  <a:pt x="2715724" y="-11480"/>
                  <a:pt x="2772727" y="26489"/>
                  <a:pt x="2996588" y="0"/>
                </a:cubicBezTo>
                <a:cubicBezTo>
                  <a:pt x="3014274" y="163018"/>
                  <a:pt x="2995632" y="300919"/>
                  <a:pt x="2996588" y="452432"/>
                </a:cubicBezTo>
                <a:cubicBezTo>
                  <a:pt x="2997544" y="603945"/>
                  <a:pt x="2993804" y="697832"/>
                  <a:pt x="2996588" y="923330"/>
                </a:cubicBezTo>
                <a:cubicBezTo>
                  <a:pt x="2700957" y="921687"/>
                  <a:pt x="2506226" y="955023"/>
                  <a:pt x="2337339" y="923330"/>
                </a:cubicBezTo>
                <a:cubicBezTo>
                  <a:pt x="2168452" y="891637"/>
                  <a:pt x="1983875" y="948411"/>
                  <a:pt x="1738021" y="923330"/>
                </a:cubicBezTo>
                <a:cubicBezTo>
                  <a:pt x="1492167" y="898249"/>
                  <a:pt x="1283691" y="899301"/>
                  <a:pt x="1078772" y="923330"/>
                </a:cubicBezTo>
                <a:cubicBezTo>
                  <a:pt x="873853" y="947359"/>
                  <a:pt x="519491" y="939263"/>
                  <a:pt x="0" y="923330"/>
                </a:cubicBezTo>
                <a:cubicBezTo>
                  <a:pt x="3020" y="827594"/>
                  <a:pt x="13291" y="660225"/>
                  <a:pt x="0" y="470898"/>
                </a:cubicBezTo>
                <a:cubicBezTo>
                  <a:pt x="-13291" y="281571"/>
                  <a:pt x="-9702" y="179837"/>
                  <a:pt x="0" y="0"/>
                </a:cubicBezTo>
                <a:close/>
              </a:path>
              <a:path w="2996588" h="923330" stroke="0" extrusionOk="0">
                <a:moveTo>
                  <a:pt x="0" y="0"/>
                </a:moveTo>
                <a:cubicBezTo>
                  <a:pt x="182314" y="25277"/>
                  <a:pt x="410579" y="-2521"/>
                  <a:pt x="659249" y="0"/>
                </a:cubicBezTo>
                <a:cubicBezTo>
                  <a:pt x="907919" y="2521"/>
                  <a:pt x="969553" y="-22069"/>
                  <a:pt x="1228601" y="0"/>
                </a:cubicBezTo>
                <a:cubicBezTo>
                  <a:pt x="1487649" y="22069"/>
                  <a:pt x="1671543" y="-8323"/>
                  <a:pt x="1857885" y="0"/>
                </a:cubicBezTo>
                <a:cubicBezTo>
                  <a:pt x="2044227" y="8323"/>
                  <a:pt x="2222983" y="-27872"/>
                  <a:pt x="2457202" y="0"/>
                </a:cubicBezTo>
                <a:cubicBezTo>
                  <a:pt x="2691421" y="27872"/>
                  <a:pt x="2783058" y="11147"/>
                  <a:pt x="2996588" y="0"/>
                </a:cubicBezTo>
                <a:cubicBezTo>
                  <a:pt x="2998902" y="113836"/>
                  <a:pt x="2994157" y="291504"/>
                  <a:pt x="2996588" y="443198"/>
                </a:cubicBezTo>
                <a:cubicBezTo>
                  <a:pt x="2999019" y="594892"/>
                  <a:pt x="3000854" y="721118"/>
                  <a:pt x="2996588" y="923330"/>
                </a:cubicBezTo>
                <a:cubicBezTo>
                  <a:pt x="2667611" y="912965"/>
                  <a:pt x="2645899" y="943746"/>
                  <a:pt x="2337339" y="923330"/>
                </a:cubicBezTo>
                <a:cubicBezTo>
                  <a:pt x="2028779" y="902914"/>
                  <a:pt x="1948313" y="945307"/>
                  <a:pt x="1767987" y="923330"/>
                </a:cubicBezTo>
                <a:cubicBezTo>
                  <a:pt x="1587661" y="901353"/>
                  <a:pt x="1409891" y="929052"/>
                  <a:pt x="1258567" y="923330"/>
                </a:cubicBezTo>
                <a:cubicBezTo>
                  <a:pt x="1107243" y="917608"/>
                  <a:pt x="869784" y="949408"/>
                  <a:pt x="599318" y="923330"/>
                </a:cubicBezTo>
                <a:cubicBezTo>
                  <a:pt x="328852" y="897252"/>
                  <a:pt x="157352" y="934477"/>
                  <a:pt x="0" y="923330"/>
                </a:cubicBezTo>
                <a:cubicBezTo>
                  <a:pt x="20531" y="788378"/>
                  <a:pt x="6372" y="599538"/>
                  <a:pt x="0" y="443198"/>
                </a:cubicBezTo>
                <a:cubicBezTo>
                  <a:pt x="-6372" y="286858"/>
                  <a:pt x="-20434" y="158085"/>
                  <a:pt x="0" y="0"/>
                </a:cubicBezTo>
                <a:close/>
              </a:path>
            </a:pathLst>
          </a:custGeom>
          <a:solidFill>
            <a:schemeClr val="bg1"/>
          </a:solidFill>
          <a:ln>
            <a:solidFill>
              <a:schemeClr val="tx1"/>
            </a:solidFill>
            <a:extLst>
              <a:ext uri="{C807C97D-BFC1-408E-A445-0C87EB9F89A2}">
                <ask:lineSketchStyleProps xmlns:ask="http://schemas.microsoft.com/office/drawing/2018/sketchyshapes" sd="2406534683">
                  <a:prstGeom prst="rect">
                    <a:avLst/>
                  </a:prstGeom>
                  <ask:type>
                    <ask:lineSketchFreehand/>
                  </ask:type>
                </ask:lineSketchStyleProps>
              </a:ext>
            </a:extLst>
          </a:ln>
          <a:effectLst>
            <a:outerShdw blurRad="50800" dist="38100" dir="5400000" algn="t" rotWithShape="0">
              <a:prstClr val="black">
                <a:alpha val="40000"/>
              </a:prstClr>
            </a:outerShdw>
          </a:effectLst>
        </p:spPr>
        <p:txBody>
          <a:bodyPr wrap="square" rtlCol="0">
            <a:spAutoFit/>
          </a:bodyPr>
          <a:lstStyle/>
          <a:p>
            <a:pPr algn="ctr"/>
            <a:r>
              <a:rPr lang="en-GB" b="1" dirty="0">
                <a:latin typeface="Aptos" panose="020B0004020202020204" pitchFamily="34" charset="0"/>
              </a:rPr>
              <a:t>Paid Reps are arranged through the Local Authority DoLS team. </a:t>
            </a:r>
          </a:p>
        </p:txBody>
      </p:sp>
      <p:pic>
        <p:nvPicPr>
          <p:cNvPr id="29" name="Graphic 28" descr="Receiver with solid fill">
            <a:extLst>
              <a:ext uri="{FF2B5EF4-FFF2-40B4-BE49-F238E27FC236}">
                <a16:creationId xmlns:a16="http://schemas.microsoft.com/office/drawing/2014/main" id="{2F459817-384E-515F-7EF1-01913C62239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404228" y="3694597"/>
            <a:ext cx="1173297" cy="1173297"/>
          </a:xfrm>
          <a:prstGeom prst="rect">
            <a:avLst/>
          </a:prstGeom>
        </p:spPr>
      </p:pic>
      <p:pic>
        <p:nvPicPr>
          <p:cNvPr id="2" name="Picture 1">
            <a:extLst>
              <a:ext uri="{FF2B5EF4-FFF2-40B4-BE49-F238E27FC236}">
                <a16:creationId xmlns:a16="http://schemas.microsoft.com/office/drawing/2014/main" id="{62207641-E548-4CE7-7B23-D34C850D5C59}"/>
              </a:ext>
            </a:extLst>
          </p:cNvPr>
          <p:cNvPicPr>
            <a:picLocks noChangeAspect="1"/>
          </p:cNvPicPr>
          <p:nvPr/>
        </p:nvPicPr>
        <p:blipFill>
          <a:blip r:embed="rId13"/>
          <a:stretch>
            <a:fillRect/>
          </a:stretch>
        </p:blipFill>
        <p:spPr>
          <a:xfrm>
            <a:off x="2732545" y="94083"/>
            <a:ext cx="6413548" cy="853514"/>
          </a:xfrm>
          <a:prstGeom prst="rect">
            <a:avLst/>
          </a:prstGeom>
        </p:spPr>
      </p:pic>
    </p:spTree>
    <p:extLst>
      <p:ext uri="{BB962C8B-B14F-4D97-AF65-F5344CB8AC3E}">
        <p14:creationId xmlns:p14="http://schemas.microsoft.com/office/powerpoint/2010/main" val="1766822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E1750109-3B91-4506-B997-0CD8E35A14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E72D8D1B-59F6-4FF3-8547-9BBB6129F2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480060"/>
            <a:ext cx="3442553"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14044C96-7CFD-44DB-A579-D77B0D37C6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5998" y="487090"/>
            <a:ext cx="3588174" cy="278104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descr="Chat with solid fill">
            <a:extLst>
              <a:ext uri="{FF2B5EF4-FFF2-40B4-BE49-F238E27FC236}">
                <a16:creationId xmlns:a16="http://schemas.microsoft.com/office/drawing/2014/main" id="{D66EED08-303B-8546-7EDD-76F81559D8E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013542" y="374682"/>
            <a:ext cx="1876135" cy="1876135"/>
          </a:xfrm>
          <a:prstGeom prst="rect">
            <a:avLst/>
          </a:prstGeom>
        </p:spPr>
      </p:pic>
      <p:sp>
        <p:nvSpPr>
          <p:cNvPr id="46" name="Rectangle 45">
            <a:extLst>
              <a:ext uri="{FF2B5EF4-FFF2-40B4-BE49-F238E27FC236}">
                <a16:creationId xmlns:a16="http://schemas.microsoft.com/office/drawing/2014/main" id="{8FC8C21F-9484-4A71-ABFA-6C10682FA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3603670"/>
            <a:ext cx="3442553"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descr="Meeting with solid fill">
            <a:extLst>
              <a:ext uri="{FF2B5EF4-FFF2-40B4-BE49-F238E27FC236}">
                <a16:creationId xmlns:a16="http://schemas.microsoft.com/office/drawing/2014/main" id="{CD47BA45-2907-EF61-CA04-005516D04A0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25534" y="3589867"/>
            <a:ext cx="1714143" cy="1714143"/>
          </a:xfrm>
          <a:prstGeom prst="rect">
            <a:avLst/>
          </a:prstGeom>
        </p:spPr>
      </p:pic>
      <p:sp>
        <p:nvSpPr>
          <p:cNvPr id="47" name="Rectangle 46">
            <a:extLst>
              <a:ext uri="{FF2B5EF4-FFF2-40B4-BE49-F238E27FC236}">
                <a16:creationId xmlns:a16="http://schemas.microsoft.com/office/drawing/2014/main" id="{2C444748-5A8D-4B53-89FE-42B455DFA2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5618" y="487090"/>
            <a:ext cx="3588171" cy="589788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descr="Scales of justice with solid fill">
            <a:extLst>
              <a:ext uri="{FF2B5EF4-FFF2-40B4-BE49-F238E27FC236}">
                <a16:creationId xmlns:a16="http://schemas.microsoft.com/office/drawing/2014/main" id="{48E47136-214F-01B7-E31C-EB127E521EC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342014" y="658205"/>
            <a:ext cx="1364798" cy="1364798"/>
          </a:xfrm>
          <a:prstGeom prst="rect">
            <a:avLst/>
          </a:prstGeom>
        </p:spPr>
      </p:pic>
      <p:sp>
        <p:nvSpPr>
          <p:cNvPr id="42" name="Rectangle 41">
            <a:extLst>
              <a:ext uri="{FF2B5EF4-FFF2-40B4-BE49-F238E27FC236}">
                <a16:creationId xmlns:a16="http://schemas.microsoft.com/office/drawing/2014/main" id="{F4FFA271-A10A-4AC3-8F06-E3313A197A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29502" y="3603670"/>
            <a:ext cx="3601167"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F0710FF8-0054-F0CF-DDD9-16B8A2FB00B5}"/>
              </a:ext>
            </a:extLst>
          </p:cNvPr>
          <p:cNvSpPr txBox="1"/>
          <p:nvPr/>
        </p:nvSpPr>
        <p:spPr>
          <a:xfrm>
            <a:off x="4413782" y="2004521"/>
            <a:ext cx="3185927" cy="4093428"/>
          </a:xfrm>
          <a:custGeom>
            <a:avLst/>
            <a:gdLst>
              <a:gd name="connsiteX0" fmla="*/ 0 w 3185927"/>
              <a:gd name="connsiteY0" fmla="*/ 0 h 4093428"/>
              <a:gd name="connsiteX1" fmla="*/ 435410 w 3185927"/>
              <a:gd name="connsiteY1" fmla="*/ 0 h 4093428"/>
              <a:gd name="connsiteX2" fmla="*/ 966398 w 3185927"/>
              <a:gd name="connsiteY2" fmla="*/ 0 h 4093428"/>
              <a:gd name="connsiteX3" fmla="*/ 1465526 w 3185927"/>
              <a:gd name="connsiteY3" fmla="*/ 0 h 4093428"/>
              <a:gd name="connsiteX4" fmla="*/ 2060233 w 3185927"/>
              <a:gd name="connsiteY4" fmla="*/ 0 h 4093428"/>
              <a:gd name="connsiteX5" fmla="*/ 2495643 w 3185927"/>
              <a:gd name="connsiteY5" fmla="*/ 0 h 4093428"/>
              <a:gd name="connsiteX6" fmla="*/ 3185927 w 3185927"/>
              <a:gd name="connsiteY6" fmla="*/ 0 h 4093428"/>
              <a:gd name="connsiteX7" fmla="*/ 3185927 w 3185927"/>
              <a:gd name="connsiteY7" fmla="*/ 543841 h 4093428"/>
              <a:gd name="connsiteX8" fmla="*/ 3185927 w 3185927"/>
              <a:gd name="connsiteY8" fmla="*/ 1087682 h 4093428"/>
              <a:gd name="connsiteX9" fmla="*/ 3185927 w 3185927"/>
              <a:gd name="connsiteY9" fmla="*/ 1672458 h 4093428"/>
              <a:gd name="connsiteX10" fmla="*/ 3185927 w 3185927"/>
              <a:gd name="connsiteY10" fmla="*/ 2257233 h 4093428"/>
              <a:gd name="connsiteX11" fmla="*/ 3185927 w 3185927"/>
              <a:gd name="connsiteY11" fmla="*/ 2760140 h 4093428"/>
              <a:gd name="connsiteX12" fmla="*/ 3185927 w 3185927"/>
              <a:gd name="connsiteY12" fmla="*/ 3426784 h 4093428"/>
              <a:gd name="connsiteX13" fmla="*/ 3185927 w 3185927"/>
              <a:gd name="connsiteY13" fmla="*/ 4093428 h 4093428"/>
              <a:gd name="connsiteX14" fmla="*/ 2654939 w 3185927"/>
              <a:gd name="connsiteY14" fmla="*/ 4093428 h 4093428"/>
              <a:gd name="connsiteX15" fmla="*/ 2187670 w 3185927"/>
              <a:gd name="connsiteY15" fmla="*/ 4093428 h 4093428"/>
              <a:gd name="connsiteX16" fmla="*/ 1752260 w 3185927"/>
              <a:gd name="connsiteY16" fmla="*/ 4093428 h 4093428"/>
              <a:gd name="connsiteX17" fmla="*/ 1221272 w 3185927"/>
              <a:gd name="connsiteY17" fmla="*/ 4093428 h 4093428"/>
              <a:gd name="connsiteX18" fmla="*/ 658425 w 3185927"/>
              <a:gd name="connsiteY18" fmla="*/ 4093428 h 4093428"/>
              <a:gd name="connsiteX19" fmla="*/ 0 w 3185927"/>
              <a:gd name="connsiteY19" fmla="*/ 4093428 h 4093428"/>
              <a:gd name="connsiteX20" fmla="*/ 0 w 3185927"/>
              <a:gd name="connsiteY20" fmla="*/ 3631455 h 4093428"/>
              <a:gd name="connsiteX21" fmla="*/ 0 w 3185927"/>
              <a:gd name="connsiteY21" fmla="*/ 3128549 h 4093428"/>
              <a:gd name="connsiteX22" fmla="*/ 0 w 3185927"/>
              <a:gd name="connsiteY22" fmla="*/ 2461905 h 4093428"/>
              <a:gd name="connsiteX23" fmla="*/ 0 w 3185927"/>
              <a:gd name="connsiteY23" fmla="*/ 1999932 h 4093428"/>
              <a:gd name="connsiteX24" fmla="*/ 0 w 3185927"/>
              <a:gd name="connsiteY24" fmla="*/ 1333288 h 4093428"/>
              <a:gd name="connsiteX25" fmla="*/ 0 w 3185927"/>
              <a:gd name="connsiteY25" fmla="*/ 748513 h 4093428"/>
              <a:gd name="connsiteX26" fmla="*/ 0 w 3185927"/>
              <a:gd name="connsiteY26" fmla="*/ 0 h 4093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185927" h="4093428" fill="none" extrusionOk="0">
                <a:moveTo>
                  <a:pt x="0" y="0"/>
                </a:moveTo>
                <a:cubicBezTo>
                  <a:pt x="123477" y="-9298"/>
                  <a:pt x="258403" y="21399"/>
                  <a:pt x="435410" y="0"/>
                </a:cubicBezTo>
                <a:cubicBezTo>
                  <a:pt x="612417" y="-21399"/>
                  <a:pt x="787854" y="14788"/>
                  <a:pt x="966398" y="0"/>
                </a:cubicBezTo>
                <a:cubicBezTo>
                  <a:pt x="1144942" y="-14788"/>
                  <a:pt x="1305737" y="59193"/>
                  <a:pt x="1465526" y="0"/>
                </a:cubicBezTo>
                <a:cubicBezTo>
                  <a:pt x="1625315" y="-59193"/>
                  <a:pt x="1775880" y="28737"/>
                  <a:pt x="2060233" y="0"/>
                </a:cubicBezTo>
                <a:cubicBezTo>
                  <a:pt x="2344586" y="-28737"/>
                  <a:pt x="2284518" y="41823"/>
                  <a:pt x="2495643" y="0"/>
                </a:cubicBezTo>
                <a:cubicBezTo>
                  <a:pt x="2706768" y="-41823"/>
                  <a:pt x="2956050" y="57178"/>
                  <a:pt x="3185927" y="0"/>
                </a:cubicBezTo>
                <a:cubicBezTo>
                  <a:pt x="3242594" y="199545"/>
                  <a:pt x="3184675" y="339283"/>
                  <a:pt x="3185927" y="543841"/>
                </a:cubicBezTo>
                <a:cubicBezTo>
                  <a:pt x="3187179" y="748399"/>
                  <a:pt x="3178559" y="862336"/>
                  <a:pt x="3185927" y="1087682"/>
                </a:cubicBezTo>
                <a:cubicBezTo>
                  <a:pt x="3193295" y="1313028"/>
                  <a:pt x="3185617" y="1381471"/>
                  <a:pt x="3185927" y="1672458"/>
                </a:cubicBezTo>
                <a:cubicBezTo>
                  <a:pt x="3186237" y="1963445"/>
                  <a:pt x="3122247" y="2090710"/>
                  <a:pt x="3185927" y="2257233"/>
                </a:cubicBezTo>
                <a:cubicBezTo>
                  <a:pt x="3249607" y="2423756"/>
                  <a:pt x="3147368" y="2647429"/>
                  <a:pt x="3185927" y="2760140"/>
                </a:cubicBezTo>
                <a:cubicBezTo>
                  <a:pt x="3224486" y="2872851"/>
                  <a:pt x="3133101" y="3175636"/>
                  <a:pt x="3185927" y="3426784"/>
                </a:cubicBezTo>
                <a:cubicBezTo>
                  <a:pt x="3238753" y="3677932"/>
                  <a:pt x="3142982" y="3842233"/>
                  <a:pt x="3185927" y="4093428"/>
                </a:cubicBezTo>
                <a:cubicBezTo>
                  <a:pt x="2927185" y="4142610"/>
                  <a:pt x="2812461" y="4079722"/>
                  <a:pt x="2654939" y="4093428"/>
                </a:cubicBezTo>
                <a:cubicBezTo>
                  <a:pt x="2497417" y="4107134"/>
                  <a:pt x="2370269" y="4038066"/>
                  <a:pt x="2187670" y="4093428"/>
                </a:cubicBezTo>
                <a:cubicBezTo>
                  <a:pt x="2005071" y="4148790"/>
                  <a:pt x="1910301" y="4056577"/>
                  <a:pt x="1752260" y="4093428"/>
                </a:cubicBezTo>
                <a:cubicBezTo>
                  <a:pt x="1594219" y="4130279"/>
                  <a:pt x="1458545" y="4063684"/>
                  <a:pt x="1221272" y="4093428"/>
                </a:cubicBezTo>
                <a:cubicBezTo>
                  <a:pt x="983999" y="4123172"/>
                  <a:pt x="926852" y="4084253"/>
                  <a:pt x="658425" y="4093428"/>
                </a:cubicBezTo>
                <a:cubicBezTo>
                  <a:pt x="389998" y="4102603"/>
                  <a:pt x="252766" y="4056517"/>
                  <a:pt x="0" y="4093428"/>
                </a:cubicBezTo>
                <a:cubicBezTo>
                  <a:pt x="-46276" y="3958893"/>
                  <a:pt x="34089" y="3790412"/>
                  <a:pt x="0" y="3631455"/>
                </a:cubicBezTo>
                <a:cubicBezTo>
                  <a:pt x="-34089" y="3472498"/>
                  <a:pt x="57793" y="3263147"/>
                  <a:pt x="0" y="3128549"/>
                </a:cubicBezTo>
                <a:cubicBezTo>
                  <a:pt x="-57793" y="2993951"/>
                  <a:pt x="73176" y="2668456"/>
                  <a:pt x="0" y="2461905"/>
                </a:cubicBezTo>
                <a:cubicBezTo>
                  <a:pt x="-73176" y="2255354"/>
                  <a:pt x="27445" y="2228364"/>
                  <a:pt x="0" y="1999932"/>
                </a:cubicBezTo>
                <a:cubicBezTo>
                  <a:pt x="-27445" y="1771500"/>
                  <a:pt x="20136" y="1515271"/>
                  <a:pt x="0" y="1333288"/>
                </a:cubicBezTo>
                <a:cubicBezTo>
                  <a:pt x="-20136" y="1151305"/>
                  <a:pt x="19626" y="966088"/>
                  <a:pt x="0" y="748513"/>
                </a:cubicBezTo>
                <a:cubicBezTo>
                  <a:pt x="-19626" y="530938"/>
                  <a:pt x="70039" y="358641"/>
                  <a:pt x="0" y="0"/>
                </a:cubicBezTo>
                <a:close/>
              </a:path>
              <a:path w="3185927" h="4093428" stroke="0" extrusionOk="0">
                <a:moveTo>
                  <a:pt x="0" y="0"/>
                </a:moveTo>
                <a:cubicBezTo>
                  <a:pt x="248314" y="-40507"/>
                  <a:pt x="447684" y="32875"/>
                  <a:pt x="562847" y="0"/>
                </a:cubicBezTo>
                <a:cubicBezTo>
                  <a:pt x="678010" y="-32875"/>
                  <a:pt x="892496" y="44988"/>
                  <a:pt x="998257" y="0"/>
                </a:cubicBezTo>
                <a:cubicBezTo>
                  <a:pt x="1104018" y="-44988"/>
                  <a:pt x="1273691" y="47204"/>
                  <a:pt x="1497386" y="0"/>
                </a:cubicBezTo>
                <a:cubicBezTo>
                  <a:pt x="1721081" y="-47204"/>
                  <a:pt x="1725314" y="36215"/>
                  <a:pt x="1932796" y="0"/>
                </a:cubicBezTo>
                <a:cubicBezTo>
                  <a:pt x="2140278" y="-36215"/>
                  <a:pt x="2331279" y="43106"/>
                  <a:pt x="2495643" y="0"/>
                </a:cubicBezTo>
                <a:cubicBezTo>
                  <a:pt x="2660007" y="-43106"/>
                  <a:pt x="2912168" y="81120"/>
                  <a:pt x="3185927" y="0"/>
                </a:cubicBezTo>
                <a:cubicBezTo>
                  <a:pt x="3218322" y="157999"/>
                  <a:pt x="3151545" y="326447"/>
                  <a:pt x="3185927" y="461973"/>
                </a:cubicBezTo>
                <a:cubicBezTo>
                  <a:pt x="3220309" y="597499"/>
                  <a:pt x="3113024" y="808239"/>
                  <a:pt x="3185927" y="1128617"/>
                </a:cubicBezTo>
                <a:cubicBezTo>
                  <a:pt x="3258830" y="1448995"/>
                  <a:pt x="3153080" y="1373910"/>
                  <a:pt x="3185927" y="1590589"/>
                </a:cubicBezTo>
                <a:cubicBezTo>
                  <a:pt x="3218774" y="1807268"/>
                  <a:pt x="3147400" y="1921499"/>
                  <a:pt x="3185927" y="2052562"/>
                </a:cubicBezTo>
                <a:cubicBezTo>
                  <a:pt x="3224454" y="2183625"/>
                  <a:pt x="3176145" y="2347652"/>
                  <a:pt x="3185927" y="2555469"/>
                </a:cubicBezTo>
                <a:cubicBezTo>
                  <a:pt x="3195709" y="2763286"/>
                  <a:pt x="3177604" y="2953465"/>
                  <a:pt x="3185927" y="3140244"/>
                </a:cubicBezTo>
                <a:cubicBezTo>
                  <a:pt x="3194250" y="3327024"/>
                  <a:pt x="3114731" y="3695588"/>
                  <a:pt x="3185927" y="4093428"/>
                </a:cubicBezTo>
                <a:cubicBezTo>
                  <a:pt x="3070348" y="4132508"/>
                  <a:pt x="2904661" y="4076527"/>
                  <a:pt x="2686798" y="4093428"/>
                </a:cubicBezTo>
                <a:cubicBezTo>
                  <a:pt x="2468935" y="4110329"/>
                  <a:pt x="2309609" y="4051099"/>
                  <a:pt x="2187670" y="4093428"/>
                </a:cubicBezTo>
                <a:cubicBezTo>
                  <a:pt x="2065731" y="4135757"/>
                  <a:pt x="1884078" y="4065487"/>
                  <a:pt x="1720401" y="4093428"/>
                </a:cubicBezTo>
                <a:cubicBezTo>
                  <a:pt x="1556724" y="4121369"/>
                  <a:pt x="1355295" y="4068223"/>
                  <a:pt x="1157553" y="4093428"/>
                </a:cubicBezTo>
                <a:cubicBezTo>
                  <a:pt x="959811" y="4118633"/>
                  <a:pt x="872732" y="4084557"/>
                  <a:pt x="626566" y="4093428"/>
                </a:cubicBezTo>
                <a:cubicBezTo>
                  <a:pt x="380400" y="4102299"/>
                  <a:pt x="241860" y="4060193"/>
                  <a:pt x="0" y="4093428"/>
                </a:cubicBezTo>
                <a:cubicBezTo>
                  <a:pt x="-55548" y="3880956"/>
                  <a:pt x="74537" y="3675634"/>
                  <a:pt x="0" y="3467718"/>
                </a:cubicBezTo>
                <a:cubicBezTo>
                  <a:pt x="-74537" y="3259802"/>
                  <a:pt x="68053" y="3120974"/>
                  <a:pt x="0" y="2882943"/>
                </a:cubicBezTo>
                <a:cubicBezTo>
                  <a:pt x="-68053" y="2644913"/>
                  <a:pt x="20675" y="2518634"/>
                  <a:pt x="0" y="2420970"/>
                </a:cubicBezTo>
                <a:cubicBezTo>
                  <a:pt x="-20675" y="2323306"/>
                  <a:pt x="49090" y="1993134"/>
                  <a:pt x="0" y="1754326"/>
                </a:cubicBezTo>
                <a:cubicBezTo>
                  <a:pt x="-49090" y="1515518"/>
                  <a:pt x="13786" y="1516270"/>
                  <a:pt x="0" y="1292354"/>
                </a:cubicBezTo>
                <a:cubicBezTo>
                  <a:pt x="-13786" y="1068438"/>
                  <a:pt x="46347" y="785055"/>
                  <a:pt x="0" y="625710"/>
                </a:cubicBezTo>
                <a:cubicBezTo>
                  <a:pt x="-46347" y="466365"/>
                  <a:pt x="22835" y="200707"/>
                  <a:pt x="0" y="0"/>
                </a:cubicBezTo>
                <a:close/>
              </a:path>
            </a:pathLst>
          </a:custGeom>
          <a:solidFill>
            <a:schemeClr val="bg1"/>
          </a:solidFill>
          <a:ln>
            <a:solidFill>
              <a:schemeClr val="tx1"/>
            </a:solidFill>
            <a:extLst>
              <a:ext uri="{C807C97D-BFC1-408E-A445-0C87EB9F89A2}">
                <ask:lineSketchStyleProps xmlns:ask="http://schemas.microsoft.com/office/drawing/2018/sketchyshapes" sd="316480218">
                  <a:prstGeom prst="rect">
                    <a:avLst/>
                  </a:prstGeom>
                  <ask:type>
                    <ask:lineSketchScribble/>
                  </ask:type>
                </ask:lineSketchStyleProps>
              </a:ext>
            </a:extLst>
          </a:ln>
          <a:effectLst>
            <a:outerShdw blurRad="50800" dist="38100" dir="5400000" algn="t" rotWithShape="0">
              <a:prstClr val="black">
                <a:alpha val="40000"/>
              </a:prstClr>
            </a:outerShdw>
          </a:effectLst>
        </p:spPr>
        <p:txBody>
          <a:bodyPr wrap="square" rtlCol="0">
            <a:spAutoFit/>
          </a:bodyPr>
          <a:lstStyle/>
          <a:p>
            <a:pPr algn="ctr"/>
            <a:r>
              <a:rPr lang="en-GB" sz="2000" b="1" dirty="0">
                <a:latin typeface="Aptos" panose="020B0004020202020204" pitchFamily="34" charset="0"/>
              </a:rPr>
              <a:t>Care Act Advocacy is required to support people &amp; carers who have significant difficulty in making decisions about their care, support or accommodation planning. </a:t>
            </a:r>
          </a:p>
          <a:p>
            <a:pPr algn="ctr"/>
            <a:endParaRPr lang="en-GB" sz="2000" b="1" dirty="0">
              <a:latin typeface="Aptos" panose="020B0004020202020204" pitchFamily="34" charset="0"/>
            </a:endParaRPr>
          </a:p>
          <a:p>
            <a:pPr algn="ctr"/>
            <a:r>
              <a:rPr lang="en-GB" sz="2000" b="1" dirty="0">
                <a:latin typeface="Aptos" panose="020B0004020202020204" pitchFamily="34" charset="0"/>
              </a:rPr>
              <a:t>Care Act Advocacy also supports people who are subject to Safeguarding Procedures. </a:t>
            </a:r>
          </a:p>
        </p:txBody>
      </p:sp>
      <p:sp>
        <p:nvSpPr>
          <p:cNvPr id="14" name="TextBox 13">
            <a:extLst>
              <a:ext uri="{FF2B5EF4-FFF2-40B4-BE49-F238E27FC236}">
                <a16:creationId xmlns:a16="http://schemas.microsoft.com/office/drawing/2014/main" id="{E1BFF20E-9487-F7F3-2BE2-600901A4442F}"/>
              </a:ext>
            </a:extLst>
          </p:cNvPr>
          <p:cNvSpPr txBox="1"/>
          <p:nvPr/>
        </p:nvSpPr>
        <p:spPr>
          <a:xfrm>
            <a:off x="8387921" y="1900476"/>
            <a:ext cx="3205909" cy="1200329"/>
          </a:xfrm>
          <a:custGeom>
            <a:avLst/>
            <a:gdLst>
              <a:gd name="connsiteX0" fmla="*/ 0 w 3205909"/>
              <a:gd name="connsiteY0" fmla="*/ 0 h 1200329"/>
              <a:gd name="connsiteX1" fmla="*/ 705300 w 3205909"/>
              <a:gd name="connsiteY1" fmla="*/ 0 h 1200329"/>
              <a:gd name="connsiteX2" fmla="*/ 1378541 w 3205909"/>
              <a:gd name="connsiteY2" fmla="*/ 0 h 1200329"/>
              <a:gd name="connsiteX3" fmla="*/ 1923545 w 3205909"/>
              <a:gd name="connsiteY3" fmla="*/ 0 h 1200329"/>
              <a:gd name="connsiteX4" fmla="*/ 2628845 w 3205909"/>
              <a:gd name="connsiteY4" fmla="*/ 0 h 1200329"/>
              <a:gd name="connsiteX5" fmla="*/ 3205909 w 3205909"/>
              <a:gd name="connsiteY5" fmla="*/ 0 h 1200329"/>
              <a:gd name="connsiteX6" fmla="*/ 3205909 w 3205909"/>
              <a:gd name="connsiteY6" fmla="*/ 588161 h 1200329"/>
              <a:gd name="connsiteX7" fmla="*/ 3205909 w 3205909"/>
              <a:gd name="connsiteY7" fmla="*/ 1200329 h 1200329"/>
              <a:gd name="connsiteX8" fmla="*/ 2500609 w 3205909"/>
              <a:gd name="connsiteY8" fmla="*/ 1200329 h 1200329"/>
              <a:gd name="connsiteX9" fmla="*/ 1859427 w 3205909"/>
              <a:gd name="connsiteY9" fmla="*/ 1200329 h 1200329"/>
              <a:gd name="connsiteX10" fmla="*/ 1154127 w 3205909"/>
              <a:gd name="connsiteY10" fmla="*/ 1200329 h 1200329"/>
              <a:gd name="connsiteX11" fmla="*/ 0 w 3205909"/>
              <a:gd name="connsiteY11" fmla="*/ 1200329 h 1200329"/>
              <a:gd name="connsiteX12" fmla="*/ 0 w 3205909"/>
              <a:gd name="connsiteY12" fmla="*/ 612168 h 1200329"/>
              <a:gd name="connsiteX13" fmla="*/ 0 w 3205909"/>
              <a:gd name="connsiteY13" fmla="*/ 0 h 120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05909" h="1200329" fill="none" extrusionOk="0">
                <a:moveTo>
                  <a:pt x="0" y="0"/>
                </a:moveTo>
                <a:cubicBezTo>
                  <a:pt x="218503" y="-29496"/>
                  <a:pt x="376749" y="-22052"/>
                  <a:pt x="705300" y="0"/>
                </a:cubicBezTo>
                <a:cubicBezTo>
                  <a:pt x="1033851" y="22052"/>
                  <a:pt x="1209388" y="-10820"/>
                  <a:pt x="1378541" y="0"/>
                </a:cubicBezTo>
                <a:cubicBezTo>
                  <a:pt x="1547694" y="10820"/>
                  <a:pt x="1787226" y="-25824"/>
                  <a:pt x="1923545" y="0"/>
                </a:cubicBezTo>
                <a:cubicBezTo>
                  <a:pt x="2059864" y="25824"/>
                  <a:pt x="2420752" y="14495"/>
                  <a:pt x="2628845" y="0"/>
                </a:cubicBezTo>
                <a:cubicBezTo>
                  <a:pt x="2836938" y="-14495"/>
                  <a:pt x="3042861" y="-8282"/>
                  <a:pt x="3205909" y="0"/>
                </a:cubicBezTo>
                <a:cubicBezTo>
                  <a:pt x="3215709" y="282723"/>
                  <a:pt x="3219237" y="296514"/>
                  <a:pt x="3205909" y="588161"/>
                </a:cubicBezTo>
                <a:cubicBezTo>
                  <a:pt x="3192581" y="879808"/>
                  <a:pt x="3206370" y="1059796"/>
                  <a:pt x="3205909" y="1200329"/>
                </a:cubicBezTo>
                <a:cubicBezTo>
                  <a:pt x="2981200" y="1230505"/>
                  <a:pt x="2843331" y="1201706"/>
                  <a:pt x="2500609" y="1200329"/>
                </a:cubicBezTo>
                <a:cubicBezTo>
                  <a:pt x="2157887" y="1198952"/>
                  <a:pt x="2072328" y="1174969"/>
                  <a:pt x="1859427" y="1200329"/>
                </a:cubicBezTo>
                <a:cubicBezTo>
                  <a:pt x="1646526" y="1225689"/>
                  <a:pt x="1403381" y="1231500"/>
                  <a:pt x="1154127" y="1200329"/>
                </a:cubicBezTo>
                <a:cubicBezTo>
                  <a:pt x="904873" y="1169158"/>
                  <a:pt x="328637" y="1257860"/>
                  <a:pt x="0" y="1200329"/>
                </a:cubicBezTo>
                <a:cubicBezTo>
                  <a:pt x="-23651" y="971270"/>
                  <a:pt x="-11912" y="900742"/>
                  <a:pt x="0" y="612168"/>
                </a:cubicBezTo>
                <a:cubicBezTo>
                  <a:pt x="11912" y="323594"/>
                  <a:pt x="510" y="234574"/>
                  <a:pt x="0" y="0"/>
                </a:cubicBezTo>
                <a:close/>
              </a:path>
              <a:path w="3205909" h="1200329" stroke="0" extrusionOk="0">
                <a:moveTo>
                  <a:pt x="0" y="0"/>
                </a:moveTo>
                <a:cubicBezTo>
                  <a:pt x="219786" y="-20031"/>
                  <a:pt x="524232" y="11787"/>
                  <a:pt x="705300" y="0"/>
                </a:cubicBezTo>
                <a:cubicBezTo>
                  <a:pt x="886368" y="-11787"/>
                  <a:pt x="1113409" y="-10633"/>
                  <a:pt x="1314423" y="0"/>
                </a:cubicBezTo>
                <a:cubicBezTo>
                  <a:pt x="1515437" y="10633"/>
                  <a:pt x="1700957" y="-27230"/>
                  <a:pt x="1987664" y="0"/>
                </a:cubicBezTo>
                <a:cubicBezTo>
                  <a:pt x="2274371" y="27230"/>
                  <a:pt x="2410411" y="-4099"/>
                  <a:pt x="2628845" y="0"/>
                </a:cubicBezTo>
                <a:cubicBezTo>
                  <a:pt x="2847279" y="4099"/>
                  <a:pt x="2942717" y="6477"/>
                  <a:pt x="3205909" y="0"/>
                </a:cubicBezTo>
                <a:cubicBezTo>
                  <a:pt x="3218600" y="274898"/>
                  <a:pt x="3186889" y="451820"/>
                  <a:pt x="3205909" y="576158"/>
                </a:cubicBezTo>
                <a:cubicBezTo>
                  <a:pt x="3224929" y="700496"/>
                  <a:pt x="3196983" y="1071559"/>
                  <a:pt x="3205909" y="1200329"/>
                </a:cubicBezTo>
                <a:cubicBezTo>
                  <a:pt x="2945941" y="1212674"/>
                  <a:pt x="2659918" y="1225727"/>
                  <a:pt x="2500609" y="1200329"/>
                </a:cubicBezTo>
                <a:cubicBezTo>
                  <a:pt x="2341300" y="1174931"/>
                  <a:pt x="2173303" y="1224479"/>
                  <a:pt x="1891486" y="1200329"/>
                </a:cubicBezTo>
                <a:cubicBezTo>
                  <a:pt x="1609669" y="1176179"/>
                  <a:pt x="1462214" y="1220297"/>
                  <a:pt x="1346482" y="1200329"/>
                </a:cubicBezTo>
                <a:cubicBezTo>
                  <a:pt x="1230750" y="1180361"/>
                  <a:pt x="962543" y="1183143"/>
                  <a:pt x="641182" y="1200329"/>
                </a:cubicBezTo>
                <a:cubicBezTo>
                  <a:pt x="319821" y="1217515"/>
                  <a:pt x="291958" y="1227125"/>
                  <a:pt x="0" y="1200329"/>
                </a:cubicBezTo>
                <a:cubicBezTo>
                  <a:pt x="-18403" y="889505"/>
                  <a:pt x="-22716" y="752814"/>
                  <a:pt x="0" y="576158"/>
                </a:cubicBezTo>
                <a:cubicBezTo>
                  <a:pt x="22716" y="399502"/>
                  <a:pt x="17222" y="263157"/>
                  <a:pt x="0" y="0"/>
                </a:cubicBezTo>
                <a:close/>
              </a:path>
            </a:pathLst>
          </a:custGeom>
          <a:solidFill>
            <a:schemeClr val="bg1"/>
          </a:solidFill>
          <a:ln>
            <a:solidFill>
              <a:schemeClr val="tx1"/>
            </a:solidFill>
            <a:extLst>
              <a:ext uri="{C807C97D-BFC1-408E-A445-0C87EB9F89A2}">
                <ask:lineSketchStyleProps xmlns:ask="http://schemas.microsoft.com/office/drawing/2018/sketchyshapes" sd="2406534683">
                  <a:prstGeom prst="rect">
                    <a:avLst/>
                  </a:prstGeom>
                  <ask:type>
                    <ask:lineSketchFreehand/>
                  </ask:type>
                </ask:lineSketchStyleProps>
              </a:ext>
            </a:extLst>
          </a:ln>
          <a:effectLst>
            <a:outerShdw blurRad="50800" dist="38100" dir="5400000" algn="t" rotWithShape="0">
              <a:prstClr val="black">
                <a:alpha val="40000"/>
              </a:prstClr>
            </a:outerShdw>
          </a:effectLst>
        </p:spPr>
        <p:txBody>
          <a:bodyPr wrap="square" rtlCol="0">
            <a:spAutoFit/>
          </a:bodyPr>
          <a:lstStyle/>
          <a:p>
            <a:pPr algn="ctr"/>
            <a:r>
              <a:rPr lang="en-GB" b="1" dirty="0">
                <a:latin typeface="The Aptos"/>
              </a:rPr>
              <a:t>The ICAA can support the person to seek information and to prepare for meetings or assessments. </a:t>
            </a:r>
          </a:p>
        </p:txBody>
      </p:sp>
      <p:sp>
        <p:nvSpPr>
          <p:cNvPr id="15" name="TextBox 14">
            <a:extLst>
              <a:ext uri="{FF2B5EF4-FFF2-40B4-BE49-F238E27FC236}">
                <a16:creationId xmlns:a16="http://schemas.microsoft.com/office/drawing/2014/main" id="{6F1B5B8F-E491-BA5D-40B7-4614129C6D97}"/>
              </a:ext>
            </a:extLst>
          </p:cNvPr>
          <p:cNvSpPr txBox="1"/>
          <p:nvPr/>
        </p:nvSpPr>
        <p:spPr>
          <a:xfrm>
            <a:off x="512939" y="1744356"/>
            <a:ext cx="3273907" cy="1200329"/>
          </a:xfrm>
          <a:custGeom>
            <a:avLst/>
            <a:gdLst>
              <a:gd name="connsiteX0" fmla="*/ 0 w 3273907"/>
              <a:gd name="connsiteY0" fmla="*/ 0 h 1200329"/>
              <a:gd name="connsiteX1" fmla="*/ 720260 w 3273907"/>
              <a:gd name="connsiteY1" fmla="*/ 0 h 1200329"/>
              <a:gd name="connsiteX2" fmla="*/ 1407780 w 3273907"/>
              <a:gd name="connsiteY2" fmla="*/ 0 h 1200329"/>
              <a:gd name="connsiteX3" fmla="*/ 1964344 w 3273907"/>
              <a:gd name="connsiteY3" fmla="*/ 0 h 1200329"/>
              <a:gd name="connsiteX4" fmla="*/ 2684604 w 3273907"/>
              <a:gd name="connsiteY4" fmla="*/ 0 h 1200329"/>
              <a:gd name="connsiteX5" fmla="*/ 3273907 w 3273907"/>
              <a:gd name="connsiteY5" fmla="*/ 0 h 1200329"/>
              <a:gd name="connsiteX6" fmla="*/ 3273907 w 3273907"/>
              <a:gd name="connsiteY6" fmla="*/ 588161 h 1200329"/>
              <a:gd name="connsiteX7" fmla="*/ 3273907 w 3273907"/>
              <a:gd name="connsiteY7" fmla="*/ 1200329 h 1200329"/>
              <a:gd name="connsiteX8" fmla="*/ 2553647 w 3273907"/>
              <a:gd name="connsiteY8" fmla="*/ 1200329 h 1200329"/>
              <a:gd name="connsiteX9" fmla="*/ 1898866 w 3273907"/>
              <a:gd name="connsiteY9" fmla="*/ 1200329 h 1200329"/>
              <a:gd name="connsiteX10" fmla="*/ 1178607 w 3273907"/>
              <a:gd name="connsiteY10" fmla="*/ 1200329 h 1200329"/>
              <a:gd name="connsiteX11" fmla="*/ 0 w 3273907"/>
              <a:gd name="connsiteY11" fmla="*/ 1200329 h 1200329"/>
              <a:gd name="connsiteX12" fmla="*/ 0 w 3273907"/>
              <a:gd name="connsiteY12" fmla="*/ 612168 h 1200329"/>
              <a:gd name="connsiteX13" fmla="*/ 0 w 3273907"/>
              <a:gd name="connsiteY13" fmla="*/ 0 h 120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3907" h="1200329" fill="none" extrusionOk="0">
                <a:moveTo>
                  <a:pt x="0" y="0"/>
                </a:moveTo>
                <a:cubicBezTo>
                  <a:pt x="192456" y="-21862"/>
                  <a:pt x="509650" y="-22488"/>
                  <a:pt x="720260" y="0"/>
                </a:cubicBezTo>
                <a:cubicBezTo>
                  <a:pt x="930870" y="22488"/>
                  <a:pt x="1245557" y="-22504"/>
                  <a:pt x="1407780" y="0"/>
                </a:cubicBezTo>
                <a:cubicBezTo>
                  <a:pt x="1570003" y="22504"/>
                  <a:pt x="1765787" y="-19736"/>
                  <a:pt x="1964344" y="0"/>
                </a:cubicBezTo>
                <a:cubicBezTo>
                  <a:pt x="2162901" y="19736"/>
                  <a:pt x="2540546" y="11309"/>
                  <a:pt x="2684604" y="0"/>
                </a:cubicBezTo>
                <a:cubicBezTo>
                  <a:pt x="2828662" y="-11309"/>
                  <a:pt x="3148953" y="-19439"/>
                  <a:pt x="3273907" y="0"/>
                </a:cubicBezTo>
                <a:cubicBezTo>
                  <a:pt x="3283707" y="282723"/>
                  <a:pt x="3287235" y="296514"/>
                  <a:pt x="3273907" y="588161"/>
                </a:cubicBezTo>
                <a:cubicBezTo>
                  <a:pt x="3260579" y="879808"/>
                  <a:pt x="3274368" y="1059796"/>
                  <a:pt x="3273907" y="1200329"/>
                </a:cubicBezTo>
                <a:cubicBezTo>
                  <a:pt x="3067506" y="1167687"/>
                  <a:pt x="2879129" y="1180806"/>
                  <a:pt x="2553647" y="1200329"/>
                </a:cubicBezTo>
                <a:cubicBezTo>
                  <a:pt x="2228165" y="1219852"/>
                  <a:pt x="2130835" y="1217837"/>
                  <a:pt x="1898866" y="1200329"/>
                </a:cubicBezTo>
                <a:cubicBezTo>
                  <a:pt x="1666897" y="1182821"/>
                  <a:pt x="1466525" y="1197604"/>
                  <a:pt x="1178607" y="1200329"/>
                </a:cubicBezTo>
                <a:cubicBezTo>
                  <a:pt x="890689" y="1203054"/>
                  <a:pt x="389211" y="1166160"/>
                  <a:pt x="0" y="1200329"/>
                </a:cubicBezTo>
                <a:cubicBezTo>
                  <a:pt x="-23651" y="971270"/>
                  <a:pt x="-11912" y="900742"/>
                  <a:pt x="0" y="612168"/>
                </a:cubicBezTo>
                <a:cubicBezTo>
                  <a:pt x="11912" y="323594"/>
                  <a:pt x="510" y="234574"/>
                  <a:pt x="0" y="0"/>
                </a:cubicBezTo>
                <a:close/>
              </a:path>
              <a:path w="3273907" h="1200329" stroke="0" extrusionOk="0">
                <a:moveTo>
                  <a:pt x="0" y="0"/>
                </a:moveTo>
                <a:cubicBezTo>
                  <a:pt x="267098" y="13273"/>
                  <a:pt x="424873" y="17791"/>
                  <a:pt x="720260" y="0"/>
                </a:cubicBezTo>
                <a:cubicBezTo>
                  <a:pt x="1015647" y="-17791"/>
                  <a:pt x="1164831" y="2854"/>
                  <a:pt x="1342302" y="0"/>
                </a:cubicBezTo>
                <a:cubicBezTo>
                  <a:pt x="1519773" y="-2854"/>
                  <a:pt x="1787586" y="14240"/>
                  <a:pt x="2029822" y="0"/>
                </a:cubicBezTo>
                <a:cubicBezTo>
                  <a:pt x="2272058" y="-14240"/>
                  <a:pt x="2527463" y="2312"/>
                  <a:pt x="2684604" y="0"/>
                </a:cubicBezTo>
                <a:cubicBezTo>
                  <a:pt x="2841745" y="-2312"/>
                  <a:pt x="3151426" y="-26892"/>
                  <a:pt x="3273907" y="0"/>
                </a:cubicBezTo>
                <a:cubicBezTo>
                  <a:pt x="3286598" y="274898"/>
                  <a:pt x="3254887" y="451820"/>
                  <a:pt x="3273907" y="576158"/>
                </a:cubicBezTo>
                <a:cubicBezTo>
                  <a:pt x="3292927" y="700496"/>
                  <a:pt x="3264981" y="1071559"/>
                  <a:pt x="3273907" y="1200329"/>
                </a:cubicBezTo>
                <a:cubicBezTo>
                  <a:pt x="3056992" y="1196150"/>
                  <a:pt x="2839648" y="1183831"/>
                  <a:pt x="2553647" y="1200329"/>
                </a:cubicBezTo>
                <a:cubicBezTo>
                  <a:pt x="2267646" y="1216827"/>
                  <a:pt x="2110413" y="1197559"/>
                  <a:pt x="1931605" y="1200329"/>
                </a:cubicBezTo>
                <a:cubicBezTo>
                  <a:pt x="1752797" y="1203099"/>
                  <a:pt x="1520032" y="1224468"/>
                  <a:pt x="1375041" y="1200329"/>
                </a:cubicBezTo>
                <a:cubicBezTo>
                  <a:pt x="1230050" y="1176190"/>
                  <a:pt x="911889" y="1236267"/>
                  <a:pt x="654781" y="1200329"/>
                </a:cubicBezTo>
                <a:cubicBezTo>
                  <a:pt x="397673" y="1164391"/>
                  <a:pt x="279472" y="1202056"/>
                  <a:pt x="0" y="1200329"/>
                </a:cubicBezTo>
                <a:cubicBezTo>
                  <a:pt x="-18403" y="889505"/>
                  <a:pt x="-22716" y="752814"/>
                  <a:pt x="0" y="576158"/>
                </a:cubicBezTo>
                <a:cubicBezTo>
                  <a:pt x="22716" y="399502"/>
                  <a:pt x="17222" y="263157"/>
                  <a:pt x="0" y="0"/>
                </a:cubicBezTo>
                <a:close/>
              </a:path>
            </a:pathLst>
          </a:custGeom>
          <a:solidFill>
            <a:schemeClr val="bg1"/>
          </a:solidFill>
          <a:ln>
            <a:solidFill>
              <a:schemeClr val="tx1"/>
            </a:solidFill>
            <a:extLst>
              <a:ext uri="{C807C97D-BFC1-408E-A445-0C87EB9F89A2}">
                <ask:lineSketchStyleProps xmlns:ask="http://schemas.microsoft.com/office/drawing/2018/sketchyshapes" sd="2406534683">
                  <a:prstGeom prst="rect">
                    <a:avLst/>
                  </a:prstGeom>
                  <ask:type>
                    <ask:lineSketchFreehand/>
                  </ask:type>
                </ask:lineSketchStyleProps>
              </a:ext>
            </a:extLst>
          </a:ln>
          <a:effectLst>
            <a:outerShdw blurRad="50800" dist="38100" dir="5400000" algn="t" rotWithShape="0">
              <a:prstClr val="black">
                <a:alpha val="40000"/>
              </a:prstClr>
            </a:outerShdw>
          </a:effectLst>
        </p:spPr>
        <p:txBody>
          <a:bodyPr wrap="square" rtlCol="0">
            <a:spAutoFit/>
          </a:bodyPr>
          <a:lstStyle/>
          <a:p>
            <a:pPr algn="ctr"/>
            <a:r>
              <a:rPr lang="en-GB" b="1" dirty="0">
                <a:latin typeface="Aptos" panose="020B0004020202020204" pitchFamily="34" charset="0"/>
              </a:rPr>
              <a:t>The ICAA will work alongside the person to help them tell others about their care needs and understand the process</a:t>
            </a:r>
          </a:p>
        </p:txBody>
      </p:sp>
      <p:sp>
        <p:nvSpPr>
          <p:cNvPr id="16" name="TextBox 15">
            <a:extLst>
              <a:ext uri="{FF2B5EF4-FFF2-40B4-BE49-F238E27FC236}">
                <a16:creationId xmlns:a16="http://schemas.microsoft.com/office/drawing/2014/main" id="{5FE28345-1BCE-7868-3791-C23D2A0A464A}"/>
              </a:ext>
            </a:extLst>
          </p:cNvPr>
          <p:cNvSpPr txBox="1"/>
          <p:nvPr/>
        </p:nvSpPr>
        <p:spPr>
          <a:xfrm>
            <a:off x="682394" y="5001130"/>
            <a:ext cx="2996588" cy="1200329"/>
          </a:xfrm>
          <a:custGeom>
            <a:avLst/>
            <a:gdLst>
              <a:gd name="connsiteX0" fmla="*/ 0 w 2996588"/>
              <a:gd name="connsiteY0" fmla="*/ 0 h 1200329"/>
              <a:gd name="connsiteX1" fmla="*/ 659249 w 2996588"/>
              <a:gd name="connsiteY1" fmla="*/ 0 h 1200329"/>
              <a:gd name="connsiteX2" fmla="*/ 1288533 w 2996588"/>
              <a:gd name="connsiteY2" fmla="*/ 0 h 1200329"/>
              <a:gd name="connsiteX3" fmla="*/ 1797953 w 2996588"/>
              <a:gd name="connsiteY3" fmla="*/ 0 h 1200329"/>
              <a:gd name="connsiteX4" fmla="*/ 2457202 w 2996588"/>
              <a:gd name="connsiteY4" fmla="*/ 0 h 1200329"/>
              <a:gd name="connsiteX5" fmla="*/ 2996588 w 2996588"/>
              <a:gd name="connsiteY5" fmla="*/ 0 h 1200329"/>
              <a:gd name="connsiteX6" fmla="*/ 2996588 w 2996588"/>
              <a:gd name="connsiteY6" fmla="*/ 588161 h 1200329"/>
              <a:gd name="connsiteX7" fmla="*/ 2996588 w 2996588"/>
              <a:gd name="connsiteY7" fmla="*/ 1200329 h 1200329"/>
              <a:gd name="connsiteX8" fmla="*/ 2337339 w 2996588"/>
              <a:gd name="connsiteY8" fmla="*/ 1200329 h 1200329"/>
              <a:gd name="connsiteX9" fmla="*/ 1738021 w 2996588"/>
              <a:gd name="connsiteY9" fmla="*/ 1200329 h 1200329"/>
              <a:gd name="connsiteX10" fmla="*/ 1078772 w 2996588"/>
              <a:gd name="connsiteY10" fmla="*/ 1200329 h 1200329"/>
              <a:gd name="connsiteX11" fmla="*/ 0 w 2996588"/>
              <a:gd name="connsiteY11" fmla="*/ 1200329 h 1200329"/>
              <a:gd name="connsiteX12" fmla="*/ 0 w 2996588"/>
              <a:gd name="connsiteY12" fmla="*/ 612168 h 1200329"/>
              <a:gd name="connsiteX13" fmla="*/ 0 w 2996588"/>
              <a:gd name="connsiteY13" fmla="*/ 0 h 120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96588" h="1200329" fill="none" extrusionOk="0">
                <a:moveTo>
                  <a:pt x="0" y="0"/>
                </a:moveTo>
                <a:cubicBezTo>
                  <a:pt x="237250" y="-11000"/>
                  <a:pt x="410018" y="-14458"/>
                  <a:pt x="659249" y="0"/>
                </a:cubicBezTo>
                <a:cubicBezTo>
                  <a:pt x="908480" y="14458"/>
                  <a:pt x="1161447" y="-8127"/>
                  <a:pt x="1288533" y="0"/>
                </a:cubicBezTo>
                <a:cubicBezTo>
                  <a:pt x="1415619" y="8127"/>
                  <a:pt x="1567198" y="16876"/>
                  <a:pt x="1797953" y="0"/>
                </a:cubicBezTo>
                <a:cubicBezTo>
                  <a:pt x="2028708" y="-16876"/>
                  <a:pt x="2198680" y="11480"/>
                  <a:pt x="2457202" y="0"/>
                </a:cubicBezTo>
                <a:cubicBezTo>
                  <a:pt x="2715724" y="-11480"/>
                  <a:pt x="2772727" y="26489"/>
                  <a:pt x="2996588" y="0"/>
                </a:cubicBezTo>
                <a:cubicBezTo>
                  <a:pt x="3006388" y="282723"/>
                  <a:pt x="3009916" y="296514"/>
                  <a:pt x="2996588" y="588161"/>
                </a:cubicBezTo>
                <a:cubicBezTo>
                  <a:pt x="2983260" y="879808"/>
                  <a:pt x="2997049" y="1059796"/>
                  <a:pt x="2996588" y="1200329"/>
                </a:cubicBezTo>
                <a:cubicBezTo>
                  <a:pt x="2700957" y="1198686"/>
                  <a:pt x="2506226" y="1232022"/>
                  <a:pt x="2337339" y="1200329"/>
                </a:cubicBezTo>
                <a:cubicBezTo>
                  <a:pt x="2168452" y="1168636"/>
                  <a:pt x="1983875" y="1225410"/>
                  <a:pt x="1738021" y="1200329"/>
                </a:cubicBezTo>
                <a:cubicBezTo>
                  <a:pt x="1492167" y="1175248"/>
                  <a:pt x="1283691" y="1176300"/>
                  <a:pt x="1078772" y="1200329"/>
                </a:cubicBezTo>
                <a:cubicBezTo>
                  <a:pt x="873853" y="1224358"/>
                  <a:pt x="519491" y="1216262"/>
                  <a:pt x="0" y="1200329"/>
                </a:cubicBezTo>
                <a:cubicBezTo>
                  <a:pt x="-23651" y="971270"/>
                  <a:pt x="-11912" y="900742"/>
                  <a:pt x="0" y="612168"/>
                </a:cubicBezTo>
                <a:cubicBezTo>
                  <a:pt x="11912" y="323594"/>
                  <a:pt x="510" y="234574"/>
                  <a:pt x="0" y="0"/>
                </a:cubicBezTo>
                <a:close/>
              </a:path>
              <a:path w="2996588" h="1200329" stroke="0" extrusionOk="0">
                <a:moveTo>
                  <a:pt x="0" y="0"/>
                </a:moveTo>
                <a:cubicBezTo>
                  <a:pt x="182314" y="25277"/>
                  <a:pt x="410579" y="-2521"/>
                  <a:pt x="659249" y="0"/>
                </a:cubicBezTo>
                <a:cubicBezTo>
                  <a:pt x="907919" y="2521"/>
                  <a:pt x="969553" y="-22069"/>
                  <a:pt x="1228601" y="0"/>
                </a:cubicBezTo>
                <a:cubicBezTo>
                  <a:pt x="1487649" y="22069"/>
                  <a:pt x="1671543" y="-8323"/>
                  <a:pt x="1857885" y="0"/>
                </a:cubicBezTo>
                <a:cubicBezTo>
                  <a:pt x="2044227" y="8323"/>
                  <a:pt x="2222983" y="-27872"/>
                  <a:pt x="2457202" y="0"/>
                </a:cubicBezTo>
                <a:cubicBezTo>
                  <a:pt x="2691421" y="27872"/>
                  <a:pt x="2783058" y="11147"/>
                  <a:pt x="2996588" y="0"/>
                </a:cubicBezTo>
                <a:cubicBezTo>
                  <a:pt x="3009279" y="274898"/>
                  <a:pt x="2977568" y="451820"/>
                  <a:pt x="2996588" y="576158"/>
                </a:cubicBezTo>
                <a:cubicBezTo>
                  <a:pt x="3015608" y="700496"/>
                  <a:pt x="2987662" y="1071559"/>
                  <a:pt x="2996588" y="1200329"/>
                </a:cubicBezTo>
                <a:cubicBezTo>
                  <a:pt x="2667611" y="1189964"/>
                  <a:pt x="2645899" y="1220745"/>
                  <a:pt x="2337339" y="1200329"/>
                </a:cubicBezTo>
                <a:cubicBezTo>
                  <a:pt x="2028779" y="1179913"/>
                  <a:pt x="1948313" y="1222306"/>
                  <a:pt x="1767987" y="1200329"/>
                </a:cubicBezTo>
                <a:cubicBezTo>
                  <a:pt x="1587661" y="1178352"/>
                  <a:pt x="1409891" y="1206051"/>
                  <a:pt x="1258567" y="1200329"/>
                </a:cubicBezTo>
                <a:cubicBezTo>
                  <a:pt x="1107243" y="1194607"/>
                  <a:pt x="869784" y="1226407"/>
                  <a:pt x="599318" y="1200329"/>
                </a:cubicBezTo>
                <a:cubicBezTo>
                  <a:pt x="328852" y="1174251"/>
                  <a:pt x="157352" y="1211476"/>
                  <a:pt x="0" y="1200329"/>
                </a:cubicBezTo>
                <a:cubicBezTo>
                  <a:pt x="-18403" y="889505"/>
                  <a:pt x="-22716" y="752814"/>
                  <a:pt x="0" y="576158"/>
                </a:cubicBezTo>
                <a:cubicBezTo>
                  <a:pt x="22716" y="399502"/>
                  <a:pt x="17222" y="263157"/>
                  <a:pt x="0" y="0"/>
                </a:cubicBezTo>
                <a:close/>
              </a:path>
            </a:pathLst>
          </a:custGeom>
          <a:solidFill>
            <a:schemeClr val="bg1"/>
          </a:solidFill>
          <a:ln>
            <a:solidFill>
              <a:schemeClr val="tx1"/>
            </a:solidFill>
            <a:extLst>
              <a:ext uri="{C807C97D-BFC1-408E-A445-0C87EB9F89A2}">
                <ask:lineSketchStyleProps xmlns:ask="http://schemas.microsoft.com/office/drawing/2018/sketchyshapes" sd="2406534683">
                  <a:prstGeom prst="rect">
                    <a:avLst/>
                  </a:prstGeom>
                  <ask:type>
                    <ask:lineSketchFreehand/>
                  </ask:type>
                </ask:lineSketchStyleProps>
              </a:ext>
            </a:extLst>
          </a:ln>
          <a:effectLst>
            <a:outerShdw blurRad="50800" dist="38100" dir="5400000" algn="t" rotWithShape="0">
              <a:prstClr val="black">
                <a:alpha val="40000"/>
              </a:prstClr>
            </a:outerShdw>
          </a:effectLst>
        </p:spPr>
        <p:txBody>
          <a:bodyPr wrap="square" rtlCol="0">
            <a:spAutoFit/>
          </a:bodyPr>
          <a:lstStyle/>
          <a:p>
            <a:pPr algn="ctr"/>
            <a:r>
              <a:rPr lang="en-GB" b="1" dirty="0">
                <a:latin typeface="Aptos" panose="020B0004020202020204" pitchFamily="34" charset="0"/>
              </a:rPr>
              <a:t>The ICAA can attend with the person at meetings or discussions being held about the person.</a:t>
            </a:r>
          </a:p>
        </p:txBody>
      </p:sp>
      <p:sp>
        <p:nvSpPr>
          <p:cNvPr id="18" name="TextBox 17">
            <a:extLst>
              <a:ext uri="{FF2B5EF4-FFF2-40B4-BE49-F238E27FC236}">
                <a16:creationId xmlns:a16="http://schemas.microsoft.com/office/drawing/2014/main" id="{634EF6A0-302C-1014-C523-5E3DD7176774}"/>
              </a:ext>
            </a:extLst>
          </p:cNvPr>
          <p:cNvSpPr txBox="1"/>
          <p:nvPr/>
        </p:nvSpPr>
        <p:spPr>
          <a:xfrm>
            <a:off x="8387921" y="4150192"/>
            <a:ext cx="2996588" cy="2031325"/>
          </a:xfrm>
          <a:custGeom>
            <a:avLst/>
            <a:gdLst>
              <a:gd name="connsiteX0" fmla="*/ 0 w 2996588"/>
              <a:gd name="connsiteY0" fmla="*/ 0 h 2031325"/>
              <a:gd name="connsiteX1" fmla="*/ 509420 w 2996588"/>
              <a:gd name="connsiteY1" fmla="*/ 0 h 2031325"/>
              <a:gd name="connsiteX2" fmla="*/ 1168669 w 2996588"/>
              <a:gd name="connsiteY2" fmla="*/ 0 h 2031325"/>
              <a:gd name="connsiteX3" fmla="*/ 1797953 w 2996588"/>
              <a:gd name="connsiteY3" fmla="*/ 0 h 2031325"/>
              <a:gd name="connsiteX4" fmla="*/ 2367305 w 2996588"/>
              <a:gd name="connsiteY4" fmla="*/ 0 h 2031325"/>
              <a:gd name="connsiteX5" fmla="*/ 2996588 w 2996588"/>
              <a:gd name="connsiteY5" fmla="*/ 0 h 2031325"/>
              <a:gd name="connsiteX6" fmla="*/ 2996588 w 2996588"/>
              <a:gd name="connsiteY6" fmla="*/ 677108 h 2031325"/>
              <a:gd name="connsiteX7" fmla="*/ 2996588 w 2996588"/>
              <a:gd name="connsiteY7" fmla="*/ 1354217 h 2031325"/>
              <a:gd name="connsiteX8" fmla="*/ 2996588 w 2996588"/>
              <a:gd name="connsiteY8" fmla="*/ 2031325 h 2031325"/>
              <a:gd name="connsiteX9" fmla="*/ 2457202 w 2996588"/>
              <a:gd name="connsiteY9" fmla="*/ 2031325 h 2031325"/>
              <a:gd name="connsiteX10" fmla="*/ 1887850 w 2996588"/>
              <a:gd name="connsiteY10" fmla="*/ 2031325 h 2031325"/>
              <a:gd name="connsiteX11" fmla="*/ 1348465 w 2996588"/>
              <a:gd name="connsiteY11" fmla="*/ 2031325 h 2031325"/>
              <a:gd name="connsiteX12" fmla="*/ 779113 w 2996588"/>
              <a:gd name="connsiteY12" fmla="*/ 2031325 h 2031325"/>
              <a:gd name="connsiteX13" fmla="*/ 0 w 2996588"/>
              <a:gd name="connsiteY13" fmla="*/ 2031325 h 2031325"/>
              <a:gd name="connsiteX14" fmla="*/ 0 w 2996588"/>
              <a:gd name="connsiteY14" fmla="*/ 1354217 h 2031325"/>
              <a:gd name="connsiteX15" fmla="*/ 0 w 2996588"/>
              <a:gd name="connsiteY15" fmla="*/ 697422 h 2031325"/>
              <a:gd name="connsiteX16" fmla="*/ 0 w 2996588"/>
              <a:gd name="connsiteY16" fmla="*/ 0 h 203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96588" h="2031325" fill="none" extrusionOk="0">
                <a:moveTo>
                  <a:pt x="0" y="0"/>
                </a:moveTo>
                <a:cubicBezTo>
                  <a:pt x="230110" y="21001"/>
                  <a:pt x="278665" y="16876"/>
                  <a:pt x="509420" y="0"/>
                </a:cubicBezTo>
                <a:cubicBezTo>
                  <a:pt x="740175" y="-16876"/>
                  <a:pt x="910147" y="11480"/>
                  <a:pt x="1168669" y="0"/>
                </a:cubicBezTo>
                <a:cubicBezTo>
                  <a:pt x="1427191" y="-11480"/>
                  <a:pt x="1664187" y="-24129"/>
                  <a:pt x="1797953" y="0"/>
                </a:cubicBezTo>
                <a:cubicBezTo>
                  <a:pt x="1931719" y="24129"/>
                  <a:pt x="2139938" y="20361"/>
                  <a:pt x="2367305" y="0"/>
                </a:cubicBezTo>
                <a:cubicBezTo>
                  <a:pt x="2594672" y="-20361"/>
                  <a:pt x="2826034" y="6004"/>
                  <a:pt x="2996588" y="0"/>
                </a:cubicBezTo>
                <a:cubicBezTo>
                  <a:pt x="3003757" y="190833"/>
                  <a:pt x="2993201" y="495907"/>
                  <a:pt x="2996588" y="677108"/>
                </a:cubicBezTo>
                <a:cubicBezTo>
                  <a:pt x="2999975" y="858309"/>
                  <a:pt x="3019928" y="1098186"/>
                  <a:pt x="2996588" y="1354217"/>
                </a:cubicBezTo>
                <a:cubicBezTo>
                  <a:pt x="2973248" y="1610248"/>
                  <a:pt x="2962859" y="1810817"/>
                  <a:pt x="2996588" y="2031325"/>
                </a:cubicBezTo>
                <a:cubicBezTo>
                  <a:pt x="2782175" y="2010698"/>
                  <a:pt x="2714219" y="2020289"/>
                  <a:pt x="2457202" y="2031325"/>
                </a:cubicBezTo>
                <a:cubicBezTo>
                  <a:pt x="2200185" y="2042361"/>
                  <a:pt x="2156530" y="2039319"/>
                  <a:pt x="1887850" y="2031325"/>
                </a:cubicBezTo>
                <a:cubicBezTo>
                  <a:pt x="1619170" y="2023331"/>
                  <a:pt x="1587814" y="2043081"/>
                  <a:pt x="1348465" y="2031325"/>
                </a:cubicBezTo>
                <a:cubicBezTo>
                  <a:pt x="1109117" y="2019569"/>
                  <a:pt x="1020142" y="2007363"/>
                  <a:pt x="779113" y="2031325"/>
                </a:cubicBezTo>
                <a:cubicBezTo>
                  <a:pt x="538084" y="2055287"/>
                  <a:pt x="285491" y="2031084"/>
                  <a:pt x="0" y="2031325"/>
                </a:cubicBezTo>
                <a:cubicBezTo>
                  <a:pt x="-4182" y="1889882"/>
                  <a:pt x="13047" y="1560743"/>
                  <a:pt x="0" y="1354217"/>
                </a:cubicBezTo>
                <a:cubicBezTo>
                  <a:pt x="-13047" y="1147691"/>
                  <a:pt x="-16600" y="998902"/>
                  <a:pt x="0" y="697422"/>
                </a:cubicBezTo>
                <a:cubicBezTo>
                  <a:pt x="16600" y="395943"/>
                  <a:pt x="-32418" y="288285"/>
                  <a:pt x="0" y="0"/>
                </a:cubicBezTo>
                <a:close/>
              </a:path>
              <a:path w="2996588" h="2031325" stroke="0" extrusionOk="0">
                <a:moveTo>
                  <a:pt x="0" y="0"/>
                </a:moveTo>
                <a:cubicBezTo>
                  <a:pt x="182314" y="25277"/>
                  <a:pt x="410579" y="-2521"/>
                  <a:pt x="659249" y="0"/>
                </a:cubicBezTo>
                <a:cubicBezTo>
                  <a:pt x="907919" y="2521"/>
                  <a:pt x="969553" y="-22069"/>
                  <a:pt x="1228601" y="0"/>
                </a:cubicBezTo>
                <a:cubicBezTo>
                  <a:pt x="1487649" y="22069"/>
                  <a:pt x="1671543" y="-8323"/>
                  <a:pt x="1857885" y="0"/>
                </a:cubicBezTo>
                <a:cubicBezTo>
                  <a:pt x="2044227" y="8323"/>
                  <a:pt x="2222983" y="-27872"/>
                  <a:pt x="2457202" y="0"/>
                </a:cubicBezTo>
                <a:cubicBezTo>
                  <a:pt x="2691421" y="27872"/>
                  <a:pt x="2783058" y="11147"/>
                  <a:pt x="2996588" y="0"/>
                </a:cubicBezTo>
                <a:cubicBezTo>
                  <a:pt x="2974409" y="231342"/>
                  <a:pt x="2964868" y="505889"/>
                  <a:pt x="2996588" y="636482"/>
                </a:cubicBezTo>
                <a:cubicBezTo>
                  <a:pt x="3028308" y="767075"/>
                  <a:pt x="2995334" y="1142889"/>
                  <a:pt x="2996588" y="1293277"/>
                </a:cubicBezTo>
                <a:cubicBezTo>
                  <a:pt x="2997842" y="1443665"/>
                  <a:pt x="2992766" y="1732634"/>
                  <a:pt x="2996588" y="2031325"/>
                </a:cubicBezTo>
                <a:cubicBezTo>
                  <a:pt x="2709078" y="2018625"/>
                  <a:pt x="2610544" y="2049284"/>
                  <a:pt x="2397270" y="2031325"/>
                </a:cubicBezTo>
                <a:cubicBezTo>
                  <a:pt x="2183996" y="2013366"/>
                  <a:pt x="2039174" y="2037047"/>
                  <a:pt x="1887850" y="2031325"/>
                </a:cubicBezTo>
                <a:cubicBezTo>
                  <a:pt x="1736526" y="2025603"/>
                  <a:pt x="1499067" y="2057403"/>
                  <a:pt x="1228601" y="2031325"/>
                </a:cubicBezTo>
                <a:cubicBezTo>
                  <a:pt x="958135" y="2005247"/>
                  <a:pt x="834882" y="2044012"/>
                  <a:pt x="689215" y="2031325"/>
                </a:cubicBezTo>
                <a:cubicBezTo>
                  <a:pt x="543548" y="2018638"/>
                  <a:pt x="273071" y="2047840"/>
                  <a:pt x="0" y="2031325"/>
                </a:cubicBezTo>
                <a:cubicBezTo>
                  <a:pt x="-32876" y="1846763"/>
                  <a:pt x="-29816" y="1659999"/>
                  <a:pt x="0" y="1333903"/>
                </a:cubicBezTo>
                <a:cubicBezTo>
                  <a:pt x="29816" y="1007807"/>
                  <a:pt x="-27661" y="898456"/>
                  <a:pt x="0" y="616169"/>
                </a:cubicBezTo>
                <a:cubicBezTo>
                  <a:pt x="27661" y="333882"/>
                  <a:pt x="-26479" y="194238"/>
                  <a:pt x="0" y="0"/>
                </a:cubicBezTo>
                <a:close/>
              </a:path>
            </a:pathLst>
          </a:custGeom>
          <a:solidFill>
            <a:schemeClr val="bg1"/>
          </a:solidFill>
          <a:ln>
            <a:solidFill>
              <a:schemeClr val="tx1"/>
            </a:solidFill>
            <a:extLst>
              <a:ext uri="{C807C97D-BFC1-408E-A445-0C87EB9F89A2}">
                <ask:lineSketchStyleProps xmlns:ask="http://schemas.microsoft.com/office/drawing/2018/sketchyshapes" sd="2406534683">
                  <a:prstGeom prst="rect">
                    <a:avLst/>
                  </a:prstGeom>
                  <ask:type>
                    <ask:lineSketchFreehand/>
                  </ask:type>
                </ask:lineSketchStyleProps>
              </a:ext>
            </a:extLst>
          </a:ln>
          <a:effectLst>
            <a:outerShdw blurRad="50800" dist="38100" dir="5400000" algn="t" rotWithShape="0">
              <a:prstClr val="black">
                <a:alpha val="40000"/>
              </a:prstClr>
            </a:outerShdw>
          </a:effectLst>
        </p:spPr>
        <p:txBody>
          <a:bodyPr wrap="square" rtlCol="0">
            <a:spAutoFit/>
          </a:bodyPr>
          <a:lstStyle/>
          <a:p>
            <a:pPr algn="ctr"/>
            <a:r>
              <a:rPr lang="en-GB" b="1" dirty="0">
                <a:latin typeface="Aptos" panose="020B0004020202020204" pitchFamily="34" charset="0"/>
              </a:rPr>
              <a:t>ICAA is accessed through a professional referral. </a:t>
            </a:r>
          </a:p>
          <a:p>
            <a:pPr algn="ctr"/>
            <a:endParaRPr lang="en-GB" b="1" dirty="0">
              <a:latin typeface="Aptos" panose="020B0004020202020204" pitchFamily="34" charset="0"/>
            </a:endParaRPr>
          </a:p>
          <a:p>
            <a:pPr algn="ctr"/>
            <a:r>
              <a:rPr lang="en-GB" b="1" dirty="0">
                <a:latin typeface="Aptos" panose="020B0004020202020204" pitchFamily="34" charset="0"/>
              </a:rPr>
              <a:t>Advocacy support can also be through self-referral where there is a general advocacy service.</a:t>
            </a:r>
          </a:p>
        </p:txBody>
      </p:sp>
      <p:pic>
        <p:nvPicPr>
          <p:cNvPr id="29" name="Graphic 28" descr="Receiver with solid fill">
            <a:extLst>
              <a:ext uri="{FF2B5EF4-FFF2-40B4-BE49-F238E27FC236}">
                <a16:creationId xmlns:a16="http://schemas.microsoft.com/office/drawing/2014/main" id="{2F459817-384E-515F-7EF1-01913C62239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8192646">
            <a:off x="9559525" y="3598237"/>
            <a:ext cx="784168" cy="784168"/>
          </a:xfrm>
          <a:prstGeom prst="rect">
            <a:avLst/>
          </a:prstGeom>
        </p:spPr>
      </p:pic>
      <p:pic>
        <p:nvPicPr>
          <p:cNvPr id="3" name="Picture 2">
            <a:extLst>
              <a:ext uri="{FF2B5EF4-FFF2-40B4-BE49-F238E27FC236}">
                <a16:creationId xmlns:a16="http://schemas.microsoft.com/office/drawing/2014/main" id="{0AA5C78A-A8BC-CF36-CBF9-72999E9D693E}"/>
              </a:ext>
            </a:extLst>
          </p:cNvPr>
          <p:cNvPicPr>
            <a:picLocks noChangeAspect="1"/>
          </p:cNvPicPr>
          <p:nvPr/>
        </p:nvPicPr>
        <p:blipFill>
          <a:blip r:embed="rId11"/>
          <a:stretch>
            <a:fillRect/>
          </a:stretch>
        </p:blipFill>
        <p:spPr>
          <a:xfrm>
            <a:off x="3005866" y="14961"/>
            <a:ext cx="5846571" cy="853514"/>
          </a:xfrm>
          <a:prstGeom prst="rect">
            <a:avLst/>
          </a:prstGeom>
        </p:spPr>
      </p:pic>
      <p:pic>
        <p:nvPicPr>
          <p:cNvPr id="11" name="Graphic 10" descr="User with solid fill">
            <a:extLst>
              <a:ext uri="{FF2B5EF4-FFF2-40B4-BE49-F238E27FC236}">
                <a16:creationId xmlns:a16="http://schemas.microsoft.com/office/drawing/2014/main" id="{38FB685E-888A-BBE9-9B37-278481ABD1E0}"/>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169077" y="535010"/>
            <a:ext cx="1154397" cy="1154397"/>
          </a:xfrm>
          <a:prstGeom prst="rect">
            <a:avLst/>
          </a:prstGeom>
        </p:spPr>
      </p:pic>
      <p:pic>
        <p:nvPicPr>
          <p:cNvPr id="17" name="Graphic 16" descr="User with solid fill">
            <a:extLst>
              <a:ext uri="{FF2B5EF4-FFF2-40B4-BE49-F238E27FC236}">
                <a16:creationId xmlns:a16="http://schemas.microsoft.com/office/drawing/2014/main" id="{A5CEC2F5-BB97-900B-2262-AA09D60736D6}"/>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93118" y="535010"/>
            <a:ext cx="1154397" cy="1154397"/>
          </a:xfrm>
          <a:prstGeom prst="rect">
            <a:avLst/>
          </a:prstGeom>
        </p:spPr>
      </p:pic>
    </p:spTree>
    <p:extLst>
      <p:ext uri="{BB962C8B-B14F-4D97-AF65-F5344CB8AC3E}">
        <p14:creationId xmlns:p14="http://schemas.microsoft.com/office/powerpoint/2010/main" val="746944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17115F77-2FAE-4CA7-9A7F-10D5F2C8F8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31" name="Rectangle 30">
            <a:extLst>
              <a:ext uri="{FF2B5EF4-FFF2-40B4-BE49-F238E27FC236}">
                <a16:creationId xmlns:a16="http://schemas.microsoft.com/office/drawing/2014/main" id="{5CD4C046-A04C-46CC-AFA3-6B0621F628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useBgFill="1">
        <p:nvSpPr>
          <p:cNvPr id="32" name="Rectangle 31">
            <a:extLst>
              <a:ext uri="{FF2B5EF4-FFF2-40B4-BE49-F238E27FC236}">
                <a16:creationId xmlns:a16="http://schemas.microsoft.com/office/drawing/2014/main" id="{D589E016-1EE1-484C-8423-012B4B7806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76655907-7329-490E-6348-927739C63B55}"/>
              </a:ext>
            </a:extLst>
          </p:cNvPr>
          <p:cNvPicPr>
            <a:picLocks noChangeAspect="1"/>
          </p:cNvPicPr>
          <p:nvPr/>
        </p:nvPicPr>
        <p:blipFill rotWithShape="1">
          <a:blip r:embed="rId3"/>
          <a:srcRect t="7928" r="6724"/>
          <a:stretch/>
        </p:blipFill>
        <p:spPr>
          <a:xfrm>
            <a:off x="20" y="-1"/>
            <a:ext cx="12188932" cy="6858000"/>
          </a:xfrm>
          <a:prstGeom prst="rect">
            <a:avLst/>
          </a:prstGeom>
        </p:spPr>
      </p:pic>
      <p:sp>
        <p:nvSpPr>
          <p:cNvPr id="33" name="Rectangle 32">
            <a:extLst>
              <a:ext uri="{FF2B5EF4-FFF2-40B4-BE49-F238E27FC236}">
                <a16:creationId xmlns:a16="http://schemas.microsoft.com/office/drawing/2014/main" id="{46100866-3689-418C-84D9-07C7E2435C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300114"/>
            <a:ext cx="4053525" cy="4257773"/>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2" name="Title 1">
            <a:extLst>
              <a:ext uri="{FF2B5EF4-FFF2-40B4-BE49-F238E27FC236}">
                <a16:creationId xmlns:a16="http://schemas.microsoft.com/office/drawing/2014/main" id="{7679CCA0-D924-08C2-1AC3-193F91D8AB7F}"/>
              </a:ext>
            </a:extLst>
          </p:cNvPr>
          <p:cNvSpPr>
            <a:spLocks noGrp="1"/>
          </p:cNvSpPr>
          <p:nvPr>
            <p:ph type="title"/>
          </p:nvPr>
        </p:nvSpPr>
        <p:spPr>
          <a:xfrm>
            <a:off x="334557" y="1653703"/>
            <a:ext cx="3361953" cy="2470488"/>
          </a:xfrm>
        </p:spPr>
        <p:txBody>
          <a:bodyPr vert="horz" lIns="91440" tIns="45720" rIns="91440" bIns="45720" rtlCol="0" anchor="b">
            <a:normAutofit/>
          </a:bodyPr>
          <a:lstStyle/>
          <a:p>
            <a:r>
              <a:rPr lang="en-US" sz="4400" b="1" spc="-100" dirty="0">
                <a:solidFill>
                  <a:schemeClr val="tx1"/>
                </a:solidFill>
              </a:rPr>
              <a:t>An easy overview of the MCA05. </a:t>
            </a:r>
          </a:p>
        </p:txBody>
      </p:sp>
    </p:spTree>
    <p:extLst>
      <p:ext uri="{BB962C8B-B14F-4D97-AF65-F5344CB8AC3E}">
        <p14:creationId xmlns:p14="http://schemas.microsoft.com/office/powerpoint/2010/main" val="283480426"/>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pattFill prst="ltHorz">
          <a:fgClr>
            <a:schemeClr val="accent1"/>
          </a:fgClr>
          <a:bgClr>
            <a:schemeClr val="bg1"/>
          </a:bgClr>
        </a:patt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B088F253-50A7-7705-1B91-86FD0641A067}"/>
              </a:ext>
            </a:extLst>
          </p:cNvPr>
          <p:cNvSpPr/>
          <p:nvPr/>
        </p:nvSpPr>
        <p:spPr>
          <a:xfrm>
            <a:off x="7652084" y="3823340"/>
            <a:ext cx="4391527" cy="2677656"/>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descr="What is the Mental Capacity Act | Lambeth Safeguarding Adults Board">
            <a:extLst>
              <a:ext uri="{FF2B5EF4-FFF2-40B4-BE49-F238E27FC236}">
                <a16:creationId xmlns:a16="http://schemas.microsoft.com/office/drawing/2014/main" id="{238D240C-4676-9CC6-ADD8-A5F13541CE36}"/>
              </a:ext>
            </a:extLst>
          </p:cNvPr>
          <p:cNvPicPr>
            <a:picLocks noChangeAspect="1" noChangeArrowheads="1"/>
          </p:cNvPicPr>
          <p:nvPr/>
        </p:nvPicPr>
        <p:blipFill rotWithShape="1">
          <a:blip r:embed="rId3">
            <a:clrChange>
              <a:clrFrom>
                <a:srgbClr val="FFFFFF"/>
              </a:clrFrom>
              <a:clrTo>
                <a:srgbClr val="FFFFFF">
                  <a:alpha val="0"/>
                </a:srgbClr>
              </a:clrTo>
            </a:clrChange>
            <a:duotone>
              <a:prstClr val="black"/>
              <a:schemeClr val="bg1">
                <a:tint val="45000"/>
                <a:satMod val="400000"/>
              </a:schemeClr>
            </a:duotone>
            <a:alphaModFix/>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11335" r="9394"/>
          <a:stretch/>
        </p:blipFill>
        <p:spPr bwMode="auto">
          <a:xfrm>
            <a:off x="7686259" y="3931638"/>
            <a:ext cx="4261539" cy="2569358"/>
          </a:xfrm>
          <a:custGeom>
            <a:avLst/>
            <a:gdLst>
              <a:gd name="connsiteX0" fmla="*/ 0 w 4261539"/>
              <a:gd name="connsiteY0" fmla="*/ 0 h 2569358"/>
              <a:gd name="connsiteX1" fmla="*/ 566176 w 4261539"/>
              <a:gd name="connsiteY1" fmla="*/ 0 h 2569358"/>
              <a:gd name="connsiteX2" fmla="*/ 1047121 w 4261539"/>
              <a:gd name="connsiteY2" fmla="*/ 0 h 2569358"/>
              <a:gd name="connsiteX3" fmla="*/ 1741143 w 4261539"/>
              <a:gd name="connsiteY3" fmla="*/ 0 h 2569358"/>
              <a:gd name="connsiteX4" fmla="*/ 2307319 w 4261539"/>
              <a:gd name="connsiteY4" fmla="*/ 0 h 2569358"/>
              <a:gd name="connsiteX5" fmla="*/ 2873495 w 4261539"/>
              <a:gd name="connsiteY5" fmla="*/ 0 h 2569358"/>
              <a:gd name="connsiteX6" fmla="*/ 3567517 w 4261539"/>
              <a:gd name="connsiteY6" fmla="*/ 0 h 2569358"/>
              <a:gd name="connsiteX7" fmla="*/ 4261539 w 4261539"/>
              <a:gd name="connsiteY7" fmla="*/ 0 h 2569358"/>
              <a:gd name="connsiteX8" fmla="*/ 4261539 w 4261539"/>
              <a:gd name="connsiteY8" fmla="*/ 693727 h 2569358"/>
              <a:gd name="connsiteX9" fmla="*/ 4261539 w 4261539"/>
              <a:gd name="connsiteY9" fmla="*/ 1284679 h 2569358"/>
              <a:gd name="connsiteX10" fmla="*/ 4261539 w 4261539"/>
              <a:gd name="connsiteY10" fmla="*/ 1875631 h 2569358"/>
              <a:gd name="connsiteX11" fmla="*/ 4261539 w 4261539"/>
              <a:gd name="connsiteY11" fmla="*/ 2569358 h 2569358"/>
              <a:gd name="connsiteX12" fmla="*/ 3610132 w 4261539"/>
              <a:gd name="connsiteY12" fmla="*/ 2569358 h 2569358"/>
              <a:gd name="connsiteX13" fmla="*/ 2916110 w 4261539"/>
              <a:gd name="connsiteY13" fmla="*/ 2569358 h 2569358"/>
              <a:gd name="connsiteX14" fmla="*/ 2222088 w 4261539"/>
              <a:gd name="connsiteY14" fmla="*/ 2569358 h 2569358"/>
              <a:gd name="connsiteX15" fmla="*/ 1698528 w 4261539"/>
              <a:gd name="connsiteY15" fmla="*/ 2569358 h 2569358"/>
              <a:gd name="connsiteX16" fmla="*/ 1089736 w 4261539"/>
              <a:gd name="connsiteY16" fmla="*/ 2569358 h 2569358"/>
              <a:gd name="connsiteX17" fmla="*/ 0 w 4261539"/>
              <a:gd name="connsiteY17" fmla="*/ 2569358 h 2569358"/>
              <a:gd name="connsiteX18" fmla="*/ 0 w 4261539"/>
              <a:gd name="connsiteY18" fmla="*/ 1927019 h 2569358"/>
              <a:gd name="connsiteX19" fmla="*/ 0 w 4261539"/>
              <a:gd name="connsiteY19" fmla="*/ 1336066 h 2569358"/>
              <a:gd name="connsiteX20" fmla="*/ 0 w 4261539"/>
              <a:gd name="connsiteY20" fmla="*/ 745114 h 2569358"/>
              <a:gd name="connsiteX21" fmla="*/ 0 w 4261539"/>
              <a:gd name="connsiteY21" fmla="*/ 0 h 2569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61539" h="2569358" extrusionOk="0">
                <a:moveTo>
                  <a:pt x="0" y="0"/>
                </a:moveTo>
                <a:cubicBezTo>
                  <a:pt x="115865" y="-10834"/>
                  <a:pt x="431947" y="-13615"/>
                  <a:pt x="566176" y="0"/>
                </a:cubicBezTo>
                <a:cubicBezTo>
                  <a:pt x="700405" y="13615"/>
                  <a:pt x="862844" y="-21066"/>
                  <a:pt x="1047121" y="0"/>
                </a:cubicBezTo>
                <a:cubicBezTo>
                  <a:pt x="1231399" y="21066"/>
                  <a:pt x="1575464" y="-21697"/>
                  <a:pt x="1741143" y="0"/>
                </a:cubicBezTo>
                <a:cubicBezTo>
                  <a:pt x="1906822" y="21697"/>
                  <a:pt x="2102914" y="17395"/>
                  <a:pt x="2307319" y="0"/>
                </a:cubicBezTo>
                <a:cubicBezTo>
                  <a:pt x="2511724" y="-17395"/>
                  <a:pt x="2637028" y="-24554"/>
                  <a:pt x="2873495" y="0"/>
                </a:cubicBezTo>
                <a:cubicBezTo>
                  <a:pt x="3109962" y="24554"/>
                  <a:pt x="3351546" y="-3110"/>
                  <a:pt x="3567517" y="0"/>
                </a:cubicBezTo>
                <a:cubicBezTo>
                  <a:pt x="3783488" y="3110"/>
                  <a:pt x="4116486" y="3820"/>
                  <a:pt x="4261539" y="0"/>
                </a:cubicBezTo>
                <a:cubicBezTo>
                  <a:pt x="4271134" y="140291"/>
                  <a:pt x="4265190" y="527652"/>
                  <a:pt x="4261539" y="693727"/>
                </a:cubicBezTo>
                <a:cubicBezTo>
                  <a:pt x="4257888" y="859802"/>
                  <a:pt x="4263885" y="1141656"/>
                  <a:pt x="4261539" y="1284679"/>
                </a:cubicBezTo>
                <a:cubicBezTo>
                  <a:pt x="4259193" y="1427702"/>
                  <a:pt x="4259771" y="1709958"/>
                  <a:pt x="4261539" y="1875631"/>
                </a:cubicBezTo>
                <a:cubicBezTo>
                  <a:pt x="4263307" y="2041304"/>
                  <a:pt x="4283292" y="2302969"/>
                  <a:pt x="4261539" y="2569358"/>
                </a:cubicBezTo>
                <a:cubicBezTo>
                  <a:pt x="3953199" y="2591618"/>
                  <a:pt x="3814533" y="2553457"/>
                  <a:pt x="3610132" y="2569358"/>
                </a:cubicBezTo>
                <a:cubicBezTo>
                  <a:pt x="3405731" y="2585259"/>
                  <a:pt x="3077946" y="2581318"/>
                  <a:pt x="2916110" y="2569358"/>
                </a:cubicBezTo>
                <a:cubicBezTo>
                  <a:pt x="2754274" y="2557398"/>
                  <a:pt x="2451947" y="2536515"/>
                  <a:pt x="2222088" y="2569358"/>
                </a:cubicBezTo>
                <a:cubicBezTo>
                  <a:pt x="1992229" y="2602201"/>
                  <a:pt x="1819622" y="2562381"/>
                  <a:pt x="1698528" y="2569358"/>
                </a:cubicBezTo>
                <a:cubicBezTo>
                  <a:pt x="1577434" y="2576335"/>
                  <a:pt x="1217973" y="2596211"/>
                  <a:pt x="1089736" y="2569358"/>
                </a:cubicBezTo>
                <a:cubicBezTo>
                  <a:pt x="961499" y="2542505"/>
                  <a:pt x="350212" y="2540529"/>
                  <a:pt x="0" y="2569358"/>
                </a:cubicBezTo>
                <a:cubicBezTo>
                  <a:pt x="28323" y="2374243"/>
                  <a:pt x="28756" y="2195997"/>
                  <a:pt x="0" y="1927019"/>
                </a:cubicBezTo>
                <a:cubicBezTo>
                  <a:pt x="-28756" y="1658041"/>
                  <a:pt x="20867" y="1614575"/>
                  <a:pt x="0" y="1336066"/>
                </a:cubicBezTo>
                <a:cubicBezTo>
                  <a:pt x="-20867" y="1057557"/>
                  <a:pt x="-28794" y="1023140"/>
                  <a:pt x="0" y="745114"/>
                </a:cubicBezTo>
                <a:cubicBezTo>
                  <a:pt x="28794" y="467088"/>
                  <a:pt x="11081" y="339296"/>
                  <a:pt x="0" y="0"/>
                </a:cubicBezTo>
                <a:close/>
              </a:path>
            </a:pathLst>
          </a:custGeom>
          <a:noFill/>
          <a:ln w="28575">
            <a:solidFill>
              <a:schemeClr val="tx1"/>
            </a:solidFill>
            <a:extLst>
              <a:ext uri="{C807C97D-BFC1-408E-A445-0C87EB9F89A2}">
                <ask:lineSketchStyleProps xmlns:ask="http://schemas.microsoft.com/office/drawing/2018/sketchyshapes" sd="1219033472">
                  <a:prstGeom prst="rect">
                    <a:avLst/>
                  </a:prstGeom>
                  <ask:type>
                    <ask:lineSketchFreehand/>
                  </ask:type>
                </ask:lineSketchStyleProps>
              </a:ext>
            </a:extLst>
          </a:ln>
          <a:effectLst/>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BD6C9CEE-DB28-CB2A-1CA3-521890011087}"/>
              </a:ext>
            </a:extLst>
          </p:cNvPr>
          <p:cNvSpPr txBox="1"/>
          <p:nvPr/>
        </p:nvSpPr>
        <p:spPr>
          <a:xfrm>
            <a:off x="679174" y="636105"/>
            <a:ext cx="11022495" cy="1384995"/>
          </a:xfrm>
          <a:custGeom>
            <a:avLst/>
            <a:gdLst>
              <a:gd name="connsiteX0" fmla="*/ 0 w 11022495"/>
              <a:gd name="connsiteY0" fmla="*/ 0 h 1384995"/>
              <a:gd name="connsiteX1" fmla="*/ 909356 w 11022495"/>
              <a:gd name="connsiteY1" fmla="*/ 0 h 1384995"/>
              <a:gd name="connsiteX2" fmla="*/ 1598262 w 11022495"/>
              <a:gd name="connsiteY2" fmla="*/ 0 h 1384995"/>
              <a:gd name="connsiteX3" fmla="*/ 2287168 w 11022495"/>
              <a:gd name="connsiteY3" fmla="*/ 0 h 1384995"/>
              <a:gd name="connsiteX4" fmla="*/ 2976074 w 11022495"/>
              <a:gd name="connsiteY4" fmla="*/ 0 h 1384995"/>
              <a:gd name="connsiteX5" fmla="*/ 3885429 w 11022495"/>
              <a:gd name="connsiteY5" fmla="*/ 0 h 1384995"/>
              <a:gd name="connsiteX6" fmla="*/ 4684560 w 11022495"/>
              <a:gd name="connsiteY6" fmla="*/ 0 h 1384995"/>
              <a:gd name="connsiteX7" fmla="*/ 5153016 w 11022495"/>
              <a:gd name="connsiteY7" fmla="*/ 0 h 1384995"/>
              <a:gd name="connsiteX8" fmla="*/ 5731697 w 11022495"/>
              <a:gd name="connsiteY8" fmla="*/ 0 h 1384995"/>
              <a:gd name="connsiteX9" fmla="*/ 6089928 w 11022495"/>
              <a:gd name="connsiteY9" fmla="*/ 0 h 1384995"/>
              <a:gd name="connsiteX10" fmla="*/ 6668609 w 11022495"/>
              <a:gd name="connsiteY10" fmla="*/ 0 h 1384995"/>
              <a:gd name="connsiteX11" fmla="*/ 7467740 w 11022495"/>
              <a:gd name="connsiteY11" fmla="*/ 0 h 1384995"/>
              <a:gd name="connsiteX12" fmla="*/ 7936196 w 11022495"/>
              <a:gd name="connsiteY12" fmla="*/ 0 h 1384995"/>
              <a:gd name="connsiteX13" fmla="*/ 8404652 w 11022495"/>
              <a:gd name="connsiteY13" fmla="*/ 0 h 1384995"/>
              <a:gd name="connsiteX14" fmla="*/ 8983333 w 11022495"/>
              <a:gd name="connsiteY14" fmla="*/ 0 h 1384995"/>
              <a:gd name="connsiteX15" fmla="*/ 9672239 w 11022495"/>
              <a:gd name="connsiteY15" fmla="*/ 0 h 1384995"/>
              <a:gd name="connsiteX16" fmla="*/ 11022495 w 11022495"/>
              <a:gd name="connsiteY16" fmla="*/ 0 h 1384995"/>
              <a:gd name="connsiteX17" fmla="*/ 11022495 w 11022495"/>
              <a:gd name="connsiteY17" fmla="*/ 720197 h 1384995"/>
              <a:gd name="connsiteX18" fmla="*/ 11022495 w 11022495"/>
              <a:gd name="connsiteY18" fmla="*/ 1384995 h 1384995"/>
              <a:gd name="connsiteX19" fmla="*/ 10333589 w 11022495"/>
              <a:gd name="connsiteY19" fmla="*/ 1384995 h 1384995"/>
              <a:gd name="connsiteX20" fmla="*/ 9754908 w 11022495"/>
              <a:gd name="connsiteY20" fmla="*/ 1384995 h 1384995"/>
              <a:gd name="connsiteX21" fmla="*/ 9176227 w 11022495"/>
              <a:gd name="connsiteY21" fmla="*/ 1384995 h 1384995"/>
              <a:gd name="connsiteX22" fmla="*/ 8817996 w 11022495"/>
              <a:gd name="connsiteY22" fmla="*/ 1384995 h 1384995"/>
              <a:gd name="connsiteX23" fmla="*/ 8239315 w 11022495"/>
              <a:gd name="connsiteY23" fmla="*/ 1384995 h 1384995"/>
              <a:gd name="connsiteX24" fmla="*/ 7881084 w 11022495"/>
              <a:gd name="connsiteY24" fmla="*/ 1384995 h 1384995"/>
              <a:gd name="connsiteX25" fmla="*/ 7192178 w 11022495"/>
              <a:gd name="connsiteY25" fmla="*/ 1384995 h 1384995"/>
              <a:gd name="connsiteX26" fmla="*/ 6833947 w 11022495"/>
              <a:gd name="connsiteY26" fmla="*/ 1384995 h 1384995"/>
              <a:gd name="connsiteX27" fmla="*/ 6255266 w 11022495"/>
              <a:gd name="connsiteY27" fmla="*/ 1384995 h 1384995"/>
              <a:gd name="connsiteX28" fmla="*/ 5566360 w 11022495"/>
              <a:gd name="connsiteY28" fmla="*/ 1384995 h 1384995"/>
              <a:gd name="connsiteX29" fmla="*/ 4767229 w 11022495"/>
              <a:gd name="connsiteY29" fmla="*/ 1384995 h 1384995"/>
              <a:gd name="connsiteX30" fmla="*/ 4078323 w 11022495"/>
              <a:gd name="connsiteY30" fmla="*/ 1384995 h 1384995"/>
              <a:gd name="connsiteX31" fmla="*/ 3279192 w 11022495"/>
              <a:gd name="connsiteY31" fmla="*/ 1384995 h 1384995"/>
              <a:gd name="connsiteX32" fmla="*/ 2700511 w 11022495"/>
              <a:gd name="connsiteY32" fmla="*/ 1384995 h 1384995"/>
              <a:gd name="connsiteX33" fmla="*/ 2342280 w 11022495"/>
              <a:gd name="connsiteY33" fmla="*/ 1384995 h 1384995"/>
              <a:gd name="connsiteX34" fmla="*/ 1873824 w 11022495"/>
              <a:gd name="connsiteY34" fmla="*/ 1384995 h 1384995"/>
              <a:gd name="connsiteX35" fmla="*/ 1515593 w 11022495"/>
              <a:gd name="connsiteY35" fmla="*/ 1384995 h 1384995"/>
              <a:gd name="connsiteX36" fmla="*/ 1157362 w 11022495"/>
              <a:gd name="connsiteY36" fmla="*/ 1384995 h 1384995"/>
              <a:gd name="connsiteX37" fmla="*/ 0 w 11022495"/>
              <a:gd name="connsiteY37" fmla="*/ 1384995 h 1384995"/>
              <a:gd name="connsiteX38" fmla="*/ 0 w 11022495"/>
              <a:gd name="connsiteY38" fmla="*/ 692498 h 1384995"/>
              <a:gd name="connsiteX39" fmla="*/ 0 w 11022495"/>
              <a:gd name="connsiteY39" fmla="*/ 0 h 1384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022495" h="1384995" fill="none" extrusionOk="0">
                <a:moveTo>
                  <a:pt x="0" y="0"/>
                </a:moveTo>
                <a:cubicBezTo>
                  <a:pt x="447577" y="-24976"/>
                  <a:pt x="527270" y="-1688"/>
                  <a:pt x="909356" y="0"/>
                </a:cubicBezTo>
                <a:cubicBezTo>
                  <a:pt x="1291442" y="1688"/>
                  <a:pt x="1348924" y="-27592"/>
                  <a:pt x="1598262" y="0"/>
                </a:cubicBezTo>
                <a:cubicBezTo>
                  <a:pt x="1847600" y="27592"/>
                  <a:pt x="2112213" y="-17161"/>
                  <a:pt x="2287168" y="0"/>
                </a:cubicBezTo>
                <a:cubicBezTo>
                  <a:pt x="2462123" y="17161"/>
                  <a:pt x="2798901" y="707"/>
                  <a:pt x="2976074" y="0"/>
                </a:cubicBezTo>
                <a:cubicBezTo>
                  <a:pt x="3153247" y="-707"/>
                  <a:pt x="3552537" y="-15647"/>
                  <a:pt x="3885429" y="0"/>
                </a:cubicBezTo>
                <a:cubicBezTo>
                  <a:pt x="4218322" y="15647"/>
                  <a:pt x="4299214" y="-9514"/>
                  <a:pt x="4684560" y="0"/>
                </a:cubicBezTo>
                <a:cubicBezTo>
                  <a:pt x="5069906" y="9514"/>
                  <a:pt x="4985291" y="1264"/>
                  <a:pt x="5153016" y="0"/>
                </a:cubicBezTo>
                <a:cubicBezTo>
                  <a:pt x="5320741" y="-1264"/>
                  <a:pt x="5567651" y="-19456"/>
                  <a:pt x="5731697" y="0"/>
                </a:cubicBezTo>
                <a:cubicBezTo>
                  <a:pt x="5895743" y="19456"/>
                  <a:pt x="5995504" y="-9093"/>
                  <a:pt x="6089928" y="0"/>
                </a:cubicBezTo>
                <a:cubicBezTo>
                  <a:pt x="6184352" y="9093"/>
                  <a:pt x="6526945" y="-4086"/>
                  <a:pt x="6668609" y="0"/>
                </a:cubicBezTo>
                <a:cubicBezTo>
                  <a:pt x="6810273" y="4086"/>
                  <a:pt x="7224001" y="879"/>
                  <a:pt x="7467740" y="0"/>
                </a:cubicBezTo>
                <a:cubicBezTo>
                  <a:pt x="7711479" y="-879"/>
                  <a:pt x="7745747" y="1197"/>
                  <a:pt x="7936196" y="0"/>
                </a:cubicBezTo>
                <a:cubicBezTo>
                  <a:pt x="8126645" y="-1197"/>
                  <a:pt x="8201640" y="10995"/>
                  <a:pt x="8404652" y="0"/>
                </a:cubicBezTo>
                <a:cubicBezTo>
                  <a:pt x="8607664" y="-10995"/>
                  <a:pt x="8834883" y="-26358"/>
                  <a:pt x="8983333" y="0"/>
                </a:cubicBezTo>
                <a:cubicBezTo>
                  <a:pt x="9131783" y="26358"/>
                  <a:pt x="9416913" y="-23017"/>
                  <a:pt x="9672239" y="0"/>
                </a:cubicBezTo>
                <a:cubicBezTo>
                  <a:pt x="9927565" y="23017"/>
                  <a:pt x="10481584" y="4772"/>
                  <a:pt x="11022495" y="0"/>
                </a:cubicBezTo>
                <a:cubicBezTo>
                  <a:pt x="11018661" y="334464"/>
                  <a:pt x="10995955" y="444330"/>
                  <a:pt x="11022495" y="720197"/>
                </a:cubicBezTo>
                <a:cubicBezTo>
                  <a:pt x="11049035" y="996064"/>
                  <a:pt x="11018151" y="1205264"/>
                  <a:pt x="11022495" y="1384995"/>
                </a:cubicBezTo>
                <a:cubicBezTo>
                  <a:pt x="10764548" y="1418511"/>
                  <a:pt x="10545749" y="1358451"/>
                  <a:pt x="10333589" y="1384995"/>
                </a:cubicBezTo>
                <a:cubicBezTo>
                  <a:pt x="10121429" y="1411539"/>
                  <a:pt x="9892991" y="1411967"/>
                  <a:pt x="9754908" y="1384995"/>
                </a:cubicBezTo>
                <a:cubicBezTo>
                  <a:pt x="9616825" y="1358023"/>
                  <a:pt x="9389098" y="1359391"/>
                  <a:pt x="9176227" y="1384995"/>
                </a:cubicBezTo>
                <a:cubicBezTo>
                  <a:pt x="8963356" y="1410599"/>
                  <a:pt x="8899298" y="1387291"/>
                  <a:pt x="8817996" y="1384995"/>
                </a:cubicBezTo>
                <a:cubicBezTo>
                  <a:pt x="8736694" y="1382699"/>
                  <a:pt x="8355900" y="1364544"/>
                  <a:pt x="8239315" y="1384995"/>
                </a:cubicBezTo>
                <a:cubicBezTo>
                  <a:pt x="8122730" y="1405446"/>
                  <a:pt x="7952795" y="1368065"/>
                  <a:pt x="7881084" y="1384995"/>
                </a:cubicBezTo>
                <a:cubicBezTo>
                  <a:pt x="7809373" y="1401925"/>
                  <a:pt x="7418139" y="1375895"/>
                  <a:pt x="7192178" y="1384995"/>
                </a:cubicBezTo>
                <a:cubicBezTo>
                  <a:pt x="6966217" y="1394095"/>
                  <a:pt x="6925836" y="1384718"/>
                  <a:pt x="6833947" y="1384995"/>
                </a:cubicBezTo>
                <a:cubicBezTo>
                  <a:pt x="6742058" y="1385272"/>
                  <a:pt x="6472514" y="1403501"/>
                  <a:pt x="6255266" y="1384995"/>
                </a:cubicBezTo>
                <a:cubicBezTo>
                  <a:pt x="6038018" y="1366489"/>
                  <a:pt x="5894110" y="1374210"/>
                  <a:pt x="5566360" y="1384995"/>
                </a:cubicBezTo>
                <a:cubicBezTo>
                  <a:pt x="5238610" y="1395780"/>
                  <a:pt x="5086126" y="1363520"/>
                  <a:pt x="4767229" y="1384995"/>
                </a:cubicBezTo>
                <a:cubicBezTo>
                  <a:pt x="4448332" y="1406470"/>
                  <a:pt x="4326329" y="1390171"/>
                  <a:pt x="4078323" y="1384995"/>
                </a:cubicBezTo>
                <a:cubicBezTo>
                  <a:pt x="3830317" y="1379819"/>
                  <a:pt x="3560013" y="1417720"/>
                  <a:pt x="3279192" y="1384995"/>
                </a:cubicBezTo>
                <a:cubicBezTo>
                  <a:pt x="2998371" y="1352270"/>
                  <a:pt x="2875052" y="1358054"/>
                  <a:pt x="2700511" y="1384995"/>
                </a:cubicBezTo>
                <a:cubicBezTo>
                  <a:pt x="2525970" y="1411936"/>
                  <a:pt x="2453692" y="1377024"/>
                  <a:pt x="2342280" y="1384995"/>
                </a:cubicBezTo>
                <a:cubicBezTo>
                  <a:pt x="2230868" y="1392966"/>
                  <a:pt x="1975769" y="1371548"/>
                  <a:pt x="1873824" y="1384995"/>
                </a:cubicBezTo>
                <a:cubicBezTo>
                  <a:pt x="1771879" y="1398442"/>
                  <a:pt x="1646168" y="1380113"/>
                  <a:pt x="1515593" y="1384995"/>
                </a:cubicBezTo>
                <a:cubicBezTo>
                  <a:pt x="1385018" y="1389877"/>
                  <a:pt x="1287592" y="1392302"/>
                  <a:pt x="1157362" y="1384995"/>
                </a:cubicBezTo>
                <a:cubicBezTo>
                  <a:pt x="1027132" y="1377688"/>
                  <a:pt x="454122" y="1353408"/>
                  <a:pt x="0" y="1384995"/>
                </a:cubicBezTo>
                <a:cubicBezTo>
                  <a:pt x="-16409" y="1156465"/>
                  <a:pt x="27358" y="921962"/>
                  <a:pt x="0" y="692498"/>
                </a:cubicBezTo>
                <a:cubicBezTo>
                  <a:pt x="-27358" y="463034"/>
                  <a:pt x="-12039" y="308789"/>
                  <a:pt x="0" y="0"/>
                </a:cubicBezTo>
                <a:close/>
              </a:path>
              <a:path w="11022495" h="1384995" stroke="0" extrusionOk="0">
                <a:moveTo>
                  <a:pt x="0" y="0"/>
                </a:moveTo>
                <a:cubicBezTo>
                  <a:pt x="219257" y="-24453"/>
                  <a:pt x="634755" y="5659"/>
                  <a:pt x="799131" y="0"/>
                </a:cubicBezTo>
                <a:cubicBezTo>
                  <a:pt x="963507" y="-5659"/>
                  <a:pt x="1366086" y="-13718"/>
                  <a:pt x="1598262" y="0"/>
                </a:cubicBezTo>
                <a:cubicBezTo>
                  <a:pt x="1830438" y="13718"/>
                  <a:pt x="1920454" y="-17533"/>
                  <a:pt x="2066718" y="0"/>
                </a:cubicBezTo>
                <a:cubicBezTo>
                  <a:pt x="2212982" y="17533"/>
                  <a:pt x="2612550" y="3331"/>
                  <a:pt x="2865849" y="0"/>
                </a:cubicBezTo>
                <a:cubicBezTo>
                  <a:pt x="3119148" y="-3331"/>
                  <a:pt x="3179094" y="11216"/>
                  <a:pt x="3334305" y="0"/>
                </a:cubicBezTo>
                <a:cubicBezTo>
                  <a:pt x="3489516" y="-11216"/>
                  <a:pt x="3658405" y="18602"/>
                  <a:pt x="3802761" y="0"/>
                </a:cubicBezTo>
                <a:cubicBezTo>
                  <a:pt x="3947117" y="-18602"/>
                  <a:pt x="4182432" y="474"/>
                  <a:pt x="4491667" y="0"/>
                </a:cubicBezTo>
                <a:cubicBezTo>
                  <a:pt x="4800902" y="-474"/>
                  <a:pt x="4789474" y="28625"/>
                  <a:pt x="5070348" y="0"/>
                </a:cubicBezTo>
                <a:cubicBezTo>
                  <a:pt x="5351222" y="-28625"/>
                  <a:pt x="5335542" y="-10945"/>
                  <a:pt x="5428579" y="0"/>
                </a:cubicBezTo>
                <a:cubicBezTo>
                  <a:pt x="5521616" y="10945"/>
                  <a:pt x="6078299" y="39049"/>
                  <a:pt x="6337935" y="0"/>
                </a:cubicBezTo>
                <a:cubicBezTo>
                  <a:pt x="6597571" y="-39049"/>
                  <a:pt x="6789533" y="10285"/>
                  <a:pt x="7026841" y="0"/>
                </a:cubicBezTo>
                <a:cubicBezTo>
                  <a:pt x="7264149" y="-10285"/>
                  <a:pt x="7350981" y="-7638"/>
                  <a:pt x="7495297" y="0"/>
                </a:cubicBezTo>
                <a:cubicBezTo>
                  <a:pt x="7639613" y="7638"/>
                  <a:pt x="8147857" y="42032"/>
                  <a:pt x="8404652" y="0"/>
                </a:cubicBezTo>
                <a:cubicBezTo>
                  <a:pt x="8661448" y="-42032"/>
                  <a:pt x="8972337" y="-24070"/>
                  <a:pt x="9203783" y="0"/>
                </a:cubicBezTo>
                <a:cubicBezTo>
                  <a:pt x="9435229" y="24070"/>
                  <a:pt x="9575740" y="-6021"/>
                  <a:pt x="9672239" y="0"/>
                </a:cubicBezTo>
                <a:cubicBezTo>
                  <a:pt x="9768738" y="6021"/>
                  <a:pt x="10114587" y="9809"/>
                  <a:pt x="10250920" y="0"/>
                </a:cubicBezTo>
                <a:cubicBezTo>
                  <a:pt x="10387253" y="-9809"/>
                  <a:pt x="10697272" y="3851"/>
                  <a:pt x="11022495" y="0"/>
                </a:cubicBezTo>
                <a:cubicBezTo>
                  <a:pt x="11029026" y="206178"/>
                  <a:pt x="11031041" y="455732"/>
                  <a:pt x="11022495" y="720197"/>
                </a:cubicBezTo>
                <a:cubicBezTo>
                  <a:pt x="11013949" y="984662"/>
                  <a:pt x="11024711" y="1123407"/>
                  <a:pt x="11022495" y="1384995"/>
                </a:cubicBezTo>
                <a:cubicBezTo>
                  <a:pt x="10816357" y="1386985"/>
                  <a:pt x="10596455" y="1360102"/>
                  <a:pt x="10443814" y="1384995"/>
                </a:cubicBezTo>
                <a:cubicBezTo>
                  <a:pt x="10291173" y="1409888"/>
                  <a:pt x="10102458" y="1376999"/>
                  <a:pt x="9975358" y="1384995"/>
                </a:cubicBezTo>
                <a:cubicBezTo>
                  <a:pt x="9848258" y="1392991"/>
                  <a:pt x="9297368" y="1345010"/>
                  <a:pt x="9066002" y="1384995"/>
                </a:cubicBezTo>
                <a:cubicBezTo>
                  <a:pt x="8834636" y="1424980"/>
                  <a:pt x="8512924" y="1418403"/>
                  <a:pt x="8156646" y="1384995"/>
                </a:cubicBezTo>
                <a:cubicBezTo>
                  <a:pt x="7800368" y="1351587"/>
                  <a:pt x="7660727" y="1343470"/>
                  <a:pt x="7247290" y="1384995"/>
                </a:cubicBezTo>
                <a:cubicBezTo>
                  <a:pt x="6833853" y="1426520"/>
                  <a:pt x="6745905" y="1368060"/>
                  <a:pt x="6558385" y="1384995"/>
                </a:cubicBezTo>
                <a:cubicBezTo>
                  <a:pt x="6370865" y="1401930"/>
                  <a:pt x="6290169" y="1371571"/>
                  <a:pt x="6089928" y="1384995"/>
                </a:cubicBezTo>
                <a:cubicBezTo>
                  <a:pt x="5889687" y="1398419"/>
                  <a:pt x="5704445" y="1369454"/>
                  <a:pt x="5511248" y="1384995"/>
                </a:cubicBezTo>
                <a:cubicBezTo>
                  <a:pt x="5318051" y="1400536"/>
                  <a:pt x="5012177" y="1364949"/>
                  <a:pt x="4822342" y="1384995"/>
                </a:cubicBezTo>
                <a:cubicBezTo>
                  <a:pt x="4632507" y="1405041"/>
                  <a:pt x="4485039" y="1378735"/>
                  <a:pt x="4243661" y="1384995"/>
                </a:cubicBezTo>
                <a:cubicBezTo>
                  <a:pt x="4002283" y="1391255"/>
                  <a:pt x="3931496" y="1398785"/>
                  <a:pt x="3664980" y="1384995"/>
                </a:cubicBezTo>
                <a:cubicBezTo>
                  <a:pt x="3398464" y="1371205"/>
                  <a:pt x="3329068" y="1378473"/>
                  <a:pt x="3086299" y="1384995"/>
                </a:cubicBezTo>
                <a:cubicBezTo>
                  <a:pt x="2843530" y="1391517"/>
                  <a:pt x="2724507" y="1418172"/>
                  <a:pt x="2397393" y="1384995"/>
                </a:cubicBezTo>
                <a:cubicBezTo>
                  <a:pt x="2070279" y="1351818"/>
                  <a:pt x="1790861" y="1346444"/>
                  <a:pt x="1598262" y="1384995"/>
                </a:cubicBezTo>
                <a:cubicBezTo>
                  <a:pt x="1405663" y="1423546"/>
                  <a:pt x="1176160" y="1363392"/>
                  <a:pt x="909356" y="1384995"/>
                </a:cubicBezTo>
                <a:cubicBezTo>
                  <a:pt x="642552" y="1406598"/>
                  <a:pt x="302081" y="1340097"/>
                  <a:pt x="0" y="1384995"/>
                </a:cubicBezTo>
                <a:cubicBezTo>
                  <a:pt x="-2935" y="1175092"/>
                  <a:pt x="25399" y="832865"/>
                  <a:pt x="0" y="692498"/>
                </a:cubicBezTo>
                <a:cubicBezTo>
                  <a:pt x="-25399" y="552131"/>
                  <a:pt x="-17539" y="231277"/>
                  <a:pt x="0" y="0"/>
                </a:cubicBezTo>
                <a:close/>
              </a:path>
            </a:pathLst>
          </a:custGeom>
          <a:solidFill>
            <a:schemeClr val="bg1"/>
          </a:solidFill>
          <a:ln>
            <a:solidFill>
              <a:schemeClr val="tx1"/>
            </a:solidFill>
            <a:extLst>
              <a:ext uri="{C807C97D-BFC1-408E-A445-0C87EB9F89A2}">
                <ask:lineSketchStyleProps xmlns:ask="http://schemas.microsoft.com/office/drawing/2018/sketchyshapes" sd="746986613">
                  <a:prstGeom prst="rect">
                    <a:avLst/>
                  </a:prstGeom>
                  <ask:type>
                    <ask:lineSketchFreehand/>
                  </ask:type>
                </ask:lineSketchStyleProps>
              </a:ext>
            </a:extLst>
          </a:ln>
          <a:effectLst>
            <a:outerShdw blurRad="50800" dist="38100" dir="5400000" algn="t" rotWithShape="0">
              <a:prstClr val="black">
                <a:alpha val="40000"/>
              </a:prstClr>
            </a:outerShdw>
          </a:effectLst>
        </p:spPr>
        <p:txBody>
          <a:bodyPr wrap="square" rtlCol="0">
            <a:spAutoFit/>
          </a:bodyPr>
          <a:lstStyle/>
          <a:p>
            <a:pPr algn="ctr"/>
            <a:r>
              <a:rPr lang="en-GB" sz="2800" b="1" dirty="0">
                <a:latin typeface="Everybody Aptos"/>
              </a:rPr>
              <a:t>Everybody has the right to make their own personal decisions about what happens in their life, there are very few instances where others can override this right &amp; make decisions for, or about them. </a:t>
            </a:r>
          </a:p>
        </p:txBody>
      </p:sp>
      <p:sp>
        <p:nvSpPr>
          <p:cNvPr id="19" name="TextBox 18">
            <a:extLst>
              <a:ext uri="{FF2B5EF4-FFF2-40B4-BE49-F238E27FC236}">
                <a16:creationId xmlns:a16="http://schemas.microsoft.com/office/drawing/2014/main" id="{1B1CCEDB-A701-2D8E-6C1B-F94E9B2F1614}"/>
              </a:ext>
            </a:extLst>
          </p:cNvPr>
          <p:cNvSpPr txBox="1"/>
          <p:nvPr/>
        </p:nvSpPr>
        <p:spPr>
          <a:xfrm>
            <a:off x="679174" y="2299277"/>
            <a:ext cx="11022495" cy="954107"/>
          </a:xfrm>
          <a:custGeom>
            <a:avLst/>
            <a:gdLst>
              <a:gd name="connsiteX0" fmla="*/ 0 w 11022495"/>
              <a:gd name="connsiteY0" fmla="*/ 0 h 954107"/>
              <a:gd name="connsiteX1" fmla="*/ 909356 w 11022495"/>
              <a:gd name="connsiteY1" fmla="*/ 0 h 954107"/>
              <a:gd name="connsiteX2" fmla="*/ 1598262 w 11022495"/>
              <a:gd name="connsiteY2" fmla="*/ 0 h 954107"/>
              <a:gd name="connsiteX3" fmla="*/ 2287168 w 11022495"/>
              <a:gd name="connsiteY3" fmla="*/ 0 h 954107"/>
              <a:gd name="connsiteX4" fmla="*/ 2976074 w 11022495"/>
              <a:gd name="connsiteY4" fmla="*/ 0 h 954107"/>
              <a:gd name="connsiteX5" fmla="*/ 3885429 w 11022495"/>
              <a:gd name="connsiteY5" fmla="*/ 0 h 954107"/>
              <a:gd name="connsiteX6" fmla="*/ 4684560 w 11022495"/>
              <a:gd name="connsiteY6" fmla="*/ 0 h 954107"/>
              <a:gd name="connsiteX7" fmla="*/ 5153016 w 11022495"/>
              <a:gd name="connsiteY7" fmla="*/ 0 h 954107"/>
              <a:gd name="connsiteX8" fmla="*/ 5731697 w 11022495"/>
              <a:gd name="connsiteY8" fmla="*/ 0 h 954107"/>
              <a:gd name="connsiteX9" fmla="*/ 6089928 w 11022495"/>
              <a:gd name="connsiteY9" fmla="*/ 0 h 954107"/>
              <a:gd name="connsiteX10" fmla="*/ 6668609 w 11022495"/>
              <a:gd name="connsiteY10" fmla="*/ 0 h 954107"/>
              <a:gd name="connsiteX11" fmla="*/ 7467740 w 11022495"/>
              <a:gd name="connsiteY11" fmla="*/ 0 h 954107"/>
              <a:gd name="connsiteX12" fmla="*/ 7936196 w 11022495"/>
              <a:gd name="connsiteY12" fmla="*/ 0 h 954107"/>
              <a:gd name="connsiteX13" fmla="*/ 8404652 w 11022495"/>
              <a:gd name="connsiteY13" fmla="*/ 0 h 954107"/>
              <a:gd name="connsiteX14" fmla="*/ 8983333 w 11022495"/>
              <a:gd name="connsiteY14" fmla="*/ 0 h 954107"/>
              <a:gd name="connsiteX15" fmla="*/ 9672239 w 11022495"/>
              <a:gd name="connsiteY15" fmla="*/ 0 h 954107"/>
              <a:gd name="connsiteX16" fmla="*/ 11022495 w 11022495"/>
              <a:gd name="connsiteY16" fmla="*/ 0 h 954107"/>
              <a:gd name="connsiteX17" fmla="*/ 11022495 w 11022495"/>
              <a:gd name="connsiteY17" fmla="*/ 496136 h 954107"/>
              <a:gd name="connsiteX18" fmla="*/ 11022495 w 11022495"/>
              <a:gd name="connsiteY18" fmla="*/ 954107 h 954107"/>
              <a:gd name="connsiteX19" fmla="*/ 10333589 w 11022495"/>
              <a:gd name="connsiteY19" fmla="*/ 954107 h 954107"/>
              <a:gd name="connsiteX20" fmla="*/ 9754908 w 11022495"/>
              <a:gd name="connsiteY20" fmla="*/ 954107 h 954107"/>
              <a:gd name="connsiteX21" fmla="*/ 9176227 w 11022495"/>
              <a:gd name="connsiteY21" fmla="*/ 954107 h 954107"/>
              <a:gd name="connsiteX22" fmla="*/ 8817996 w 11022495"/>
              <a:gd name="connsiteY22" fmla="*/ 954107 h 954107"/>
              <a:gd name="connsiteX23" fmla="*/ 8239315 w 11022495"/>
              <a:gd name="connsiteY23" fmla="*/ 954107 h 954107"/>
              <a:gd name="connsiteX24" fmla="*/ 7881084 w 11022495"/>
              <a:gd name="connsiteY24" fmla="*/ 954107 h 954107"/>
              <a:gd name="connsiteX25" fmla="*/ 7192178 w 11022495"/>
              <a:gd name="connsiteY25" fmla="*/ 954107 h 954107"/>
              <a:gd name="connsiteX26" fmla="*/ 6833947 w 11022495"/>
              <a:gd name="connsiteY26" fmla="*/ 954107 h 954107"/>
              <a:gd name="connsiteX27" fmla="*/ 6255266 w 11022495"/>
              <a:gd name="connsiteY27" fmla="*/ 954107 h 954107"/>
              <a:gd name="connsiteX28" fmla="*/ 5566360 w 11022495"/>
              <a:gd name="connsiteY28" fmla="*/ 954107 h 954107"/>
              <a:gd name="connsiteX29" fmla="*/ 4767229 w 11022495"/>
              <a:gd name="connsiteY29" fmla="*/ 954107 h 954107"/>
              <a:gd name="connsiteX30" fmla="*/ 4078323 w 11022495"/>
              <a:gd name="connsiteY30" fmla="*/ 954107 h 954107"/>
              <a:gd name="connsiteX31" fmla="*/ 3279192 w 11022495"/>
              <a:gd name="connsiteY31" fmla="*/ 954107 h 954107"/>
              <a:gd name="connsiteX32" fmla="*/ 2700511 w 11022495"/>
              <a:gd name="connsiteY32" fmla="*/ 954107 h 954107"/>
              <a:gd name="connsiteX33" fmla="*/ 2342280 w 11022495"/>
              <a:gd name="connsiteY33" fmla="*/ 954107 h 954107"/>
              <a:gd name="connsiteX34" fmla="*/ 1873824 w 11022495"/>
              <a:gd name="connsiteY34" fmla="*/ 954107 h 954107"/>
              <a:gd name="connsiteX35" fmla="*/ 1515593 w 11022495"/>
              <a:gd name="connsiteY35" fmla="*/ 954107 h 954107"/>
              <a:gd name="connsiteX36" fmla="*/ 1157362 w 11022495"/>
              <a:gd name="connsiteY36" fmla="*/ 954107 h 954107"/>
              <a:gd name="connsiteX37" fmla="*/ 0 w 11022495"/>
              <a:gd name="connsiteY37" fmla="*/ 954107 h 954107"/>
              <a:gd name="connsiteX38" fmla="*/ 0 w 11022495"/>
              <a:gd name="connsiteY38" fmla="*/ 477054 h 954107"/>
              <a:gd name="connsiteX39" fmla="*/ 0 w 11022495"/>
              <a:gd name="connsiteY39" fmla="*/ 0 h 954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022495" h="954107" fill="none" extrusionOk="0">
                <a:moveTo>
                  <a:pt x="0" y="0"/>
                </a:moveTo>
                <a:cubicBezTo>
                  <a:pt x="447577" y="-24976"/>
                  <a:pt x="527270" y="-1688"/>
                  <a:pt x="909356" y="0"/>
                </a:cubicBezTo>
                <a:cubicBezTo>
                  <a:pt x="1291442" y="1688"/>
                  <a:pt x="1348924" y="-27592"/>
                  <a:pt x="1598262" y="0"/>
                </a:cubicBezTo>
                <a:cubicBezTo>
                  <a:pt x="1847600" y="27592"/>
                  <a:pt x="2112213" y="-17161"/>
                  <a:pt x="2287168" y="0"/>
                </a:cubicBezTo>
                <a:cubicBezTo>
                  <a:pt x="2462123" y="17161"/>
                  <a:pt x="2798901" y="707"/>
                  <a:pt x="2976074" y="0"/>
                </a:cubicBezTo>
                <a:cubicBezTo>
                  <a:pt x="3153247" y="-707"/>
                  <a:pt x="3552537" y="-15647"/>
                  <a:pt x="3885429" y="0"/>
                </a:cubicBezTo>
                <a:cubicBezTo>
                  <a:pt x="4218322" y="15647"/>
                  <a:pt x="4299214" y="-9514"/>
                  <a:pt x="4684560" y="0"/>
                </a:cubicBezTo>
                <a:cubicBezTo>
                  <a:pt x="5069906" y="9514"/>
                  <a:pt x="4985291" y="1264"/>
                  <a:pt x="5153016" y="0"/>
                </a:cubicBezTo>
                <a:cubicBezTo>
                  <a:pt x="5320741" y="-1264"/>
                  <a:pt x="5567651" y="-19456"/>
                  <a:pt x="5731697" y="0"/>
                </a:cubicBezTo>
                <a:cubicBezTo>
                  <a:pt x="5895743" y="19456"/>
                  <a:pt x="5995504" y="-9093"/>
                  <a:pt x="6089928" y="0"/>
                </a:cubicBezTo>
                <a:cubicBezTo>
                  <a:pt x="6184352" y="9093"/>
                  <a:pt x="6526945" y="-4086"/>
                  <a:pt x="6668609" y="0"/>
                </a:cubicBezTo>
                <a:cubicBezTo>
                  <a:pt x="6810273" y="4086"/>
                  <a:pt x="7224001" y="879"/>
                  <a:pt x="7467740" y="0"/>
                </a:cubicBezTo>
                <a:cubicBezTo>
                  <a:pt x="7711479" y="-879"/>
                  <a:pt x="7745747" y="1197"/>
                  <a:pt x="7936196" y="0"/>
                </a:cubicBezTo>
                <a:cubicBezTo>
                  <a:pt x="8126645" y="-1197"/>
                  <a:pt x="8201640" y="10995"/>
                  <a:pt x="8404652" y="0"/>
                </a:cubicBezTo>
                <a:cubicBezTo>
                  <a:pt x="8607664" y="-10995"/>
                  <a:pt x="8834883" y="-26358"/>
                  <a:pt x="8983333" y="0"/>
                </a:cubicBezTo>
                <a:cubicBezTo>
                  <a:pt x="9131783" y="26358"/>
                  <a:pt x="9416913" y="-23017"/>
                  <a:pt x="9672239" y="0"/>
                </a:cubicBezTo>
                <a:cubicBezTo>
                  <a:pt x="9927565" y="23017"/>
                  <a:pt x="10481584" y="4772"/>
                  <a:pt x="11022495" y="0"/>
                </a:cubicBezTo>
                <a:cubicBezTo>
                  <a:pt x="11039706" y="143595"/>
                  <a:pt x="11014021" y="388721"/>
                  <a:pt x="11022495" y="496136"/>
                </a:cubicBezTo>
                <a:cubicBezTo>
                  <a:pt x="11030969" y="603551"/>
                  <a:pt x="11025128" y="735297"/>
                  <a:pt x="11022495" y="954107"/>
                </a:cubicBezTo>
                <a:cubicBezTo>
                  <a:pt x="10764548" y="987623"/>
                  <a:pt x="10545749" y="927563"/>
                  <a:pt x="10333589" y="954107"/>
                </a:cubicBezTo>
                <a:cubicBezTo>
                  <a:pt x="10121429" y="980651"/>
                  <a:pt x="9892991" y="981079"/>
                  <a:pt x="9754908" y="954107"/>
                </a:cubicBezTo>
                <a:cubicBezTo>
                  <a:pt x="9616825" y="927135"/>
                  <a:pt x="9389098" y="928503"/>
                  <a:pt x="9176227" y="954107"/>
                </a:cubicBezTo>
                <a:cubicBezTo>
                  <a:pt x="8963356" y="979711"/>
                  <a:pt x="8899298" y="956403"/>
                  <a:pt x="8817996" y="954107"/>
                </a:cubicBezTo>
                <a:cubicBezTo>
                  <a:pt x="8736694" y="951811"/>
                  <a:pt x="8355900" y="933656"/>
                  <a:pt x="8239315" y="954107"/>
                </a:cubicBezTo>
                <a:cubicBezTo>
                  <a:pt x="8122730" y="974558"/>
                  <a:pt x="7952795" y="937177"/>
                  <a:pt x="7881084" y="954107"/>
                </a:cubicBezTo>
                <a:cubicBezTo>
                  <a:pt x="7809373" y="971037"/>
                  <a:pt x="7418139" y="945007"/>
                  <a:pt x="7192178" y="954107"/>
                </a:cubicBezTo>
                <a:cubicBezTo>
                  <a:pt x="6966217" y="963207"/>
                  <a:pt x="6925836" y="953830"/>
                  <a:pt x="6833947" y="954107"/>
                </a:cubicBezTo>
                <a:cubicBezTo>
                  <a:pt x="6742058" y="954384"/>
                  <a:pt x="6472514" y="972613"/>
                  <a:pt x="6255266" y="954107"/>
                </a:cubicBezTo>
                <a:cubicBezTo>
                  <a:pt x="6038018" y="935601"/>
                  <a:pt x="5894110" y="943322"/>
                  <a:pt x="5566360" y="954107"/>
                </a:cubicBezTo>
                <a:cubicBezTo>
                  <a:pt x="5238610" y="964892"/>
                  <a:pt x="5086126" y="932632"/>
                  <a:pt x="4767229" y="954107"/>
                </a:cubicBezTo>
                <a:cubicBezTo>
                  <a:pt x="4448332" y="975582"/>
                  <a:pt x="4326329" y="959283"/>
                  <a:pt x="4078323" y="954107"/>
                </a:cubicBezTo>
                <a:cubicBezTo>
                  <a:pt x="3830317" y="948931"/>
                  <a:pt x="3560013" y="986832"/>
                  <a:pt x="3279192" y="954107"/>
                </a:cubicBezTo>
                <a:cubicBezTo>
                  <a:pt x="2998371" y="921382"/>
                  <a:pt x="2875052" y="927166"/>
                  <a:pt x="2700511" y="954107"/>
                </a:cubicBezTo>
                <a:cubicBezTo>
                  <a:pt x="2525970" y="981048"/>
                  <a:pt x="2453692" y="946136"/>
                  <a:pt x="2342280" y="954107"/>
                </a:cubicBezTo>
                <a:cubicBezTo>
                  <a:pt x="2230868" y="962078"/>
                  <a:pt x="1975769" y="940660"/>
                  <a:pt x="1873824" y="954107"/>
                </a:cubicBezTo>
                <a:cubicBezTo>
                  <a:pt x="1771879" y="967554"/>
                  <a:pt x="1646168" y="949225"/>
                  <a:pt x="1515593" y="954107"/>
                </a:cubicBezTo>
                <a:cubicBezTo>
                  <a:pt x="1385018" y="958989"/>
                  <a:pt x="1287592" y="961414"/>
                  <a:pt x="1157362" y="954107"/>
                </a:cubicBezTo>
                <a:cubicBezTo>
                  <a:pt x="1027132" y="946800"/>
                  <a:pt x="454122" y="922520"/>
                  <a:pt x="0" y="954107"/>
                </a:cubicBezTo>
                <a:cubicBezTo>
                  <a:pt x="10663" y="809387"/>
                  <a:pt x="-11470" y="579266"/>
                  <a:pt x="0" y="477054"/>
                </a:cubicBezTo>
                <a:cubicBezTo>
                  <a:pt x="11470" y="374842"/>
                  <a:pt x="-17863" y="153440"/>
                  <a:pt x="0" y="0"/>
                </a:cubicBezTo>
                <a:close/>
              </a:path>
              <a:path w="11022495" h="954107" stroke="0" extrusionOk="0">
                <a:moveTo>
                  <a:pt x="0" y="0"/>
                </a:moveTo>
                <a:cubicBezTo>
                  <a:pt x="219257" y="-24453"/>
                  <a:pt x="634755" y="5659"/>
                  <a:pt x="799131" y="0"/>
                </a:cubicBezTo>
                <a:cubicBezTo>
                  <a:pt x="963507" y="-5659"/>
                  <a:pt x="1366086" y="-13718"/>
                  <a:pt x="1598262" y="0"/>
                </a:cubicBezTo>
                <a:cubicBezTo>
                  <a:pt x="1830438" y="13718"/>
                  <a:pt x="1920454" y="-17533"/>
                  <a:pt x="2066718" y="0"/>
                </a:cubicBezTo>
                <a:cubicBezTo>
                  <a:pt x="2212982" y="17533"/>
                  <a:pt x="2612550" y="3331"/>
                  <a:pt x="2865849" y="0"/>
                </a:cubicBezTo>
                <a:cubicBezTo>
                  <a:pt x="3119148" y="-3331"/>
                  <a:pt x="3179094" y="11216"/>
                  <a:pt x="3334305" y="0"/>
                </a:cubicBezTo>
                <a:cubicBezTo>
                  <a:pt x="3489516" y="-11216"/>
                  <a:pt x="3658405" y="18602"/>
                  <a:pt x="3802761" y="0"/>
                </a:cubicBezTo>
                <a:cubicBezTo>
                  <a:pt x="3947117" y="-18602"/>
                  <a:pt x="4182432" y="474"/>
                  <a:pt x="4491667" y="0"/>
                </a:cubicBezTo>
                <a:cubicBezTo>
                  <a:pt x="4800902" y="-474"/>
                  <a:pt x="4789474" y="28625"/>
                  <a:pt x="5070348" y="0"/>
                </a:cubicBezTo>
                <a:cubicBezTo>
                  <a:pt x="5351222" y="-28625"/>
                  <a:pt x="5335542" y="-10945"/>
                  <a:pt x="5428579" y="0"/>
                </a:cubicBezTo>
                <a:cubicBezTo>
                  <a:pt x="5521616" y="10945"/>
                  <a:pt x="6078299" y="39049"/>
                  <a:pt x="6337935" y="0"/>
                </a:cubicBezTo>
                <a:cubicBezTo>
                  <a:pt x="6597571" y="-39049"/>
                  <a:pt x="6789533" y="10285"/>
                  <a:pt x="7026841" y="0"/>
                </a:cubicBezTo>
                <a:cubicBezTo>
                  <a:pt x="7264149" y="-10285"/>
                  <a:pt x="7350981" y="-7638"/>
                  <a:pt x="7495297" y="0"/>
                </a:cubicBezTo>
                <a:cubicBezTo>
                  <a:pt x="7639613" y="7638"/>
                  <a:pt x="8147857" y="42032"/>
                  <a:pt x="8404652" y="0"/>
                </a:cubicBezTo>
                <a:cubicBezTo>
                  <a:pt x="8661448" y="-42032"/>
                  <a:pt x="8972337" y="-24070"/>
                  <a:pt x="9203783" y="0"/>
                </a:cubicBezTo>
                <a:cubicBezTo>
                  <a:pt x="9435229" y="24070"/>
                  <a:pt x="9575740" y="-6021"/>
                  <a:pt x="9672239" y="0"/>
                </a:cubicBezTo>
                <a:cubicBezTo>
                  <a:pt x="9768738" y="6021"/>
                  <a:pt x="10114587" y="9809"/>
                  <a:pt x="10250920" y="0"/>
                </a:cubicBezTo>
                <a:cubicBezTo>
                  <a:pt x="10387253" y="-9809"/>
                  <a:pt x="10697272" y="3851"/>
                  <a:pt x="11022495" y="0"/>
                </a:cubicBezTo>
                <a:cubicBezTo>
                  <a:pt x="11029772" y="141208"/>
                  <a:pt x="11021841" y="273970"/>
                  <a:pt x="11022495" y="496136"/>
                </a:cubicBezTo>
                <a:cubicBezTo>
                  <a:pt x="11023149" y="718302"/>
                  <a:pt x="11028609" y="817415"/>
                  <a:pt x="11022495" y="954107"/>
                </a:cubicBezTo>
                <a:cubicBezTo>
                  <a:pt x="10816357" y="956097"/>
                  <a:pt x="10596455" y="929214"/>
                  <a:pt x="10443814" y="954107"/>
                </a:cubicBezTo>
                <a:cubicBezTo>
                  <a:pt x="10291173" y="979000"/>
                  <a:pt x="10102458" y="946111"/>
                  <a:pt x="9975358" y="954107"/>
                </a:cubicBezTo>
                <a:cubicBezTo>
                  <a:pt x="9848258" y="962103"/>
                  <a:pt x="9297368" y="914122"/>
                  <a:pt x="9066002" y="954107"/>
                </a:cubicBezTo>
                <a:cubicBezTo>
                  <a:pt x="8834636" y="994092"/>
                  <a:pt x="8512924" y="987515"/>
                  <a:pt x="8156646" y="954107"/>
                </a:cubicBezTo>
                <a:cubicBezTo>
                  <a:pt x="7800368" y="920699"/>
                  <a:pt x="7660727" y="912582"/>
                  <a:pt x="7247290" y="954107"/>
                </a:cubicBezTo>
                <a:cubicBezTo>
                  <a:pt x="6833853" y="995632"/>
                  <a:pt x="6745905" y="937172"/>
                  <a:pt x="6558385" y="954107"/>
                </a:cubicBezTo>
                <a:cubicBezTo>
                  <a:pt x="6370865" y="971042"/>
                  <a:pt x="6290169" y="940683"/>
                  <a:pt x="6089928" y="954107"/>
                </a:cubicBezTo>
                <a:cubicBezTo>
                  <a:pt x="5889687" y="967531"/>
                  <a:pt x="5704445" y="938566"/>
                  <a:pt x="5511248" y="954107"/>
                </a:cubicBezTo>
                <a:cubicBezTo>
                  <a:pt x="5318051" y="969648"/>
                  <a:pt x="5012177" y="934061"/>
                  <a:pt x="4822342" y="954107"/>
                </a:cubicBezTo>
                <a:cubicBezTo>
                  <a:pt x="4632507" y="974153"/>
                  <a:pt x="4485039" y="947847"/>
                  <a:pt x="4243661" y="954107"/>
                </a:cubicBezTo>
                <a:cubicBezTo>
                  <a:pt x="4002283" y="960367"/>
                  <a:pt x="3931496" y="967897"/>
                  <a:pt x="3664980" y="954107"/>
                </a:cubicBezTo>
                <a:cubicBezTo>
                  <a:pt x="3398464" y="940317"/>
                  <a:pt x="3329068" y="947585"/>
                  <a:pt x="3086299" y="954107"/>
                </a:cubicBezTo>
                <a:cubicBezTo>
                  <a:pt x="2843530" y="960629"/>
                  <a:pt x="2724507" y="987284"/>
                  <a:pt x="2397393" y="954107"/>
                </a:cubicBezTo>
                <a:cubicBezTo>
                  <a:pt x="2070279" y="920930"/>
                  <a:pt x="1790861" y="915556"/>
                  <a:pt x="1598262" y="954107"/>
                </a:cubicBezTo>
                <a:cubicBezTo>
                  <a:pt x="1405663" y="992658"/>
                  <a:pt x="1176160" y="932504"/>
                  <a:pt x="909356" y="954107"/>
                </a:cubicBezTo>
                <a:cubicBezTo>
                  <a:pt x="642552" y="975710"/>
                  <a:pt x="302081" y="909209"/>
                  <a:pt x="0" y="954107"/>
                </a:cubicBezTo>
                <a:cubicBezTo>
                  <a:pt x="21882" y="748738"/>
                  <a:pt x="1442" y="659537"/>
                  <a:pt x="0" y="477054"/>
                </a:cubicBezTo>
                <a:cubicBezTo>
                  <a:pt x="-1442" y="294571"/>
                  <a:pt x="8647" y="136949"/>
                  <a:pt x="0" y="0"/>
                </a:cubicBezTo>
                <a:close/>
              </a:path>
            </a:pathLst>
          </a:custGeom>
          <a:solidFill>
            <a:schemeClr val="bg1"/>
          </a:solidFill>
          <a:ln>
            <a:solidFill>
              <a:schemeClr val="tx1"/>
            </a:solidFill>
            <a:extLst>
              <a:ext uri="{C807C97D-BFC1-408E-A445-0C87EB9F89A2}">
                <ask:lineSketchStyleProps xmlns:ask="http://schemas.microsoft.com/office/drawing/2018/sketchyshapes" sd="746986613">
                  <a:prstGeom prst="rect">
                    <a:avLst/>
                  </a:prstGeom>
                  <ask:type>
                    <ask:lineSketchFreehand/>
                  </ask:type>
                </ask:lineSketchStyleProps>
              </a:ext>
            </a:extLst>
          </a:ln>
          <a:effectLst>
            <a:outerShdw blurRad="50800" dist="38100" dir="5400000" algn="t" rotWithShape="0">
              <a:prstClr val="black">
                <a:alpha val="40000"/>
              </a:prstClr>
            </a:outerShdw>
          </a:effectLst>
        </p:spPr>
        <p:txBody>
          <a:bodyPr wrap="square" rtlCol="0">
            <a:spAutoFit/>
          </a:bodyPr>
          <a:lstStyle/>
          <a:p>
            <a:pPr algn="ctr"/>
            <a:r>
              <a:rPr lang="en-GB" sz="2800" b="1" dirty="0">
                <a:latin typeface="Everybody Aptos"/>
              </a:rPr>
              <a:t>One such instance is where a person is unable to make their own decisions because they lack the capacity to do so.</a:t>
            </a:r>
          </a:p>
        </p:txBody>
      </p:sp>
      <p:sp>
        <p:nvSpPr>
          <p:cNvPr id="20" name="TextBox 19">
            <a:extLst>
              <a:ext uri="{FF2B5EF4-FFF2-40B4-BE49-F238E27FC236}">
                <a16:creationId xmlns:a16="http://schemas.microsoft.com/office/drawing/2014/main" id="{9B2B247D-73DE-0B2B-D922-CAE598C5B8F8}"/>
              </a:ext>
            </a:extLst>
          </p:cNvPr>
          <p:cNvSpPr txBox="1"/>
          <p:nvPr/>
        </p:nvSpPr>
        <p:spPr>
          <a:xfrm>
            <a:off x="679175" y="3823340"/>
            <a:ext cx="6778487" cy="2677656"/>
          </a:xfrm>
          <a:custGeom>
            <a:avLst/>
            <a:gdLst>
              <a:gd name="connsiteX0" fmla="*/ 0 w 6778487"/>
              <a:gd name="connsiteY0" fmla="*/ 0 h 2677656"/>
              <a:gd name="connsiteX1" fmla="*/ 542279 w 6778487"/>
              <a:gd name="connsiteY1" fmla="*/ 0 h 2677656"/>
              <a:gd name="connsiteX2" fmla="*/ 1152343 w 6778487"/>
              <a:gd name="connsiteY2" fmla="*/ 0 h 2677656"/>
              <a:gd name="connsiteX3" fmla="*/ 1965761 w 6778487"/>
              <a:gd name="connsiteY3" fmla="*/ 0 h 2677656"/>
              <a:gd name="connsiteX4" fmla="*/ 2779180 w 6778487"/>
              <a:gd name="connsiteY4" fmla="*/ 0 h 2677656"/>
              <a:gd name="connsiteX5" fmla="*/ 3592598 w 6778487"/>
              <a:gd name="connsiteY5" fmla="*/ 0 h 2677656"/>
              <a:gd name="connsiteX6" fmla="*/ 4134877 w 6778487"/>
              <a:gd name="connsiteY6" fmla="*/ 0 h 2677656"/>
              <a:gd name="connsiteX7" fmla="*/ 4744941 w 6778487"/>
              <a:gd name="connsiteY7" fmla="*/ 0 h 2677656"/>
              <a:gd name="connsiteX8" fmla="*/ 5558359 w 6778487"/>
              <a:gd name="connsiteY8" fmla="*/ 0 h 2677656"/>
              <a:gd name="connsiteX9" fmla="*/ 6778487 w 6778487"/>
              <a:gd name="connsiteY9" fmla="*/ 0 h 2677656"/>
              <a:gd name="connsiteX10" fmla="*/ 6778487 w 6778487"/>
              <a:gd name="connsiteY10" fmla="*/ 589084 h 2677656"/>
              <a:gd name="connsiteX11" fmla="*/ 6778487 w 6778487"/>
              <a:gd name="connsiteY11" fmla="*/ 1231722 h 2677656"/>
              <a:gd name="connsiteX12" fmla="*/ 6778487 w 6778487"/>
              <a:gd name="connsiteY12" fmla="*/ 1954689 h 2677656"/>
              <a:gd name="connsiteX13" fmla="*/ 6778487 w 6778487"/>
              <a:gd name="connsiteY13" fmla="*/ 2677656 h 2677656"/>
              <a:gd name="connsiteX14" fmla="*/ 6236208 w 6778487"/>
              <a:gd name="connsiteY14" fmla="*/ 2677656 h 2677656"/>
              <a:gd name="connsiteX15" fmla="*/ 5490574 w 6778487"/>
              <a:gd name="connsiteY15" fmla="*/ 2677656 h 2677656"/>
              <a:gd name="connsiteX16" fmla="*/ 4880511 w 6778487"/>
              <a:gd name="connsiteY16" fmla="*/ 2677656 h 2677656"/>
              <a:gd name="connsiteX17" fmla="*/ 4134877 w 6778487"/>
              <a:gd name="connsiteY17" fmla="*/ 2677656 h 2677656"/>
              <a:gd name="connsiteX18" fmla="*/ 3524813 w 6778487"/>
              <a:gd name="connsiteY18" fmla="*/ 2677656 h 2677656"/>
              <a:gd name="connsiteX19" fmla="*/ 2982534 w 6778487"/>
              <a:gd name="connsiteY19" fmla="*/ 2677656 h 2677656"/>
              <a:gd name="connsiteX20" fmla="*/ 2304686 w 6778487"/>
              <a:gd name="connsiteY20" fmla="*/ 2677656 h 2677656"/>
              <a:gd name="connsiteX21" fmla="*/ 1830191 w 6778487"/>
              <a:gd name="connsiteY21" fmla="*/ 2677656 h 2677656"/>
              <a:gd name="connsiteX22" fmla="*/ 1355697 w 6778487"/>
              <a:gd name="connsiteY22" fmla="*/ 2677656 h 2677656"/>
              <a:gd name="connsiteX23" fmla="*/ 881203 w 6778487"/>
              <a:gd name="connsiteY23" fmla="*/ 2677656 h 2677656"/>
              <a:gd name="connsiteX24" fmla="*/ 0 w 6778487"/>
              <a:gd name="connsiteY24" fmla="*/ 2677656 h 2677656"/>
              <a:gd name="connsiteX25" fmla="*/ 0 w 6778487"/>
              <a:gd name="connsiteY25" fmla="*/ 1954689 h 2677656"/>
              <a:gd name="connsiteX26" fmla="*/ 0 w 6778487"/>
              <a:gd name="connsiteY26" fmla="*/ 1365605 h 2677656"/>
              <a:gd name="connsiteX27" fmla="*/ 0 w 6778487"/>
              <a:gd name="connsiteY27" fmla="*/ 642637 h 2677656"/>
              <a:gd name="connsiteX28" fmla="*/ 0 w 6778487"/>
              <a:gd name="connsiteY28" fmla="*/ 0 h 2677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778487" h="2677656" fill="none" extrusionOk="0">
                <a:moveTo>
                  <a:pt x="0" y="0"/>
                </a:moveTo>
                <a:cubicBezTo>
                  <a:pt x="250353" y="10981"/>
                  <a:pt x="329602" y="-16823"/>
                  <a:pt x="542279" y="0"/>
                </a:cubicBezTo>
                <a:cubicBezTo>
                  <a:pt x="754956" y="16823"/>
                  <a:pt x="898949" y="24726"/>
                  <a:pt x="1152343" y="0"/>
                </a:cubicBezTo>
                <a:cubicBezTo>
                  <a:pt x="1405737" y="-24726"/>
                  <a:pt x="1623723" y="-39756"/>
                  <a:pt x="1965761" y="0"/>
                </a:cubicBezTo>
                <a:cubicBezTo>
                  <a:pt x="2307799" y="39756"/>
                  <a:pt x="2584561" y="14751"/>
                  <a:pt x="2779180" y="0"/>
                </a:cubicBezTo>
                <a:cubicBezTo>
                  <a:pt x="2973799" y="-14751"/>
                  <a:pt x="3395802" y="-29284"/>
                  <a:pt x="3592598" y="0"/>
                </a:cubicBezTo>
                <a:cubicBezTo>
                  <a:pt x="3789394" y="29284"/>
                  <a:pt x="3949153" y="21289"/>
                  <a:pt x="4134877" y="0"/>
                </a:cubicBezTo>
                <a:cubicBezTo>
                  <a:pt x="4320601" y="-21289"/>
                  <a:pt x="4452688" y="-18513"/>
                  <a:pt x="4744941" y="0"/>
                </a:cubicBezTo>
                <a:cubicBezTo>
                  <a:pt x="5037194" y="18513"/>
                  <a:pt x="5165286" y="-9627"/>
                  <a:pt x="5558359" y="0"/>
                </a:cubicBezTo>
                <a:cubicBezTo>
                  <a:pt x="5951432" y="9627"/>
                  <a:pt x="6246250" y="48058"/>
                  <a:pt x="6778487" y="0"/>
                </a:cubicBezTo>
                <a:cubicBezTo>
                  <a:pt x="6776550" y="270055"/>
                  <a:pt x="6804449" y="321325"/>
                  <a:pt x="6778487" y="589084"/>
                </a:cubicBezTo>
                <a:cubicBezTo>
                  <a:pt x="6752525" y="856843"/>
                  <a:pt x="6765259" y="1020365"/>
                  <a:pt x="6778487" y="1231722"/>
                </a:cubicBezTo>
                <a:cubicBezTo>
                  <a:pt x="6791715" y="1443079"/>
                  <a:pt x="6773565" y="1618567"/>
                  <a:pt x="6778487" y="1954689"/>
                </a:cubicBezTo>
                <a:cubicBezTo>
                  <a:pt x="6783409" y="2290811"/>
                  <a:pt x="6778791" y="2471531"/>
                  <a:pt x="6778487" y="2677656"/>
                </a:cubicBezTo>
                <a:cubicBezTo>
                  <a:pt x="6642689" y="2663085"/>
                  <a:pt x="6482223" y="2664680"/>
                  <a:pt x="6236208" y="2677656"/>
                </a:cubicBezTo>
                <a:cubicBezTo>
                  <a:pt x="5990193" y="2690632"/>
                  <a:pt x="5684380" y="2708225"/>
                  <a:pt x="5490574" y="2677656"/>
                </a:cubicBezTo>
                <a:cubicBezTo>
                  <a:pt x="5296768" y="2647087"/>
                  <a:pt x="5022137" y="2695688"/>
                  <a:pt x="4880511" y="2677656"/>
                </a:cubicBezTo>
                <a:cubicBezTo>
                  <a:pt x="4738885" y="2659624"/>
                  <a:pt x="4367161" y="2642283"/>
                  <a:pt x="4134877" y="2677656"/>
                </a:cubicBezTo>
                <a:cubicBezTo>
                  <a:pt x="3902593" y="2713029"/>
                  <a:pt x="3744732" y="2652432"/>
                  <a:pt x="3524813" y="2677656"/>
                </a:cubicBezTo>
                <a:cubicBezTo>
                  <a:pt x="3304894" y="2702880"/>
                  <a:pt x="3104248" y="2691127"/>
                  <a:pt x="2982534" y="2677656"/>
                </a:cubicBezTo>
                <a:cubicBezTo>
                  <a:pt x="2860820" y="2664185"/>
                  <a:pt x="2562993" y="2646094"/>
                  <a:pt x="2304686" y="2677656"/>
                </a:cubicBezTo>
                <a:cubicBezTo>
                  <a:pt x="2046379" y="2709218"/>
                  <a:pt x="1975081" y="2680822"/>
                  <a:pt x="1830191" y="2677656"/>
                </a:cubicBezTo>
                <a:cubicBezTo>
                  <a:pt x="1685301" y="2674490"/>
                  <a:pt x="1573163" y="2672778"/>
                  <a:pt x="1355697" y="2677656"/>
                </a:cubicBezTo>
                <a:cubicBezTo>
                  <a:pt x="1138231" y="2682534"/>
                  <a:pt x="1096845" y="2695479"/>
                  <a:pt x="881203" y="2677656"/>
                </a:cubicBezTo>
                <a:cubicBezTo>
                  <a:pt x="665561" y="2659833"/>
                  <a:pt x="316685" y="2718129"/>
                  <a:pt x="0" y="2677656"/>
                </a:cubicBezTo>
                <a:cubicBezTo>
                  <a:pt x="26690" y="2328053"/>
                  <a:pt x="13384" y="2208015"/>
                  <a:pt x="0" y="1954689"/>
                </a:cubicBezTo>
                <a:cubicBezTo>
                  <a:pt x="-13384" y="1701363"/>
                  <a:pt x="28582" y="1592370"/>
                  <a:pt x="0" y="1365605"/>
                </a:cubicBezTo>
                <a:cubicBezTo>
                  <a:pt x="-28582" y="1138840"/>
                  <a:pt x="-9443" y="938405"/>
                  <a:pt x="0" y="642637"/>
                </a:cubicBezTo>
                <a:cubicBezTo>
                  <a:pt x="9443" y="346869"/>
                  <a:pt x="-952" y="316074"/>
                  <a:pt x="0" y="0"/>
                </a:cubicBezTo>
                <a:close/>
              </a:path>
              <a:path w="6778487" h="2677656" stroke="0" extrusionOk="0">
                <a:moveTo>
                  <a:pt x="0" y="0"/>
                </a:moveTo>
                <a:cubicBezTo>
                  <a:pt x="304008" y="-13711"/>
                  <a:pt x="496357" y="-15350"/>
                  <a:pt x="745634" y="0"/>
                </a:cubicBezTo>
                <a:cubicBezTo>
                  <a:pt x="994911" y="15350"/>
                  <a:pt x="1303019" y="23642"/>
                  <a:pt x="1491267" y="0"/>
                </a:cubicBezTo>
                <a:cubicBezTo>
                  <a:pt x="1679515" y="-23642"/>
                  <a:pt x="1893107" y="1971"/>
                  <a:pt x="2033546" y="0"/>
                </a:cubicBezTo>
                <a:cubicBezTo>
                  <a:pt x="2173985" y="-1971"/>
                  <a:pt x="2422148" y="-2397"/>
                  <a:pt x="2779180" y="0"/>
                </a:cubicBezTo>
                <a:cubicBezTo>
                  <a:pt x="3136212" y="2397"/>
                  <a:pt x="3080210" y="12567"/>
                  <a:pt x="3321459" y="0"/>
                </a:cubicBezTo>
                <a:cubicBezTo>
                  <a:pt x="3562708" y="-12567"/>
                  <a:pt x="3695182" y="-4584"/>
                  <a:pt x="3863738" y="0"/>
                </a:cubicBezTo>
                <a:cubicBezTo>
                  <a:pt x="4032294" y="4584"/>
                  <a:pt x="4311216" y="-29787"/>
                  <a:pt x="4541586" y="0"/>
                </a:cubicBezTo>
                <a:cubicBezTo>
                  <a:pt x="4771956" y="29787"/>
                  <a:pt x="4951920" y="-20115"/>
                  <a:pt x="5151650" y="0"/>
                </a:cubicBezTo>
                <a:cubicBezTo>
                  <a:pt x="5351380" y="20115"/>
                  <a:pt x="5489958" y="13032"/>
                  <a:pt x="5626144" y="0"/>
                </a:cubicBezTo>
                <a:cubicBezTo>
                  <a:pt x="5762330" y="-13032"/>
                  <a:pt x="6462024" y="3817"/>
                  <a:pt x="6778487" y="0"/>
                </a:cubicBezTo>
                <a:cubicBezTo>
                  <a:pt x="6771270" y="290235"/>
                  <a:pt x="6774415" y="449903"/>
                  <a:pt x="6778487" y="669414"/>
                </a:cubicBezTo>
                <a:cubicBezTo>
                  <a:pt x="6782559" y="888925"/>
                  <a:pt x="6803672" y="1129261"/>
                  <a:pt x="6778487" y="1258498"/>
                </a:cubicBezTo>
                <a:cubicBezTo>
                  <a:pt x="6753302" y="1387735"/>
                  <a:pt x="6744780" y="1738040"/>
                  <a:pt x="6778487" y="1954689"/>
                </a:cubicBezTo>
                <a:cubicBezTo>
                  <a:pt x="6812194" y="2171338"/>
                  <a:pt x="6760218" y="2402081"/>
                  <a:pt x="6778487" y="2677656"/>
                </a:cubicBezTo>
                <a:cubicBezTo>
                  <a:pt x="6422606" y="2706147"/>
                  <a:pt x="6224728" y="2696708"/>
                  <a:pt x="6032853" y="2677656"/>
                </a:cubicBezTo>
                <a:cubicBezTo>
                  <a:pt x="5840978" y="2658604"/>
                  <a:pt x="5607188" y="2695147"/>
                  <a:pt x="5355005" y="2677656"/>
                </a:cubicBezTo>
                <a:cubicBezTo>
                  <a:pt x="5102822" y="2660165"/>
                  <a:pt x="4929383" y="2657963"/>
                  <a:pt x="4812726" y="2677656"/>
                </a:cubicBezTo>
                <a:cubicBezTo>
                  <a:pt x="4696069" y="2697349"/>
                  <a:pt x="4376187" y="2648866"/>
                  <a:pt x="4134877" y="2677656"/>
                </a:cubicBezTo>
                <a:cubicBezTo>
                  <a:pt x="3893567" y="2706446"/>
                  <a:pt x="3710326" y="2667640"/>
                  <a:pt x="3524813" y="2677656"/>
                </a:cubicBezTo>
                <a:cubicBezTo>
                  <a:pt x="3339300" y="2687672"/>
                  <a:pt x="2977983" y="2697522"/>
                  <a:pt x="2711395" y="2677656"/>
                </a:cubicBezTo>
                <a:cubicBezTo>
                  <a:pt x="2444807" y="2657790"/>
                  <a:pt x="2321383" y="2660452"/>
                  <a:pt x="2169116" y="2677656"/>
                </a:cubicBezTo>
                <a:cubicBezTo>
                  <a:pt x="2016849" y="2694860"/>
                  <a:pt x="1618800" y="2717070"/>
                  <a:pt x="1355697" y="2677656"/>
                </a:cubicBezTo>
                <a:cubicBezTo>
                  <a:pt x="1092594" y="2638242"/>
                  <a:pt x="584335" y="2623640"/>
                  <a:pt x="0" y="2677656"/>
                </a:cubicBezTo>
                <a:cubicBezTo>
                  <a:pt x="19448" y="2390330"/>
                  <a:pt x="35807" y="2119269"/>
                  <a:pt x="0" y="1954689"/>
                </a:cubicBezTo>
                <a:cubicBezTo>
                  <a:pt x="-35807" y="1790109"/>
                  <a:pt x="5941" y="1545403"/>
                  <a:pt x="0" y="1312051"/>
                </a:cubicBezTo>
                <a:cubicBezTo>
                  <a:pt x="-5941" y="1078699"/>
                  <a:pt x="16625" y="823858"/>
                  <a:pt x="0" y="615861"/>
                </a:cubicBezTo>
                <a:cubicBezTo>
                  <a:pt x="-16625" y="407864"/>
                  <a:pt x="18180" y="149422"/>
                  <a:pt x="0" y="0"/>
                </a:cubicBezTo>
                <a:close/>
              </a:path>
            </a:pathLst>
          </a:custGeom>
          <a:solidFill>
            <a:schemeClr val="bg1"/>
          </a:solidFill>
          <a:ln>
            <a:solidFill>
              <a:schemeClr val="tx1"/>
            </a:solidFill>
            <a:extLst>
              <a:ext uri="{C807C97D-BFC1-408E-A445-0C87EB9F89A2}">
                <ask:lineSketchStyleProps xmlns:ask="http://schemas.microsoft.com/office/drawing/2018/sketchyshapes" sd="746986613">
                  <a:prstGeom prst="rect">
                    <a:avLst/>
                  </a:prstGeom>
                  <ask:type>
                    <ask:lineSketchFreehand/>
                  </ask:type>
                </ask:lineSketchStyleProps>
              </a:ext>
            </a:extLst>
          </a:ln>
          <a:effectLst>
            <a:outerShdw blurRad="50800" dist="38100" dir="5400000" algn="t" rotWithShape="0">
              <a:prstClr val="black">
                <a:alpha val="40000"/>
              </a:prstClr>
            </a:outerShdw>
          </a:effectLst>
        </p:spPr>
        <p:txBody>
          <a:bodyPr wrap="square" rtlCol="0">
            <a:spAutoFit/>
          </a:bodyPr>
          <a:lstStyle/>
          <a:p>
            <a:pPr algn="ctr"/>
            <a:r>
              <a:rPr lang="en-GB" sz="2800" b="1" dirty="0">
                <a:latin typeface="Everybody Aptos"/>
              </a:rPr>
              <a:t>A good example is where the decision is for specific issues about health or social care, this is where the Mental Capacity Act 2005 is used. </a:t>
            </a:r>
          </a:p>
          <a:p>
            <a:pPr algn="ctr"/>
            <a:r>
              <a:rPr lang="en-GB" sz="2800" b="1" dirty="0">
                <a:latin typeface="Everybody Aptos"/>
              </a:rPr>
              <a:t>This helps to make sure that the right decision for the person is made.  </a:t>
            </a:r>
          </a:p>
        </p:txBody>
      </p:sp>
    </p:spTree>
    <p:extLst>
      <p:ext uri="{BB962C8B-B14F-4D97-AF65-F5344CB8AC3E}">
        <p14:creationId xmlns:p14="http://schemas.microsoft.com/office/powerpoint/2010/main" val="35431636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What is the Mental Capacity Act | Lambeth Safeguarding Adults Board">
            <a:extLst>
              <a:ext uri="{FF2B5EF4-FFF2-40B4-BE49-F238E27FC236}">
                <a16:creationId xmlns:a16="http://schemas.microsoft.com/office/drawing/2014/main" id="{238D240C-4676-9CC6-ADD8-A5F13541CE36}"/>
              </a:ext>
            </a:extLst>
          </p:cNvPr>
          <p:cNvPicPr>
            <a:picLocks noChangeAspect="1" noChangeArrowheads="1"/>
          </p:cNvPicPr>
          <p:nvPr/>
        </p:nvPicPr>
        <p:blipFill rotWithShape="1">
          <a:blip r:embed="rId3">
            <a:duotone>
              <a:schemeClr val="accent5">
                <a:shade val="45000"/>
                <a:satMod val="135000"/>
              </a:schemeClr>
              <a:prstClr val="white"/>
            </a:duotone>
            <a:extLst>
              <a:ext uri="{28A0092B-C50C-407E-A947-70E740481C1C}">
                <a14:useLocalDpi xmlns:a14="http://schemas.microsoft.com/office/drawing/2010/main" val="0"/>
              </a:ext>
            </a:extLst>
          </a:blip>
          <a:srcRect l="11335" r="9394"/>
          <a:stretch/>
        </p:blipFill>
        <p:spPr bwMode="auto">
          <a:xfrm>
            <a:off x="5250949" y="5557540"/>
            <a:ext cx="1637607" cy="912799"/>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BD6C9CEE-DB28-CB2A-1CA3-521890011087}"/>
              </a:ext>
            </a:extLst>
          </p:cNvPr>
          <p:cNvSpPr txBox="1"/>
          <p:nvPr/>
        </p:nvSpPr>
        <p:spPr>
          <a:xfrm>
            <a:off x="1404869" y="776557"/>
            <a:ext cx="9865279" cy="584775"/>
          </a:xfrm>
          <a:custGeom>
            <a:avLst/>
            <a:gdLst>
              <a:gd name="connsiteX0" fmla="*/ 0 w 9865279"/>
              <a:gd name="connsiteY0" fmla="*/ 0 h 584775"/>
              <a:gd name="connsiteX1" fmla="*/ 559032 w 9865279"/>
              <a:gd name="connsiteY1" fmla="*/ 0 h 584775"/>
              <a:gd name="connsiteX2" fmla="*/ 1414023 w 9865279"/>
              <a:gd name="connsiteY2" fmla="*/ 0 h 584775"/>
              <a:gd name="connsiteX3" fmla="*/ 2170361 w 9865279"/>
              <a:gd name="connsiteY3" fmla="*/ 0 h 584775"/>
              <a:gd name="connsiteX4" fmla="*/ 2532088 w 9865279"/>
              <a:gd name="connsiteY4" fmla="*/ 0 h 584775"/>
              <a:gd name="connsiteX5" fmla="*/ 3387079 w 9865279"/>
              <a:gd name="connsiteY5" fmla="*/ 0 h 584775"/>
              <a:gd name="connsiteX6" fmla="*/ 4044764 w 9865279"/>
              <a:gd name="connsiteY6" fmla="*/ 0 h 584775"/>
              <a:gd name="connsiteX7" fmla="*/ 4702450 w 9865279"/>
              <a:gd name="connsiteY7" fmla="*/ 0 h 584775"/>
              <a:gd name="connsiteX8" fmla="*/ 5360135 w 9865279"/>
              <a:gd name="connsiteY8" fmla="*/ 0 h 584775"/>
              <a:gd name="connsiteX9" fmla="*/ 6215126 w 9865279"/>
              <a:gd name="connsiteY9" fmla="*/ 0 h 584775"/>
              <a:gd name="connsiteX10" fmla="*/ 6971464 w 9865279"/>
              <a:gd name="connsiteY10" fmla="*/ 0 h 584775"/>
              <a:gd name="connsiteX11" fmla="*/ 7431844 w 9865279"/>
              <a:gd name="connsiteY11" fmla="*/ 0 h 584775"/>
              <a:gd name="connsiteX12" fmla="*/ 7990876 w 9865279"/>
              <a:gd name="connsiteY12" fmla="*/ 0 h 584775"/>
              <a:gd name="connsiteX13" fmla="*/ 8352603 w 9865279"/>
              <a:gd name="connsiteY13" fmla="*/ 0 h 584775"/>
              <a:gd name="connsiteX14" fmla="*/ 8911635 w 9865279"/>
              <a:gd name="connsiteY14" fmla="*/ 0 h 584775"/>
              <a:gd name="connsiteX15" fmla="*/ 9865279 w 9865279"/>
              <a:gd name="connsiteY15" fmla="*/ 0 h 584775"/>
              <a:gd name="connsiteX16" fmla="*/ 9865279 w 9865279"/>
              <a:gd name="connsiteY16" fmla="*/ 584775 h 584775"/>
              <a:gd name="connsiteX17" fmla="*/ 9404899 w 9865279"/>
              <a:gd name="connsiteY17" fmla="*/ 584775 h 584775"/>
              <a:gd name="connsiteX18" fmla="*/ 8747214 w 9865279"/>
              <a:gd name="connsiteY18" fmla="*/ 584775 h 584775"/>
              <a:gd name="connsiteX19" fmla="*/ 7892223 w 9865279"/>
              <a:gd name="connsiteY19" fmla="*/ 584775 h 584775"/>
              <a:gd name="connsiteX20" fmla="*/ 7135885 w 9865279"/>
              <a:gd name="connsiteY20" fmla="*/ 584775 h 584775"/>
              <a:gd name="connsiteX21" fmla="*/ 6379547 w 9865279"/>
              <a:gd name="connsiteY21" fmla="*/ 584775 h 584775"/>
              <a:gd name="connsiteX22" fmla="*/ 5721862 w 9865279"/>
              <a:gd name="connsiteY22" fmla="*/ 584775 h 584775"/>
              <a:gd name="connsiteX23" fmla="*/ 5064177 w 9865279"/>
              <a:gd name="connsiteY23" fmla="*/ 584775 h 584775"/>
              <a:gd name="connsiteX24" fmla="*/ 4505144 w 9865279"/>
              <a:gd name="connsiteY24" fmla="*/ 584775 h 584775"/>
              <a:gd name="connsiteX25" fmla="*/ 3946112 w 9865279"/>
              <a:gd name="connsiteY25" fmla="*/ 584775 h 584775"/>
              <a:gd name="connsiteX26" fmla="*/ 3584385 w 9865279"/>
              <a:gd name="connsiteY26" fmla="*/ 584775 h 584775"/>
              <a:gd name="connsiteX27" fmla="*/ 3025352 w 9865279"/>
              <a:gd name="connsiteY27" fmla="*/ 584775 h 584775"/>
              <a:gd name="connsiteX28" fmla="*/ 2663625 w 9865279"/>
              <a:gd name="connsiteY28" fmla="*/ 584775 h 584775"/>
              <a:gd name="connsiteX29" fmla="*/ 2005940 w 9865279"/>
              <a:gd name="connsiteY29" fmla="*/ 584775 h 584775"/>
              <a:gd name="connsiteX30" fmla="*/ 1644213 w 9865279"/>
              <a:gd name="connsiteY30" fmla="*/ 584775 h 584775"/>
              <a:gd name="connsiteX31" fmla="*/ 1085181 w 9865279"/>
              <a:gd name="connsiteY31" fmla="*/ 584775 h 584775"/>
              <a:gd name="connsiteX32" fmla="*/ 0 w 9865279"/>
              <a:gd name="connsiteY32" fmla="*/ 584775 h 584775"/>
              <a:gd name="connsiteX33" fmla="*/ 0 w 9865279"/>
              <a:gd name="connsiteY33" fmla="*/ 0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9865279" h="584775" fill="none" extrusionOk="0">
                <a:moveTo>
                  <a:pt x="0" y="0"/>
                </a:moveTo>
                <a:cubicBezTo>
                  <a:pt x="147309" y="4371"/>
                  <a:pt x="292245" y="16681"/>
                  <a:pt x="559032" y="0"/>
                </a:cubicBezTo>
                <a:cubicBezTo>
                  <a:pt x="825819" y="-16681"/>
                  <a:pt x="1182297" y="4042"/>
                  <a:pt x="1414023" y="0"/>
                </a:cubicBezTo>
                <a:cubicBezTo>
                  <a:pt x="1645749" y="-4042"/>
                  <a:pt x="1880983" y="27182"/>
                  <a:pt x="2170361" y="0"/>
                </a:cubicBezTo>
                <a:cubicBezTo>
                  <a:pt x="2459739" y="-27182"/>
                  <a:pt x="2388432" y="-8566"/>
                  <a:pt x="2532088" y="0"/>
                </a:cubicBezTo>
                <a:cubicBezTo>
                  <a:pt x="2675744" y="8566"/>
                  <a:pt x="3165177" y="7056"/>
                  <a:pt x="3387079" y="0"/>
                </a:cubicBezTo>
                <a:cubicBezTo>
                  <a:pt x="3608981" y="-7056"/>
                  <a:pt x="3911606" y="10961"/>
                  <a:pt x="4044764" y="0"/>
                </a:cubicBezTo>
                <a:cubicBezTo>
                  <a:pt x="4177922" y="-10961"/>
                  <a:pt x="4493873" y="24189"/>
                  <a:pt x="4702450" y="0"/>
                </a:cubicBezTo>
                <a:cubicBezTo>
                  <a:pt x="4911027" y="-24189"/>
                  <a:pt x="5165245" y="24158"/>
                  <a:pt x="5360135" y="0"/>
                </a:cubicBezTo>
                <a:cubicBezTo>
                  <a:pt x="5555025" y="-24158"/>
                  <a:pt x="5840183" y="-40203"/>
                  <a:pt x="6215126" y="0"/>
                </a:cubicBezTo>
                <a:cubicBezTo>
                  <a:pt x="6590069" y="40203"/>
                  <a:pt x="6675902" y="-8575"/>
                  <a:pt x="6971464" y="0"/>
                </a:cubicBezTo>
                <a:cubicBezTo>
                  <a:pt x="7267026" y="8575"/>
                  <a:pt x="7300495" y="-7299"/>
                  <a:pt x="7431844" y="0"/>
                </a:cubicBezTo>
                <a:cubicBezTo>
                  <a:pt x="7563193" y="7299"/>
                  <a:pt x="7761866" y="-14370"/>
                  <a:pt x="7990876" y="0"/>
                </a:cubicBezTo>
                <a:cubicBezTo>
                  <a:pt x="8219886" y="14370"/>
                  <a:pt x="8237714" y="3317"/>
                  <a:pt x="8352603" y="0"/>
                </a:cubicBezTo>
                <a:cubicBezTo>
                  <a:pt x="8467492" y="-3317"/>
                  <a:pt x="8647360" y="24445"/>
                  <a:pt x="8911635" y="0"/>
                </a:cubicBezTo>
                <a:cubicBezTo>
                  <a:pt x="9175910" y="-24445"/>
                  <a:pt x="9536765" y="-33577"/>
                  <a:pt x="9865279" y="0"/>
                </a:cubicBezTo>
                <a:cubicBezTo>
                  <a:pt x="9844890" y="241126"/>
                  <a:pt x="9875534" y="453482"/>
                  <a:pt x="9865279" y="584775"/>
                </a:cubicBezTo>
                <a:cubicBezTo>
                  <a:pt x="9720547" y="591912"/>
                  <a:pt x="9553138" y="573147"/>
                  <a:pt x="9404899" y="584775"/>
                </a:cubicBezTo>
                <a:cubicBezTo>
                  <a:pt x="9256660" y="596403"/>
                  <a:pt x="8971887" y="597199"/>
                  <a:pt x="8747214" y="584775"/>
                </a:cubicBezTo>
                <a:cubicBezTo>
                  <a:pt x="8522541" y="572351"/>
                  <a:pt x="8209212" y="594791"/>
                  <a:pt x="7892223" y="584775"/>
                </a:cubicBezTo>
                <a:cubicBezTo>
                  <a:pt x="7575234" y="574759"/>
                  <a:pt x="7378028" y="581406"/>
                  <a:pt x="7135885" y="584775"/>
                </a:cubicBezTo>
                <a:cubicBezTo>
                  <a:pt x="6893742" y="588144"/>
                  <a:pt x="6551052" y="548609"/>
                  <a:pt x="6379547" y="584775"/>
                </a:cubicBezTo>
                <a:cubicBezTo>
                  <a:pt x="6208042" y="620941"/>
                  <a:pt x="5952025" y="557673"/>
                  <a:pt x="5721862" y="584775"/>
                </a:cubicBezTo>
                <a:cubicBezTo>
                  <a:pt x="5491700" y="611877"/>
                  <a:pt x="5345486" y="604592"/>
                  <a:pt x="5064177" y="584775"/>
                </a:cubicBezTo>
                <a:cubicBezTo>
                  <a:pt x="4782869" y="564958"/>
                  <a:pt x="4664901" y="610672"/>
                  <a:pt x="4505144" y="584775"/>
                </a:cubicBezTo>
                <a:cubicBezTo>
                  <a:pt x="4345387" y="558878"/>
                  <a:pt x="4180729" y="581143"/>
                  <a:pt x="3946112" y="584775"/>
                </a:cubicBezTo>
                <a:cubicBezTo>
                  <a:pt x="3711495" y="588407"/>
                  <a:pt x="3726971" y="595697"/>
                  <a:pt x="3584385" y="584775"/>
                </a:cubicBezTo>
                <a:cubicBezTo>
                  <a:pt x="3441799" y="573853"/>
                  <a:pt x="3233380" y="598479"/>
                  <a:pt x="3025352" y="584775"/>
                </a:cubicBezTo>
                <a:cubicBezTo>
                  <a:pt x="2817324" y="571071"/>
                  <a:pt x="2804040" y="575452"/>
                  <a:pt x="2663625" y="584775"/>
                </a:cubicBezTo>
                <a:cubicBezTo>
                  <a:pt x="2523210" y="594098"/>
                  <a:pt x="2271114" y="592956"/>
                  <a:pt x="2005940" y="584775"/>
                </a:cubicBezTo>
                <a:cubicBezTo>
                  <a:pt x="1740766" y="576594"/>
                  <a:pt x="1777740" y="568283"/>
                  <a:pt x="1644213" y="584775"/>
                </a:cubicBezTo>
                <a:cubicBezTo>
                  <a:pt x="1510686" y="601267"/>
                  <a:pt x="1208178" y="600483"/>
                  <a:pt x="1085181" y="584775"/>
                </a:cubicBezTo>
                <a:cubicBezTo>
                  <a:pt x="962184" y="569067"/>
                  <a:pt x="453587" y="586245"/>
                  <a:pt x="0" y="584775"/>
                </a:cubicBezTo>
                <a:cubicBezTo>
                  <a:pt x="-9763" y="340571"/>
                  <a:pt x="-15336" y="183497"/>
                  <a:pt x="0" y="0"/>
                </a:cubicBezTo>
                <a:close/>
              </a:path>
              <a:path w="9865279" h="584775" stroke="0" extrusionOk="0">
                <a:moveTo>
                  <a:pt x="0" y="0"/>
                </a:moveTo>
                <a:cubicBezTo>
                  <a:pt x="212203" y="-786"/>
                  <a:pt x="529772" y="-5324"/>
                  <a:pt x="756338" y="0"/>
                </a:cubicBezTo>
                <a:cubicBezTo>
                  <a:pt x="982904" y="5324"/>
                  <a:pt x="1227269" y="-18820"/>
                  <a:pt x="1512676" y="0"/>
                </a:cubicBezTo>
                <a:cubicBezTo>
                  <a:pt x="1798083" y="18820"/>
                  <a:pt x="1764439" y="15556"/>
                  <a:pt x="1973056" y="0"/>
                </a:cubicBezTo>
                <a:cubicBezTo>
                  <a:pt x="2181673" y="-15556"/>
                  <a:pt x="2559297" y="28929"/>
                  <a:pt x="2729394" y="0"/>
                </a:cubicBezTo>
                <a:cubicBezTo>
                  <a:pt x="2899491" y="-28929"/>
                  <a:pt x="3094936" y="5977"/>
                  <a:pt x="3189774" y="0"/>
                </a:cubicBezTo>
                <a:cubicBezTo>
                  <a:pt x="3284612" y="-5977"/>
                  <a:pt x="3469315" y="10442"/>
                  <a:pt x="3650153" y="0"/>
                </a:cubicBezTo>
                <a:cubicBezTo>
                  <a:pt x="3830991" y="-10442"/>
                  <a:pt x="4000995" y="-19936"/>
                  <a:pt x="4307838" y="0"/>
                </a:cubicBezTo>
                <a:cubicBezTo>
                  <a:pt x="4614682" y="19936"/>
                  <a:pt x="4677258" y="7990"/>
                  <a:pt x="4866871" y="0"/>
                </a:cubicBezTo>
                <a:cubicBezTo>
                  <a:pt x="5056484" y="-7990"/>
                  <a:pt x="5149112" y="-7842"/>
                  <a:pt x="5228598" y="0"/>
                </a:cubicBezTo>
                <a:cubicBezTo>
                  <a:pt x="5308084" y="7842"/>
                  <a:pt x="5841830" y="36780"/>
                  <a:pt x="6083589" y="0"/>
                </a:cubicBezTo>
                <a:cubicBezTo>
                  <a:pt x="6325348" y="-36780"/>
                  <a:pt x="6475955" y="-24049"/>
                  <a:pt x="6741274" y="0"/>
                </a:cubicBezTo>
                <a:cubicBezTo>
                  <a:pt x="7006594" y="24049"/>
                  <a:pt x="6990165" y="-4203"/>
                  <a:pt x="7201654" y="0"/>
                </a:cubicBezTo>
                <a:cubicBezTo>
                  <a:pt x="7413143" y="4203"/>
                  <a:pt x="7815367" y="36802"/>
                  <a:pt x="8056645" y="0"/>
                </a:cubicBezTo>
                <a:cubicBezTo>
                  <a:pt x="8297923" y="-36802"/>
                  <a:pt x="8625929" y="12144"/>
                  <a:pt x="8812983" y="0"/>
                </a:cubicBezTo>
                <a:cubicBezTo>
                  <a:pt x="9000037" y="-12144"/>
                  <a:pt x="9176645" y="18516"/>
                  <a:pt x="9273362" y="0"/>
                </a:cubicBezTo>
                <a:cubicBezTo>
                  <a:pt x="9370079" y="-18516"/>
                  <a:pt x="9689396" y="27061"/>
                  <a:pt x="9865279" y="0"/>
                </a:cubicBezTo>
                <a:cubicBezTo>
                  <a:pt x="9859146" y="236693"/>
                  <a:pt x="9841951" y="412914"/>
                  <a:pt x="9865279" y="584775"/>
                </a:cubicBezTo>
                <a:cubicBezTo>
                  <a:pt x="9731123" y="593019"/>
                  <a:pt x="9543731" y="593788"/>
                  <a:pt x="9404899" y="584775"/>
                </a:cubicBezTo>
                <a:cubicBezTo>
                  <a:pt x="9266067" y="575762"/>
                  <a:pt x="9080181" y="582865"/>
                  <a:pt x="8845867" y="584775"/>
                </a:cubicBezTo>
                <a:cubicBezTo>
                  <a:pt x="8611553" y="586685"/>
                  <a:pt x="8192808" y="606232"/>
                  <a:pt x="7990876" y="584775"/>
                </a:cubicBezTo>
                <a:cubicBezTo>
                  <a:pt x="7788944" y="563318"/>
                  <a:pt x="7722095" y="582230"/>
                  <a:pt x="7530496" y="584775"/>
                </a:cubicBezTo>
                <a:cubicBezTo>
                  <a:pt x="7338897" y="587320"/>
                  <a:pt x="6857905" y="546267"/>
                  <a:pt x="6675505" y="584775"/>
                </a:cubicBezTo>
                <a:cubicBezTo>
                  <a:pt x="6493105" y="623283"/>
                  <a:pt x="6230220" y="581536"/>
                  <a:pt x="5820515" y="584775"/>
                </a:cubicBezTo>
                <a:cubicBezTo>
                  <a:pt x="5410810" y="588015"/>
                  <a:pt x="5199295" y="561542"/>
                  <a:pt x="4965524" y="584775"/>
                </a:cubicBezTo>
                <a:cubicBezTo>
                  <a:pt x="4731753" y="608008"/>
                  <a:pt x="4520072" y="610876"/>
                  <a:pt x="4307838" y="584775"/>
                </a:cubicBezTo>
                <a:cubicBezTo>
                  <a:pt x="4095604" y="558674"/>
                  <a:pt x="4009428" y="566027"/>
                  <a:pt x="3847459" y="584775"/>
                </a:cubicBezTo>
                <a:cubicBezTo>
                  <a:pt x="3685490" y="603523"/>
                  <a:pt x="3507947" y="578105"/>
                  <a:pt x="3288426" y="584775"/>
                </a:cubicBezTo>
                <a:cubicBezTo>
                  <a:pt x="3068905" y="591445"/>
                  <a:pt x="2765826" y="613507"/>
                  <a:pt x="2630741" y="584775"/>
                </a:cubicBezTo>
                <a:cubicBezTo>
                  <a:pt x="2495656" y="556043"/>
                  <a:pt x="2322497" y="603185"/>
                  <a:pt x="2071709" y="584775"/>
                </a:cubicBezTo>
                <a:cubicBezTo>
                  <a:pt x="1820921" y="566365"/>
                  <a:pt x="1786836" y="574096"/>
                  <a:pt x="1512676" y="584775"/>
                </a:cubicBezTo>
                <a:cubicBezTo>
                  <a:pt x="1238516" y="595454"/>
                  <a:pt x="1164379" y="578013"/>
                  <a:pt x="953644" y="584775"/>
                </a:cubicBezTo>
                <a:cubicBezTo>
                  <a:pt x="742909" y="591537"/>
                  <a:pt x="359081" y="595330"/>
                  <a:pt x="0" y="584775"/>
                </a:cubicBezTo>
                <a:cubicBezTo>
                  <a:pt x="-2728" y="421703"/>
                  <a:pt x="-25086" y="253365"/>
                  <a:pt x="0" y="0"/>
                </a:cubicBezTo>
                <a:close/>
              </a:path>
            </a:pathLst>
          </a:custGeom>
          <a:solidFill>
            <a:schemeClr val="accent2"/>
          </a:solidFill>
          <a:ln w="38100">
            <a:solidFill>
              <a:schemeClr val="tx1"/>
            </a:solidFill>
            <a:extLst>
              <a:ext uri="{C807C97D-BFC1-408E-A445-0C87EB9F89A2}">
                <ask:lineSketchStyleProps xmlns:ask="http://schemas.microsoft.com/office/drawing/2018/sketchyshapes" sd="746986613">
                  <a:prstGeom prst="rect">
                    <a:avLst/>
                  </a:prstGeom>
                  <ask:type>
                    <ask:lineSketchFreehand/>
                  </ask:type>
                </ask:lineSketchStyleProps>
              </a:ext>
            </a:extLst>
          </a:ln>
          <a:effectLst>
            <a:outerShdw blurRad="50800" dist="38100" dir="5400000" algn="t" rotWithShape="0">
              <a:prstClr val="black">
                <a:alpha val="40000"/>
              </a:prstClr>
            </a:outerShdw>
          </a:effectLst>
        </p:spPr>
        <p:txBody>
          <a:bodyPr wrap="square" rtlCol="0">
            <a:spAutoFit/>
          </a:bodyPr>
          <a:lstStyle/>
          <a:p>
            <a:pPr algn="ctr"/>
            <a:r>
              <a:rPr lang="en-GB" sz="3200" b="1" dirty="0">
                <a:solidFill>
                  <a:schemeClr val="bg1"/>
                </a:solidFill>
                <a:effectLst>
                  <a:outerShdw blurRad="38100" dist="38100" dir="2700000" algn="tl">
                    <a:srgbClr val="000000">
                      <a:alpha val="43137"/>
                    </a:srgbClr>
                  </a:outerShdw>
                </a:effectLst>
                <a:latin typeface="Everybody Aptos"/>
              </a:rPr>
              <a:t>What do we mean when we say someone lacks capacity? </a:t>
            </a:r>
          </a:p>
        </p:txBody>
      </p:sp>
      <p:sp>
        <p:nvSpPr>
          <p:cNvPr id="19" name="TextBox 18">
            <a:extLst>
              <a:ext uri="{FF2B5EF4-FFF2-40B4-BE49-F238E27FC236}">
                <a16:creationId xmlns:a16="http://schemas.microsoft.com/office/drawing/2014/main" id="{1B1CCEDB-A701-2D8E-6C1B-F94E9B2F1614}"/>
              </a:ext>
            </a:extLst>
          </p:cNvPr>
          <p:cNvSpPr txBox="1"/>
          <p:nvPr/>
        </p:nvSpPr>
        <p:spPr>
          <a:xfrm>
            <a:off x="740948" y="1883990"/>
            <a:ext cx="11022495" cy="830997"/>
          </a:xfrm>
          <a:custGeom>
            <a:avLst/>
            <a:gdLst>
              <a:gd name="connsiteX0" fmla="*/ 0 w 11022495"/>
              <a:gd name="connsiteY0" fmla="*/ 0 h 830997"/>
              <a:gd name="connsiteX1" fmla="*/ 909356 w 11022495"/>
              <a:gd name="connsiteY1" fmla="*/ 0 h 830997"/>
              <a:gd name="connsiteX2" fmla="*/ 1598262 w 11022495"/>
              <a:gd name="connsiteY2" fmla="*/ 0 h 830997"/>
              <a:gd name="connsiteX3" fmla="*/ 2287168 w 11022495"/>
              <a:gd name="connsiteY3" fmla="*/ 0 h 830997"/>
              <a:gd name="connsiteX4" fmla="*/ 2976074 w 11022495"/>
              <a:gd name="connsiteY4" fmla="*/ 0 h 830997"/>
              <a:gd name="connsiteX5" fmla="*/ 3885429 w 11022495"/>
              <a:gd name="connsiteY5" fmla="*/ 0 h 830997"/>
              <a:gd name="connsiteX6" fmla="*/ 4684560 w 11022495"/>
              <a:gd name="connsiteY6" fmla="*/ 0 h 830997"/>
              <a:gd name="connsiteX7" fmla="*/ 5153016 w 11022495"/>
              <a:gd name="connsiteY7" fmla="*/ 0 h 830997"/>
              <a:gd name="connsiteX8" fmla="*/ 5731697 w 11022495"/>
              <a:gd name="connsiteY8" fmla="*/ 0 h 830997"/>
              <a:gd name="connsiteX9" fmla="*/ 6089928 w 11022495"/>
              <a:gd name="connsiteY9" fmla="*/ 0 h 830997"/>
              <a:gd name="connsiteX10" fmla="*/ 6668609 w 11022495"/>
              <a:gd name="connsiteY10" fmla="*/ 0 h 830997"/>
              <a:gd name="connsiteX11" fmla="*/ 7467740 w 11022495"/>
              <a:gd name="connsiteY11" fmla="*/ 0 h 830997"/>
              <a:gd name="connsiteX12" fmla="*/ 7936196 w 11022495"/>
              <a:gd name="connsiteY12" fmla="*/ 0 h 830997"/>
              <a:gd name="connsiteX13" fmla="*/ 8404652 w 11022495"/>
              <a:gd name="connsiteY13" fmla="*/ 0 h 830997"/>
              <a:gd name="connsiteX14" fmla="*/ 8983333 w 11022495"/>
              <a:gd name="connsiteY14" fmla="*/ 0 h 830997"/>
              <a:gd name="connsiteX15" fmla="*/ 9672239 w 11022495"/>
              <a:gd name="connsiteY15" fmla="*/ 0 h 830997"/>
              <a:gd name="connsiteX16" fmla="*/ 11022495 w 11022495"/>
              <a:gd name="connsiteY16" fmla="*/ 0 h 830997"/>
              <a:gd name="connsiteX17" fmla="*/ 11022495 w 11022495"/>
              <a:gd name="connsiteY17" fmla="*/ 432118 h 830997"/>
              <a:gd name="connsiteX18" fmla="*/ 11022495 w 11022495"/>
              <a:gd name="connsiteY18" fmla="*/ 830997 h 830997"/>
              <a:gd name="connsiteX19" fmla="*/ 10333589 w 11022495"/>
              <a:gd name="connsiteY19" fmla="*/ 830997 h 830997"/>
              <a:gd name="connsiteX20" fmla="*/ 9754908 w 11022495"/>
              <a:gd name="connsiteY20" fmla="*/ 830997 h 830997"/>
              <a:gd name="connsiteX21" fmla="*/ 9176227 w 11022495"/>
              <a:gd name="connsiteY21" fmla="*/ 830997 h 830997"/>
              <a:gd name="connsiteX22" fmla="*/ 8817996 w 11022495"/>
              <a:gd name="connsiteY22" fmla="*/ 830997 h 830997"/>
              <a:gd name="connsiteX23" fmla="*/ 8239315 w 11022495"/>
              <a:gd name="connsiteY23" fmla="*/ 830997 h 830997"/>
              <a:gd name="connsiteX24" fmla="*/ 7881084 w 11022495"/>
              <a:gd name="connsiteY24" fmla="*/ 830997 h 830997"/>
              <a:gd name="connsiteX25" fmla="*/ 7192178 w 11022495"/>
              <a:gd name="connsiteY25" fmla="*/ 830997 h 830997"/>
              <a:gd name="connsiteX26" fmla="*/ 6833947 w 11022495"/>
              <a:gd name="connsiteY26" fmla="*/ 830997 h 830997"/>
              <a:gd name="connsiteX27" fmla="*/ 6255266 w 11022495"/>
              <a:gd name="connsiteY27" fmla="*/ 830997 h 830997"/>
              <a:gd name="connsiteX28" fmla="*/ 5566360 w 11022495"/>
              <a:gd name="connsiteY28" fmla="*/ 830997 h 830997"/>
              <a:gd name="connsiteX29" fmla="*/ 4767229 w 11022495"/>
              <a:gd name="connsiteY29" fmla="*/ 830997 h 830997"/>
              <a:gd name="connsiteX30" fmla="*/ 4078323 w 11022495"/>
              <a:gd name="connsiteY30" fmla="*/ 830997 h 830997"/>
              <a:gd name="connsiteX31" fmla="*/ 3279192 w 11022495"/>
              <a:gd name="connsiteY31" fmla="*/ 830997 h 830997"/>
              <a:gd name="connsiteX32" fmla="*/ 2700511 w 11022495"/>
              <a:gd name="connsiteY32" fmla="*/ 830997 h 830997"/>
              <a:gd name="connsiteX33" fmla="*/ 2342280 w 11022495"/>
              <a:gd name="connsiteY33" fmla="*/ 830997 h 830997"/>
              <a:gd name="connsiteX34" fmla="*/ 1873824 w 11022495"/>
              <a:gd name="connsiteY34" fmla="*/ 830997 h 830997"/>
              <a:gd name="connsiteX35" fmla="*/ 1515593 w 11022495"/>
              <a:gd name="connsiteY35" fmla="*/ 830997 h 830997"/>
              <a:gd name="connsiteX36" fmla="*/ 1157362 w 11022495"/>
              <a:gd name="connsiteY36" fmla="*/ 830997 h 830997"/>
              <a:gd name="connsiteX37" fmla="*/ 0 w 11022495"/>
              <a:gd name="connsiteY37" fmla="*/ 830997 h 830997"/>
              <a:gd name="connsiteX38" fmla="*/ 0 w 11022495"/>
              <a:gd name="connsiteY38" fmla="*/ 415499 h 830997"/>
              <a:gd name="connsiteX39" fmla="*/ 0 w 11022495"/>
              <a:gd name="connsiteY39"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022495" h="830997" fill="none" extrusionOk="0">
                <a:moveTo>
                  <a:pt x="0" y="0"/>
                </a:moveTo>
                <a:cubicBezTo>
                  <a:pt x="447577" y="-24976"/>
                  <a:pt x="527270" y="-1688"/>
                  <a:pt x="909356" y="0"/>
                </a:cubicBezTo>
                <a:cubicBezTo>
                  <a:pt x="1291442" y="1688"/>
                  <a:pt x="1348924" y="-27592"/>
                  <a:pt x="1598262" y="0"/>
                </a:cubicBezTo>
                <a:cubicBezTo>
                  <a:pt x="1847600" y="27592"/>
                  <a:pt x="2112213" y="-17161"/>
                  <a:pt x="2287168" y="0"/>
                </a:cubicBezTo>
                <a:cubicBezTo>
                  <a:pt x="2462123" y="17161"/>
                  <a:pt x="2798901" y="707"/>
                  <a:pt x="2976074" y="0"/>
                </a:cubicBezTo>
                <a:cubicBezTo>
                  <a:pt x="3153247" y="-707"/>
                  <a:pt x="3552537" y="-15647"/>
                  <a:pt x="3885429" y="0"/>
                </a:cubicBezTo>
                <a:cubicBezTo>
                  <a:pt x="4218322" y="15647"/>
                  <a:pt x="4299214" y="-9514"/>
                  <a:pt x="4684560" y="0"/>
                </a:cubicBezTo>
                <a:cubicBezTo>
                  <a:pt x="5069906" y="9514"/>
                  <a:pt x="4985291" y="1264"/>
                  <a:pt x="5153016" y="0"/>
                </a:cubicBezTo>
                <a:cubicBezTo>
                  <a:pt x="5320741" y="-1264"/>
                  <a:pt x="5567651" y="-19456"/>
                  <a:pt x="5731697" y="0"/>
                </a:cubicBezTo>
                <a:cubicBezTo>
                  <a:pt x="5895743" y="19456"/>
                  <a:pt x="5995504" y="-9093"/>
                  <a:pt x="6089928" y="0"/>
                </a:cubicBezTo>
                <a:cubicBezTo>
                  <a:pt x="6184352" y="9093"/>
                  <a:pt x="6526945" y="-4086"/>
                  <a:pt x="6668609" y="0"/>
                </a:cubicBezTo>
                <a:cubicBezTo>
                  <a:pt x="6810273" y="4086"/>
                  <a:pt x="7224001" y="879"/>
                  <a:pt x="7467740" y="0"/>
                </a:cubicBezTo>
                <a:cubicBezTo>
                  <a:pt x="7711479" y="-879"/>
                  <a:pt x="7745747" y="1197"/>
                  <a:pt x="7936196" y="0"/>
                </a:cubicBezTo>
                <a:cubicBezTo>
                  <a:pt x="8126645" y="-1197"/>
                  <a:pt x="8201640" y="10995"/>
                  <a:pt x="8404652" y="0"/>
                </a:cubicBezTo>
                <a:cubicBezTo>
                  <a:pt x="8607664" y="-10995"/>
                  <a:pt x="8834883" y="-26358"/>
                  <a:pt x="8983333" y="0"/>
                </a:cubicBezTo>
                <a:cubicBezTo>
                  <a:pt x="9131783" y="26358"/>
                  <a:pt x="9416913" y="-23017"/>
                  <a:pt x="9672239" y="0"/>
                </a:cubicBezTo>
                <a:cubicBezTo>
                  <a:pt x="9927565" y="23017"/>
                  <a:pt x="10481584" y="4772"/>
                  <a:pt x="11022495" y="0"/>
                </a:cubicBezTo>
                <a:cubicBezTo>
                  <a:pt x="11018471" y="145233"/>
                  <a:pt x="11024397" y="342330"/>
                  <a:pt x="11022495" y="432118"/>
                </a:cubicBezTo>
                <a:cubicBezTo>
                  <a:pt x="11020593" y="521906"/>
                  <a:pt x="11018250" y="650126"/>
                  <a:pt x="11022495" y="830997"/>
                </a:cubicBezTo>
                <a:cubicBezTo>
                  <a:pt x="10764548" y="864513"/>
                  <a:pt x="10545749" y="804453"/>
                  <a:pt x="10333589" y="830997"/>
                </a:cubicBezTo>
                <a:cubicBezTo>
                  <a:pt x="10121429" y="857541"/>
                  <a:pt x="9892991" y="857969"/>
                  <a:pt x="9754908" y="830997"/>
                </a:cubicBezTo>
                <a:cubicBezTo>
                  <a:pt x="9616825" y="804025"/>
                  <a:pt x="9389098" y="805393"/>
                  <a:pt x="9176227" y="830997"/>
                </a:cubicBezTo>
                <a:cubicBezTo>
                  <a:pt x="8963356" y="856601"/>
                  <a:pt x="8899298" y="833293"/>
                  <a:pt x="8817996" y="830997"/>
                </a:cubicBezTo>
                <a:cubicBezTo>
                  <a:pt x="8736694" y="828701"/>
                  <a:pt x="8355900" y="810546"/>
                  <a:pt x="8239315" y="830997"/>
                </a:cubicBezTo>
                <a:cubicBezTo>
                  <a:pt x="8122730" y="851448"/>
                  <a:pt x="7952795" y="814067"/>
                  <a:pt x="7881084" y="830997"/>
                </a:cubicBezTo>
                <a:cubicBezTo>
                  <a:pt x="7809373" y="847927"/>
                  <a:pt x="7418139" y="821897"/>
                  <a:pt x="7192178" y="830997"/>
                </a:cubicBezTo>
                <a:cubicBezTo>
                  <a:pt x="6966217" y="840097"/>
                  <a:pt x="6925836" y="830720"/>
                  <a:pt x="6833947" y="830997"/>
                </a:cubicBezTo>
                <a:cubicBezTo>
                  <a:pt x="6742058" y="831274"/>
                  <a:pt x="6472514" y="849503"/>
                  <a:pt x="6255266" y="830997"/>
                </a:cubicBezTo>
                <a:cubicBezTo>
                  <a:pt x="6038018" y="812491"/>
                  <a:pt x="5894110" y="820212"/>
                  <a:pt x="5566360" y="830997"/>
                </a:cubicBezTo>
                <a:cubicBezTo>
                  <a:pt x="5238610" y="841782"/>
                  <a:pt x="5086126" y="809522"/>
                  <a:pt x="4767229" y="830997"/>
                </a:cubicBezTo>
                <a:cubicBezTo>
                  <a:pt x="4448332" y="852472"/>
                  <a:pt x="4326329" y="836173"/>
                  <a:pt x="4078323" y="830997"/>
                </a:cubicBezTo>
                <a:cubicBezTo>
                  <a:pt x="3830317" y="825821"/>
                  <a:pt x="3560013" y="863722"/>
                  <a:pt x="3279192" y="830997"/>
                </a:cubicBezTo>
                <a:cubicBezTo>
                  <a:pt x="2998371" y="798272"/>
                  <a:pt x="2875052" y="804056"/>
                  <a:pt x="2700511" y="830997"/>
                </a:cubicBezTo>
                <a:cubicBezTo>
                  <a:pt x="2525970" y="857938"/>
                  <a:pt x="2453692" y="823026"/>
                  <a:pt x="2342280" y="830997"/>
                </a:cubicBezTo>
                <a:cubicBezTo>
                  <a:pt x="2230868" y="838968"/>
                  <a:pt x="1975769" y="817550"/>
                  <a:pt x="1873824" y="830997"/>
                </a:cubicBezTo>
                <a:cubicBezTo>
                  <a:pt x="1771879" y="844444"/>
                  <a:pt x="1646168" y="826115"/>
                  <a:pt x="1515593" y="830997"/>
                </a:cubicBezTo>
                <a:cubicBezTo>
                  <a:pt x="1385018" y="835879"/>
                  <a:pt x="1287592" y="838304"/>
                  <a:pt x="1157362" y="830997"/>
                </a:cubicBezTo>
                <a:cubicBezTo>
                  <a:pt x="1027132" y="823690"/>
                  <a:pt x="454122" y="799410"/>
                  <a:pt x="0" y="830997"/>
                </a:cubicBezTo>
                <a:cubicBezTo>
                  <a:pt x="11719" y="666858"/>
                  <a:pt x="936" y="556450"/>
                  <a:pt x="0" y="415499"/>
                </a:cubicBezTo>
                <a:cubicBezTo>
                  <a:pt x="-936" y="274548"/>
                  <a:pt x="1384" y="135206"/>
                  <a:pt x="0" y="0"/>
                </a:cubicBezTo>
                <a:close/>
              </a:path>
              <a:path w="11022495" h="830997" stroke="0" extrusionOk="0">
                <a:moveTo>
                  <a:pt x="0" y="0"/>
                </a:moveTo>
                <a:cubicBezTo>
                  <a:pt x="219257" y="-24453"/>
                  <a:pt x="634755" y="5659"/>
                  <a:pt x="799131" y="0"/>
                </a:cubicBezTo>
                <a:cubicBezTo>
                  <a:pt x="963507" y="-5659"/>
                  <a:pt x="1366086" y="-13718"/>
                  <a:pt x="1598262" y="0"/>
                </a:cubicBezTo>
                <a:cubicBezTo>
                  <a:pt x="1830438" y="13718"/>
                  <a:pt x="1920454" y="-17533"/>
                  <a:pt x="2066718" y="0"/>
                </a:cubicBezTo>
                <a:cubicBezTo>
                  <a:pt x="2212982" y="17533"/>
                  <a:pt x="2612550" y="3331"/>
                  <a:pt x="2865849" y="0"/>
                </a:cubicBezTo>
                <a:cubicBezTo>
                  <a:pt x="3119148" y="-3331"/>
                  <a:pt x="3179094" y="11216"/>
                  <a:pt x="3334305" y="0"/>
                </a:cubicBezTo>
                <a:cubicBezTo>
                  <a:pt x="3489516" y="-11216"/>
                  <a:pt x="3658405" y="18602"/>
                  <a:pt x="3802761" y="0"/>
                </a:cubicBezTo>
                <a:cubicBezTo>
                  <a:pt x="3947117" y="-18602"/>
                  <a:pt x="4182432" y="474"/>
                  <a:pt x="4491667" y="0"/>
                </a:cubicBezTo>
                <a:cubicBezTo>
                  <a:pt x="4800902" y="-474"/>
                  <a:pt x="4789474" y="28625"/>
                  <a:pt x="5070348" y="0"/>
                </a:cubicBezTo>
                <a:cubicBezTo>
                  <a:pt x="5351222" y="-28625"/>
                  <a:pt x="5335542" y="-10945"/>
                  <a:pt x="5428579" y="0"/>
                </a:cubicBezTo>
                <a:cubicBezTo>
                  <a:pt x="5521616" y="10945"/>
                  <a:pt x="6078299" y="39049"/>
                  <a:pt x="6337935" y="0"/>
                </a:cubicBezTo>
                <a:cubicBezTo>
                  <a:pt x="6597571" y="-39049"/>
                  <a:pt x="6789533" y="10285"/>
                  <a:pt x="7026841" y="0"/>
                </a:cubicBezTo>
                <a:cubicBezTo>
                  <a:pt x="7264149" y="-10285"/>
                  <a:pt x="7350981" y="-7638"/>
                  <a:pt x="7495297" y="0"/>
                </a:cubicBezTo>
                <a:cubicBezTo>
                  <a:pt x="7639613" y="7638"/>
                  <a:pt x="8147857" y="42032"/>
                  <a:pt x="8404652" y="0"/>
                </a:cubicBezTo>
                <a:cubicBezTo>
                  <a:pt x="8661448" y="-42032"/>
                  <a:pt x="8972337" y="-24070"/>
                  <a:pt x="9203783" y="0"/>
                </a:cubicBezTo>
                <a:cubicBezTo>
                  <a:pt x="9435229" y="24070"/>
                  <a:pt x="9575740" y="-6021"/>
                  <a:pt x="9672239" y="0"/>
                </a:cubicBezTo>
                <a:cubicBezTo>
                  <a:pt x="9768738" y="6021"/>
                  <a:pt x="10114587" y="9809"/>
                  <a:pt x="10250920" y="0"/>
                </a:cubicBezTo>
                <a:cubicBezTo>
                  <a:pt x="10387253" y="-9809"/>
                  <a:pt x="10697272" y="3851"/>
                  <a:pt x="11022495" y="0"/>
                </a:cubicBezTo>
                <a:cubicBezTo>
                  <a:pt x="11012757" y="181415"/>
                  <a:pt x="11043852" y="261302"/>
                  <a:pt x="11022495" y="432118"/>
                </a:cubicBezTo>
                <a:cubicBezTo>
                  <a:pt x="11001138" y="602934"/>
                  <a:pt x="11012253" y="727611"/>
                  <a:pt x="11022495" y="830997"/>
                </a:cubicBezTo>
                <a:cubicBezTo>
                  <a:pt x="10816357" y="832987"/>
                  <a:pt x="10596455" y="806104"/>
                  <a:pt x="10443814" y="830997"/>
                </a:cubicBezTo>
                <a:cubicBezTo>
                  <a:pt x="10291173" y="855890"/>
                  <a:pt x="10102458" y="823001"/>
                  <a:pt x="9975358" y="830997"/>
                </a:cubicBezTo>
                <a:cubicBezTo>
                  <a:pt x="9848258" y="838993"/>
                  <a:pt x="9297368" y="791012"/>
                  <a:pt x="9066002" y="830997"/>
                </a:cubicBezTo>
                <a:cubicBezTo>
                  <a:pt x="8834636" y="870982"/>
                  <a:pt x="8512924" y="864405"/>
                  <a:pt x="8156646" y="830997"/>
                </a:cubicBezTo>
                <a:cubicBezTo>
                  <a:pt x="7800368" y="797589"/>
                  <a:pt x="7660727" y="789472"/>
                  <a:pt x="7247290" y="830997"/>
                </a:cubicBezTo>
                <a:cubicBezTo>
                  <a:pt x="6833853" y="872522"/>
                  <a:pt x="6745905" y="814062"/>
                  <a:pt x="6558385" y="830997"/>
                </a:cubicBezTo>
                <a:cubicBezTo>
                  <a:pt x="6370865" y="847932"/>
                  <a:pt x="6290169" y="817573"/>
                  <a:pt x="6089928" y="830997"/>
                </a:cubicBezTo>
                <a:cubicBezTo>
                  <a:pt x="5889687" y="844421"/>
                  <a:pt x="5704445" y="815456"/>
                  <a:pt x="5511248" y="830997"/>
                </a:cubicBezTo>
                <a:cubicBezTo>
                  <a:pt x="5318051" y="846538"/>
                  <a:pt x="5012177" y="810951"/>
                  <a:pt x="4822342" y="830997"/>
                </a:cubicBezTo>
                <a:cubicBezTo>
                  <a:pt x="4632507" y="851043"/>
                  <a:pt x="4485039" y="824737"/>
                  <a:pt x="4243661" y="830997"/>
                </a:cubicBezTo>
                <a:cubicBezTo>
                  <a:pt x="4002283" y="837257"/>
                  <a:pt x="3931496" y="844787"/>
                  <a:pt x="3664980" y="830997"/>
                </a:cubicBezTo>
                <a:cubicBezTo>
                  <a:pt x="3398464" y="817207"/>
                  <a:pt x="3329068" y="824475"/>
                  <a:pt x="3086299" y="830997"/>
                </a:cubicBezTo>
                <a:cubicBezTo>
                  <a:pt x="2843530" y="837519"/>
                  <a:pt x="2724507" y="864174"/>
                  <a:pt x="2397393" y="830997"/>
                </a:cubicBezTo>
                <a:cubicBezTo>
                  <a:pt x="2070279" y="797820"/>
                  <a:pt x="1790861" y="792446"/>
                  <a:pt x="1598262" y="830997"/>
                </a:cubicBezTo>
                <a:cubicBezTo>
                  <a:pt x="1405663" y="869548"/>
                  <a:pt x="1176160" y="809394"/>
                  <a:pt x="909356" y="830997"/>
                </a:cubicBezTo>
                <a:cubicBezTo>
                  <a:pt x="642552" y="852600"/>
                  <a:pt x="302081" y="786099"/>
                  <a:pt x="0" y="830997"/>
                </a:cubicBezTo>
                <a:cubicBezTo>
                  <a:pt x="12452" y="683604"/>
                  <a:pt x="-1266" y="588562"/>
                  <a:pt x="0" y="415499"/>
                </a:cubicBezTo>
                <a:cubicBezTo>
                  <a:pt x="1266" y="242436"/>
                  <a:pt x="8141" y="184403"/>
                  <a:pt x="0" y="0"/>
                </a:cubicBezTo>
                <a:close/>
              </a:path>
            </a:pathLst>
          </a:custGeom>
          <a:solidFill>
            <a:schemeClr val="bg2"/>
          </a:solidFill>
          <a:ln>
            <a:solidFill>
              <a:schemeClr val="tx1"/>
            </a:solidFill>
            <a:extLst>
              <a:ext uri="{C807C97D-BFC1-408E-A445-0C87EB9F89A2}">
                <ask:lineSketchStyleProps xmlns:ask="http://schemas.microsoft.com/office/drawing/2018/sketchyshapes" sd="746986613">
                  <a:prstGeom prst="rect">
                    <a:avLst/>
                  </a:prstGeom>
                  <ask:type>
                    <ask:lineSketchFreehand/>
                  </ask:type>
                </ask:lineSketchStyleProps>
              </a:ext>
            </a:extLst>
          </a:ln>
          <a:effectLst>
            <a:outerShdw blurRad="50800" dist="38100" dir="5400000" algn="t" rotWithShape="0">
              <a:prstClr val="black">
                <a:alpha val="40000"/>
              </a:prstClr>
            </a:outerShdw>
          </a:effectLst>
        </p:spPr>
        <p:txBody>
          <a:bodyPr wrap="square" rtlCol="0">
            <a:spAutoFit/>
          </a:bodyPr>
          <a:lstStyle/>
          <a:p>
            <a:pPr algn="ctr"/>
            <a:r>
              <a:rPr lang="en-GB" sz="2400" b="1" dirty="0">
                <a:latin typeface="Everybody Aptos"/>
              </a:rPr>
              <a:t>We mean that the person has been formally assessed as lacking the capacity to make a specific decision. There are 4 specific areas in this assessment. </a:t>
            </a:r>
          </a:p>
        </p:txBody>
      </p:sp>
      <p:sp>
        <p:nvSpPr>
          <p:cNvPr id="4" name="TextBox 3">
            <a:extLst>
              <a:ext uri="{FF2B5EF4-FFF2-40B4-BE49-F238E27FC236}">
                <a16:creationId xmlns:a16="http://schemas.microsoft.com/office/drawing/2014/main" id="{D076D87F-658B-593E-6489-D3296AF1A2D1}"/>
              </a:ext>
            </a:extLst>
          </p:cNvPr>
          <p:cNvSpPr txBox="1"/>
          <p:nvPr/>
        </p:nvSpPr>
        <p:spPr>
          <a:xfrm>
            <a:off x="299137" y="3249313"/>
            <a:ext cx="2703444" cy="1846659"/>
          </a:xfrm>
          <a:custGeom>
            <a:avLst/>
            <a:gdLst>
              <a:gd name="connsiteX0" fmla="*/ 0 w 2703444"/>
              <a:gd name="connsiteY0" fmla="*/ 0 h 1846659"/>
              <a:gd name="connsiteX1" fmla="*/ 729930 w 2703444"/>
              <a:gd name="connsiteY1" fmla="*/ 0 h 1846659"/>
              <a:gd name="connsiteX2" fmla="*/ 1459860 w 2703444"/>
              <a:gd name="connsiteY2" fmla="*/ 0 h 1846659"/>
              <a:gd name="connsiteX3" fmla="*/ 2703444 w 2703444"/>
              <a:gd name="connsiteY3" fmla="*/ 0 h 1846659"/>
              <a:gd name="connsiteX4" fmla="*/ 2703444 w 2703444"/>
              <a:gd name="connsiteY4" fmla="*/ 634020 h 1846659"/>
              <a:gd name="connsiteX5" fmla="*/ 2703444 w 2703444"/>
              <a:gd name="connsiteY5" fmla="*/ 1212639 h 1846659"/>
              <a:gd name="connsiteX6" fmla="*/ 2703444 w 2703444"/>
              <a:gd name="connsiteY6" fmla="*/ 1846659 h 1846659"/>
              <a:gd name="connsiteX7" fmla="*/ 2108686 w 2703444"/>
              <a:gd name="connsiteY7" fmla="*/ 1846659 h 1846659"/>
              <a:gd name="connsiteX8" fmla="*/ 1459860 w 2703444"/>
              <a:gd name="connsiteY8" fmla="*/ 1846659 h 1846659"/>
              <a:gd name="connsiteX9" fmla="*/ 783999 w 2703444"/>
              <a:gd name="connsiteY9" fmla="*/ 1846659 h 1846659"/>
              <a:gd name="connsiteX10" fmla="*/ 0 w 2703444"/>
              <a:gd name="connsiteY10" fmla="*/ 1846659 h 1846659"/>
              <a:gd name="connsiteX11" fmla="*/ 0 w 2703444"/>
              <a:gd name="connsiteY11" fmla="*/ 1212639 h 1846659"/>
              <a:gd name="connsiteX12" fmla="*/ 0 w 2703444"/>
              <a:gd name="connsiteY12" fmla="*/ 652486 h 1846659"/>
              <a:gd name="connsiteX13" fmla="*/ 0 w 2703444"/>
              <a:gd name="connsiteY13" fmla="*/ 0 h 1846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03444" h="1846659" fill="none" extrusionOk="0">
                <a:moveTo>
                  <a:pt x="0" y="0"/>
                </a:moveTo>
                <a:cubicBezTo>
                  <a:pt x="301926" y="2277"/>
                  <a:pt x="541066" y="-25380"/>
                  <a:pt x="729930" y="0"/>
                </a:cubicBezTo>
                <a:cubicBezTo>
                  <a:pt x="918794" y="25380"/>
                  <a:pt x="1145280" y="1336"/>
                  <a:pt x="1459860" y="0"/>
                </a:cubicBezTo>
                <a:cubicBezTo>
                  <a:pt x="1774440" y="-1336"/>
                  <a:pt x="2430075" y="9800"/>
                  <a:pt x="2703444" y="0"/>
                </a:cubicBezTo>
                <a:cubicBezTo>
                  <a:pt x="2690003" y="223130"/>
                  <a:pt x="2685989" y="491615"/>
                  <a:pt x="2703444" y="634020"/>
                </a:cubicBezTo>
                <a:cubicBezTo>
                  <a:pt x="2720899" y="776425"/>
                  <a:pt x="2703879" y="1068673"/>
                  <a:pt x="2703444" y="1212639"/>
                </a:cubicBezTo>
                <a:cubicBezTo>
                  <a:pt x="2703009" y="1356605"/>
                  <a:pt x="2673478" y="1718054"/>
                  <a:pt x="2703444" y="1846659"/>
                </a:cubicBezTo>
                <a:cubicBezTo>
                  <a:pt x="2517973" y="1826694"/>
                  <a:pt x="2295594" y="1828340"/>
                  <a:pt x="2108686" y="1846659"/>
                </a:cubicBezTo>
                <a:cubicBezTo>
                  <a:pt x="1921778" y="1864978"/>
                  <a:pt x="1730924" y="1835597"/>
                  <a:pt x="1459860" y="1846659"/>
                </a:cubicBezTo>
                <a:cubicBezTo>
                  <a:pt x="1188796" y="1857721"/>
                  <a:pt x="1003306" y="1853844"/>
                  <a:pt x="783999" y="1846659"/>
                </a:cubicBezTo>
                <a:cubicBezTo>
                  <a:pt x="564692" y="1839474"/>
                  <a:pt x="267480" y="1822199"/>
                  <a:pt x="0" y="1846659"/>
                </a:cubicBezTo>
                <a:cubicBezTo>
                  <a:pt x="-12495" y="1667448"/>
                  <a:pt x="10582" y="1374529"/>
                  <a:pt x="0" y="1212639"/>
                </a:cubicBezTo>
                <a:cubicBezTo>
                  <a:pt x="-10582" y="1050749"/>
                  <a:pt x="9336" y="908571"/>
                  <a:pt x="0" y="652486"/>
                </a:cubicBezTo>
                <a:cubicBezTo>
                  <a:pt x="-9336" y="396401"/>
                  <a:pt x="-17615" y="275812"/>
                  <a:pt x="0" y="0"/>
                </a:cubicBezTo>
                <a:close/>
              </a:path>
              <a:path w="2703444" h="1846659" stroke="0" extrusionOk="0">
                <a:moveTo>
                  <a:pt x="0" y="0"/>
                </a:moveTo>
                <a:cubicBezTo>
                  <a:pt x="198234" y="3180"/>
                  <a:pt x="464871" y="1905"/>
                  <a:pt x="621792" y="0"/>
                </a:cubicBezTo>
                <a:cubicBezTo>
                  <a:pt x="778713" y="-1905"/>
                  <a:pt x="1001434" y="-29013"/>
                  <a:pt x="1270619" y="0"/>
                </a:cubicBezTo>
                <a:cubicBezTo>
                  <a:pt x="1539804" y="29013"/>
                  <a:pt x="1686904" y="-24711"/>
                  <a:pt x="2000549" y="0"/>
                </a:cubicBezTo>
                <a:cubicBezTo>
                  <a:pt x="2314194" y="24711"/>
                  <a:pt x="2364776" y="22075"/>
                  <a:pt x="2703444" y="0"/>
                </a:cubicBezTo>
                <a:cubicBezTo>
                  <a:pt x="2721408" y="272500"/>
                  <a:pt x="2729820" y="281833"/>
                  <a:pt x="2703444" y="560153"/>
                </a:cubicBezTo>
                <a:cubicBezTo>
                  <a:pt x="2677068" y="838473"/>
                  <a:pt x="2728234" y="905710"/>
                  <a:pt x="2703444" y="1157240"/>
                </a:cubicBezTo>
                <a:cubicBezTo>
                  <a:pt x="2678654" y="1408770"/>
                  <a:pt x="2729668" y="1585174"/>
                  <a:pt x="2703444" y="1846659"/>
                </a:cubicBezTo>
                <a:cubicBezTo>
                  <a:pt x="2367689" y="1818236"/>
                  <a:pt x="2294554" y="1882378"/>
                  <a:pt x="1973514" y="1846659"/>
                </a:cubicBezTo>
                <a:cubicBezTo>
                  <a:pt x="1652474" y="1810941"/>
                  <a:pt x="1523084" y="1834399"/>
                  <a:pt x="1378756" y="1846659"/>
                </a:cubicBezTo>
                <a:cubicBezTo>
                  <a:pt x="1234428" y="1858919"/>
                  <a:pt x="947652" y="1862905"/>
                  <a:pt x="675861" y="1846659"/>
                </a:cubicBezTo>
                <a:cubicBezTo>
                  <a:pt x="404070" y="1830413"/>
                  <a:pt x="298692" y="1842835"/>
                  <a:pt x="0" y="1846659"/>
                </a:cubicBezTo>
                <a:cubicBezTo>
                  <a:pt x="28022" y="1631958"/>
                  <a:pt x="-16308" y="1468778"/>
                  <a:pt x="0" y="1194173"/>
                </a:cubicBezTo>
                <a:cubicBezTo>
                  <a:pt x="16308" y="919568"/>
                  <a:pt x="14570" y="748135"/>
                  <a:pt x="0" y="615553"/>
                </a:cubicBezTo>
                <a:cubicBezTo>
                  <a:pt x="-14570" y="482971"/>
                  <a:pt x="-12877" y="251898"/>
                  <a:pt x="0" y="0"/>
                </a:cubicBezTo>
                <a:close/>
              </a:path>
            </a:pathLst>
          </a:custGeom>
          <a:solidFill>
            <a:schemeClr val="bg1"/>
          </a:solidFill>
          <a:ln>
            <a:solidFill>
              <a:schemeClr val="tx1"/>
            </a:solidFill>
            <a:extLst>
              <a:ext uri="{C807C97D-BFC1-408E-A445-0C87EB9F89A2}">
                <ask:lineSketchStyleProps xmlns:ask="http://schemas.microsoft.com/office/drawing/2018/sketchyshapes" sd="127505632">
                  <a:prstGeom prst="rect">
                    <a:avLst/>
                  </a:prstGeom>
                  <ask:type>
                    <ask:lineSketchFreehand/>
                  </ask:type>
                </ask:lineSketchStyleProps>
              </a:ext>
            </a:extLst>
          </a:ln>
          <a:effectLst>
            <a:outerShdw blurRad="50800" dist="38100" dir="5400000" algn="t" rotWithShape="0">
              <a:prstClr val="black">
                <a:alpha val="40000"/>
              </a:prstClr>
            </a:outerShdw>
          </a:effectLst>
        </p:spPr>
        <p:txBody>
          <a:bodyPr wrap="square" rtlCol="0">
            <a:spAutoFit/>
          </a:bodyPr>
          <a:lstStyle/>
          <a:p>
            <a:pPr algn="ctr"/>
            <a:r>
              <a:rPr lang="en-GB" b="1" dirty="0">
                <a:latin typeface="Aptos" panose="020B0004020202020204" pitchFamily="34" charset="0"/>
              </a:rPr>
              <a:t>That the person was not able to </a:t>
            </a:r>
            <a:r>
              <a:rPr lang="en-GB" sz="2400" b="1" dirty="0">
                <a:latin typeface="Aptos" panose="020B0004020202020204" pitchFamily="34" charset="0"/>
              </a:rPr>
              <a:t>UNDERSTAND</a:t>
            </a:r>
            <a:r>
              <a:rPr lang="en-GB" b="1" dirty="0">
                <a:latin typeface="Aptos" panose="020B0004020202020204" pitchFamily="34" charset="0"/>
              </a:rPr>
              <a:t> what the decision is for or why it needs to be made. </a:t>
            </a:r>
          </a:p>
        </p:txBody>
      </p:sp>
      <p:sp>
        <p:nvSpPr>
          <p:cNvPr id="5" name="TextBox 4">
            <a:extLst>
              <a:ext uri="{FF2B5EF4-FFF2-40B4-BE49-F238E27FC236}">
                <a16:creationId xmlns:a16="http://schemas.microsoft.com/office/drawing/2014/main" id="{A3F9F5F2-B7B5-DFB2-89C3-7B8827B6D73D}"/>
              </a:ext>
            </a:extLst>
          </p:cNvPr>
          <p:cNvSpPr txBox="1"/>
          <p:nvPr/>
        </p:nvSpPr>
        <p:spPr>
          <a:xfrm>
            <a:off x="3236362" y="3264957"/>
            <a:ext cx="2703443" cy="1692771"/>
          </a:xfrm>
          <a:custGeom>
            <a:avLst/>
            <a:gdLst>
              <a:gd name="connsiteX0" fmla="*/ 0 w 2703443"/>
              <a:gd name="connsiteY0" fmla="*/ 0 h 1692771"/>
              <a:gd name="connsiteX1" fmla="*/ 621792 w 2703443"/>
              <a:gd name="connsiteY1" fmla="*/ 0 h 1692771"/>
              <a:gd name="connsiteX2" fmla="*/ 1297653 w 2703443"/>
              <a:gd name="connsiteY2" fmla="*/ 0 h 1692771"/>
              <a:gd name="connsiteX3" fmla="*/ 1919445 w 2703443"/>
              <a:gd name="connsiteY3" fmla="*/ 0 h 1692771"/>
              <a:gd name="connsiteX4" fmla="*/ 2703443 w 2703443"/>
              <a:gd name="connsiteY4" fmla="*/ 0 h 1692771"/>
              <a:gd name="connsiteX5" fmla="*/ 2703443 w 2703443"/>
              <a:gd name="connsiteY5" fmla="*/ 547329 h 1692771"/>
              <a:gd name="connsiteX6" fmla="*/ 2703443 w 2703443"/>
              <a:gd name="connsiteY6" fmla="*/ 1145442 h 1692771"/>
              <a:gd name="connsiteX7" fmla="*/ 2703443 w 2703443"/>
              <a:gd name="connsiteY7" fmla="*/ 1692771 h 1692771"/>
              <a:gd name="connsiteX8" fmla="*/ 1973513 w 2703443"/>
              <a:gd name="connsiteY8" fmla="*/ 1692771 h 1692771"/>
              <a:gd name="connsiteX9" fmla="*/ 1243584 w 2703443"/>
              <a:gd name="connsiteY9" fmla="*/ 1692771 h 1692771"/>
              <a:gd name="connsiteX10" fmla="*/ 0 w 2703443"/>
              <a:gd name="connsiteY10" fmla="*/ 1692771 h 1692771"/>
              <a:gd name="connsiteX11" fmla="*/ 0 w 2703443"/>
              <a:gd name="connsiteY11" fmla="*/ 1145442 h 1692771"/>
              <a:gd name="connsiteX12" fmla="*/ 0 w 2703443"/>
              <a:gd name="connsiteY12" fmla="*/ 615040 h 1692771"/>
              <a:gd name="connsiteX13" fmla="*/ 0 w 2703443"/>
              <a:gd name="connsiteY13" fmla="*/ 0 h 1692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03443" h="1692771" fill="none" extrusionOk="0">
                <a:moveTo>
                  <a:pt x="0" y="0"/>
                </a:moveTo>
                <a:cubicBezTo>
                  <a:pt x="180832" y="9270"/>
                  <a:pt x="483989" y="-29262"/>
                  <a:pt x="621792" y="0"/>
                </a:cubicBezTo>
                <a:cubicBezTo>
                  <a:pt x="759595" y="29262"/>
                  <a:pt x="1150578" y="9494"/>
                  <a:pt x="1297653" y="0"/>
                </a:cubicBezTo>
                <a:cubicBezTo>
                  <a:pt x="1444728" y="-9494"/>
                  <a:pt x="1706594" y="27057"/>
                  <a:pt x="1919445" y="0"/>
                </a:cubicBezTo>
                <a:cubicBezTo>
                  <a:pt x="2132296" y="-27057"/>
                  <a:pt x="2363775" y="-10618"/>
                  <a:pt x="2703443" y="0"/>
                </a:cubicBezTo>
                <a:cubicBezTo>
                  <a:pt x="2714481" y="240369"/>
                  <a:pt x="2693806" y="277043"/>
                  <a:pt x="2703443" y="547329"/>
                </a:cubicBezTo>
                <a:cubicBezTo>
                  <a:pt x="2713080" y="817615"/>
                  <a:pt x="2702524" y="1011195"/>
                  <a:pt x="2703443" y="1145442"/>
                </a:cubicBezTo>
                <a:cubicBezTo>
                  <a:pt x="2704362" y="1279689"/>
                  <a:pt x="2686116" y="1582121"/>
                  <a:pt x="2703443" y="1692771"/>
                </a:cubicBezTo>
                <a:cubicBezTo>
                  <a:pt x="2487869" y="1687617"/>
                  <a:pt x="2171339" y="1673798"/>
                  <a:pt x="1973513" y="1692771"/>
                </a:cubicBezTo>
                <a:cubicBezTo>
                  <a:pt x="1775687" y="1711745"/>
                  <a:pt x="1548459" y="1701869"/>
                  <a:pt x="1243584" y="1692771"/>
                </a:cubicBezTo>
                <a:cubicBezTo>
                  <a:pt x="938709" y="1683673"/>
                  <a:pt x="309438" y="1646677"/>
                  <a:pt x="0" y="1692771"/>
                </a:cubicBezTo>
                <a:cubicBezTo>
                  <a:pt x="12358" y="1445448"/>
                  <a:pt x="-4410" y="1336170"/>
                  <a:pt x="0" y="1145442"/>
                </a:cubicBezTo>
                <a:cubicBezTo>
                  <a:pt x="4410" y="954714"/>
                  <a:pt x="15102" y="768646"/>
                  <a:pt x="0" y="615040"/>
                </a:cubicBezTo>
                <a:cubicBezTo>
                  <a:pt x="-15102" y="461434"/>
                  <a:pt x="7774" y="222258"/>
                  <a:pt x="0" y="0"/>
                </a:cubicBezTo>
                <a:close/>
              </a:path>
              <a:path w="2703443" h="1692771" stroke="0" extrusionOk="0">
                <a:moveTo>
                  <a:pt x="0" y="0"/>
                </a:moveTo>
                <a:cubicBezTo>
                  <a:pt x="269980" y="7202"/>
                  <a:pt x="449388" y="-29073"/>
                  <a:pt x="675861" y="0"/>
                </a:cubicBezTo>
                <a:cubicBezTo>
                  <a:pt x="902334" y="29073"/>
                  <a:pt x="1052462" y="-11314"/>
                  <a:pt x="1378756" y="0"/>
                </a:cubicBezTo>
                <a:cubicBezTo>
                  <a:pt x="1705051" y="11314"/>
                  <a:pt x="1793554" y="16802"/>
                  <a:pt x="2027582" y="0"/>
                </a:cubicBezTo>
                <a:cubicBezTo>
                  <a:pt x="2261610" y="-16802"/>
                  <a:pt x="2459942" y="16755"/>
                  <a:pt x="2703443" y="0"/>
                </a:cubicBezTo>
                <a:cubicBezTo>
                  <a:pt x="2693678" y="230030"/>
                  <a:pt x="2687104" y="321153"/>
                  <a:pt x="2703443" y="513474"/>
                </a:cubicBezTo>
                <a:cubicBezTo>
                  <a:pt x="2719782" y="705795"/>
                  <a:pt x="2695134" y="877011"/>
                  <a:pt x="2703443" y="1026948"/>
                </a:cubicBezTo>
                <a:cubicBezTo>
                  <a:pt x="2711752" y="1176885"/>
                  <a:pt x="2726180" y="1500208"/>
                  <a:pt x="2703443" y="1692771"/>
                </a:cubicBezTo>
                <a:cubicBezTo>
                  <a:pt x="2556080" y="1725736"/>
                  <a:pt x="2257257" y="1670982"/>
                  <a:pt x="2000548" y="1692771"/>
                </a:cubicBezTo>
                <a:cubicBezTo>
                  <a:pt x="1743840" y="1714560"/>
                  <a:pt x="1575473" y="1673009"/>
                  <a:pt x="1378756" y="1692771"/>
                </a:cubicBezTo>
                <a:cubicBezTo>
                  <a:pt x="1182039" y="1712533"/>
                  <a:pt x="912469" y="1695048"/>
                  <a:pt x="783998" y="1692771"/>
                </a:cubicBezTo>
                <a:cubicBezTo>
                  <a:pt x="655527" y="1690494"/>
                  <a:pt x="232883" y="1686828"/>
                  <a:pt x="0" y="1692771"/>
                </a:cubicBezTo>
                <a:cubicBezTo>
                  <a:pt x="-28533" y="1546105"/>
                  <a:pt x="-19861" y="1331961"/>
                  <a:pt x="0" y="1111586"/>
                </a:cubicBezTo>
                <a:cubicBezTo>
                  <a:pt x="19861" y="891211"/>
                  <a:pt x="8792" y="726377"/>
                  <a:pt x="0" y="547329"/>
                </a:cubicBezTo>
                <a:cubicBezTo>
                  <a:pt x="-8792" y="368281"/>
                  <a:pt x="-9167" y="146104"/>
                  <a:pt x="0" y="0"/>
                </a:cubicBezTo>
                <a:close/>
              </a:path>
            </a:pathLst>
          </a:custGeom>
          <a:solidFill>
            <a:schemeClr val="bg1"/>
          </a:solidFill>
          <a:ln>
            <a:solidFill>
              <a:schemeClr val="tx1"/>
            </a:solidFill>
            <a:extLst>
              <a:ext uri="{C807C97D-BFC1-408E-A445-0C87EB9F89A2}">
                <ask:lineSketchStyleProps xmlns:ask="http://schemas.microsoft.com/office/drawing/2018/sketchyshapes" sd="3846637299">
                  <a:prstGeom prst="rect">
                    <a:avLst/>
                  </a:prstGeom>
                  <ask:type>
                    <ask:lineSketchFreehand/>
                  </ask:type>
                </ask:lineSketchStyleProps>
              </a:ext>
            </a:extLst>
          </a:ln>
          <a:effectLst>
            <a:outerShdw blurRad="50800" dist="38100" dir="5400000" algn="t" rotWithShape="0">
              <a:prstClr val="black">
                <a:alpha val="40000"/>
              </a:prstClr>
            </a:outerShdw>
          </a:effectLst>
        </p:spPr>
        <p:txBody>
          <a:bodyPr wrap="square" rtlCol="0">
            <a:spAutoFit/>
          </a:bodyPr>
          <a:lstStyle/>
          <a:p>
            <a:pPr algn="ctr"/>
            <a:r>
              <a:rPr lang="en-GB" sz="2000" b="1" dirty="0">
                <a:latin typeface="Aptos" panose="020B0004020202020204" pitchFamily="34" charset="0"/>
              </a:rPr>
              <a:t>That the person was not able to </a:t>
            </a:r>
            <a:r>
              <a:rPr lang="en-GB" sz="2400" b="1" dirty="0">
                <a:latin typeface="Aptos" panose="020B0004020202020204" pitchFamily="34" charset="0"/>
              </a:rPr>
              <a:t>REMEMBER</a:t>
            </a:r>
            <a:r>
              <a:rPr lang="en-GB" sz="2000" b="1" dirty="0">
                <a:latin typeface="Aptos" panose="020B0004020202020204" pitchFamily="34" charset="0"/>
              </a:rPr>
              <a:t> what the decision is or why it needs to be made</a:t>
            </a:r>
            <a:r>
              <a:rPr lang="en-GB" sz="2000" dirty="0">
                <a:latin typeface="Aptos" panose="020B0004020202020204" pitchFamily="34" charset="0"/>
              </a:rPr>
              <a:t>.</a:t>
            </a:r>
          </a:p>
        </p:txBody>
      </p:sp>
      <p:sp>
        <p:nvSpPr>
          <p:cNvPr id="6" name="TextBox 5">
            <a:extLst>
              <a:ext uri="{FF2B5EF4-FFF2-40B4-BE49-F238E27FC236}">
                <a16:creationId xmlns:a16="http://schemas.microsoft.com/office/drawing/2014/main" id="{2FA45BF4-6BF2-07C1-089B-250CE5C9266A}"/>
              </a:ext>
            </a:extLst>
          </p:cNvPr>
          <p:cNvSpPr txBox="1"/>
          <p:nvPr/>
        </p:nvSpPr>
        <p:spPr>
          <a:xfrm>
            <a:off x="6252196" y="3267349"/>
            <a:ext cx="2703443" cy="1446550"/>
          </a:xfrm>
          <a:custGeom>
            <a:avLst/>
            <a:gdLst>
              <a:gd name="connsiteX0" fmla="*/ 0 w 2703443"/>
              <a:gd name="connsiteY0" fmla="*/ 0 h 1446550"/>
              <a:gd name="connsiteX1" fmla="*/ 621792 w 2703443"/>
              <a:gd name="connsiteY1" fmla="*/ 0 h 1446550"/>
              <a:gd name="connsiteX2" fmla="*/ 1297653 w 2703443"/>
              <a:gd name="connsiteY2" fmla="*/ 0 h 1446550"/>
              <a:gd name="connsiteX3" fmla="*/ 1919445 w 2703443"/>
              <a:gd name="connsiteY3" fmla="*/ 0 h 1446550"/>
              <a:gd name="connsiteX4" fmla="*/ 2703443 w 2703443"/>
              <a:gd name="connsiteY4" fmla="*/ 0 h 1446550"/>
              <a:gd name="connsiteX5" fmla="*/ 2703443 w 2703443"/>
              <a:gd name="connsiteY5" fmla="*/ 467718 h 1446550"/>
              <a:gd name="connsiteX6" fmla="*/ 2703443 w 2703443"/>
              <a:gd name="connsiteY6" fmla="*/ 978832 h 1446550"/>
              <a:gd name="connsiteX7" fmla="*/ 2703443 w 2703443"/>
              <a:gd name="connsiteY7" fmla="*/ 1446550 h 1446550"/>
              <a:gd name="connsiteX8" fmla="*/ 1973513 w 2703443"/>
              <a:gd name="connsiteY8" fmla="*/ 1446550 h 1446550"/>
              <a:gd name="connsiteX9" fmla="*/ 1243584 w 2703443"/>
              <a:gd name="connsiteY9" fmla="*/ 1446550 h 1446550"/>
              <a:gd name="connsiteX10" fmla="*/ 0 w 2703443"/>
              <a:gd name="connsiteY10" fmla="*/ 1446550 h 1446550"/>
              <a:gd name="connsiteX11" fmla="*/ 0 w 2703443"/>
              <a:gd name="connsiteY11" fmla="*/ 978832 h 1446550"/>
              <a:gd name="connsiteX12" fmla="*/ 0 w 2703443"/>
              <a:gd name="connsiteY12" fmla="*/ 525580 h 1446550"/>
              <a:gd name="connsiteX13" fmla="*/ 0 w 2703443"/>
              <a:gd name="connsiteY13" fmla="*/ 0 h 144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03443" h="1446550" fill="none" extrusionOk="0">
                <a:moveTo>
                  <a:pt x="0" y="0"/>
                </a:moveTo>
                <a:cubicBezTo>
                  <a:pt x="180832" y="9270"/>
                  <a:pt x="483989" y="-29262"/>
                  <a:pt x="621792" y="0"/>
                </a:cubicBezTo>
                <a:cubicBezTo>
                  <a:pt x="759595" y="29262"/>
                  <a:pt x="1150578" y="9494"/>
                  <a:pt x="1297653" y="0"/>
                </a:cubicBezTo>
                <a:cubicBezTo>
                  <a:pt x="1444728" y="-9494"/>
                  <a:pt x="1706594" y="27057"/>
                  <a:pt x="1919445" y="0"/>
                </a:cubicBezTo>
                <a:cubicBezTo>
                  <a:pt x="2132296" y="-27057"/>
                  <a:pt x="2363775" y="-10618"/>
                  <a:pt x="2703443" y="0"/>
                </a:cubicBezTo>
                <a:cubicBezTo>
                  <a:pt x="2684184" y="108286"/>
                  <a:pt x="2725866" y="373347"/>
                  <a:pt x="2703443" y="467718"/>
                </a:cubicBezTo>
                <a:cubicBezTo>
                  <a:pt x="2681020" y="562089"/>
                  <a:pt x="2693147" y="744994"/>
                  <a:pt x="2703443" y="978832"/>
                </a:cubicBezTo>
                <a:cubicBezTo>
                  <a:pt x="2713739" y="1212670"/>
                  <a:pt x="2693885" y="1337141"/>
                  <a:pt x="2703443" y="1446550"/>
                </a:cubicBezTo>
                <a:cubicBezTo>
                  <a:pt x="2487869" y="1441396"/>
                  <a:pt x="2171339" y="1427577"/>
                  <a:pt x="1973513" y="1446550"/>
                </a:cubicBezTo>
                <a:cubicBezTo>
                  <a:pt x="1775687" y="1465524"/>
                  <a:pt x="1548459" y="1455648"/>
                  <a:pt x="1243584" y="1446550"/>
                </a:cubicBezTo>
                <a:cubicBezTo>
                  <a:pt x="938709" y="1437452"/>
                  <a:pt x="309438" y="1400456"/>
                  <a:pt x="0" y="1446550"/>
                </a:cubicBezTo>
                <a:cubicBezTo>
                  <a:pt x="-22611" y="1329963"/>
                  <a:pt x="-17806" y="1082885"/>
                  <a:pt x="0" y="978832"/>
                </a:cubicBezTo>
                <a:cubicBezTo>
                  <a:pt x="17806" y="874779"/>
                  <a:pt x="-18436" y="714979"/>
                  <a:pt x="0" y="525580"/>
                </a:cubicBezTo>
                <a:cubicBezTo>
                  <a:pt x="18436" y="336181"/>
                  <a:pt x="25181" y="243335"/>
                  <a:pt x="0" y="0"/>
                </a:cubicBezTo>
                <a:close/>
              </a:path>
              <a:path w="2703443" h="1446550" stroke="0" extrusionOk="0">
                <a:moveTo>
                  <a:pt x="0" y="0"/>
                </a:moveTo>
                <a:cubicBezTo>
                  <a:pt x="269980" y="7202"/>
                  <a:pt x="449388" y="-29073"/>
                  <a:pt x="675861" y="0"/>
                </a:cubicBezTo>
                <a:cubicBezTo>
                  <a:pt x="902334" y="29073"/>
                  <a:pt x="1052462" y="-11314"/>
                  <a:pt x="1378756" y="0"/>
                </a:cubicBezTo>
                <a:cubicBezTo>
                  <a:pt x="1705051" y="11314"/>
                  <a:pt x="1793554" y="16802"/>
                  <a:pt x="2027582" y="0"/>
                </a:cubicBezTo>
                <a:cubicBezTo>
                  <a:pt x="2261610" y="-16802"/>
                  <a:pt x="2459942" y="16755"/>
                  <a:pt x="2703443" y="0"/>
                </a:cubicBezTo>
                <a:cubicBezTo>
                  <a:pt x="2708825" y="147339"/>
                  <a:pt x="2711576" y="336808"/>
                  <a:pt x="2703443" y="438787"/>
                </a:cubicBezTo>
                <a:cubicBezTo>
                  <a:pt x="2695310" y="540766"/>
                  <a:pt x="2708366" y="660318"/>
                  <a:pt x="2703443" y="877574"/>
                </a:cubicBezTo>
                <a:cubicBezTo>
                  <a:pt x="2698520" y="1094830"/>
                  <a:pt x="2730900" y="1316110"/>
                  <a:pt x="2703443" y="1446550"/>
                </a:cubicBezTo>
                <a:cubicBezTo>
                  <a:pt x="2556080" y="1479515"/>
                  <a:pt x="2257257" y="1424761"/>
                  <a:pt x="2000548" y="1446550"/>
                </a:cubicBezTo>
                <a:cubicBezTo>
                  <a:pt x="1743840" y="1468339"/>
                  <a:pt x="1575473" y="1426788"/>
                  <a:pt x="1378756" y="1446550"/>
                </a:cubicBezTo>
                <a:cubicBezTo>
                  <a:pt x="1182039" y="1466312"/>
                  <a:pt x="912469" y="1448827"/>
                  <a:pt x="783998" y="1446550"/>
                </a:cubicBezTo>
                <a:cubicBezTo>
                  <a:pt x="655527" y="1444273"/>
                  <a:pt x="232883" y="1440607"/>
                  <a:pt x="0" y="1446550"/>
                </a:cubicBezTo>
                <a:cubicBezTo>
                  <a:pt x="-3172" y="1281906"/>
                  <a:pt x="-23031" y="1115788"/>
                  <a:pt x="0" y="949901"/>
                </a:cubicBezTo>
                <a:cubicBezTo>
                  <a:pt x="23031" y="784014"/>
                  <a:pt x="14024" y="634770"/>
                  <a:pt x="0" y="467718"/>
                </a:cubicBezTo>
                <a:cubicBezTo>
                  <a:pt x="-14024" y="300666"/>
                  <a:pt x="14643" y="148619"/>
                  <a:pt x="0" y="0"/>
                </a:cubicBezTo>
                <a:close/>
              </a:path>
            </a:pathLst>
          </a:custGeom>
          <a:solidFill>
            <a:schemeClr val="bg1"/>
          </a:solidFill>
          <a:ln>
            <a:solidFill>
              <a:schemeClr val="tx1"/>
            </a:solidFill>
            <a:extLst>
              <a:ext uri="{C807C97D-BFC1-408E-A445-0C87EB9F89A2}">
                <ask:lineSketchStyleProps xmlns:ask="http://schemas.microsoft.com/office/drawing/2018/sketchyshapes" sd="3846637299">
                  <a:prstGeom prst="rect">
                    <a:avLst/>
                  </a:prstGeom>
                  <ask:type>
                    <ask:lineSketchFreehand/>
                  </ask:type>
                </ask:lineSketchStyleProps>
              </a:ext>
            </a:extLst>
          </a:ln>
          <a:effectLst>
            <a:outerShdw blurRad="50800" dist="38100" dir="5400000" algn="t" rotWithShape="0">
              <a:prstClr val="black">
                <a:alpha val="40000"/>
              </a:prstClr>
            </a:outerShdw>
          </a:effectLst>
        </p:spPr>
        <p:txBody>
          <a:bodyPr wrap="square" rtlCol="0">
            <a:spAutoFit/>
          </a:bodyPr>
          <a:lstStyle/>
          <a:p>
            <a:pPr algn="ctr"/>
            <a:r>
              <a:rPr lang="en-GB" sz="2000" b="1" dirty="0">
                <a:latin typeface="Aptos" panose="020B0004020202020204" pitchFamily="34" charset="0"/>
              </a:rPr>
              <a:t>That the person was not able to </a:t>
            </a:r>
            <a:r>
              <a:rPr lang="en-GB" sz="2400" b="1" dirty="0">
                <a:latin typeface="Aptos" panose="020B0004020202020204" pitchFamily="34" charset="0"/>
              </a:rPr>
              <a:t>WEIGH UP </a:t>
            </a:r>
            <a:r>
              <a:rPr lang="en-GB" sz="2000" b="1" dirty="0">
                <a:latin typeface="Aptos" panose="020B0004020202020204" pitchFamily="34" charset="0"/>
              </a:rPr>
              <a:t>the pros and cons of the decision.</a:t>
            </a:r>
            <a:endParaRPr lang="en-GB" sz="2000" dirty="0">
              <a:latin typeface="Aptos" panose="020B0004020202020204" pitchFamily="34" charset="0"/>
            </a:endParaRPr>
          </a:p>
        </p:txBody>
      </p:sp>
      <p:sp>
        <p:nvSpPr>
          <p:cNvPr id="7" name="TextBox 6">
            <a:extLst>
              <a:ext uri="{FF2B5EF4-FFF2-40B4-BE49-F238E27FC236}">
                <a16:creationId xmlns:a16="http://schemas.microsoft.com/office/drawing/2014/main" id="{F7AB8658-8F2E-AB80-842C-4B50CC1946EC}"/>
              </a:ext>
            </a:extLst>
          </p:cNvPr>
          <p:cNvSpPr txBox="1"/>
          <p:nvPr/>
        </p:nvSpPr>
        <p:spPr>
          <a:xfrm>
            <a:off x="9268030" y="3267349"/>
            <a:ext cx="2703443" cy="1692771"/>
          </a:xfrm>
          <a:custGeom>
            <a:avLst/>
            <a:gdLst>
              <a:gd name="connsiteX0" fmla="*/ 0 w 2703443"/>
              <a:gd name="connsiteY0" fmla="*/ 0 h 1692771"/>
              <a:gd name="connsiteX1" fmla="*/ 621792 w 2703443"/>
              <a:gd name="connsiteY1" fmla="*/ 0 h 1692771"/>
              <a:gd name="connsiteX2" fmla="*/ 1297653 w 2703443"/>
              <a:gd name="connsiteY2" fmla="*/ 0 h 1692771"/>
              <a:gd name="connsiteX3" fmla="*/ 1919445 w 2703443"/>
              <a:gd name="connsiteY3" fmla="*/ 0 h 1692771"/>
              <a:gd name="connsiteX4" fmla="*/ 2703443 w 2703443"/>
              <a:gd name="connsiteY4" fmla="*/ 0 h 1692771"/>
              <a:gd name="connsiteX5" fmla="*/ 2703443 w 2703443"/>
              <a:gd name="connsiteY5" fmla="*/ 547329 h 1692771"/>
              <a:gd name="connsiteX6" fmla="*/ 2703443 w 2703443"/>
              <a:gd name="connsiteY6" fmla="*/ 1145442 h 1692771"/>
              <a:gd name="connsiteX7" fmla="*/ 2703443 w 2703443"/>
              <a:gd name="connsiteY7" fmla="*/ 1692771 h 1692771"/>
              <a:gd name="connsiteX8" fmla="*/ 1973513 w 2703443"/>
              <a:gd name="connsiteY8" fmla="*/ 1692771 h 1692771"/>
              <a:gd name="connsiteX9" fmla="*/ 1243584 w 2703443"/>
              <a:gd name="connsiteY9" fmla="*/ 1692771 h 1692771"/>
              <a:gd name="connsiteX10" fmla="*/ 0 w 2703443"/>
              <a:gd name="connsiteY10" fmla="*/ 1692771 h 1692771"/>
              <a:gd name="connsiteX11" fmla="*/ 0 w 2703443"/>
              <a:gd name="connsiteY11" fmla="*/ 1145442 h 1692771"/>
              <a:gd name="connsiteX12" fmla="*/ 0 w 2703443"/>
              <a:gd name="connsiteY12" fmla="*/ 615040 h 1692771"/>
              <a:gd name="connsiteX13" fmla="*/ 0 w 2703443"/>
              <a:gd name="connsiteY13" fmla="*/ 0 h 1692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03443" h="1692771" fill="none" extrusionOk="0">
                <a:moveTo>
                  <a:pt x="0" y="0"/>
                </a:moveTo>
                <a:cubicBezTo>
                  <a:pt x="180832" y="9270"/>
                  <a:pt x="483989" y="-29262"/>
                  <a:pt x="621792" y="0"/>
                </a:cubicBezTo>
                <a:cubicBezTo>
                  <a:pt x="759595" y="29262"/>
                  <a:pt x="1150578" y="9494"/>
                  <a:pt x="1297653" y="0"/>
                </a:cubicBezTo>
                <a:cubicBezTo>
                  <a:pt x="1444728" y="-9494"/>
                  <a:pt x="1706594" y="27057"/>
                  <a:pt x="1919445" y="0"/>
                </a:cubicBezTo>
                <a:cubicBezTo>
                  <a:pt x="2132296" y="-27057"/>
                  <a:pt x="2363775" y="-10618"/>
                  <a:pt x="2703443" y="0"/>
                </a:cubicBezTo>
                <a:cubicBezTo>
                  <a:pt x="2714481" y="240369"/>
                  <a:pt x="2693806" y="277043"/>
                  <a:pt x="2703443" y="547329"/>
                </a:cubicBezTo>
                <a:cubicBezTo>
                  <a:pt x="2713080" y="817615"/>
                  <a:pt x="2702524" y="1011195"/>
                  <a:pt x="2703443" y="1145442"/>
                </a:cubicBezTo>
                <a:cubicBezTo>
                  <a:pt x="2704362" y="1279689"/>
                  <a:pt x="2686116" y="1582121"/>
                  <a:pt x="2703443" y="1692771"/>
                </a:cubicBezTo>
                <a:cubicBezTo>
                  <a:pt x="2487869" y="1687617"/>
                  <a:pt x="2171339" y="1673798"/>
                  <a:pt x="1973513" y="1692771"/>
                </a:cubicBezTo>
                <a:cubicBezTo>
                  <a:pt x="1775687" y="1711745"/>
                  <a:pt x="1548459" y="1701869"/>
                  <a:pt x="1243584" y="1692771"/>
                </a:cubicBezTo>
                <a:cubicBezTo>
                  <a:pt x="938709" y="1683673"/>
                  <a:pt x="309438" y="1646677"/>
                  <a:pt x="0" y="1692771"/>
                </a:cubicBezTo>
                <a:cubicBezTo>
                  <a:pt x="12358" y="1445448"/>
                  <a:pt x="-4410" y="1336170"/>
                  <a:pt x="0" y="1145442"/>
                </a:cubicBezTo>
                <a:cubicBezTo>
                  <a:pt x="4410" y="954714"/>
                  <a:pt x="15102" y="768646"/>
                  <a:pt x="0" y="615040"/>
                </a:cubicBezTo>
                <a:cubicBezTo>
                  <a:pt x="-15102" y="461434"/>
                  <a:pt x="7774" y="222258"/>
                  <a:pt x="0" y="0"/>
                </a:cubicBezTo>
                <a:close/>
              </a:path>
              <a:path w="2703443" h="1692771" stroke="0" extrusionOk="0">
                <a:moveTo>
                  <a:pt x="0" y="0"/>
                </a:moveTo>
                <a:cubicBezTo>
                  <a:pt x="269980" y="7202"/>
                  <a:pt x="449388" y="-29073"/>
                  <a:pt x="675861" y="0"/>
                </a:cubicBezTo>
                <a:cubicBezTo>
                  <a:pt x="902334" y="29073"/>
                  <a:pt x="1052462" y="-11314"/>
                  <a:pt x="1378756" y="0"/>
                </a:cubicBezTo>
                <a:cubicBezTo>
                  <a:pt x="1705051" y="11314"/>
                  <a:pt x="1793554" y="16802"/>
                  <a:pt x="2027582" y="0"/>
                </a:cubicBezTo>
                <a:cubicBezTo>
                  <a:pt x="2261610" y="-16802"/>
                  <a:pt x="2459942" y="16755"/>
                  <a:pt x="2703443" y="0"/>
                </a:cubicBezTo>
                <a:cubicBezTo>
                  <a:pt x="2693678" y="230030"/>
                  <a:pt x="2687104" y="321153"/>
                  <a:pt x="2703443" y="513474"/>
                </a:cubicBezTo>
                <a:cubicBezTo>
                  <a:pt x="2719782" y="705795"/>
                  <a:pt x="2695134" y="877011"/>
                  <a:pt x="2703443" y="1026948"/>
                </a:cubicBezTo>
                <a:cubicBezTo>
                  <a:pt x="2711752" y="1176885"/>
                  <a:pt x="2726180" y="1500208"/>
                  <a:pt x="2703443" y="1692771"/>
                </a:cubicBezTo>
                <a:cubicBezTo>
                  <a:pt x="2556080" y="1725736"/>
                  <a:pt x="2257257" y="1670982"/>
                  <a:pt x="2000548" y="1692771"/>
                </a:cubicBezTo>
                <a:cubicBezTo>
                  <a:pt x="1743840" y="1714560"/>
                  <a:pt x="1575473" y="1673009"/>
                  <a:pt x="1378756" y="1692771"/>
                </a:cubicBezTo>
                <a:cubicBezTo>
                  <a:pt x="1182039" y="1712533"/>
                  <a:pt x="912469" y="1695048"/>
                  <a:pt x="783998" y="1692771"/>
                </a:cubicBezTo>
                <a:cubicBezTo>
                  <a:pt x="655527" y="1690494"/>
                  <a:pt x="232883" y="1686828"/>
                  <a:pt x="0" y="1692771"/>
                </a:cubicBezTo>
                <a:cubicBezTo>
                  <a:pt x="-28533" y="1546105"/>
                  <a:pt x="-19861" y="1331961"/>
                  <a:pt x="0" y="1111586"/>
                </a:cubicBezTo>
                <a:cubicBezTo>
                  <a:pt x="19861" y="891211"/>
                  <a:pt x="8792" y="726377"/>
                  <a:pt x="0" y="547329"/>
                </a:cubicBezTo>
                <a:cubicBezTo>
                  <a:pt x="-8792" y="368281"/>
                  <a:pt x="-9167" y="146104"/>
                  <a:pt x="0" y="0"/>
                </a:cubicBezTo>
                <a:close/>
              </a:path>
            </a:pathLst>
          </a:custGeom>
          <a:solidFill>
            <a:schemeClr val="bg1"/>
          </a:solidFill>
          <a:ln>
            <a:solidFill>
              <a:schemeClr val="tx1"/>
            </a:solidFill>
            <a:extLst>
              <a:ext uri="{C807C97D-BFC1-408E-A445-0C87EB9F89A2}">
                <ask:lineSketchStyleProps xmlns:ask="http://schemas.microsoft.com/office/drawing/2018/sketchyshapes" sd="3846637299">
                  <a:prstGeom prst="rect">
                    <a:avLst/>
                  </a:prstGeom>
                  <ask:type>
                    <ask:lineSketchFreehand/>
                  </ask:type>
                </ask:lineSketchStyleProps>
              </a:ext>
            </a:extLst>
          </a:ln>
          <a:effectLst>
            <a:outerShdw blurRad="50800" dist="38100" dir="5400000" algn="t" rotWithShape="0">
              <a:prstClr val="black">
                <a:alpha val="40000"/>
              </a:prstClr>
            </a:outerShdw>
          </a:effectLst>
        </p:spPr>
        <p:txBody>
          <a:bodyPr wrap="square" rtlCol="0">
            <a:spAutoFit/>
          </a:bodyPr>
          <a:lstStyle/>
          <a:p>
            <a:pPr algn="ctr"/>
            <a:r>
              <a:rPr lang="en-GB" sz="2000" b="1" dirty="0">
                <a:latin typeface="Aptos" panose="020B0004020202020204" pitchFamily="34" charset="0"/>
              </a:rPr>
              <a:t>That the person was not able to </a:t>
            </a:r>
            <a:r>
              <a:rPr lang="en-GB" sz="2400" b="1" dirty="0">
                <a:latin typeface="Aptos" panose="020B0004020202020204" pitchFamily="34" charset="0"/>
              </a:rPr>
              <a:t>COMMUNICATE </a:t>
            </a:r>
            <a:r>
              <a:rPr lang="en-GB" sz="2000" b="1" dirty="0">
                <a:latin typeface="Aptos" panose="020B0004020202020204" pitchFamily="34" charset="0"/>
              </a:rPr>
              <a:t>what their decision might be. </a:t>
            </a:r>
            <a:endParaRPr lang="en-GB" sz="2000" dirty="0">
              <a:latin typeface="Aptos" panose="020B0004020202020204" pitchFamily="34" charset="0"/>
            </a:endParaRPr>
          </a:p>
        </p:txBody>
      </p:sp>
      <p:pic>
        <p:nvPicPr>
          <p:cNvPr id="9" name="Graphic 8" descr="Badge 1 with solid fill">
            <a:extLst>
              <a:ext uri="{FF2B5EF4-FFF2-40B4-BE49-F238E27FC236}">
                <a16:creationId xmlns:a16="http://schemas.microsoft.com/office/drawing/2014/main" id="{9545CABD-2ECF-F398-88A5-1DBEBD9ED29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62554" y="5488367"/>
            <a:ext cx="914400" cy="914400"/>
          </a:xfrm>
          <a:prstGeom prst="rect">
            <a:avLst/>
          </a:prstGeom>
        </p:spPr>
      </p:pic>
      <p:pic>
        <p:nvPicPr>
          <p:cNvPr id="11" name="Graphic 10" descr="Badge with solid fill">
            <a:extLst>
              <a:ext uri="{FF2B5EF4-FFF2-40B4-BE49-F238E27FC236}">
                <a16:creationId xmlns:a16="http://schemas.microsoft.com/office/drawing/2014/main" id="{AA40A93B-5933-9069-2094-E28A78AA220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031748" y="5480386"/>
            <a:ext cx="914400" cy="914400"/>
          </a:xfrm>
          <a:prstGeom prst="rect">
            <a:avLst/>
          </a:prstGeom>
        </p:spPr>
      </p:pic>
      <p:pic>
        <p:nvPicPr>
          <p:cNvPr id="13" name="Graphic 12" descr="Badge 3 with solid fill">
            <a:extLst>
              <a:ext uri="{FF2B5EF4-FFF2-40B4-BE49-F238E27FC236}">
                <a16:creationId xmlns:a16="http://schemas.microsoft.com/office/drawing/2014/main" id="{4CBA911E-D6C2-034E-3F22-806227D8000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000942" y="5488367"/>
            <a:ext cx="914400" cy="914400"/>
          </a:xfrm>
          <a:prstGeom prst="rect">
            <a:avLst/>
          </a:prstGeom>
        </p:spPr>
      </p:pic>
      <p:pic>
        <p:nvPicPr>
          <p:cNvPr id="15" name="Graphic 14" descr="Badge 4 with solid fill">
            <a:extLst>
              <a:ext uri="{FF2B5EF4-FFF2-40B4-BE49-F238E27FC236}">
                <a16:creationId xmlns:a16="http://schemas.microsoft.com/office/drawing/2014/main" id="{05E38078-4FE3-3A27-AC38-C0CE0B1551B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162551" y="5514449"/>
            <a:ext cx="914400" cy="914400"/>
          </a:xfrm>
          <a:prstGeom prst="rect">
            <a:avLst/>
          </a:prstGeom>
        </p:spPr>
      </p:pic>
    </p:spTree>
    <p:extLst>
      <p:ext uri="{BB962C8B-B14F-4D97-AF65-F5344CB8AC3E}">
        <p14:creationId xmlns:p14="http://schemas.microsoft.com/office/powerpoint/2010/main" val="19803619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What is the Mental Capacity Act | Lambeth Safeguarding Adults Board">
            <a:extLst>
              <a:ext uri="{FF2B5EF4-FFF2-40B4-BE49-F238E27FC236}">
                <a16:creationId xmlns:a16="http://schemas.microsoft.com/office/drawing/2014/main" id="{238D240C-4676-9CC6-ADD8-A5F13541CE36}"/>
              </a:ext>
            </a:extLst>
          </p:cNvPr>
          <p:cNvPicPr>
            <a:picLocks noChangeAspect="1" noChangeArrowheads="1"/>
          </p:cNvPicPr>
          <p:nvPr/>
        </p:nvPicPr>
        <p:blipFill rotWithShape="1">
          <a:blip r:embed="rId3">
            <a:duotone>
              <a:schemeClr val="accent5">
                <a:shade val="45000"/>
                <a:satMod val="135000"/>
              </a:schemeClr>
              <a:prstClr val="white"/>
            </a:duotone>
            <a:extLst>
              <a:ext uri="{28A0092B-C50C-407E-A947-70E740481C1C}">
                <a14:useLocalDpi xmlns:a14="http://schemas.microsoft.com/office/drawing/2010/main" val="0"/>
              </a:ext>
            </a:extLst>
          </a:blip>
          <a:srcRect l="11335" r="9394"/>
          <a:stretch/>
        </p:blipFill>
        <p:spPr bwMode="auto">
          <a:xfrm>
            <a:off x="5751096" y="1031155"/>
            <a:ext cx="1048971" cy="584694"/>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BD6C9CEE-DB28-CB2A-1CA3-521890011087}"/>
              </a:ext>
            </a:extLst>
          </p:cNvPr>
          <p:cNvSpPr txBox="1"/>
          <p:nvPr/>
        </p:nvSpPr>
        <p:spPr>
          <a:xfrm>
            <a:off x="256068" y="4962675"/>
            <a:ext cx="3659948" cy="1569660"/>
          </a:xfrm>
          <a:custGeom>
            <a:avLst/>
            <a:gdLst>
              <a:gd name="connsiteX0" fmla="*/ 0 w 3659948"/>
              <a:gd name="connsiteY0" fmla="*/ 0 h 1569660"/>
              <a:gd name="connsiteX1" fmla="*/ 559449 w 3659948"/>
              <a:gd name="connsiteY1" fmla="*/ 0 h 1569660"/>
              <a:gd name="connsiteX2" fmla="*/ 972500 w 3659948"/>
              <a:gd name="connsiteY2" fmla="*/ 0 h 1569660"/>
              <a:gd name="connsiteX3" fmla="*/ 1458751 w 3659948"/>
              <a:gd name="connsiteY3" fmla="*/ 0 h 1569660"/>
              <a:gd name="connsiteX4" fmla="*/ 1871802 w 3659948"/>
              <a:gd name="connsiteY4" fmla="*/ 0 h 1569660"/>
              <a:gd name="connsiteX5" fmla="*/ 2284853 w 3659948"/>
              <a:gd name="connsiteY5" fmla="*/ 0 h 1569660"/>
              <a:gd name="connsiteX6" fmla="*/ 2771103 w 3659948"/>
              <a:gd name="connsiteY6" fmla="*/ 0 h 1569660"/>
              <a:gd name="connsiteX7" fmla="*/ 3659948 w 3659948"/>
              <a:gd name="connsiteY7" fmla="*/ 0 h 1569660"/>
              <a:gd name="connsiteX8" fmla="*/ 3659948 w 3659948"/>
              <a:gd name="connsiteY8" fmla="*/ 538917 h 1569660"/>
              <a:gd name="connsiteX9" fmla="*/ 3659948 w 3659948"/>
              <a:gd name="connsiteY9" fmla="*/ 1046440 h 1569660"/>
              <a:gd name="connsiteX10" fmla="*/ 3659948 w 3659948"/>
              <a:gd name="connsiteY10" fmla="*/ 1569660 h 1569660"/>
              <a:gd name="connsiteX11" fmla="*/ 3100499 w 3659948"/>
              <a:gd name="connsiteY11" fmla="*/ 1569660 h 1569660"/>
              <a:gd name="connsiteX12" fmla="*/ 2614249 w 3659948"/>
              <a:gd name="connsiteY12" fmla="*/ 1569660 h 1569660"/>
              <a:gd name="connsiteX13" fmla="*/ 2018200 w 3659948"/>
              <a:gd name="connsiteY13" fmla="*/ 1569660 h 1569660"/>
              <a:gd name="connsiteX14" fmla="*/ 1605149 w 3659948"/>
              <a:gd name="connsiteY14" fmla="*/ 1569660 h 1569660"/>
              <a:gd name="connsiteX15" fmla="*/ 1009100 w 3659948"/>
              <a:gd name="connsiteY15" fmla="*/ 1569660 h 1569660"/>
              <a:gd name="connsiteX16" fmla="*/ 0 w 3659948"/>
              <a:gd name="connsiteY16" fmla="*/ 1569660 h 1569660"/>
              <a:gd name="connsiteX17" fmla="*/ 0 w 3659948"/>
              <a:gd name="connsiteY17" fmla="*/ 1062137 h 1569660"/>
              <a:gd name="connsiteX18" fmla="*/ 0 w 3659948"/>
              <a:gd name="connsiteY18" fmla="*/ 538917 h 1569660"/>
              <a:gd name="connsiteX19" fmla="*/ 0 w 3659948"/>
              <a:gd name="connsiteY19" fmla="*/ 0 h 1569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59948" h="1569660" fill="none" extrusionOk="0">
                <a:moveTo>
                  <a:pt x="0" y="0"/>
                </a:moveTo>
                <a:cubicBezTo>
                  <a:pt x="213643" y="-52490"/>
                  <a:pt x="327358" y="59650"/>
                  <a:pt x="559449" y="0"/>
                </a:cubicBezTo>
                <a:cubicBezTo>
                  <a:pt x="791540" y="-59650"/>
                  <a:pt x="818185" y="16967"/>
                  <a:pt x="972500" y="0"/>
                </a:cubicBezTo>
                <a:cubicBezTo>
                  <a:pt x="1126815" y="-16967"/>
                  <a:pt x="1349441" y="40570"/>
                  <a:pt x="1458751" y="0"/>
                </a:cubicBezTo>
                <a:cubicBezTo>
                  <a:pt x="1568061" y="-40570"/>
                  <a:pt x="1711731" y="413"/>
                  <a:pt x="1871802" y="0"/>
                </a:cubicBezTo>
                <a:cubicBezTo>
                  <a:pt x="2031873" y="-413"/>
                  <a:pt x="2111867" y="5922"/>
                  <a:pt x="2284853" y="0"/>
                </a:cubicBezTo>
                <a:cubicBezTo>
                  <a:pt x="2457839" y="-5922"/>
                  <a:pt x="2659101" y="42279"/>
                  <a:pt x="2771103" y="0"/>
                </a:cubicBezTo>
                <a:cubicBezTo>
                  <a:pt x="2883105" y="-42279"/>
                  <a:pt x="3271338" y="93956"/>
                  <a:pt x="3659948" y="0"/>
                </a:cubicBezTo>
                <a:cubicBezTo>
                  <a:pt x="3699631" y="225835"/>
                  <a:pt x="3604721" y="331748"/>
                  <a:pt x="3659948" y="538917"/>
                </a:cubicBezTo>
                <a:cubicBezTo>
                  <a:pt x="3715175" y="746086"/>
                  <a:pt x="3615288" y="937455"/>
                  <a:pt x="3659948" y="1046440"/>
                </a:cubicBezTo>
                <a:cubicBezTo>
                  <a:pt x="3704608" y="1155425"/>
                  <a:pt x="3644226" y="1341371"/>
                  <a:pt x="3659948" y="1569660"/>
                </a:cubicBezTo>
                <a:cubicBezTo>
                  <a:pt x="3492555" y="1624890"/>
                  <a:pt x="3261878" y="1569198"/>
                  <a:pt x="3100499" y="1569660"/>
                </a:cubicBezTo>
                <a:cubicBezTo>
                  <a:pt x="2939120" y="1570122"/>
                  <a:pt x="2780171" y="1520188"/>
                  <a:pt x="2614249" y="1569660"/>
                </a:cubicBezTo>
                <a:cubicBezTo>
                  <a:pt x="2448327" y="1619132"/>
                  <a:pt x="2229363" y="1560577"/>
                  <a:pt x="2018200" y="1569660"/>
                </a:cubicBezTo>
                <a:cubicBezTo>
                  <a:pt x="1807037" y="1578743"/>
                  <a:pt x="1771575" y="1543787"/>
                  <a:pt x="1605149" y="1569660"/>
                </a:cubicBezTo>
                <a:cubicBezTo>
                  <a:pt x="1438723" y="1595533"/>
                  <a:pt x="1306549" y="1507324"/>
                  <a:pt x="1009100" y="1569660"/>
                </a:cubicBezTo>
                <a:cubicBezTo>
                  <a:pt x="711651" y="1631996"/>
                  <a:pt x="306177" y="1460509"/>
                  <a:pt x="0" y="1569660"/>
                </a:cubicBezTo>
                <a:cubicBezTo>
                  <a:pt x="-42576" y="1338968"/>
                  <a:pt x="43180" y="1270083"/>
                  <a:pt x="0" y="1062137"/>
                </a:cubicBezTo>
                <a:cubicBezTo>
                  <a:pt x="-43180" y="854191"/>
                  <a:pt x="38320" y="735241"/>
                  <a:pt x="0" y="538917"/>
                </a:cubicBezTo>
                <a:cubicBezTo>
                  <a:pt x="-38320" y="342593"/>
                  <a:pt x="46963" y="248667"/>
                  <a:pt x="0" y="0"/>
                </a:cubicBezTo>
                <a:close/>
              </a:path>
              <a:path w="3659948" h="1569660" stroke="0" extrusionOk="0">
                <a:moveTo>
                  <a:pt x="0" y="0"/>
                </a:moveTo>
                <a:cubicBezTo>
                  <a:pt x="185810" y="-53315"/>
                  <a:pt x="343992" y="46661"/>
                  <a:pt x="559449" y="0"/>
                </a:cubicBezTo>
                <a:cubicBezTo>
                  <a:pt x="774906" y="-46661"/>
                  <a:pt x="972234" y="39635"/>
                  <a:pt x="1118898" y="0"/>
                </a:cubicBezTo>
                <a:cubicBezTo>
                  <a:pt x="1265562" y="-39635"/>
                  <a:pt x="1435739" y="21503"/>
                  <a:pt x="1568549" y="0"/>
                </a:cubicBezTo>
                <a:cubicBezTo>
                  <a:pt x="1701359" y="-21503"/>
                  <a:pt x="1960805" y="30809"/>
                  <a:pt x="2127998" y="0"/>
                </a:cubicBezTo>
                <a:cubicBezTo>
                  <a:pt x="2295191" y="-30809"/>
                  <a:pt x="2376521" y="53191"/>
                  <a:pt x="2577649" y="0"/>
                </a:cubicBezTo>
                <a:cubicBezTo>
                  <a:pt x="2778777" y="-53191"/>
                  <a:pt x="2925409" y="21553"/>
                  <a:pt x="3027300" y="0"/>
                </a:cubicBezTo>
                <a:cubicBezTo>
                  <a:pt x="3129191" y="-21553"/>
                  <a:pt x="3523362" y="17603"/>
                  <a:pt x="3659948" y="0"/>
                </a:cubicBezTo>
                <a:cubicBezTo>
                  <a:pt x="3674419" y="178750"/>
                  <a:pt x="3655309" y="276700"/>
                  <a:pt x="3659948" y="507523"/>
                </a:cubicBezTo>
                <a:cubicBezTo>
                  <a:pt x="3664587" y="738346"/>
                  <a:pt x="3601252" y="833936"/>
                  <a:pt x="3659948" y="999350"/>
                </a:cubicBezTo>
                <a:cubicBezTo>
                  <a:pt x="3718644" y="1164764"/>
                  <a:pt x="3657336" y="1381116"/>
                  <a:pt x="3659948" y="1569660"/>
                </a:cubicBezTo>
                <a:cubicBezTo>
                  <a:pt x="3506273" y="1581449"/>
                  <a:pt x="3392463" y="1515463"/>
                  <a:pt x="3173698" y="1569660"/>
                </a:cubicBezTo>
                <a:cubicBezTo>
                  <a:pt x="2954933" y="1623857"/>
                  <a:pt x="2901304" y="1518235"/>
                  <a:pt x="2724047" y="1569660"/>
                </a:cubicBezTo>
                <a:cubicBezTo>
                  <a:pt x="2546790" y="1621085"/>
                  <a:pt x="2413349" y="1510349"/>
                  <a:pt x="2201197" y="1569660"/>
                </a:cubicBezTo>
                <a:cubicBezTo>
                  <a:pt x="1989045" y="1628971"/>
                  <a:pt x="1858096" y="1564978"/>
                  <a:pt x="1714947" y="1569660"/>
                </a:cubicBezTo>
                <a:cubicBezTo>
                  <a:pt x="1571798" y="1574342"/>
                  <a:pt x="1315146" y="1522891"/>
                  <a:pt x="1192097" y="1569660"/>
                </a:cubicBezTo>
                <a:cubicBezTo>
                  <a:pt x="1069048" y="1616429"/>
                  <a:pt x="817816" y="1530985"/>
                  <a:pt x="669248" y="1569660"/>
                </a:cubicBezTo>
                <a:cubicBezTo>
                  <a:pt x="520680" y="1608335"/>
                  <a:pt x="319357" y="1517051"/>
                  <a:pt x="0" y="1569660"/>
                </a:cubicBezTo>
                <a:cubicBezTo>
                  <a:pt x="-23553" y="1308307"/>
                  <a:pt x="48692" y="1232053"/>
                  <a:pt x="0" y="1046440"/>
                </a:cubicBezTo>
                <a:cubicBezTo>
                  <a:pt x="-48692" y="860827"/>
                  <a:pt x="23789" y="772046"/>
                  <a:pt x="0" y="570310"/>
                </a:cubicBezTo>
                <a:cubicBezTo>
                  <a:pt x="-23789" y="368574"/>
                  <a:pt x="40802" y="215652"/>
                  <a:pt x="0" y="0"/>
                </a:cubicBezTo>
                <a:close/>
              </a:path>
            </a:pathLst>
          </a:custGeom>
          <a:solidFill>
            <a:schemeClr val="accent6">
              <a:lumMod val="40000"/>
              <a:lumOff val="60000"/>
            </a:schemeClr>
          </a:solidFill>
          <a:ln>
            <a:solidFill>
              <a:schemeClr val="tx1"/>
            </a:solidFill>
            <a:extLst>
              <a:ext uri="{C807C97D-BFC1-408E-A445-0C87EB9F89A2}">
                <ask:lineSketchStyleProps xmlns:ask="http://schemas.microsoft.com/office/drawing/2018/sketchyshapes" sd="746986613">
                  <a:prstGeom prst="rect">
                    <a:avLst/>
                  </a:prstGeom>
                  <ask:type>
                    <ask:lineSketchScribble/>
                  </ask:type>
                </ask:lineSketchStyleProps>
              </a:ext>
            </a:extLst>
          </a:ln>
          <a:effectLst>
            <a:outerShdw blurRad="50800" dist="38100" dir="5400000" algn="t" rotWithShape="0">
              <a:prstClr val="black">
                <a:alpha val="40000"/>
              </a:prstClr>
            </a:outerShdw>
          </a:effectLst>
        </p:spPr>
        <p:txBody>
          <a:bodyPr wrap="square" rtlCol="0">
            <a:spAutoFit/>
          </a:bodyPr>
          <a:lstStyle/>
          <a:p>
            <a:pPr algn="ctr"/>
            <a:r>
              <a:rPr lang="en-GB" sz="2400" b="1" dirty="0">
                <a:latin typeface="Everybody Aptos"/>
              </a:rPr>
              <a:t>A move to care home where space is shared with others, but care is always on hand. </a:t>
            </a:r>
          </a:p>
        </p:txBody>
      </p:sp>
      <p:sp>
        <p:nvSpPr>
          <p:cNvPr id="19" name="TextBox 18">
            <a:extLst>
              <a:ext uri="{FF2B5EF4-FFF2-40B4-BE49-F238E27FC236}">
                <a16:creationId xmlns:a16="http://schemas.microsoft.com/office/drawing/2014/main" id="{1B1CCEDB-A701-2D8E-6C1B-F94E9B2F1614}"/>
              </a:ext>
            </a:extLst>
          </p:cNvPr>
          <p:cNvSpPr txBox="1"/>
          <p:nvPr/>
        </p:nvSpPr>
        <p:spPr>
          <a:xfrm>
            <a:off x="616836" y="1700231"/>
            <a:ext cx="11022495" cy="1200329"/>
          </a:xfrm>
          <a:custGeom>
            <a:avLst/>
            <a:gdLst>
              <a:gd name="connsiteX0" fmla="*/ 0 w 11022495"/>
              <a:gd name="connsiteY0" fmla="*/ 0 h 1200329"/>
              <a:gd name="connsiteX1" fmla="*/ 909356 w 11022495"/>
              <a:gd name="connsiteY1" fmla="*/ 0 h 1200329"/>
              <a:gd name="connsiteX2" fmla="*/ 1598262 w 11022495"/>
              <a:gd name="connsiteY2" fmla="*/ 0 h 1200329"/>
              <a:gd name="connsiteX3" fmla="*/ 2287168 w 11022495"/>
              <a:gd name="connsiteY3" fmla="*/ 0 h 1200329"/>
              <a:gd name="connsiteX4" fmla="*/ 2976074 w 11022495"/>
              <a:gd name="connsiteY4" fmla="*/ 0 h 1200329"/>
              <a:gd name="connsiteX5" fmla="*/ 3885429 w 11022495"/>
              <a:gd name="connsiteY5" fmla="*/ 0 h 1200329"/>
              <a:gd name="connsiteX6" fmla="*/ 4684560 w 11022495"/>
              <a:gd name="connsiteY6" fmla="*/ 0 h 1200329"/>
              <a:gd name="connsiteX7" fmla="*/ 5153016 w 11022495"/>
              <a:gd name="connsiteY7" fmla="*/ 0 h 1200329"/>
              <a:gd name="connsiteX8" fmla="*/ 5731697 w 11022495"/>
              <a:gd name="connsiteY8" fmla="*/ 0 h 1200329"/>
              <a:gd name="connsiteX9" fmla="*/ 6089928 w 11022495"/>
              <a:gd name="connsiteY9" fmla="*/ 0 h 1200329"/>
              <a:gd name="connsiteX10" fmla="*/ 6668609 w 11022495"/>
              <a:gd name="connsiteY10" fmla="*/ 0 h 1200329"/>
              <a:gd name="connsiteX11" fmla="*/ 7467740 w 11022495"/>
              <a:gd name="connsiteY11" fmla="*/ 0 h 1200329"/>
              <a:gd name="connsiteX12" fmla="*/ 7936196 w 11022495"/>
              <a:gd name="connsiteY12" fmla="*/ 0 h 1200329"/>
              <a:gd name="connsiteX13" fmla="*/ 8404652 w 11022495"/>
              <a:gd name="connsiteY13" fmla="*/ 0 h 1200329"/>
              <a:gd name="connsiteX14" fmla="*/ 8983333 w 11022495"/>
              <a:gd name="connsiteY14" fmla="*/ 0 h 1200329"/>
              <a:gd name="connsiteX15" fmla="*/ 9672239 w 11022495"/>
              <a:gd name="connsiteY15" fmla="*/ 0 h 1200329"/>
              <a:gd name="connsiteX16" fmla="*/ 11022495 w 11022495"/>
              <a:gd name="connsiteY16" fmla="*/ 0 h 1200329"/>
              <a:gd name="connsiteX17" fmla="*/ 11022495 w 11022495"/>
              <a:gd name="connsiteY17" fmla="*/ 624171 h 1200329"/>
              <a:gd name="connsiteX18" fmla="*/ 11022495 w 11022495"/>
              <a:gd name="connsiteY18" fmla="*/ 1200329 h 1200329"/>
              <a:gd name="connsiteX19" fmla="*/ 10333589 w 11022495"/>
              <a:gd name="connsiteY19" fmla="*/ 1200329 h 1200329"/>
              <a:gd name="connsiteX20" fmla="*/ 9754908 w 11022495"/>
              <a:gd name="connsiteY20" fmla="*/ 1200329 h 1200329"/>
              <a:gd name="connsiteX21" fmla="*/ 9176227 w 11022495"/>
              <a:gd name="connsiteY21" fmla="*/ 1200329 h 1200329"/>
              <a:gd name="connsiteX22" fmla="*/ 8817996 w 11022495"/>
              <a:gd name="connsiteY22" fmla="*/ 1200329 h 1200329"/>
              <a:gd name="connsiteX23" fmla="*/ 8239315 w 11022495"/>
              <a:gd name="connsiteY23" fmla="*/ 1200329 h 1200329"/>
              <a:gd name="connsiteX24" fmla="*/ 7881084 w 11022495"/>
              <a:gd name="connsiteY24" fmla="*/ 1200329 h 1200329"/>
              <a:gd name="connsiteX25" fmla="*/ 7192178 w 11022495"/>
              <a:gd name="connsiteY25" fmla="*/ 1200329 h 1200329"/>
              <a:gd name="connsiteX26" fmla="*/ 6833947 w 11022495"/>
              <a:gd name="connsiteY26" fmla="*/ 1200329 h 1200329"/>
              <a:gd name="connsiteX27" fmla="*/ 6255266 w 11022495"/>
              <a:gd name="connsiteY27" fmla="*/ 1200329 h 1200329"/>
              <a:gd name="connsiteX28" fmla="*/ 5566360 w 11022495"/>
              <a:gd name="connsiteY28" fmla="*/ 1200329 h 1200329"/>
              <a:gd name="connsiteX29" fmla="*/ 4767229 w 11022495"/>
              <a:gd name="connsiteY29" fmla="*/ 1200329 h 1200329"/>
              <a:gd name="connsiteX30" fmla="*/ 4078323 w 11022495"/>
              <a:gd name="connsiteY30" fmla="*/ 1200329 h 1200329"/>
              <a:gd name="connsiteX31" fmla="*/ 3279192 w 11022495"/>
              <a:gd name="connsiteY31" fmla="*/ 1200329 h 1200329"/>
              <a:gd name="connsiteX32" fmla="*/ 2700511 w 11022495"/>
              <a:gd name="connsiteY32" fmla="*/ 1200329 h 1200329"/>
              <a:gd name="connsiteX33" fmla="*/ 2342280 w 11022495"/>
              <a:gd name="connsiteY33" fmla="*/ 1200329 h 1200329"/>
              <a:gd name="connsiteX34" fmla="*/ 1873824 w 11022495"/>
              <a:gd name="connsiteY34" fmla="*/ 1200329 h 1200329"/>
              <a:gd name="connsiteX35" fmla="*/ 1515593 w 11022495"/>
              <a:gd name="connsiteY35" fmla="*/ 1200329 h 1200329"/>
              <a:gd name="connsiteX36" fmla="*/ 1157362 w 11022495"/>
              <a:gd name="connsiteY36" fmla="*/ 1200329 h 1200329"/>
              <a:gd name="connsiteX37" fmla="*/ 0 w 11022495"/>
              <a:gd name="connsiteY37" fmla="*/ 1200329 h 1200329"/>
              <a:gd name="connsiteX38" fmla="*/ 0 w 11022495"/>
              <a:gd name="connsiteY38" fmla="*/ 600165 h 1200329"/>
              <a:gd name="connsiteX39" fmla="*/ 0 w 11022495"/>
              <a:gd name="connsiteY39" fmla="*/ 0 h 120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022495" h="1200329" fill="none" extrusionOk="0">
                <a:moveTo>
                  <a:pt x="0" y="0"/>
                </a:moveTo>
                <a:cubicBezTo>
                  <a:pt x="447577" y="-24976"/>
                  <a:pt x="527270" y="-1688"/>
                  <a:pt x="909356" y="0"/>
                </a:cubicBezTo>
                <a:cubicBezTo>
                  <a:pt x="1291442" y="1688"/>
                  <a:pt x="1348924" y="-27592"/>
                  <a:pt x="1598262" y="0"/>
                </a:cubicBezTo>
                <a:cubicBezTo>
                  <a:pt x="1847600" y="27592"/>
                  <a:pt x="2112213" y="-17161"/>
                  <a:pt x="2287168" y="0"/>
                </a:cubicBezTo>
                <a:cubicBezTo>
                  <a:pt x="2462123" y="17161"/>
                  <a:pt x="2798901" y="707"/>
                  <a:pt x="2976074" y="0"/>
                </a:cubicBezTo>
                <a:cubicBezTo>
                  <a:pt x="3153247" y="-707"/>
                  <a:pt x="3552537" y="-15647"/>
                  <a:pt x="3885429" y="0"/>
                </a:cubicBezTo>
                <a:cubicBezTo>
                  <a:pt x="4218322" y="15647"/>
                  <a:pt x="4299214" y="-9514"/>
                  <a:pt x="4684560" y="0"/>
                </a:cubicBezTo>
                <a:cubicBezTo>
                  <a:pt x="5069906" y="9514"/>
                  <a:pt x="4985291" y="1264"/>
                  <a:pt x="5153016" y="0"/>
                </a:cubicBezTo>
                <a:cubicBezTo>
                  <a:pt x="5320741" y="-1264"/>
                  <a:pt x="5567651" y="-19456"/>
                  <a:pt x="5731697" y="0"/>
                </a:cubicBezTo>
                <a:cubicBezTo>
                  <a:pt x="5895743" y="19456"/>
                  <a:pt x="5995504" y="-9093"/>
                  <a:pt x="6089928" y="0"/>
                </a:cubicBezTo>
                <a:cubicBezTo>
                  <a:pt x="6184352" y="9093"/>
                  <a:pt x="6526945" y="-4086"/>
                  <a:pt x="6668609" y="0"/>
                </a:cubicBezTo>
                <a:cubicBezTo>
                  <a:pt x="6810273" y="4086"/>
                  <a:pt x="7224001" y="879"/>
                  <a:pt x="7467740" y="0"/>
                </a:cubicBezTo>
                <a:cubicBezTo>
                  <a:pt x="7711479" y="-879"/>
                  <a:pt x="7745747" y="1197"/>
                  <a:pt x="7936196" y="0"/>
                </a:cubicBezTo>
                <a:cubicBezTo>
                  <a:pt x="8126645" y="-1197"/>
                  <a:pt x="8201640" y="10995"/>
                  <a:pt x="8404652" y="0"/>
                </a:cubicBezTo>
                <a:cubicBezTo>
                  <a:pt x="8607664" y="-10995"/>
                  <a:pt x="8834883" y="-26358"/>
                  <a:pt x="8983333" y="0"/>
                </a:cubicBezTo>
                <a:cubicBezTo>
                  <a:pt x="9131783" y="26358"/>
                  <a:pt x="9416913" y="-23017"/>
                  <a:pt x="9672239" y="0"/>
                </a:cubicBezTo>
                <a:cubicBezTo>
                  <a:pt x="9927565" y="23017"/>
                  <a:pt x="10481584" y="4772"/>
                  <a:pt x="11022495" y="0"/>
                </a:cubicBezTo>
                <a:cubicBezTo>
                  <a:pt x="11014035" y="170359"/>
                  <a:pt x="11044306" y="453423"/>
                  <a:pt x="11022495" y="624171"/>
                </a:cubicBezTo>
                <a:cubicBezTo>
                  <a:pt x="11000684" y="794919"/>
                  <a:pt x="10995901" y="997279"/>
                  <a:pt x="11022495" y="1200329"/>
                </a:cubicBezTo>
                <a:cubicBezTo>
                  <a:pt x="10764548" y="1233845"/>
                  <a:pt x="10545749" y="1173785"/>
                  <a:pt x="10333589" y="1200329"/>
                </a:cubicBezTo>
                <a:cubicBezTo>
                  <a:pt x="10121429" y="1226873"/>
                  <a:pt x="9892991" y="1227301"/>
                  <a:pt x="9754908" y="1200329"/>
                </a:cubicBezTo>
                <a:cubicBezTo>
                  <a:pt x="9616825" y="1173357"/>
                  <a:pt x="9389098" y="1174725"/>
                  <a:pt x="9176227" y="1200329"/>
                </a:cubicBezTo>
                <a:cubicBezTo>
                  <a:pt x="8963356" y="1225933"/>
                  <a:pt x="8899298" y="1202625"/>
                  <a:pt x="8817996" y="1200329"/>
                </a:cubicBezTo>
                <a:cubicBezTo>
                  <a:pt x="8736694" y="1198033"/>
                  <a:pt x="8355900" y="1179878"/>
                  <a:pt x="8239315" y="1200329"/>
                </a:cubicBezTo>
                <a:cubicBezTo>
                  <a:pt x="8122730" y="1220780"/>
                  <a:pt x="7952795" y="1183399"/>
                  <a:pt x="7881084" y="1200329"/>
                </a:cubicBezTo>
                <a:cubicBezTo>
                  <a:pt x="7809373" y="1217259"/>
                  <a:pt x="7418139" y="1191229"/>
                  <a:pt x="7192178" y="1200329"/>
                </a:cubicBezTo>
                <a:cubicBezTo>
                  <a:pt x="6966217" y="1209429"/>
                  <a:pt x="6925836" y="1200052"/>
                  <a:pt x="6833947" y="1200329"/>
                </a:cubicBezTo>
                <a:cubicBezTo>
                  <a:pt x="6742058" y="1200606"/>
                  <a:pt x="6472514" y="1218835"/>
                  <a:pt x="6255266" y="1200329"/>
                </a:cubicBezTo>
                <a:cubicBezTo>
                  <a:pt x="6038018" y="1181823"/>
                  <a:pt x="5894110" y="1189544"/>
                  <a:pt x="5566360" y="1200329"/>
                </a:cubicBezTo>
                <a:cubicBezTo>
                  <a:pt x="5238610" y="1211114"/>
                  <a:pt x="5086126" y="1178854"/>
                  <a:pt x="4767229" y="1200329"/>
                </a:cubicBezTo>
                <a:cubicBezTo>
                  <a:pt x="4448332" y="1221804"/>
                  <a:pt x="4326329" y="1205505"/>
                  <a:pt x="4078323" y="1200329"/>
                </a:cubicBezTo>
                <a:cubicBezTo>
                  <a:pt x="3830317" y="1195153"/>
                  <a:pt x="3560013" y="1233054"/>
                  <a:pt x="3279192" y="1200329"/>
                </a:cubicBezTo>
                <a:cubicBezTo>
                  <a:pt x="2998371" y="1167604"/>
                  <a:pt x="2875052" y="1173388"/>
                  <a:pt x="2700511" y="1200329"/>
                </a:cubicBezTo>
                <a:cubicBezTo>
                  <a:pt x="2525970" y="1227270"/>
                  <a:pt x="2453692" y="1192358"/>
                  <a:pt x="2342280" y="1200329"/>
                </a:cubicBezTo>
                <a:cubicBezTo>
                  <a:pt x="2230868" y="1208300"/>
                  <a:pt x="1975769" y="1186882"/>
                  <a:pt x="1873824" y="1200329"/>
                </a:cubicBezTo>
                <a:cubicBezTo>
                  <a:pt x="1771879" y="1213776"/>
                  <a:pt x="1646168" y="1195447"/>
                  <a:pt x="1515593" y="1200329"/>
                </a:cubicBezTo>
                <a:cubicBezTo>
                  <a:pt x="1385018" y="1205211"/>
                  <a:pt x="1287592" y="1207636"/>
                  <a:pt x="1157362" y="1200329"/>
                </a:cubicBezTo>
                <a:cubicBezTo>
                  <a:pt x="1027132" y="1193022"/>
                  <a:pt x="454122" y="1168742"/>
                  <a:pt x="0" y="1200329"/>
                </a:cubicBezTo>
                <a:cubicBezTo>
                  <a:pt x="25239" y="978491"/>
                  <a:pt x="23036" y="730009"/>
                  <a:pt x="0" y="600165"/>
                </a:cubicBezTo>
                <a:cubicBezTo>
                  <a:pt x="-23036" y="470321"/>
                  <a:pt x="-7521" y="139465"/>
                  <a:pt x="0" y="0"/>
                </a:cubicBezTo>
                <a:close/>
              </a:path>
              <a:path w="11022495" h="1200329" stroke="0" extrusionOk="0">
                <a:moveTo>
                  <a:pt x="0" y="0"/>
                </a:moveTo>
                <a:cubicBezTo>
                  <a:pt x="219257" y="-24453"/>
                  <a:pt x="634755" y="5659"/>
                  <a:pt x="799131" y="0"/>
                </a:cubicBezTo>
                <a:cubicBezTo>
                  <a:pt x="963507" y="-5659"/>
                  <a:pt x="1366086" y="-13718"/>
                  <a:pt x="1598262" y="0"/>
                </a:cubicBezTo>
                <a:cubicBezTo>
                  <a:pt x="1830438" y="13718"/>
                  <a:pt x="1920454" y="-17533"/>
                  <a:pt x="2066718" y="0"/>
                </a:cubicBezTo>
                <a:cubicBezTo>
                  <a:pt x="2212982" y="17533"/>
                  <a:pt x="2612550" y="3331"/>
                  <a:pt x="2865849" y="0"/>
                </a:cubicBezTo>
                <a:cubicBezTo>
                  <a:pt x="3119148" y="-3331"/>
                  <a:pt x="3179094" y="11216"/>
                  <a:pt x="3334305" y="0"/>
                </a:cubicBezTo>
                <a:cubicBezTo>
                  <a:pt x="3489516" y="-11216"/>
                  <a:pt x="3658405" y="18602"/>
                  <a:pt x="3802761" y="0"/>
                </a:cubicBezTo>
                <a:cubicBezTo>
                  <a:pt x="3947117" y="-18602"/>
                  <a:pt x="4182432" y="474"/>
                  <a:pt x="4491667" y="0"/>
                </a:cubicBezTo>
                <a:cubicBezTo>
                  <a:pt x="4800902" y="-474"/>
                  <a:pt x="4789474" y="28625"/>
                  <a:pt x="5070348" y="0"/>
                </a:cubicBezTo>
                <a:cubicBezTo>
                  <a:pt x="5351222" y="-28625"/>
                  <a:pt x="5335542" y="-10945"/>
                  <a:pt x="5428579" y="0"/>
                </a:cubicBezTo>
                <a:cubicBezTo>
                  <a:pt x="5521616" y="10945"/>
                  <a:pt x="6078299" y="39049"/>
                  <a:pt x="6337935" y="0"/>
                </a:cubicBezTo>
                <a:cubicBezTo>
                  <a:pt x="6597571" y="-39049"/>
                  <a:pt x="6789533" y="10285"/>
                  <a:pt x="7026841" y="0"/>
                </a:cubicBezTo>
                <a:cubicBezTo>
                  <a:pt x="7264149" y="-10285"/>
                  <a:pt x="7350981" y="-7638"/>
                  <a:pt x="7495297" y="0"/>
                </a:cubicBezTo>
                <a:cubicBezTo>
                  <a:pt x="7639613" y="7638"/>
                  <a:pt x="8147857" y="42032"/>
                  <a:pt x="8404652" y="0"/>
                </a:cubicBezTo>
                <a:cubicBezTo>
                  <a:pt x="8661448" y="-42032"/>
                  <a:pt x="8972337" y="-24070"/>
                  <a:pt x="9203783" y="0"/>
                </a:cubicBezTo>
                <a:cubicBezTo>
                  <a:pt x="9435229" y="24070"/>
                  <a:pt x="9575740" y="-6021"/>
                  <a:pt x="9672239" y="0"/>
                </a:cubicBezTo>
                <a:cubicBezTo>
                  <a:pt x="9768738" y="6021"/>
                  <a:pt x="10114587" y="9809"/>
                  <a:pt x="10250920" y="0"/>
                </a:cubicBezTo>
                <a:cubicBezTo>
                  <a:pt x="10387253" y="-9809"/>
                  <a:pt x="10697272" y="3851"/>
                  <a:pt x="11022495" y="0"/>
                </a:cubicBezTo>
                <a:cubicBezTo>
                  <a:pt x="11021145" y="268897"/>
                  <a:pt x="11003703" y="361389"/>
                  <a:pt x="11022495" y="624171"/>
                </a:cubicBezTo>
                <a:cubicBezTo>
                  <a:pt x="11041287" y="886953"/>
                  <a:pt x="11015073" y="968589"/>
                  <a:pt x="11022495" y="1200329"/>
                </a:cubicBezTo>
                <a:cubicBezTo>
                  <a:pt x="10816357" y="1202319"/>
                  <a:pt x="10596455" y="1175436"/>
                  <a:pt x="10443814" y="1200329"/>
                </a:cubicBezTo>
                <a:cubicBezTo>
                  <a:pt x="10291173" y="1225222"/>
                  <a:pt x="10102458" y="1192333"/>
                  <a:pt x="9975358" y="1200329"/>
                </a:cubicBezTo>
                <a:cubicBezTo>
                  <a:pt x="9848258" y="1208325"/>
                  <a:pt x="9297368" y="1160344"/>
                  <a:pt x="9066002" y="1200329"/>
                </a:cubicBezTo>
                <a:cubicBezTo>
                  <a:pt x="8834636" y="1240314"/>
                  <a:pt x="8512924" y="1233737"/>
                  <a:pt x="8156646" y="1200329"/>
                </a:cubicBezTo>
                <a:cubicBezTo>
                  <a:pt x="7800368" y="1166921"/>
                  <a:pt x="7660727" y="1158804"/>
                  <a:pt x="7247290" y="1200329"/>
                </a:cubicBezTo>
                <a:cubicBezTo>
                  <a:pt x="6833853" y="1241854"/>
                  <a:pt x="6745905" y="1183394"/>
                  <a:pt x="6558385" y="1200329"/>
                </a:cubicBezTo>
                <a:cubicBezTo>
                  <a:pt x="6370865" y="1217264"/>
                  <a:pt x="6290169" y="1186905"/>
                  <a:pt x="6089928" y="1200329"/>
                </a:cubicBezTo>
                <a:cubicBezTo>
                  <a:pt x="5889687" y="1213753"/>
                  <a:pt x="5704445" y="1184788"/>
                  <a:pt x="5511248" y="1200329"/>
                </a:cubicBezTo>
                <a:cubicBezTo>
                  <a:pt x="5318051" y="1215870"/>
                  <a:pt x="5012177" y="1180283"/>
                  <a:pt x="4822342" y="1200329"/>
                </a:cubicBezTo>
                <a:cubicBezTo>
                  <a:pt x="4632507" y="1220375"/>
                  <a:pt x="4485039" y="1194069"/>
                  <a:pt x="4243661" y="1200329"/>
                </a:cubicBezTo>
                <a:cubicBezTo>
                  <a:pt x="4002283" y="1206589"/>
                  <a:pt x="3931496" y="1214119"/>
                  <a:pt x="3664980" y="1200329"/>
                </a:cubicBezTo>
                <a:cubicBezTo>
                  <a:pt x="3398464" y="1186539"/>
                  <a:pt x="3329068" y="1193807"/>
                  <a:pt x="3086299" y="1200329"/>
                </a:cubicBezTo>
                <a:cubicBezTo>
                  <a:pt x="2843530" y="1206851"/>
                  <a:pt x="2724507" y="1233506"/>
                  <a:pt x="2397393" y="1200329"/>
                </a:cubicBezTo>
                <a:cubicBezTo>
                  <a:pt x="2070279" y="1167152"/>
                  <a:pt x="1790861" y="1161778"/>
                  <a:pt x="1598262" y="1200329"/>
                </a:cubicBezTo>
                <a:cubicBezTo>
                  <a:pt x="1405663" y="1238880"/>
                  <a:pt x="1176160" y="1178726"/>
                  <a:pt x="909356" y="1200329"/>
                </a:cubicBezTo>
                <a:cubicBezTo>
                  <a:pt x="642552" y="1221932"/>
                  <a:pt x="302081" y="1155431"/>
                  <a:pt x="0" y="1200329"/>
                </a:cubicBezTo>
                <a:cubicBezTo>
                  <a:pt x="20503" y="1079783"/>
                  <a:pt x="-2062" y="847868"/>
                  <a:pt x="0" y="600165"/>
                </a:cubicBezTo>
                <a:cubicBezTo>
                  <a:pt x="2062" y="352462"/>
                  <a:pt x="-18005" y="228628"/>
                  <a:pt x="0" y="0"/>
                </a:cubicBezTo>
                <a:close/>
              </a:path>
            </a:pathLst>
          </a:custGeom>
          <a:solidFill>
            <a:schemeClr val="bg1"/>
          </a:solidFill>
          <a:ln w="19050">
            <a:solidFill>
              <a:schemeClr val="tx1"/>
            </a:solidFill>
            <a:extLst>
              <a:ext uri="{C807C97D-BFC1-408E-A445-0C87EB9F89A2}">
                <ask:lineSketchStyleProps xmlns:ask="http://schemas.microsoft.com/office/drawing/2018/sketchyshapes" sd="746986613">
                  <a:prstGeom prst="rect">
                    <a:avLst/>
                  </a:prstGeom>
                  <ask:type>
                    <ask:lineSketchFreehand/>
                  </ask:type>
                </ask:lineSketchStyleProps>
              </a:ext>
            </a:extLst>
          </a:ln>
          <a:effectLst>
            <a:outerShdw blurRad="50800" dist="38100" dir="5400000" algn="t" rotWithShape="0">
              <a:prstClr val="black">
                <a:alpha val="40000"/>
              </a:prstClr>
            </a:outerShdw>
          </a:effectLst>
        </p:spPr>
        <p:txBody>
          <a:bodyPr wrap="square" rtlCol="0">
            <a:spAutoFit/>
          </a:bodyPr>
          <a:lstStyle/>
          <a:p>
            <a:pPr algn="ctr"/>
            <a:r>
              <a:rPr lang="en-GB" sz="2400" b="1" dirty="0">
                <a:latin typeface="Everybody Aptos"/>
              </a:rPr>
              <a:t>When the term ‘LEAST RESTRICTIVE’ is used, it is relating to the options or actions that might be valid for the person. It is important to remember that using the least restrictive option is a legal MUST. </a:t>
            </a:r>
          </a:p>
        </p:txBody>
      </p:sp>
      <p:sp>
        <p:nvSpPr>
          <p:cNvPr id="20" name="TextBox 19">
            <a:extLst>
              <a:ext uri="{FF2B5EF4-FFF2-40B4-BE49-F238E27FC236}">
                <a16:creationId xmlns:a16="http://schemas.microsoft.com/office/drawing/2014/main" id="{9B2B247D-73DE-0B2B-D922-CAE598C5B8F8}"/>
              </a:ext>
            </a:extLst>
          </p:cNvPr>
          <p:cNvSpPr txBox="1"/>
          <p:nvPr/>
        </p:nvSpPr>
        <p:spPr>
          <a:xfrm>
            <a:off x="225287" y="4246632"/>
            <a:ext cx="11595652" cy="461665"/>
          </a:xfrm>
          <a:custGeom>
            <a:avLst/>
            <a:gdLst>
              <a:gd name="connsiteX0" fmla="*/ 0 w 11595652"/>
              <a:gd name="connsiteY0" fmla="*/ 0 h 461665"/>
              <a:gd name="connsiteX1" fmla="*/ 334228 w 11595652"/>
              <a:gd name="connsiteY1" fmla="*/ 0 h 461665"/>
              <a:gd name="connsiteX2" fmla="*/ 668455 w 11595652"/>
              <a:gd name="connsiteY2" fmla="*/ 0 h 461665"/>
              <a:gd name="connsiteX3" fmla="*/ 1582465 w 11595652"/>
              <a:gd name="connsiteY3" fmla="*/ 0 h 461665"/>
              <a:gd name="connsiteX4" fmla="*/ 2264563 w 11595652"/>
              <a:gd name="connsiteY4" fmla="*/ 0 h 461665"/>
              <a:gd name="connsiteX5" fmla="*/ 2946660 w 11595652"/>
              <a:gd name="connsiteY5" fmla="*/ 0 h 461665"/>
              <a:gd name="connsiteX6" fmla="*/ 3628757 w 11595652"/>
              <a:gd name="connsiteY6" fmla="*/ 0 h 461665"/>
              <a:gd name="connsiteX7" fmla="*/ 4542767 w 11595652"/>
              <a:gd name="connsiteY7" fmla="*/ 0 h 461665"/>
              <a:gd name="connsiteX8" fmla="*/ 5340821 w 11595652"/>
              <a:gd name="connsiteY8" fmla="*/ 0 h 461665"/>
              <a:gd name="connsiteX9" fmla="*/ 5791005 w 11595652"/>
              <a:gd name="connsiteY9" fmla="*/ 0 h 461665"/>
              <a:gd name="connsiteX10" fmla="*/ 6357146 w 11595652"/>
              <a:gd name="connsiteY10" fmla="*/ 0 h 461665"/>
              <a:gd name="connsiteX11" fmla="*/ 6691373 w 11595652"/>
              <a:gd name="connsiteY11" fmla="*/ 0 h 461665"/>
              <a:gd name="connsiteX12" fmla="*/ 7257514 w 11595652"/>
              <a:gd name="connsiteY12" fmla="*/ 0 h 461665"/>
              <a:gd name="connsiteX13" fmla="*/ 8055568 w 11595652"/>
              <a:gd name="connsiteY13" fmla="*/ 0 h 461665"/>
              <a:gd name="connsiteX14" fmla="*/ 8505752 w 11595652"/>
              <a:gd name="connsiteY14" fmla="*/ 0 h 461665"/>
              <a:gd name="connsiteX15" fmla="*/ 8955936 w 11595652"/>
              <a:gd name="connsiteY15" fmla="*/ 0 h 461665"/>
              <a:gd name="connsiteX16" fmla="*/ 9522077 w 11595652"/>
              <a:gd name="connsiteY16" fmla="*/ 0 h 461665"/>
              <a:gd name="connsiteX17" fmla="*/ 10204174 w 11595652"/>
              <a:gd name="connsiteY17" fmla="*/ 0 h 461665"/>
              <a:gd name="connsiteX18" fmla="*/ 11002227 w 11595652"/>
              <a:gd name="connsiteY18" fmla="*/ 0 h 461665"/>
              <a:gd name="connsiteX19" fmla="*/ 11595652 w 11595652"/>
              <a:gd name="connsiteY19" fmla="*/ 0 h 461665"/>
              <a:gd name="connsiteX20" fmla="*/ 11595652 w 11595652"/>
              <a:gd name="connsiteY20" fmla="*/ 461665 h 461665"/>
              <a:gd name="connsiteX21" fmla="*/ 10913555 w 11595652"/>
              <a:gd name="connsiteY21" fmla="*/ 461665 h 461665"/>
              <a:gd name="connsiteX22" fmla="*/ 10347414 w 11595652"/>
              <a:gd name="connsiteY22" fmla="*/ 461665 h 461665"/>
              <a:gd name="connsiteX23" fmla="*/ 9781274 w 11595652"/>
              <a:gd name="connsiteY23" fmla="*/ 461665 h 461665"/>
              <a:gd name="connsiteX24" fmla="*/ 9447046 w 11595652"/>
              <a:gd name="connsiteY24" fmla="*/ 461665 h 461665"/>
              <a:gd name="connsiteX25" fmla="*/ 8880905 w 11595652"/>
              <a:gd name="connsiteY25" fmla="*/ 461665 h 461665"/>
              <a:gd name="connsiteX26" fmla="*/ 8546678 w 11595652"/>
              <a:gd name="connsiteY26" fmla="*/ 461665 h 461665"/>
              <a:gd name="connsiteX27" fmla="*/ 7864580 w 11595652"/>
              <a:gd name="connsiteY27" fmla="*/ 461665 h 461665"/>
              <a:gd name="connsiteX28" fmla="*/ 7530353 w 11595652"/>
              <a:gd name="connsiteY28" fmla="*/ 461665 h 461665"/>
              <a:gd name="connsiteX29" fmla="*/ 6964212 w 11595652"/>
              <a:gd name="connsiteY29" fmla="*/ 461665 h 461665"/>
              <a:gd name="connsiteX30" fmla="*/ 6282115 w 11595652"/>
              <a:gd name="connsiteY30" fmla="*/ 461665 h 461665"/>
              <a:gd name="connsiteX31" fmla="*/ 5484061 w 11595652"/>
              <a:gd name="connsiteY31" fmla="*/ 461665 h 461665"/>
              <a:gd name="connsiteX32" fmla="*/ 4801964 w 11595652"/>
              <a:gd name="connsiteY32" fmla="*/ 461665 h 461665"/>
              <a:gd name="connsiteX33" fmla="*/ 4003910 w 11595652"/>
              <a:gd name="connsiteY33" fmla="*/ 461665 h 461665"/>
              <a:gd name="connsiteX34" fmla="*/ 3437770 w 11595652"/>
              <a:gd name="connsiteY34" fmla="*/ 461665 h 461665"/>
              <a:gd name="connsiteX35" fmla="*/ 3103542 w 11595652"/>
              <a:gd name="connsiteY35" fmla="*/ 461665 h 461665"/>
              <a:gd name="connsiteX36" fmla="*/ 2653358 w 11595652"/>
              <a:gd name="connsiteY36" fmla="*/ 461665 h 461665"/>
              <a:gd name="connsiteX37" fmla="*/ 2319130 w 11595652"/>
              <a:gd name="connsiteY37" fmla="*/ 461665 h 461665"/>
              <a:gd name="connsiteX38" fmla="*/ 1984903 w 11595652"/>
              <a:gd name="connsiteY38" fmla="*/ 461665 h 461665"/>
              <a:gd name="connsiteX39" fmla="*/ 1186849 w 11595652"/>
              <a:gd name="connsiteY39" fmla="*/ 461665 h 461665"/>
              <a:gd name="connsiteX40" fmla="*/ 0 w 11595652"/>
              <a:gd name="connsiteY40" fmla="*/ 461665 h 461665"/>
              <a:gd name="connsiteX41" fmla="*/ 0 w 11595652"/>
              <a:gd name="connsiteY41" fmla="*/ 0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1595652" h="461665" fill="none" extrusionOk="0">
                <a:moveTo>
                  <a:pt x="0" y="0"/>
                </a:moveTo>
                <a:cubicBezTo>
                  <a:pt x="68998" y="-16553"/>
                  <a:pt x="206897" y="-1496"/>
                  <a:pt x="334228" y="0"/>
                </a:cubicBezTo>
                <a:cubicBezTo>
                  <a:pt x="461559" y="1496"/>
                  <a:pt x="513442" y="16039"/>
                  <a:pt x="668455" y="0"/>
                </a:cubicBezTo>
                <a:cubicBezTo>
                  <a:pt x="823468" y="-16039"/>
                  <a:pt x="1253424" y="16429"/>
                  <a:pt x="1582465" y="0"/>
                </a:cubicBezTo>
                <a:cubicBezTo>
                  <a:pt x="1911506" y="-16429"/>
                  <a:pt x="2105523" y="8722"/>
                  <a:pt x="2264563" y="0"/>
                </a:cubicBezTo>
                <a:cubicBezTo>
                  <a:pt x="2423603" y="-8722"/>
                  <a:pt x="2770466" y="4873"/>
                  <a:pt x="2946660" y="0"/>
                </a:cubicBezTo>
                <a:cubicBezTo>
                  <a:pt x="3122854" y="-4873"/>
                  <a:pt x="3446253" y="15297"/>
                  <a:pt x="3628757" y="0"/>
                </a:cubicBezTo>
                <a:cubicBezTo>
                  <a:pt x="3811261" y="-15297"/>
                  <a:pt x="4299275" y="-4472"/>
                  <a:pt x="4542767" y="0"/>
                </a:cubicBezTo>
                <a:cubicBezTo>
                  <a:pt x="4786259" y="4472"/>
                  <a:pt x="5104637" y="35241"/>
                  <a:pt x="5340821" y="0"/>
                </a:cubicBezTo>
                <a:cubicBezTo>
                  <a:pt x="5577005" y="-35241"/>
                  <a:pt x="5648120" y="16860"/>
                  <a:pt x="5791005" y="0"/>
                </a:cubicBezTo>
                <a:cubicBezTo>
                  <a:pt x="5933890" y="-16860"/>
                  <a:pt x="6174442" y="21768"/>
                  <a:pt x="6357146" y="0"/>
                </a:cubicBezTo>
                <a:cubicBezTo>
                  <a:pt x="6539850" y="-21768"/>
                  <a:pt x="6543938" y="16328"/>
                  <a:pt x="6691373" y="0"/>
                </a:cubicBezTo>
                <a:cubicBezTo>
                  <a:pt x="6838808" y="-16328"/>
                  <a:pt x="7045878" y="4900"/>
                  <a:pt x="7257514" y="0"/>
                </a:cubicBezTo>
                <a:cubicBezTo>
                  <a:pt x="7469150" y="-4900"/>
                  <a:pt x="7894757" y="34544"/>
                  <a:pt x="8055568" y="0"/>
                </a:cubicBezTo>
                <a:cubicBezTo>
                  <a:pt x="8216379" y="-34544"/>
                  <a:pt x="8286938" y="-19413"/>
                  <a:pt x="8505752" y="0"/>
                </a:cubicBezTo>
                <a:cubicBezTo>
                  <a:pt x="8724566" y="19413"/>
                  <a:pt x="8759326" y="7668"/>
                  <a:pt x="8955936" y="0"/>
                </a:cubicBezTo>
                <a:cubicBezTo>
                  <a:pt x="9152546" y="-7668"/>
                  <a:pt x="9340391" y="22089"/>
                  <a:pt x="9522077" y="0"/>
                </a:cubicBezTo>
                <a:cubicBezTo>
                  <a:pt x="9703763" y="-22089"/>
                  <a:pt x="9929200" y="2687"/>
                  <a:pt x="10204174" y="0"/>
                </a:cubicBezTo>
                <a:cubicBezTo>
                  <a:pt x="10479148" y="-2687"/>
                  <a:pt x="10840098" y="30276"/>
                  <a:pt x="11002227" y="0"/>
                </a:cubicBezTo>
                <a:cubicBezTo>
                  <a:pt x="11164356" y="-30276"/>
                  <a:pt x="11308422" y="20446"/>
                  <a:pt x="11595652" y="0"/>
                </a:cubicBezTo>
                <a:cubicBezTo>
                  <a:pt x="11608591" y="109951"/>
                  <a:pt x="11612427" y="283295"/>
                  <a:pt x="11595652" y="461665"/>
                </a:cubicBezTo>
                <a:cubicBezTo>
                  <a:pt x="11269917" y="436973"/>
                  <a:pt x="11101517" y="476775"/>
                  <a:pt x="10913555" y="461665"/>
                </a:cubicBezTo>
                <a:cubicBezTo>
                  <a:pt x="10725593" y="446555"/>
                  <a:pt x="10583690" y="438989"/>
                  <a:pt x="10347414" y="461665"/>
                </a:cubicBezTo>
                <a:cubicBezTo>
                  <a:pt x="10111138" y="484341"/>
                  <a:pt x="10027045" y="452732"/>
                  <a:pt x="9781274" y="461665"/>
                </a:cubicBezTo>
                <a:cubicBezTo>
                  <a:pt x="9535503" y="470598"/>
                  <a:pt x="9517325" y="478322"/>
                  <a:pt x="9447046" y="461665"/>
                </a:cubicBezTo>
                <a:cubicBezTo>
                  <a:pt x="9376767" y="445008"/>
                  <a:pt x="9018336" y="439279"/>
                  <a:pt x="8880905" y="461665"/>
                </a:cubicBezTo>
                <a:cubicBezTo>
                  <a:pt x="8743474" y="484051"/>
                  <a:pt x="8696085" y="461818"/>
                  <a:pt x="8546678" y="461665"/>
                </a:cubicBezTo>
                <a:cubicBezTo>
                  <a:pt x="8397271" y="461512"/>
                  <a:pt x="8199013" y="484266"/>
                  <a:pt x="7864580" y="461665"/>
                </a:cubicBezTo>
                <a:cubicBezTo>
                  <a:pt x="7530147" y="439064"/>
                  <a:pt x="7625648" y="458499"/>
                  <a:pt x="7530353" y="461665"/>
                </a:cubicBezTo>
                <a:cubicBezTo>
                  <a:pt x="7435058" y="464831"/>
                  <a:pt x="7138144" y="472474"/>
                  <a:pt x="6964212" y="461665"/>
                </a:cubicBezTo>
                <a:cubicBezTo>
                  <a:pt x="6790280" y="450856"/>
                  <a:pt x="6485753" y="446223"/>
                  <a:pt x="6282115" y="461665"/>
                </a:cubicBezTo>
                <a:cubicBezTo>
                  <a:pt x="6078477" y="477107"/>
                  <a:pt x="5821485" y="480843"/>
                  <a:pt x="5484061" y="461665"/>
                </a:cubicBezTo>
                <a:cubicBezTo>
                  <a:pt x="5146637" y="442487"/>
                  <a:pt x="5093050" y="440246"/>
                  <a:pt x="4801964" y="461665"/>
                </a:cubicBezTo>
                <a:cubicBezTo>
                  <a:pt x="4510878" y="483084"/>
                  <a:pt x="4301964" y="431856"/>
                  <a:pt x="4003910" y="461665"/>
                </a:cubicBezTo>
                <a:cubicBezTo>
                  <a:pt x="3705856" y="491474"/>
                  <a:pt x="3698025" y="436055"/>
                  <a:pt x="3437770" y="461665"/>
                </a:cubicBezTo>
                <a:cubicBezTo>
                  <a:pt x="3177515" y="487275"/>
                  <a:pt x="3202634" y="474288"/>
                  <a:pt x="3103542" y="461665"/>
                </a:cubicBezTo>
                <a:cubicBezTo>
                  <a:pt x="3004450" y="449042"/>
                  <a:pt x="2772178" y="458392"/>
                  <a:pt x="2653358" y="461665"/>
                </a:cubicBezTo>
                <a:cubicBezTo>
                  <a:pt x="2534538" y="464938"/>
                  <a:pt x="2450186" y="468722"/>
                  <a:pt x="2319130" y="461665"/>
                </a:cubicBezTo>
                <a:cubicBezTo>
                  <a:pt x="2188074" y="454608"/>
                  <a:pt x="2052800" y="448084"/>
                  <a:pt x="1984903" y="461665"/>
                </a:cubicBezTo>
                <a:cubicBezTo>
                  <a:pt x="1917006" y="475246"/>
                  <a:pt x="1563878" y="428205"/>
                  <a:pt x="1186849" y="461665"/>
                </a:cubicBezTo>
                <a:cubicBezTo>
                  <a:pt x="809820" y="495125"/>
                  <a:pt x="496228" y="444657"/>
                  <a:pt x="0" y="461665"/>
                </a:cubicBezTo>
                <a:cubicBezTo>
                  <a:pt x="7048" y="259191"/>
                  <a:pt x="-22939" y="127075"/>
                  <a:pt x="0" y="0"/>
                </a:cubicBezTo>
                <a:close/>
              </a:path>
              <a:path w="11595652" h="461665" stroke="0" extrusionOk="0">
                <a:moveTo>
                  <a:pt x="0" y="0"/>
                </a:moveTo>
                <a:cubicBezTo>
                  <a:pt x="231641" y="-5441"/>
                  <a:pt x="591566" y="2811"/>
                  <a:pt x="798054" y="0"/>
                </a:cubicBezTo>
                <a:cubicBezTo>
                  <a:pt x="1004542" y="-2811"/>
                  <a:pt x="1320914" y="37763"/>
                  <a:pt x="1596107" y="0"/>
                </a:cubicBezTo>
                <a:cubicBezTo>
                  <a:pt x="1871300" y="-37763"/>
                  <a:pt x="1832840" y="54"/>
                  <a:pt x="2046292" y="0"/>
                </a:cubicBezTo>
                <a:cubicBezTo>
                  <a:pt x="2259744" y="-54"/>
                  <a:pt x="2522742" y="3492"/>
                  <a:pt x="2844345" y="0"/>
                </a:cubicBezTo>
                <a:cubicBezTo>
                  <a:pt x="3165948" y="-3492"/>
                  <a:pt x="3178775" y="16825"/>
                  <a:pt x="3294529" y="0"/>
                </a:cubicBezTo>
                <a:cubicBezTo>
                  <a:pt x="3410283" y="-16825"/>
                  <a:pt x="3561242" y="-16977"/>
                  <a:pt x="3744713" y="0"/>
                </a:cubicBezTo>
                <a:cubicBezTo>
                  <a:pt x="3928184" y="16977"/>
                  <a:pt x="4254077" y="6765"/>
                  <a:pt x="4426811" y="0"/>
                </a:cubicBezTo>
                <a:cubicBezTo>
                  <a:pt x="4599545" y="-6765"/>
                  <a:pt x="4868428" y="-99"/>
                  <a:pt x="4992951" y="0"/>
                </a:cubicBezTo>
                <a:cubicBezTo>
                  <a:pt x="5117474" y="99"/>
                  <a:pt x="5230097" y="5392"/>
                  <a:pt x="5327179" y="0"/>
                </a:cubicBezTo>
                <a:cubicBezTo>
                  <a:pt x="5424261" y="-5392"/>
                  <a:pt x="5926380" y="36183"/>
                  <a:pt x="6241189" y="0"/>
                </a:cubicBezTo>
                <a:cubicBezTo>
                  <a:pt x="6555998" y="-36183"/>
                  <a:pt x="6784982" y="-1039"/>
                  <a:pt x="6923286" y="0"/>
                </a:cubicBezTo>
                <a:cubicBezTo>
                  <a:pt x="7061590" y="1039"/>
                  <a:pt x="7173181" y="-18010"/>
                  <a:pt x="7373470" y="0"/>
                </a:cubicBezTo>
                <a:cubicBezTo>
                  <a:pt x="7573759" y="18010"/>
                  <a:pt x="8077597" y="11055"/>
                  <a:pt x="8287481" y="0"/>
                </a:cubicBezTo>
                <a:cubicBezTo>
                  <a:pt x="8497365" y="-11055"/>
                  <a:pt x="8821055" y="33664"/>
                  <a:pt x="9085534" y="0"/>
                </a:cubicBezTo>
                <a:cubicBezTo>
                  <a:pt x="9350013" y="-33664"/>
                  <a:pt x="9361863" y="-19799"/>
                  <a:pt x="9535719" y="0"/>
                </a:cubicBezTo>
                <a:cubicBezTo>
                  <a:pt x="9709576" y="19799"/>
                  <a:pt x="9954859" y="-17413"/>
                  <a:pt x="10101859" y="0"/>
                </a:cubicBezTo>
                <a:cubicBezTo>
                  <a:pt x="10248859" y="17413"/>
                  <a:pt x="11130029" y="29772"/>
                  <a:pt x="11595652" y="0"/>
                </a:cubicBezTo>
                <a:cubicBezTo>
                  <a:pt x="11589648" y="191901"/>
                  <a:pt x="11604262" y="251372"/>
                  <a:pt x="11595652" y="461665"/>
                </a:cubicBezTo>
                <a:cubicBezTo>
                  <a:pt x="11222454" y="482944"/>
                  <a:pt x="11005151" y="507099"/>
                  <a:pt x="10681642" y="461665"/>
                </a:cubicBezTo>
                <a:cubicBezTo>
                  <a:pt x="10358133" y="416232"/>
                  <a:pt x="10082481" y="486688"/>
                  <a:pt x="9767632" y="461665"/>
                </a:cubicBezTo>
                <a:cubicBezTo>
                  <a:pt x="9452783" y="436643"/>
                  <a:pt x="9468658" y="455375"/>
                  <a:pt x="9317447" y="461665"/>
                </a:cubicBezTo>
                <a:cubicBezTo>
                  <a:pt x="9166237" y="467955"/>
                  <a:pt x="8780567" y="426300"/>
                  <a:pt x="8403437" y="461665"/>
                </a:cubicBezTo>
                <a:cubicBezTo>
                  <a:pt x="8026307" y="497031"/>
                  <a:pt x="7853964" y="502104"/>
                  <a:pt x="7489427" y="461665"/>
                </a:cubicBezTo>
                <a:cubicBezTo>
                  <a:pt x="7124890" y="421227"/>
                  <a:pt x="6921266" y="425777"/>
                  <a:pt x="6575417" y="461665"/>
                </a:cubicBezTo>
                <a:cubicBezTo>
                  <a:pt x="6229568" y="497554"/>
                  <a:pt x="6223891" y="454775"/>
                  <a:pt x="5893320" y="461665"/>
                </a:cubicBezTo>
                <a:cubicBezTo>
                  <a:pt x="5562749" y="468555"/>
                  <a:pt x="5555369" y="470887"/>
                  <a:pt x="5443135" y="461665"/>
                </a:cubicBezTo>
                <a:cubicBezTo>
                  <a:pt x="5330901" y="452443"/>
                  <a:pt x="5108388" y="444573"/>
                  <a:pt x="4876995" y="461665"/>
                </a:cubicBezTo>
                <a:cubicBezTo>
                  <a:pt x="4645602" y="478757"/>
                  <a:pt x="4449387" y="481189"/>
                  <a:pt x="4194898" y="461665"/>
                </a:cubicBezTo>
                <a:cubicBezTo>
                  <a:pt x="3940409" y="442141"/>
                  <a:pt x="3834135" y="476920"/>
                  <a:pt x="3628757" y="461665"/>
                </a:cubicBezTo>
                <a:cubicBezTo>
                  <a:pt x="3423379" y="446410"/>
                  <a:pt x="3205598" y="435886"/>
                  <a:pt x="3062616" y="461665"/>
                </a:cubicBezTo>
                <a:cubicBezTo>
                  <a:pt x="2919634" y="487444"/>
                  <a:pt x="2638292" y="438026"/>
                  <a:pt x="2496476" y="461665"/>
                </a:cubicBezTo>
                <a:cubicBezTo>
                  <a:pt x="2354660" y="485304"/>
                  <a:pt x="1969617" y="489685"/>
                  <a:pt x="1814378" y="461665"/>
                </a:cubicBezTo>
                <a:cubicBezTo>
                  <a:pt x="1659139" y="433645"/>
                  <a:pt x="1402686" y="496896"/>
                  <a:pt x="1016325" y="461665"/>
                </a:cubicBezTo>
                <a:cubicBezTo>
                  <a:pt x="629964" y="426434"/>
                  <a:pt x="367751" y="490789"/>
                  <a:pt x="0" y="461665"/>
                </a:cubicBezTo>
                <a:cubicBezTo>
                  <a:pt x="-4199" y="286664"/>
                  <a:pt x="-10262" y="103493"/>
                  <a:pt x="0" y="0"/>
                </a:cubicBezTo>
                <a:close/>
              </a:path>
            </a:pathLst>
          </a:custGeom>
          <a:solidFill>
            <a:schemeClr val="accent6">
              <a:lumMod val="40000"/>
              <a:lumOff val="60000"/>
            </a:schemeClr>
          </a:solidFill>
          <a:ln>
            <a:solidFill>
              <a:schemeClr val="tx1"/>
            </a:solidFill>
            <a:extLst>
              <a:ext uri="{C807C97D-BFC1-408E-A445-0C87EB9F89A2}">
                <ask:lineSketchStyleProps xmlns:ask="http://schemas.microsoft.com/office/drawing/2018/sketchyshapes" sd="746986613">
                  <a:prstGeom prst="rect">
                    <a:avLst/>
                  </a:prstGeom>
                  <ask:type>
                    <ask:lineSketchFreehand/>
                  </ask:type>
                </ask:lineSketchStyleProps>
              </a:ext>
            </a:extLst>
          </a:ln>
          <a:effectLst>
            <a:outerShdw blurRad="50800" dist="38100" dir="5400000" algn="t" rotWithShape="0">
              <a:prstClr val="black">
                <a:alpha val="40000"/>
              </a:prstClr>
            </a:outerShdw>
          </a:effectLst>
        </p:spPr>
        <p:txBody>
          <a:bodyPr wrap="square" rtlCol="0">
            <a:spAutoFit/>
          </a:bodyPr>
          <a:lstStyle/>
          <a:p>
            <a:pPr algn="ctr"/>
            <a:r>
              <a:rPr lang="en-GB" sz="2400" b="1" dirty="0">
                <a:latin typeface="Everybody Aptos"/>
              </a:rPr>
              <a:t>Consider; where these two options are valid, which might be the least restrictive? </a:t>
            </a:r>
          </a:p>
        </p:txBody>
      </p:sp>
      <p:sp>
        <p:nvSpPr>
          <p:cNvPr id="2" name="TextBox 1">
            <a:extLst>
              <a:ext uri="{FF2B5EF4-FFF2-40B4-BE49-F238E27FC236}">
                <a16:creationId xmlns:a16="http://schemas.microsoft.com/office/drawing/2014/main" id="{18BACB5A-8C53-A607-49BB-F83D2179B40A}"/>
              </a:ext>
            </a:extLst>
          </p:cNvPr>
          <p:cNvSpPr txBox="1"/>
          <p:nvPr/>
        </p:nvSpPr>
        <p:spPr>
          <a:xfrm>
            <a:off x="1866402" y="338990"/>
            <a:ext cx="8818358" cy="523220"/>
          </a:xfrm>
          <a:custGeom>
            <a:avLst/>
            <a:gdLst>
              <a:gd name="connsiteX0" fmla="*/ 0 w 8818358"/>
              <a:gd name="connsiteY0" fmla="*/ 0 h 523220"/>
              <a:gd name="connsiteX1" fmla="*/ 501968 w 8818358"/>
              <a:gd name="connsiteY1" fmla="*/ 0 h 523220"/>
              <a:gd name="connsiteX2" fmla="*/ 1092120 w 8818358"/>
              <a:gd name="connsiteY2" fmla="*/ 0 h 523220"/>
              <a:gd name="connsiteX3" fmla="*/ 1946822 w 8818358"/>
              <a:gd name="connsiteY3" fmla="*/ 0 h 523220"/>
              <a:gd name="connsiteX4" fmla="*/ 2801525 w 8818358"/>
              <a:gd name="connsiteY4" fmla="*/ 0 h 523220"/>
              <a:gd name="connsiteX5" fmla="*/ 3656227 w 8818358"/>
              <a:gd name="connsiteY5" fmla="*/ 0 h 523220"/>
              <a:gd name="connsiteX6" fmla="*/ 4158195 w 8818358"/>
              <a:gd name="connsiteY6" fmla="*/ 0 h 523220"/>
              <a:gd name="connsiteX7" fmla="*/ 4748347 w 8818358"/>
              <a:gd name="connsiteY7" fmla="*/ 0 h 523220"/>
              <a:gd name="connsiteX8" fmla="*/ 5603049 w 8818358"/>
              <a:gd name="connsiteY8" fmla="*/ 0 h 523220"/>
              <a:gd name="connsiteX9" fmla="*/ 6369568 w 8818358"/>
              <a:gd name="connsiteY9" fmla="*/ 0 h 523220"/>
              <a:gd name="connsiteX10" fmla="*/ 6783352 w 8818358"/>
              <a:gd name="connsiteY10" fmla="*/ 0 h 523220"/>
              <a:gd name="connsiteX11" fmla="*/ 7638055 w 8818358"/>
              <a:gd name="connsiteY11" fmla="*/ 0 h 523220"/>
              <a:gd name="connsiteX12" fmla="*/ 8818358 w 8818358"/>
              <a:gd name="connsiteY12" fmla="*/ 0 h 523220"/>
              <a:gd name="connsiteX13" fmla="*/ 8818358 w 8818358"/>
              <a:gd name="connsiteY13" fmla="*/ 523220 h 523220"/>
              <a:gd name="connsiteX14" fmla="*/ 8316390 w 8818358"/>
              <a:gd name="connsiteY14" fmla="*/ 523220 h 523220"/>
              <a:gd name="connsiteX15" fmla="*/ 7549871 w 8818358"/>
              <a:gd name="connsiteY15" fmla="*/ 523220 h 523220"/>
              <a:gd name="connsiteX16" fmla="*/ 6959719 w 8818358"/>
              <a:gd name="connsiteY16" fmla="*/ 523220 h 523220"/>
              <a:gd name="connsiteX17" fmla="*/ 6193201 w 8818358"/>
              <a:gd name="connsiteY17" fmla="*/ 523220 h 523220"/>
              <a:gd name="connsiteX18" fmla="*/ 5603049 w 8818358"/>
              <a:gd name="connsiteY18" fmla="*/ 523220 h 523220"/>
              <a:gd name="connsiteX19" fmla="*/ 5101081 w 8818358"/>
              <a:gd name="connsiteY19" fmla="*/ 523220 h 523220"/>
              <a:gd name="connsiteX20" fmla="*/ 4422746 w 8818358"/>
              <a:gd name="connsiteY20" fmla="*/ 523220 h 523220"/>
              <a:gd name="connsiteX21" fmla="*/ 4008961 w 8818358"/>
              <a:gd name="connsiteY21" fmla="*/ 523220 h 523220"/>
              <a:gd name="connsiteX22" fmla="*/ 3595177 w 8818358"/>
              <a:gd name="connsiteY22" fmla="*/ 523220 h 523220"/>
              <a:gd name="connsiteX23" fmla="*/ 3181392 w 8818358"/>
              <a:gd name="connsiteY23" fmla="*/ 523220 h 523220"/>
              <a:gd name="connsiteX24" fmla="*/ 2503057 w 8818358"/>
              <a:gd name="connsiteY24" fmla="*/ 523220 h 523220"/>
              <a:gd name="connsiteX25" fmla="*/ 1648355 w 8818358"/>
              <a:gd name="connsiteY25" fmla="*/ 523220 h 523220"/>
              <a:gd name="connsiteX26" fmla="*/ 881836 w 8818358"/>
              <a:gd name="connsiteY26" fmla="*/ 523220 h 523220"/>
              <a:gd name="connsiteX27" fmla="*/ 0 w 8818358"/>
              <a:gd name="connsiteY27" fmla="*/ 523220 h 523220"/>
              <a:gd name="connsiteX28" fmla="*/ 0 w 8818358"/>
              <a:gd name="connsiteY28" fmla="*/ 0 h 523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818358" h="523220" fill="none" extrusionOk="0">
                <a:moveTo>
                  <a:pt x="0" y="0"/>
                </a:moveTo>
                <a:cubicBezTo>
                  <a:pt x="162193" y="-20832"/>
                  <a:pt x="345375" y="-16647"/>
                  <a:pt x="501968" y="0"/>
                </a:cubicBezTo>
                <a:cubicBezTo>
                  <a:pt x="658561" y="16647"/>
                  <a:pt x="904680" y="9920"/>
                  <a:pt x="1092120" y="0"/>
                </a:cubicBezTo>
                <a:cubicBezTo>
                  <a:pt x="1279560" y="-9920"/>
                  <a:pt x="1655938" y="-28913"/>
                  <a:pt x="1946822" y="0"/>
                </a:cubicBezTo>
                <a:cubicBezTo>
                  <a:pt x="2237706" y="28913"/>
                  <a:pt x="2514050" y="8111"/>
                  <a:pt x="2801525" y="0"/>
                </a:cubicBezTo>
                <a:cubicBezTo>
                  <a:pt x="3089000" y="-8111"/>
                  <a:pt x="3296523" y="8613"/>
                  <a:pt x="3656227" y="0"/>
                </a:cubicBezTo>
                <a:cubicBezTo>
                  <a:pt x="4015931" y="-8613"/>
                  <a:pt x="4045442" y="-20668"/>
                  <a:pt x="4158195" y="0"/>
                </a:cubicBezTo>
                <a:cubicBezTo>
                  <a:pt x="4270948" y="20668"/>
                  <a:pt x="4530589" y="20537"/>
                  <a:pt x="4748347" y="0"/>
                </a:cubicBezTo>
                <a:cubicBezTo>
                  <a:pt x="4966105" y="-20537"/>
                  <a:pt x="5425149" y="24832"/>
                  <a:pt x="5603049" y="0"/>
                </a:cubicBezTo>
                <a:cubicBezTo>
                  <a:pt x="5780949" y="-24832"/>
                  <a:pt x="6078888" y="-27172"/>
                  <a:pt x="6369568" y="0"/>
                </a:cubicBezTo>
                <a:cubicBezTo>
                  <a:pt x="6660248" y="27172"/>
                  <a:pt x="6697058" y="11114"/>
                  <a:pt x="6783352" y="0"/>
                </a:cubicBezTo>
                <a:cubicBezTo>
                  <a:pt x="6869646" y="-11114"/>
                  <a:pt x="7281825" y="29690"/>
                  <a:pt x="7638055" y="0"/>
                </a:cubicBezTo>
                <a:cubicBezTo>
                  <a:pt x="7994285" y="-29690"/>
                  <a:pt x="8499052" y="51202"/>
                  <a:pt x="8818358" y="0"/>
                </a:cubicBezTo>
                <a:cubicBezTo>
                  <a:pt x="8827128" y="169930"/>
                  <a:pt x="8807061" y="323382"/>
                  <a:pt x="8818358" y="523220"/>
                </a:cubicBezTo>
                <a:cubicBezTo>
                  <a:pt x="8700120" y="542552"/>
                  <a:pt x="8453150" y="530798"/>
                  <a:pt x="8316390" y="523220"/>
                </a:cubicBezTo>
                <a:cubicBezTo>
                  <a:pt x="8179630" y="515642"/>
                  <a:pt x="7817379" y="518782"/>
                  <a:pt x="7549871" y="523220"/>
                </a:cubicBezTo>
                <a:cubicBezTo>
                  <a:pt x="7282363" y="527658"/>
                  <a:pt x="7117633" y="499768"/>
                  <a:pt x="6959719" y="523220"/>
                </a:cubicBezTo>
                <a:cubicBezTo>
                  <a:pt x="6801805" y="546672"/>
                  <a:pt x="6565251" y="485085"/>
                  <a:pt x="6193201" y="523220"/>
                </a:cubicBezTo>
                <a:cubicBezTo>
                  <a:pt x="5821151" y="561355"/>
                  <a:pt x="5724371" y="498692"/>
                  <a:pt x="5603049" y="523220"/>
                </a:cubicBezTo>
                <a:cubicBezTo>
                  <a:pt x="5481727" y="547748"/>
                  <a:pt x="5349166" y="510981"/>
                  <a:pt x="5101081" y="523220"/>
                </a:cubicBezTo>
                <a:cubicBezTo>
                  <a:pt x="4852996" y="535459"/>
                  <a:pt x="4711926" y="519109"/>
                  <a:pt x="4422746" y="523220"/>
                </a:cubicBezTo>
                <a:cubicBezTo>
                  <a:pt x="4133566" y="527331"/>
                  <a:pt x="4209852" y="535064"/>
                  <a:pt x="4008961" y="523220"/>
                </a:cubicBezTo>
                <a:cubicBezTo>
                  <a:pt x="3808070" y="511376"/>
                  <a:pt x="3718182" y="529529"/>
                  <a:pt x="3595177" y="523220"/>
                </a:cubicBezTo>
                <a:cubicBezTo>
                  <a:pt x="3472172" y="516911"/>
                  <a:pt x="3364597" y="521955"/>
                  <a:pt x="3181392" y="523220"/>
                </a:cubicBezTo>
                <a:cubicBezTo>
                  <a:pt x="2998187" y="524485"/>
                  <a:pt x="2679247" y="495054"/>
                  <a:pt x="2503057" y="523220"/>
                </a:cubicBezTo>
                <a:cubicBezTo>
                  <a:pt x="2326867" y="551386"/>
                  <a:pt x="1876718" y="561676"/>
                  <a:pt x="1648355" y="523220"/>
                </a:cubicBezTo>
                <a:cubicBezTo>
                  <a:pt x="1419992" y="484764"/>
                  <a:pt x="1141446" y="559501"/>
                  <a:pt x="881836" y="523220"/>
                </a:cubicBezTo>
                <a:cubicBezTo>
                  <a:pt x="622226" y="486939"/>
                  <a:pt x="435954" y="561215"/>
                  <a:pt x="0" y="523220"/>
                </a:cubicBezTo>
                <a:cubicBezTo>
                  <a:pt x="660" y="375981"/>
                  <a:pt x="21252" y="261507"/>
                  <a:pt x="0" y="0"/>
                </a:cubicBezTo>
                <a:close/>
              </a:path>
              <a:path w="8818358" h="523220" stroke="0" extrusionOk="0">
                <a:moveTo>
                  <a:pt x="0" y="0"/>
                </a:moveTo>
                <a:cubicBezTo>
                  <a:pt x="230566" y="-5611"/>
                  <a:pt x="548935" y="-36447"/>
                  <a:pt x="766519" y="0"/>
                </a:cubicBezTo>
                <a:cubicBezTo>
                  <a:pt x="984103" y="36447"/>
                  <a:pt x="1253481" y="32013"/>
                  <a:pt x="1533038" y="0"/>
                </a:cubicBezTo>
                <a:cubicBezTo>
                  <a:pt x="1812595" y="-32013"/>
                  <a:pt x="1908302" y="12003"/>
                  <a:pt x="2035006" y="0"/>
                </a:cubicBezTo>
                <a:cubicBezTo>
                  <a:pt x="2161710" y="-12003"/>
                  <a:pt x="2547170" y="-8078"/>
                  <a:pt x="2801525" y="0"/>
                </a:cubicBezTo>
                <a:cubicBezTo>
                  <a:pt x="3055880" y="8078"/>
                  <a:pt x="3109793" y="15404"/>
                  <a:pt x="3303493" y="0"/>
                </a:cubicBezTo>
                <a:cubicBezTo>
                  <a:pt x="3497193" y="-15404"/>
                  <a:pt x="3573931" y="-23021"/>
                  <a:pt x="3805461" y="0"/>
                </a:cubicBezTo>
                <a:cubicBezTo>
                  <a:pt x="4036991" y="23021"/>
                  <a:pt x="4255900" y="-24748"/>
                  <a:pt x="4483796" y="0"/>
                </a:cubicBezTo>
                <a:cubicBezTo>
                  <a:pt x="4711693" y="24748"/>
                  <a:pt x="4804955" y="-4921"/>
                  <a:pt x="5073948" y="0"/>
                </a:cubicBezTo>
                <a:cubicBezTo>
                  <a:pt x="5342941" y="4921"/>
                  <a:pt x="5345097" y="6702"/>
                  <a:pt x="5487732" y="0"/>
                </a:cubicBezTo>
                <a:cubicBezTo>
                  <a:pt x="5630367" y="-6702"/>
                  <a:pt x="5987036" y="-14195"/>
                  <a:pt x="6342434" y="0"/>
                </a:cubicBezTo>
                <a:cubicBezTo>
                  <a:pt x="6697832" y="14195"/>
                  <a:pt x="6698451" y="17199"/>
                  <a:pt x="7020770" y="0"/>
                </a:cubicBezTo>
                <a:cubicBezTo>
                  <a:pt x="7343089" y="-17199"/>
                  <a:pt x="7285531" y="-1181"/>
                  <a:pt x="7522738" y="0"/>
                </a:cubicBezTo>
                <a:cubicBezTo>
                  <a:pt x="7759945" y="1181"/>
                  <a:pt x="8202329" y="43541"/>
                  <a:pt x="8818358" y="0"/>
                </a:cubicBezTo>
                <a:cubicBezTo>
                  <a:pt x="8808830" y="233985"/>
                  <a:pt x="8810923" y="277483"/>
                  <a:pt x="8818358" y="523220"/>
                </a:cubicBezTo>
                <a:cubicBezTo>
                  <a:pt x="8645781" y="494825"/>
                  <a:pt x="8402963" y="532311"/>
                  <a:pt x="8051839" y="523220"/>
                </a:cubicBezTo>
                <a:cubicBezTo>
                  <a:pt x="7700715" y="514129"/>
                  <a:pt x="7682013" y="535288"/>
                  <a:pt x="7373504" y="523220"/>
                </a:cubicBezTo>
                <a:cubicBezTo>
                  <a:pt x="7064995" y="511152"/>
                  <a:pt x="7069696" y="499525"/>
                  <a:pt x="6871536" y="523220"/>
                </a:cubicBezTo>
                <a:cubicBezTo>
                  <a:pt x="6673376" y="546915"/>
                  <a:pt x="6470024" y="512726"/>
                  <a:pt x="6193201" y="523220"/>
                </a:cubicBezTo>
                <a:cubicBezTo>
                  <a:pt x="5916378" y="533714"/>
                  <a:pt x="5779455" y="546149"/>
                  <a:pt x="5603049" y="523220"/>
                </a:cubicBezTo>
                <a:cubicBezTo>
                  <a:pt x="5426643" y="500291"/>
                  <a:pt x="5094515" y="495815"/>
                  <a:pt x="4748347" y="523220"/>
                </a:cubicBezTo>
                <a:cubicBezTo>
                  <a:pt x="4402179" y="550625"/>
                  <a:pt x="4419678" y="499509"/>
                  <a:pt x="4246379" y="523220"/>
                </a:cubicBezTo>
                <a:cubicBezTo>
                  <a:pt x="4073080" y="546931"/>
                  <a:pt x="3713329" y="533000"/>
                  <a:pt x="3391676" y="523220"/>
                </a:cubicBezTo>
                <a:cubicBezTo>
                  <a:pt x="3070023" y="513440"/>
                  <a:pt x="2819786" y="538275"/>
                  <a:pt x="2536974" y="523220"/>
                </a:cubicBezTo>
                <a:cubicBezTo>
                  <a:pt x="2254162" y="508165"/>
                  <a:pt x="2108524" y="531172"/>
                  <a:pt x="1682271" y="523220"/>
                </a:cubicBezTo>
                <a:cubicBezTo>
                  <a:pt x="1256018" y="515268"/>
                  <a:pt x="1166897" y="534583"/>
                  <a:pt x="1003936" y="523220"/>
                </a:cubicBezTo>
                <a:cubicBezTo>
                  <a:pt x="840976" y="511857"/>
                  <a:pt x="440238" y="505583"/>
                  <a:pt x="0" y="523220"/>
                </a:cubicBezTo>
                <a:cubicBezTo>
                  <a:pt x="694" y="342309"/>
                  <a:pt x="-11499" y="238522"/>
                  <a:pt x="0" y="0"/>
                </a:cubicBezTo>
                <a:close/>
              </a:path>
            </a:pathLst>
          </a:custGeom>
          <a:solidFill>
            <a:schemeClr val="accent2"/>
          </a:solidFill>
          <a:ln>
            <a:solidFill>
              <a:schemeClr val="tx1"/>
            </a:solidFill>
            <a:extLst>
              <a:ext uri="{C807C97D-BFC1-408E-A445-0C87EB9F89A2}">
                <ask:lineSketchStyleProps xmlns:ask="http://schemas.microsoft.com/office/drawing/2018/sketchyshapes" sd="746986613">
                  <a:prstGeom prst="rect">
                    <a:avLst/>
                  </a:prstGeom>
                  <ask:type>
                    <ask:lineSketchFreehand/>
                  </ask:type>
                </ask:lineSketchStyleProps>
              </a:ext>
            </a:extLst>
          </a:ln>
          <a:effectLst>
            <a:outerShdw blurRad="50800" dist="38100" dir="5400000" algn="t" rotWithShape="0">
              <a:prstClr val="black">
                <a:alpha val="40000"/>
              </a:prstClr>
            </a:outerShdw>
          </a:effectLst>
        </p:spPr>
        <p:txBody>
          <a:bodyPr wrap="square" rtlCol="0">
            <a:spAutoFit/>
          </a:bodyPr>
          <a:lstStyle/>
          <a:p>
            <a:pPr algn="ctr"/>
            <a:r>
              <a:rPr lang="en-GB" sz="2800" b="1" dirty="0">
                <a:solidFill>
                  <a:schemeClr val="bg1"/>
                </a:solidFill>
                <a:effectLst>
                  <a:outerShdw blurRad="38100" dist="38100" dir="2700000" algn="tl">
                    <a:srgbClr val="000000">
                      <a:alpha val="43137"/>
                    </a:srgbClr>
                  </a:outerShdw>
                </a:effectLst>
                <a:latin typeface="Everybody Aptos"/>
              </a:rPr>
              <a:t>What do we mean when we say Least Restrictive? </a:t>
            </a:r>
          </a:p>
        </p:txBody>
      </p:sp>
      <p:sp>
        <p:nvSpPr>
          <p:cNvPr id="3" name="TextBox 2">
            <a:extLst>
              <a:ext uri="{FF2B5EF4-FFF2-40B4-BE49-F238E27FC236}">
                <a16:creationId xmlns:a16="http://schemas.microsoft.com/office/drawing/2014/main" id="{40EBFCC4-F813-E411-0350-1ABBB936665E}"/>
              </a:ext>
            </a:extLst>
          </p:cNvPr>
          <p:cNvSpPr txBox="1"/>
          <p:nvPr/>
        </p:nvSpPr>
        <p:spPr>
          <a:xfrm>
            <a:off x="7291045" y="4931136"/>
            <a:ext cx="4644887" cy="1569660"/>
          </a:xfrm>
          <a:custGeom>
            <a:avLst/>
            <a:gdLst>
              <a:gd name="connsiteX0" fmla="*/ 0 w 4644887"/>
              <a:gd name="connsiteY0" fmla="*/ 0 h 1569660"/>
              <a:gd name="connsiteX1" fmla="*/ 580611 w 4644887"/>
              <a:gd name="connsiteY1" fmla="*/ 0 h 1569660"/>
              <a:gd name="connsiteX2" fmla="*/ 1021875 w 4644887"/>
              <a:gd name="connsiteY2" fmla="*/ 0 h 1569660"/>
              <a:gd name="connsiteX3" fmla="*/ 1463139 w 4644887"/>
              <a:gd name="connsiteY3" fmla="*/ 0 h 1569660"/>
              <a:gd name="connsiteX4" fmla="*/ 1997301 w 4644887"/>
              <a:gd name="connsiteY4" fmla="*/ 0 h 1569660"/>
              <a:gd name="connsiteX5" fmla="*/ 2624361 w 4644887"/>
              <a:gd name="connsiteY5" fmla="*/ 0 h 1569660"/>
              <a:gd name="connsiteX6" fmla="*/ 3251421 w 4644887"/>
              <a:gd name="connsiteY6" fmla="*/ 0 h 1569660"/>
              <a:gd name="connsiteX7" fmla="*/ 3785583 w 4644887"/>
              <a:gd name="connsiteY7" fmla="*/ 0 h 1569660"/>
              <a:gd name="connsiteX8" fmla="*/ 4644887 w 4644887"/>
              <a:gd name="connsiteY8" fmla="*/ 0 h 1569660"/>
              <a:gd name="connsiteX9" fmla="*/ 4644887 w 4644887"/>
              <a:gd name="connsiteY9" fmla="*/ 554613 h 1569660"/>
              <a:gd name="connsiteX10" fmla="*/ 4644887 w 4644887"/>
              <a:gd name="connsiteY10" fmla="*/ 1077833 h 1569660"/>
              <a:gd name="connsiteX11" fmla="*/ 4644887 w 4644887"/>
              <a:gd name="connsiteY11" fmla="*/ 1569660 h 1569660"/>
              <a:gd name="connsiteX12" fmla="*/ 4064276 w 4644887"/>
              <a:gd name="connsiteY12" fmla="*/ 1569660 h 1569660"/>
              <a:gd name="connsiteX13" fmla="*/ 3390768 w 4644887"/>
              <a:gd name="connsiteY13" fmla="*/ 1569660 h 1569660"/>
              <a:gd name="connsiteX14" fmla="*/ 2717259 w 4644887"/>
              <a:gd name="connsiteY14" fmla="*/ 1569660 h 1569660"/>
              <a:gd name="connsiteX15" fmla="*/ 2183097 w 4644887"/>
              <a:gd name="connsiteY15" fmla="*/ 1569660 h 1569660"/>
              <a:gd name="connsiteX16" fmla="*/ 1509588 w 4644887"/>
              <a:gd name="connsiteY16" fmla="*/ 1569660 h 1569660"/>
              <a:gd name="connsiteX17" fmla="*/ 882529 w 4644887"/>
              <a:gd name="connsiteY17" fmla="*/ 1569660 h 1569660"/>
              <a:gd name="connsiteX18" fmla="*/ 0 w 4644887"/>
              <a:gd name="connsiteY18" fmla="*/ 1569660 h 1569660"/>
              <a:gd name="connsiteX19" fmla="*/ 0 w 4644887"/>
              <a:gd name="connsiteY19" fmla="*/ 1015047 h 1569660"/>
              <a:gd name="connsiteX20" fmla="*/ 0 w 4644887"/>
              <a:gd name="connsiteY20" fmla="*/ 523220 h 1569660"/>
              <a:gd name="connsiteX21" fmla="*/ 0 w 4644887"/>
              <a:gd name="connsiteY21" fmla="*/ 0 h 1569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644887" h="1569660" fill="none" extrusionOk="0">
                <a:moveTo>
                  <a:pt x="0" y="0"/>
                </a:moveTo>
                <a:cubicBezTo>
                  <a:pt x="128633" y="-55374"/>
                  <a:pt x="453003" y="13917"/>
                  <a:pt x="580611" y="0"/>
                </a:cubicBezTo>
                <a:cubicBezTo>
                  <a:pt x="708219" y="-13917"/>
                  <a:pt x="806798" y="48496"/>
                  <a:pt x="1021875" y="0"/>
                </a:cubicBezTo>
                <a:cubicBezTo>
                  <a:pt x="1236952" y="-48496"/>
                  <a:pt x="1286686" y="13073"/>
                  <a:pt x="1463139" y="0"/>
                </a:cubicBezTo>
                <a:cubicBezTo>
                  <a:pt x="1639592" y="-13073"/>
                  <a:pt x="1814279" y="3130"/>
                  <a:pt x="1997301" y="0"/>
                </a:cubicBezTo>
                <a:cubicBezTo>
                  <a:pt x="2180323" y="-3130"/>
                  <a:pt x="2385388" y="51154"/>
                  <a:pt x="2624361" y="0"/>
                </a:cubicBezTo>
                <a:cubicBezTo>
                  <a:pt x="2863334" y="-51154"/>
                  <a:pt x="3056333" y="2899"/>
                  <a:pt x="3251421" y="0"/>
                </a:cubicBezTo>
                <a:cubicBezTo>
                  <a:pt x="3446509" y="-2899"/>
                  <a:pt x="3670639" y="13580"/>
                  <a:pt x="3785583" y="0"/>
                </a:cubicBezTo>
                <a:cubicBezTo>
                  <a:pt x="3900527" y="-13580"/>
                  <a:pt x="4247561" y="5980"/>
                  <a:pt x="4644887" y="0"/>
                </a:cubicBezTo>
                <a:cubicBezTo>
                  <a:pt x="4692865" y="231431"/>
                  <a:pt x="4602297" y="417870"/>
                  <a:pt x="4644887" y="554613"/>
                </a:cubicBezTo>
                <a:cubicBezTo>
                  <a:pt x="4687477" y="691356"/>
                  <a:pt x="4588954" y="912854"/>
                  <a:pt x="4644887" y="1077833"/>
                </a:cubicBezTo>
                <a:cubicBezTo>
                  <a:pt x="4700820" y="1242812"/>
                  <a:pt x="4613945" y="1369034"/>
                  <a:pt x="4644887" y="1569660"/>
                </a:cubicBezTo>
                <a:cubicBezTo>
                  <a:pt x="4417774" y="1633503"/>
                  <a:pt x="4205299" y="1563182"/>
                  <a:pt x="4064276" y="1569660"/>
                </a:cubicBezTo>
                <a:cubicBezTo>
                  <a:pt x="3923253" y="1576138"/>
                  <a:pt x="3706678" y="1550650"/>
                  <a:pt x="3390768" y="1569660"/>
                </a:cubicBezTo>
                <a:cubicBezTo>
                  <a:pt x="3074858" y="1588670"/>
                  <a:pt x="2897961" y="1518155"/>
                  <a:pt x="2717259" y="1569660"/>
                </a:cubicBezTo>
                <a:cubicBezTo>
                  <a:pt x="2536557" y="1621165"/>
                  <a:pt x="2403100" y="1534019"/>
                  <a:pt x="2183097" y="1569660"/>
                </a:cubicBezTo>
                <a:cubicBezTo>
                  <a:pt x="1963094" y="1605301"/>
                  <a:pt x="1751788" y="1528442"/>
                  <a:pt x="1509588" y="1569660"/>
                </a:cubicBezTo>
                <a:cubicBezTo>
                  <a:pt x="1267388" y="1610878"/>
                  <a:pt x="1101340" y="1513989"/>
                  <a:pt x="882529" y="1569660"/>
                </a:cubicBezTo>
                <a:cubicBezTo>
                  <a:pt x="663718" y="1625331"/>
                  <a:pt x="253358" y="1473471"/>
                  <a:pt x="0" y="1569660"/>
                </a:cubicBezTo>
                <a:cubicBezTo>
                  <a:pt x="-18381" y="1389550"/>
                  <a:pt x="42248" y="1164457"/>
                  <a:pt x="0" y="1015047"/>
                </a:cubicBezTo>
                <a:cubicBezTo>
                  <a:pt x="-42248" y="865637"/>
                  <a:pt x="49648" y="693150"/>
                  <a:pt x="0" y="523220"/>
                </a:cubicBezTo>
                <a:cubicBezTo>
                  <a:pt x="-49648" y="353290"/>
                  <a:pt x="28716" y="159592"/>
                  <a:pt x="0" y="0"/>
                </a:cubicBezTo>
                <a:close/>
              </a:path>
              <a:path w="4644887" h="1569660" stroke="0" extrusionOk="0">
                <a:moveTo>
                  <a:pt x="0" y="0"/>
                </a:moveTo>
                <a:cubicBezTo>
                  <a:pt x="199790" y="-26471"/>
                  <a:pt x="325112" y="58713"/>
                  <a:pt x="627060" y="0"/>
                </a:cubicBezTo>
                <a:cubicBezTo>
                  <a:pt x="929008" y="-58713"/>
                  <a:pt x="971525" y="19627"/>
                  <a:pt x="1254119" y="0"/>
                </a:cubicBezTo>
                <a:cubicBezTo>
                  <a:pt x="1536713" y="-19627"/>
                  <a:pt x="1618435" y="2327"/>
                  <a:pt x="1741833" y="0"/>
                </a:cubicBezTo>
                <a:cubicBezTo>
                  <a:pt x="1865231" y="-2327"/>
                  <a:pt x="2103564" y="18683"/>
                  <a:pt x="2368892" y="0"/>
                </a:cubicBezTo>
                <a:cubicBezTo>
                  <a:pt x="2634220" y="-18683"/>
                  <a:pt x="2702010" y="16960"/>
                  <a:pt x="2856606" y="0"/>
                </a:cubicBezTo>
                <a:cubicBezTo>
                  <a:pt x="3011202" y="-16960"/>
                  <a:pt x="3113276" y="22044"/>
                  <a:pt x="3344319" y="0"/>
                </a:cubicBezTo>
                <a:cubicBezTo>
                  <a:pt x="3575362" y="-22044"/>
                  <a:pt x="3640778" y="5934"/>
                  <a:pt x="3924930" y="0"/>
                </a:cubicBezTo>
                <a:cubicBezTo>
                  <a:pt x="4209082" y="-5934"/>
                  <a:pt x="4492581" y="42396"/>
                  <a:pt x="4644887" y="0"/>
                </a:cubicBezTo>
                <a:cubicBezTo>
                  <a:pt x="4654007" y="174872"/>
                  <a:pt x="4628538" y="328574"/>
                  <a:pt x="4644887" y="476130"/>
                </a:cubicBezTo>
                <a:cubicBezTo>
                  <a:pt x="4661236" y="623686"/>
                  <a:pt x="4636945" y="809835"/>
                  <a:pt x="4644887" y="1015047"/>
                </a:cubicBezTo>
                <a:cubicBezTo>
                  <a:pt x="4652829" y="1220259"/>
                  <a:pt x="4581858" y="1297867"/>
                  <a:pt x="4644887" y="1569660"/>
                </a:cubicBezTo>
                <a:cubicBezTo>
                  <a:pt x="4534109" y="1587200"/>
                  <a:pt x="4309767" y="1534268"/>
                  <a:pt x="4203623" y="1569660"/>
                </a:cubicBezTo>
                <a:cubicBezTo>
                  <a:pt x="4097479" y="1605052"/>
                  <a:pt x="3765892" y="1519447"/>
                  <a:pt x="3623012" y="1569660"/>
                </a:cubicBezTo>
                <a:cubicBezTo>
                  <a:pt x="3480132" y="1619873"/>
                  <a:pt x="3333589" y="1545334"/>
                  <a:pt x="3088850" y="1569660"/>
                </a:cubicBezTo>
                <a:cubicBezTo>
                  <a:pt x="2844111" y="1593986"/>
                  <a:pt x="2748178" y="1551989"/>
                  <a:pt x="2508239" y="1569660"/>
                </a:cubicBezTo>
                <a:cubicBezTo>
                  <a:pt x="2268300" y="1587331"/>
                  <a:pt x="2051622" y="1562669"/>
                  <a:pt x="1927628" y="1569660"/>
                </a:cubicBezTo>
                <a:cubicBezTo>
                  <a:pt x="1803634" y="1576651"/>
                  <a:pt x="1601506" y="1530028"/>
                  <a:pt x="1439915" y="1569660"/>
                </a:cubicBezTo>
                <a:cubicBezTo>
                  <a:pt x="1278324" y="1609292"/>
                  <a:pt x="1129256" y="1535046"/>
                  <a:pt x="859304" y="1569660"/>
                </a:cubicBezTo>
                <a:cubicBezTo>
                  <a:pt x="589352" y="1604274"/>
                  <a:pt x="194856" y="1560791"/>
                  <a:pt x="0" y="1569660"/>
                </a:cubicBezTo>
                <a:cubicBezTo>
                  <a:pt x="-66212" y="1429008"/>
                  <a:pt x="50385" y="1269270"/>
                  <a:pt x="0" y="1015047"/>
                </a:cubicBezTo>
                <a:cubicBezTo>
                  <a:pt x="-50385" y="760824"/>
                  <a:pt x="30068" y="688685"/>
                  <a:pt x="0" y="476130"/>
                </a:cubicBezTo>
                <a:cubicBezTo>
                  <a:pt x="-30068" y="263575"/>
                  <a:pt x="5294" y="133948"/>
                  <a:pt x="0" y="0"/>
                </a:cubicBezTo>
                <a:close/>
              </a:path>
            </a:pathLst>
          </a:custGeom>
          <a:solidFill>
            <a:schemeClr val="accent6">
              <a:lumMod val="40000"/>
              <a:lumOff val="60000"/>
            </a:schemeClr>
          </a:solidFill>
          <a:ln>
            <a:solidFill>
              <a:schemeClr val="tx1"/>
            </a:solidFill>
            <a:extLst>
              <a:ext uri="{C807C97D-BFC1-408E-A445-0C87EB9F89A2}">
                <ask:lineSketchStyleProps xmlns:ask="http://schemas.microsoft.com/office/drawing/2018/sketchyshapes" sd="746986613">
                  <a:prstGeom prst="rect">
                    <a:avLst/>
                  </a:prstGeom>
                  <ask:type>
                    <ask:lineSketchScribble/>
                  </ask:type>
                </ask:lineSketchStyleProps>
              </a:ext>
            </a:extLst>
          </a:ln>
          <a:effectLst>
            <a:outerShdw blurRad="50800" dist="38100" dir="5400000" algn="t" rotWithShape="0">
              <a:prstClr val="black">
                <a:alpha val="40000"/>
              </a:prstClr>
            </a:outerShdw>
          </a:effectLst>
        </p:spPr>
        <p:txBody>
          <a:bodyPr wrap="square" rtlCol="0">
            <a:spAutoFit/>
          </a:bodyPr>
          <a:lstStyle/>
          <a:p>
            <a:pPr algn="ctr"/>
            <a:r>
              <a:rPr lang="en-GB" sz="2400" b="1" dirty="0">
                <a:latin typeface="Everybody Aptos"/>
              </a:rPr>
              <a:t>A move back to own home which provides privacy and independence, but care is not always available. </a:t>
            </a:r>
          </a:p>
        </p:txBody>
      </p:sp>
      <p:sp>
        <p:nvSpPr>
          <p:cNvPr id="4" name="TextBox 3">
            <a:extLst>
              <a:ext uri="{FF2B5EF4-FFF2-40B4-BE49-F238E27FC236}">
                <a16:creationId xmlns:a16="http://schemas.microsoft.com/office/drawing/2014/main" id="{F2A1AA8F-F7EC-F1FA-CCBA-39639A233B23}"/>
              </a:ext>
            </a:extLst>
          </p:cNvPr>
          <p:cNvSpPr txBox="1"/>
          <p:nvPr/>
        </p:nvSpPr>
        <p:spPr>
          <a:xfrm>
            <a:off x="584752" y="3095821"/>
            <a:ext cx="11022495" cy="830997"/>
          </a:xfrm>
          <a:custGeom>
            <a:avLst/>
            <a:gdLst>
              <a:gd name="connsiteX0" fmla="*/ 0 w 11022495"/>
              <a:gd name="connsiteY0" fmla="*/ 0 h 830997"/>
              <a:gd name="connsiteX1" fmla="*/ 909356 w 11022495"/>
              <a:gd name="connsiteY1" fmla="*/ 0 h 830997"/>
              <a:gd name="connsiteX2" fmla="*/ 1598262 w 11022495"/>
              <a:gd name="connsiteY2" fmla="*/ 0 h 830997"/>
              <a:gd name="connsiteX3" fmla="*/ 2287168 w 11022495"/>
              <a:gd name="connsiteY3" fmla="*/ 0 h 830997"/>
              <a:gd name="connsiteX4" fmla="*/ 2976074 w 11022495"/>
              <a:gd name="connsiteY4" fmla="*/ 0 h 830997"/>
              <a:gd name="connsiteX5" fmla="*/ 3885429 w 11022495"/>
              <a:gd name="connsiteY5" fmla="*/ 0 h 830997"/>
              <a:gd name="connsiteX6" fmla="*/ 4684560 w 11022495"/>
              <a:gd name="connsiteY6" fmla="*/ 0 h 830997"/>
              <a:gd name="connsiteX7" fmla="*/ 5153016 w 11022495"/>
              <a:gd name="connsiteY7" fmla="*/ 0 h 830997"/>
              <a:gd name="connsiteX8" fmla="*/ 5731697 w 11022495"/>
              <a:gd name="connsiteY8" fmla="*/ 0 h 830997"/>
              <a:gd name="connsiteX9" fmla="*/ 6089928 w 11022495"/>
              <a:gd name="connsiteY9" fmla="*/ 0 h 830997"/>
              <a:gd name="connsiteX10" fmla="*/ 6668609 w 11022495"/>
              <a:gd name="connsiteY10" fmla="*/ 0 h 830997"/>
              <a:gd name="connsiteX11" fmla="*/ 7467740 w 11022495"/>
              <a:gd name="connsiteY11" fmla="*/ 0 h 830997"/>
              <a:gd name="connsiteX12" fmla="*/ 7936196 w 11022495"/>
              <a:gd name="connsiteY12" fmla="*/ 0 h 830997"/>
              <a:gd name="connsiteX13" fmla="*/ 8404652 w 11022495"/>
              <a:gd name="connsiteY13" fmla="*/ 0 h 830997"/>
              <a:gd name="connsiteX14" fmla="*/ 8983333 w 11022495"/>
              <a:gd name="connsiteY14" fmla="*/ 0 h 830997"/>
              <a:gd name="connsiteX15" fmla="*/ 9672239 w 11022495"/>
              <a:gd name="connsiteY15" fmla="*/ 0 h 830997"/>
              <a:gd name="connsiteX16" fmla="*/ 11022495 w 11022495"/>
              <a:gd name="connsiteY16" fmla="*/ 0 h 830997"/>
              <a:gd name="connsiteX17" fmla="*/ 11022495 w 11022495"/>
              <a:gd name="connsiteY17" fmla="*/ 432118 h 830997"/>
              <a:gd name="connsiteX18" fmla="*/ 11022495 w 11022495"/>
              <a:gd name="connsiteY18" fmla="*/ 830997 h 830997"/>
              <a:gd name="connsiteX19" fmla="*/ 10333589 w 11022495"/>
              <a:gd name="connsiteY19" fmla="*/ 830997 h 830997"/>
              <a:gd name="connsiteX20" fmla="*/ 9754908 w 11022495"/>
              <a:gd name="connsiteY20" fmla="*/ 830997 h 830997"/>
              <a:gd name="connsiteX21" fmla="*/ 9176227 w 11022495"/>
              <a:gd name="connsiteY21" fmla="*/ 830997 h 830997"/>
              <a:gd name="connsiteX22" fmla="*/ 8817996 w 11022495"/>
              <a:gd name="connsiteY22" fmla="*/ 830997 h 830997"/>
              <a:gd name="connsiteX23" fmla="*/ 8239315 w 11022495"/>
              <a:gd name="connsiteY23" fmla="*/ 830997 h 830997"/>
              <a:gd name="connsiteX24" fmla="*/ 7881084 w 11022495"/>
              <a:gd name="connsiteY24" fmla="*/ 830997 h 830997"/>
              <a:gd name="connsiteX25" fmla="*/ 7192178 w 11022495"/>
              <a:gd name="connsiteY25" fmla="*/ 830997 h 830997"/>
              <a:gd name="connsiteX26" fmla="*/ 6833947 w 11022495"/>
              <a:gd name="connsiteY26" fmla="*/ 830997 h 830997"/>
              <a:gd name="connsiteX27" fmla="*/ 6255266 w 11022495"/>
              <a:gd name="connsiteY27" fmla="*/ 830997 h 830997"/>
              <a:gd name="connsiteX28" fmla="*/ 5566360 w 11022495"/>
              <a:gd name="connsiteY28" fmla="*/ 830997 h 830997"/>
              <a:gd name="connsiteX29" fmla="*/ 4767229 w 11022495"/>
              <a:gd name="connsiteY29" fmla="*/ 830997 h 830997"/>
              <a:gd name="connsiteX30" fmla="*/ 4078323 w 11022495"/>
              <a:gd name="connsiteY30" fmla="*/ 830997 h 830997"/>
              <a:gd name="connsiteX31" fmla="*/ 3279192 w 11022495"/>
              <a:gd name="connsiteY31" fmla="*/ 830997 h 830997"/>
              <a:gd name="connsiteX32" fmla="*/ 2700511 w 11022495"/>
              <a:gd name="connsiteY32" fmla="*/ 830997 h 830997"/>
              <a:gd name="connsiteX33" fmla="*/ 2342280 w 11022495"/>
              <a:gd name="connsiteY33" fmla="*/ 830997 h 830997"/>
              <a:gd name="connsiteX34" fmla="*/ 1873824 w 11022495"/>
              <a:gd name="connsiteY34" fmla="*/ 830997 h 830997"/>
              <a:gd name="connsiteX35" fmla="*/ 1515593 w 11022495"/>
              <a:gd name="connsiteY35" fmla="*/ 830997 h 830997"/>
              <a:gd name="connsiteX36" fmla="*/ 1157362 w 11022495"/>
              <a:gd name="connsiteY36" fmla="*/ 830997 h 830997"/>
              <a:gd name="connsiteX37" fmla="*/ 0 w 11022495"/>
              <a:gd name="connsiteY37" fmla="*/ 830997 h 830997"/>
              <a:gd name="connsiteX38" fmla="*/ 0 w 11022495"/>
              <a:gd name="connsiteY38" fmla="*/ 415499 h 830997"/>
              <a:gd name="connsiteX39" fmla="*/ 0 w 11022495"/>
              <a:gd name="connsiteY39"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022495" h="830997" fill="none" extrusionOk="0">
                <a:moveTo>
                  <a:pt x="0" y="0"/>
                </a:moveTo>
                <a:cubicBezTo>
                  <a:pt x="447577" y="-24976"/>
                  <a:pt x="527270" y="-1688"/>
                  <a:pt x="909356" y="0"/>
                </a:cubicBezTo>
                <a:cubicBezTo>
                  <a:pt x="1291442" y="1688"/>
                  <a:pt x="1348924" y="-27592"/>
                  <a:pt x="1598262" y="0"/>
                </a:cubicBezTo>
                <a:cubicBezTo>
                  <a:pt x="1847600" y="27592"/>
                  <a:pt x="2112213" y="-17161"/>
                  <a:pt x="2287168" y="0"/>
                </a:cubicBezTo>
                <a:cubicBezTo>
                  <a:pt x="2462123" y="17161"/>
                  <a:pt x="2798901" y="707"/>
                  <a:pt x="2976074" y="0"/>
                </a:cubicBezTo>
                <a:cubicBezTo>
                  <a:pt x="3153247" y="-707"/>
                  <a:pt x="3552537" y="-15647"/>
                  <a:pt x="3885429" y="0"/>
                </a:cubicBezTo>
                <a:cubicBezTo>
                  <a:pt x="4218322" y="15647"/>
                  <a:pt x="4299214" y="-9514"/>
                  <a:pt x="4684560" y="0"/>
                </a:cubicBezTo>
                <a:cubicBezTo>
                  <a:pt x="5069906" y="9514"/>
                  <a:pt x="4985291" y="1264"/>
                  <a:pt x="5153016" y="0"/>
                </a:cubicBezTo>
                <a:cubicBezTo>
                  <a:pt x="5320741" y="-1264"/>
                  <a:pt x="5567651" y="-19456"/>
                  <a:pt x="5731697" y="0"/>
                </a:cubicBezTo>
                <a:cubicBezTo>
                  <a:pt x="5895743" y="19456"/>
                  <a:pt x="5995504" y="-9093"/>
                  <a:pt x="6089928" y="0"/>
                </a:cubicBezTo>
                <a:cubicBezTo>
                  <a:pt x="6184352" y="9093"/>
                  <a:pt x="6526945" y="-4086"/>
                  <a:pt x="6668609" y="0"/>
                </a:cubicBezTo>
                <a:cubicBezTo>
                  <a:pt x="6810273" y="4086"/>
                  <a:pt x="7224001" y="879"/>
                  <a:pt x="7467740" y="0"/>
                </a:cubicBezTo>
                <a:cubicBezTo>
                  <a:pt x="7711479" y="-879"/>
                  <a:pt x="7745747" y="1197"/>
                  <a:pt x="7936196" y="0"/>
                </a:cubicBezTo>
                <a:cubicBezTo>
                  <a:pt x="8126645" y="-1197"/>
                  <a:pt x="8201640" y="10995"/>
                  <a:pt x="8404652" y="0"/>
                </a:cubicBezTo>
                <a:cubicBezTo>
                  <a:pt x="8607664" y="-10995"/>
                  <a:pt x="8834883" y="-26358"/>
                  <a:pt x="8983333" y="0"/>
                </a:cubicBezTo>
                <a:cubicBezTo>
                  <a:pt x="9131783" y="26358"/>
                  <a:pt x="9416913" y="-23017"/>
                  <a:pt x="9672239" y="0"/>
                </a:cubicBezTo>
                <a:cubicBezTo>
                  <a:pt x="9927565" y="23017"/>
                  <a:pt x="10481584" y="4772"/>
                  <a:pt x="11022495" y="0"/>
                </a:cubicBezTo>
                <a:cubicBezTo>
                  <a:pt x="11018471" y="145233"/>
                  <a:pt x="11024397" y="342330"/>
                  <a:pt x="11022495" y="432118"/>
                </a:cubicBezTo>
                <a:cubicBezTo>
                  <a:pt x="11020593" y="521906"/>
                  <a:pt x="11018250" y="650126"/>
                  <a:pt x="11022495" y="830997"/>
                </a:cubicBezTo>
                <a:cubicBezTo>
                  <a:pt x="10764548" y="864513"/>
                  <a:pt x="10545749" y="804453"/>
                  <a:pt x="10333589" y="830997"/>
                </a:cubicBezTo>
                <a:cubicBezTo>
                  <a:pt x="10121429" y="857541"/>
                  <a:pt x="9892991" y="857969"/>
                  <a:pt x="9754908" y="830997"/>
                </a:cubicBezTo>
                <a:cubicBezTo>
                  <a:pt x="9616825" y="804025"/>
                  <a:pt x="9389098" y="805393"/>
                  <a:pt x="9176227" y="830997"/>
                </a:cubicBezTo>
                <a:cubicBezTo>
                  <a:pt x="8963356" y="856601"/>
                  <a:pt x="8899298" y="833293"/>
                  <a:pt x="8817996" y="830997"/>
                </a:cubicBezTo>
                <a:cubicBezTo>
                  <a:pt x="8736694" y="828701"/>
                  <a:pt x="8355900" y="810546"/>
                  <a:pt x="8239315" y="830997"/>
                </a:cubicBezTo>
                <a:cubicBezTo>
                  <a:pt x="8122730" y="851448"/>
                  <a:pt x="7952795" y="814067"/>
                  <a:pt x="7881084" y="830997"/>
                </a:cubicBezTo>
                <a:cubicBezTo>
                  <a:pt x="7809373" y="847927"/>
                  <a:pt x="7418139" y="821897"/>
                  <a:pt x="7192178" y="830997"/>
                </a:cubicBezTo>
                <a:cubicBezTo>
                  <a:pt x="6966217" y="840097"/>
                  <a:pt x="6925836" y="830720"/>
                  <a:pt x="6833947" y="830997"/>
                </a:cubicBezTo>
                <a:cubicBezTo>
                  <a:pt x="6742058" y="831274"/>
                  <a:pt x="6472514" y="849503"/>
                  <a:pt x="6255266" y="830997"/>
                </a:cubicBezTo>
                <a:cubicBezTo>
                  <a:pt x="6038018" y="812491"/>
                  <a:pt x="5894110" y="820212"/>
                  <a:pt x="5566360" y="830997"/>
                </a:cubicBezTo>
                <a:cubicBezTo>
                  <a:pt x="5238610" y="841782"/>
                  <a:pt x="5086126" y="809522"/>
                  <a:pt x="4767229" y="830997"/>
                </a:cubicBezTo>
                <a:cubicBezTo>
                  <a:pt x="4448332" y="852472"/>
                  <a:pt x="4326329" y="836173"/>
                  <a:pt x="4078323" y="830997"/>
                </a:cubicBezTo>
                <a:cubicBezTo>
                  <a:pt x="3830317" y="825821"/>
                  <a:pt x="3560013" y="863722"/>
                  <a:pt x="3279192" y="830997"/>
                </a:cubicBezTo>
                <a:cubicBezTo>
                  <a:pt x="2998371" y="798272"/>
                  <a:pt x="2875052" y="804056"/>
                  <a:pt x="2700511" y="830997"/>
                </a:cubicBezTo>
                <a:cubicBezTo>
                  <a:pt x="2525970" y="857938"/>
                  <a:pt x="2453692" y="823026"/>
                  <a:pt x="2342280" y="830997"/>
                </a:cubicBezTo>
                <a:cubicBezTo>
                  <a:pt x="2230868" y="838968"/>
                  <a:pt x="1975769" y="817550"/>
                  <a:pt x="1873824" y="830997"/>
                </a:cubicBezTo>
                <a:cubicBezTo>
                  <a:pt x="1771879" y="844444"/>
                  <a:pt x="1646168" y="826115"/>
                  <a:pt x="1515593" y="830997"/>
                </a:cubicBezTo>
                <a:cubicBezTo>
                  <a:pt x="1385018" y="835879"/>
                  <a:pt x="1287592" y="838304"/>
                  <a:pt x="1157362" y="830997"/>
                </a:cubicBezTo>
                <a:cubicBezTo>
                  <a:pt x="1027132" y="823690"/>
                  <a:pt x="454122" y="799410"/>
                  <a:pt x="0" y="830997"/>
                </a:cubicBezTo>
                <a:cubicBezTo>
                  <a:pt x="11719" y="666858"/>
                  <a:pt x="936" y="556450"/>
                  <a:pt x="0" y="415499"/>
                </a:cubicBezTo>
                <a:cubicBezTo>
                  <a:pt x="-936" y="274548"/>
                  <a:pt x="1384" y="135206"/>
                  <a:pt x="0" y="0"/>
                </a:cubicBezTo>
                <a:close/>
              </a:path>
              <a:path w="11022495" h="830997" stroke="0" extrusionOk="0">
                <a:moveTo>
                  <a:pt x="0" y="0"/>
                </a:moveTo>
                <a:cubicBezTo>
                  <a:pt x="219257" y="-24453"/>
                  <a:pt x="634755" y="5659"/>
                  <a:pt x="799131" y="0"/>
                </a:cubicBezTo>
                <a:cubicBezTo>
                  <a:pt x="963507" y="-5659"/>
                  <a:pt x="1366086" y="-13718"/>
                  <a:pt x="1598262" y="0"/>
                </a:cubicBezTo>
                <a:cubicBezTo>
                  <a:pt x="1830438" y="13718"/>
                  <a:pt x="1920454" y="-17533"/>
                  <a:pt x="2066718" y="0"/>
                </a:cubicBezTo>
                <a:cubicBezTo>
                  <a:pt x="2212982" y="17533"/>
                  <a:pt x="2612550" y="3331"/>
                  <a:pt x="2865849" y="0"/>
                </a:cubicBezTo>
                <a:cubicBezTo>
                  <a:pt x="3119148" y="-3331"/>
                  <a:pt x="3179094" y="11216"/>
                  <a:pt x="3334305" y="0"/>
                </a:cubicBezTo>
                <a:cubicBezTo>
                  <a:pt x="3489516" y="-11216"/>
                  <a:pt x="3658405" y="18602"/>
                  <a:pt x="3802761" y="0"/>
                </a:cubicBezTo>
                <a:cubicBezTo>
                  <a:pt x="3947117" y="-18602"/>
                  <a:pt x="4182432" y="474"/>
                  <a:pt x="4491667" y="0"/>
                </a:cubicBezTo>
                <a:cubicBezTo>
                  <a:pt x="4800902" y="-474"/>
                  <a:pt x="4789474" y="28625"/>
                  <a:pt x="5070348" y="0"/>
                </a:cubicBezTo>
                <a:cubicBezTo>
                  <a:pt x="5351222" y="-28625"/>
                  <a:pt x="5335542" y="-10945"/>
                  <a:pt x="5428579" y="0"/>
                </a:cubicBezTo>
                <a:cubicBezTo>
                  <a:pt x="5521616" y="10945"/>
                  <a:pt x="6078299" y="39049"/>
                  <a:pt x="6337935" y="0"/>
                </a:cubicBezTo>
                <a:cubicBezTo>
                  <a:pt x="6597571" y="-39049"/>
                  <a:pt x="6789533" y="10285"/>
                  <a:pt x="7026841" y="0"/>
                </a:cubicBezTo>
                <a:cubicBezTo>
                  <a:pt x="7264149" y="-10285"/>
                  <a:pt x="7350981" y="-7638"/>
                  <a:pt x="7495297" y="0"/>
                </a:cubicBezTo>
                <a:cubicBezTo>
                  <a:pt x="7639613" y="7638"/>
                  <a:pt x="8147857" y="42032"/>
                  <a:pt x="8404652" y="0"/>
                </a:cubicBezTo>
                <a:cubicBezTo>
                  <a:pt x="8661448" y="-42032"/>
                  <a:pt x="8972337" y="-24070"/>
                  <a:pt x="9203783" y="0"/>
                </a:cubicBezTo>
                <a:cubicBezTo>
                  <a:pt x="9435229" y="24070"/>
                  <a:pt x="9575740" y="-6021"/>
                  <a:pt x="9672239" y="0"/>
                </a:cubicBezTo>
                <a:cubicBezTo>
                  <a:pt x="9768738" y="6021"/>
                  <a:pt x="10114587" y="9809"/>
                  <a:pt x="10250920" y="0"/>
                </a:cubicBezTo>
                <a:cubicBezTo>
                  <a:pt x="10387253" y="-9809"/>
                  <a:pt x="10697272" y="3851"/>
                  <a:pt x="11022495" y="0"/>
                </a:cubicBezTo>
                <a:cubicBezTo>
                  <a:pt x="11012757" y="181415"/>
                  <a:pt x="11043852" y="261302"/>
                  <a:pt x="11022495" y="432118"/>
                </a:cubicBezTo>
                <a:cubicBezTo>
                  <a:pt x="11001138" y="602934"/>
                  <a:pt x="11012253" y="727611"/>
                  <a:pt x="11022495" y="830997"/>
                </a:cubicBezTo>
                <a:cubicBezTo>
                  <a:pt x="10816357" y="832987"/>
                  <a:pt x="10596455" y="806104"/>
                  <a:pt x="10443814" y="830997"/>
                </a:cubicBezTo>
                <a:cubicBezTo>
                  <a:pt x="10291173" y="855890"/>
                  <a:pt x="10102458" y="823001"/>
                  <a:pt x="9975358" y="830997"/>
                </a:cubicBezTo>
                <a:cubicBezTo>
                  <a:pt x="9848258" y="838993"/>
                  <a:pt x="9297368" y="791012"/>
                  <a:pt x="9066002" y="830997"/>
                </a:cubicBezTo>
                <a:cubicBezTo>
                  <a:pt x="8834636" y="870982"/>
                  <a:pt x="8512924" y="864405"/>
                  <a:pt x="8156646" y="830997"/>
                </a:cubicBezTo>
                <a:cubicBezTo>
                  <a:pt x="7800368" y="797589"/>
                  <a:pt x="7660727" y="789472"/>
                  <a:pt x="7247290" y="830997"/>
                </a:cubicBezTo>
                <a:cubicBezTo>
                  <a:pt x="6833853" y="872522"/>
                  <a:pt x="6745905" y="814062"/>
                  <a:pt x="6558385" y="830997"/>
                </a:cubicBezTo>
                <a:cubicBezTo>
                  <a:pt x="6370865" y="847932"/>
                  <a:pt x="6290169" y="817573"/>
                  <a:pt x="6089928" y="830997"/>
                </a:cubicBezTo>
                <a:cubicBezTo>
                  <a:pt x="5889687" y="844421"/>
                  <a:pt x="5704445" y="815456"/>
                  <a:pt x="5511248" y="830997"/>
                </a:cubicBezTo>
                <a:cubicBezTo>
                  <a:pt x="5318051" y="846538"/>
                  <a:pt x="5012177" y="810951"/>
                  <a:pt x="4822342" y="830997"/>
                </a:cubicBezTo>
                <a:cubicBezTo>
                  <a:pt x="4632507" y="851043"/>
                  <a:pt x="4485039" y="824737"/>
                  <a:pt x="4243661" y="830997"/>
                </a:cubicBezTo>
                <a:cubicBezTo>
                  <a:pt x="4002283" y="837257"/>
                  <a:pt x="3931496" y="844787"/>
                  <a:pt x="3664980" y="830997"/>
                </a:cubicBezTo>
                <a:cubicBezTo>
                  <a:pt x="3398464" y="817207"/>
                  <a:pt x="3329068" y="824475"/>
                  <a:pt x="3086299" y="830997"/>
                </a:cubicBezTo>
                <a:cubicBezTo>
                  <a:pt x="2843530" y="837519"/>
                  <a:pt x="2724507" y="864174"/>
                  <a:pt x="2397393" y="830997"/>
                </a:cubicBezTo>
                <a:cubicBezTo>
                  <a:pt x="2070279" y="797820"/>
                  <a:pt x="1790861" y="792446"/>
                  <a:pt x="1598262" y="830997"/>
                </a:cubicBezTo>
                <a:cubicBezTo>
                  <a:pt x="1405663" y="869548"/>
                  <a:pt x="1176160" y="809394"/>
                  <a:pt x="909356" y="830997"/>
                </a:cubicBezTo>
                <a:cubicBezTo>
                  <a:pt x="642552" y="852600"/>
                  <a:pt x="302081" y="786099"/>
                  <a:pt x="0" y="830997"/>
                </a:cubicBezTo>
                <a:cubicBezTo>
                  <a:pt x="12452" y="683604"/>
                  <a:pt x="-1266" y="588562"/>
                  <a:pt x="0" y="415499"/>
                </a:cubicBezTo>
                <a:cubicBezTo>
                  <a:pt x="1266" y="242436"/>
                  <a:pt x="8141" y="184403"/>
                  <a:pt x="0" y="0"/>
                </a:cubicBezTo>
                <a:close/>
              </a:path>
            </a:pathLst>
          </a:custGeom>
          <a:solidFill>
            <a:schemeClr val="bg1"/>
          </a:solidFill>
          <a:ln>
            <a:solidFill>
              <a:schemeClr val="tx1"/>
            </a:solidFill>
            <a:extLst>
              <a:ext uri="{C807C97D-BFC1-408E-A445-0C87EB9F89A2}">
                <ask:lineSketchStyleProps xmlns:ask="http://schemas.microsoft.com/office/drawing/2018/sketchyshapes" sd="746986613">
                  <a:prstGeom prst="rect">
                    <a:avLst/>
                  </a:prstGeom>
                  <ask:type>
                    <ask:lineSketchFreehand/>
                  </ask:type>
                </ask:lineSketchStyleProps>
              </a:ext>
            </a:extLst>
          </a:ln>
          <a:effectLst>
            <a:outerShdw blurRad="50800" dist="38100" dir="5400000" algn="t" rotWithShape="0">
              <a:prstClr val="black">
                <a:alpha val="40000"/>
              </a:prstClr>
            </a:outerShdw>
          </a:effectLst>
        </p:spPr>
        <p:txBody>
          <a:bodyPr wrap="square" rtlCol="0">
            <a:spAutoFit/>
          </a:bodyPr>
          <a:lstStyle/>
          <a:p>
            <a:pPr algn="ctr"/>
            <a:r>
              <a:rPr lang="en-GB" sz="2400" b="1" dirty="0">
                <a:latin typeface="Everybody Aptos"/>
              </a:rPr>
              <a:t>In terms of ‘RESTRICTION’, we mean the possible restriction of the person’s given freedoms and other human rights.</a:t>
            </a:r>
          </a:p>
        </p:txBody>
      </p:sp>
      <p:pic>
        <p:nvPicPr>
          <p:cNvPr id="6" name="Graphic 5" descr="Questions with solid fill">
            <a:extLst>
              <a:ext uri="{FF2B5EF4-FFF2-40B4-BE49-F238E27FC236}">
                <a16:creationId xmlns:a16="http://schemas.microsoft.com/office/drawing/2014/main" id="{C3C02C70-F60A-1E24-31B1-0D04C43838B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900956" y="4968197"/>
            <a:ext cx="1584600" cy="1584600"/>
          </a:xfrm>
          <a:prstGeom prst="rect">
            <a:avLst/>
          </a:prstGeom>
          <a:effectLst>
            <a:outerShdw blurRad="50800" dist="38100" dir="5400000" algn="t" rotWithShape="0">
              <a:prstClr val="black">
                <a:alpha val="40000"/>
              </a:prstClr>
            </a:outerShdw>
          </a:effectLst>
        </p:spPr>
      </p:pic>
      <p:sp>
        <p:nvSpPr>
          <p:cNvPr id="7" name="TextBox 6">
            <a:extLst>
              <a:ext uri="{FF2B5EF4-FFF2-40B4-BE49-F238E27FC236}">
                <a16:creationId xmlns:a16="http://schemas.microsoft.com/office/drawing/2014/main" id="{A92827B3-2E22-9556-A095-5503EF2B8BB8}"/>
              </a:ext>
            </a:extLst>
          </p:cNvPr>
          <p:cNvSpPr txBox="1"/>
          <p:nvPr/>
        </p:nvSpPr>
        <p:spPr>
          <a:xfrm>
            <a:off x="5618748" y="5157769"/>
            <a:ext cx="627962" cy="369332"/>
          </a:xfrm>
          <a:prstGeom prst="rect">
            <a:avLst/>
          </a:prstGeom>
          <a:solidFill>
            <a:schemeClr val="bg1"/>
          </a:solidFill>
        </p:spPr>
        <p:txBody>
          <a:bodyPr wrap="square" rtlCol="0">
            <a:spAutoFit/>
          </a:bodyPr>
          <a:lstStyle/>
          <a:p>
            <a:r>
              <a:rPr lang="en-GB" b="1" dirty="0"/>
              <a:t>OR</a:t>
            </a:r>
          </a:p>
        </p:txBody>
      </p:sp>
    </p:spTree>
    <p:extLst>
      <p:ext uri="{BB962C8B-B14F-4D97-AF65-F5344CB8AC3E}">
        <p14:creationId xmlns:p14="http://schemas.microsoft.com/office/powerpoint/2010/main" val="678135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51B6D04-54BD-A09A-5A2B-8FFC50262537}"/>
              </a:ext>
            </a:extLst>
          </p:cNvPr>
          <p:cNvPicPr>
            <a:picLocks noChangeAspect="1"/>
          </p:cNvPicPr>
          <p:nvPr/>
        </p:nvPicPr>
        <p:blipFill>
          <a:blip r:embed="rId3"/>
          <a:stretch>
            <a:fillRect/>
          </a:stretch>
        </p:blipFill>
        <p:spPr>
          <a:xfrm>
            <a:off x="1414060" y="374213"/>
            <a:ext cx="1513363" cy="1729558"/>
          </a:xfrm>
          <a:prstGeom prst="rect">
            <a:avLst/>
          </a:prstGeom>
        </p:spPr>
      </p:pic>
      <p:sp>
        <p:nvSpPr>
          <p:cNvPr id="8" name="TextBox 7">
            <a:extLst>
              <a:ext uri="{FF2B5EF4-FFF2-40B4-BE49-F238E27FC236}">
                <a16:creationId xmlns:a16="http://schemas.microsoft.com/office/drawing/2014/main" id="{2B9E56EB-1244-4A1C-E355-B1EF13201EEC}"/>
              </a:ext>
            </a:extLst>
          </p:cNvPr>
          <p:cNvSpPr txBox="1"/>
          <p:nvPr/>
        </p:nvSpPr>
        <p:spPr>
          <a:xfrm>
            <a:off x="3140765" y="857521"/>
            <a:ext cx="6453809" cy="769441"/>
          </a:xfrm>
          <a:custGeom>
            <a:avLst/>
            <a:gdLst>
              <a:gd name="connsiteX0" fmla="*/ 0 w 6453809"/>
              <a:gd name="connsiteY0" fmla="*/ 0 h 769441"/>
              <a:gd name="connsiteX1" fmla="*/ 457634 w 6453809"/>
              <a:gd name="connsiteY1" fmla="*/ 0 h 769441"/>
              <a:gd name="connsiteX2" fmla="*/ 979806 w 6453809"/>
              <a:gd name="connsiteY2" fmla="*/ 0 h 769441"/>
              <a:gd name="connsiteX3" fmla="*/ 1695592 w 6453809"/>
              <a:gd name="connsiteY3" fmla="*/ 0 h 769441"/>
              <a:gd name="connsiteX4" fmla="*/ 2346840 w 6453809"/>
              <a:gd name="connsiteY4" fmla="*/ 0 h 769441"/>
              <a:gd name="connsiteX5" fmla="*/ 2739935 w 6453809"/>
              <a:gd name="connsiteY5" fmla="*/ 0 h 769441"/>
              <a:gd name="connsiteX6" fmla="*/ 3133031 w 6453809"/>
              <a:gd name="connsiteY6" fmla="*/ 0 h 769441"/>
              <a:gd name="connsiteX7" fmla="*/ 3848817 w 6453809"/>
              <a:gd name="connsiteY7" fmla="*/ 0 h 769441"/>
              <a:gd name="connsiteX8" fmla="*/ 4370989 w 6453809"/>
              <a:gd name="connsiteY8" fmla="*/ 0 h 769441"/>
              <a:gd name="connsiteX9" fmla="*/ 4828623 w 6453809"/>
              <a:gd name="connsiteY9" fmla="*/ 0 h 769441"/>
              <a:gd name="connsiteX10" fmla="*/ 5286256 w 6453809"/>
              <a:gd name="connsiteY10" fmla="*/ 0 h 769441"/>
              <a:gd name="connsiteX11" fmla="*/ 5808428 w 6453809"/>
              <a:gd name="connsiteY11" fmla="*/ 0 h 769441"/>
              <a:gd name="connsiteX12" fmla="*/ 6453809 w 6453809"/>
              <a:gd name="connsiteY12" fmla="*/ 0 h 769441"/>
              <a:gd name="connsiteX13" fmla="*/ 6453809 w 6453809"/>
              <a:gd name="connsiteY13" fmla="*/ 400109 h 769441"/>
              <a:gd name="connsiteX14" fmla="*/ 6453809 w 6453809"/>
              <a:gd name="connsiteY14" fmla="*/ 769441 h 769441"/>
              <a:gd name="connsiteX15" fmla="*/ 5867099 w 6453809"/>
              <a:gd name="connsiteY15" fmla="*/ 769441 h 769441"/>
              <a:gd name="connsiteX16" fmla="*/ 5344927 w 6453809"/>
              <a:gd name="connsiteY16" fmla="*/ 769441 h 769441"/>
              <a:gd name="connsiteX17" fmla="*/ 4629141 w 6453809"/>
              <a:gd name="connsiteY17" fmla="*/ 769441 h 769441"/>
              <a:gd name="connsiteX18" fmla="*/ 4106969 w 6453809"/>
              <a:gd name="connsiteY18" fmla="*/ 769441 h 769441"/>
              <a:gd name="connsiteX19" fmla="*/ 3520259 w 6453809"/>
              <a:gd name="connsiteY19" fmla="*/ 769441 h 769441"/>
              <a:gd name="connsiteX20" fmla="*/ 2869011 w 6453809"/>
              <a:gd name="connsiteY20" fmla="*/ 769441 h 769441"/>
              <a:gd name="connsiteX21" fmla="*/ 2411378 w 6453809"/>
              <a:gd name="connsiteY21" fmla="*/ 769441 h 769441"/>
              <a:gd name="connsiteX22" fmla="*/ 1760130 w 6453809"/>
              <a:gd name="connsiteY22" fmla="*/ 769441 h 769441"/>
              <a:gd name="connsiteX23" fmla="*/ 1367034 w 6453809"/>
              <a:gd name="connsiteY23" fmla="*/ 769441 h 769441"/>
              <a:gd name="connsiteX24" fmla="*/ 651248 w 6453809"/>
              <a:gd name="connsiteY24" fmla="*/ 769441 h 769441"/>
              <a:gd name="connsiteX25" fmla="*/ 0 w 6453809"/>
              <a:gd name="connsiteY25" fmla="*/ 769441 h 769441"/>
              <a:gd name="connsiteX26" fmla="*/ 0 w 6453809"/>
              <a:gd name="connsiteY26" fmla="*/ 400109 h 769441"/>
              <a:gd name="connsiteX27" fmla="*/ 0 w 6453809"/>
              <a:gd name="connsiteY27" fmla="*/ 0 h 769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53809" h="769441" extrusionOk="0">
                <a:moveTo>
                  <a:pt x="0" y="0"/>
                </a:moveTo>
                <a:cubicBezTo>
                  <a:pt x="114104" y="-34773"/>
                  <a:pt x="307500" y="48325"/>
                  <a:pt x="457634" y="0"/>
                </a:cubicBezTo>
                <a:cubicBezTo>
                  <a:pt x="607768" y="-48325"/>
                  <a:pt x="719796" y="1692"/>
                  <a:pt x="979806" y="0"/>
                </a:cubicBezTo>
                <a:cubicBezTo>
                  <a:pt x="1239816" y="-1692"/>
                  <a:pt x="1378169" y="29111"/>
                  <a:pt x="1695592" y="0"/>
                </a:cubicBezTo>
                <a:cubicBezTo>
                  <a:pt x="2013015" y="-29111"/>
                  <a:pt x="2196791" y="31897"/>
                  <a:pt x="2346840" y="0"/>
                </a:cubicBezTo>
                <a:cubicBezTo>
                  <a:pt x="2496889" y="-31897"/>
                  <a:pt x="2564702" y="13896"/>
                  <a:pt x="2739935" y="0"/>
                </a:cubicBezTo>
                <a:cubicBezTo>
                  <a:pt x="2915169" y="-13896"/>
                  <a:pt x="3037121" y="33775"/>
                  <a:pt x="3133031" y="0"/>
                </a:cubicBezTo>
                <a:cubicBezTo>
                  <a:pt x="3228941" y="-33775"/>
                  <a:pt x="3624621" y="59721"/>
                  <a:pt x="3848817" y="0"/>
                </a:cubicBezTo>
                <a:cubicBezTo>
                  <a:pt x="4073013" y="-59721"/>
                  <a:pt x="4128715" y="60630"/>
                  <a:pt x="4370989" y="0"/>
                </a:cubicBezTo>
                <a:cubicBezTo>
                  <a:pt x="4613263" y="-60630"/>
                  <a:pt x="4671039" y="16149"/>
                  <a:pt x="4828623" y="0"/>
                </a:cubicBezTo>
                <a:cubicBezTo>
                  <a:pt x="4986207" y="-16149"/>
                  <a:pt x="5144957" y="18888"/>
                  <a:pt x="5286256" y="0"/>
                </a:cubicBezTo>
                <a:cubicBezTo>
                  <a:pt x="5427555" y="-18888"/>
                  <a:pt x="5675561" y="27797"/>
                  <a:pt x="5808428" y="0"/>
                </a:cubicBezTo>
                <a:cubicBezTo>
                  <a:pt x="5941295" y="-27797"/>
                  <a:pt x="6285183" y="35933"/>
                  <a:pt x="6453809" y="0"/>
                </a:cubicBezTo>
                <a:cubicBezTo>
                  <a:pt x="6491630" y="95047"/>
                  <a:pt x="6424557" y="278449"/>
                  <a:pt x="6453809" y="400109"/>
                </a:cubicBezTo>
                <a:cubicBezTo>
                  <a:pt x="6483061" y="521769"/>
                  <a:pt x="6420772" y="672720"/>
                  <a:pt x="6453809" y="769441"/>
                </a:cubicBezTo>
                <a:cubicBezTo>
                  <a:pt x="6190682" y="836645"/>
                  <a:pt x="6108723" y="736197"/>
                  <a:pt x="5867099" y="769441"/>
                </a:cubicBezTo>
                <a:cubicBezTo>
                  <a:pt x="5625475" y="802685"/>
                  <a:pt x="5465812" y="739244"/>
                  <a:pt x="5344927" y="769441"/>
                </a:cubicBezTo>
                <a:cubicBezTo>
                  <a:pt x="5224042" y="799638"/>
                  <a:pt x="4957547" y="707183"/>
                  <a:pt x="4629141" y="769441"/>
                </a:cubicBezTo>
                <a:cubicBezTo>
                  <a:pt x="4300735" y="831699"/>
                  <a:pt x="4216572" y="731172"/>
                  <a:pt x="4106969" y="769441"/>
                </a:cubicBezTo>
                <a:cubicBezTo>
                  <a:pt x="3997366" y="807710"/>
                  <a:pt x="3748008" y="731639"/>
                  <a:pt x="3520259" y="769441"/>
                </a:cubicBezTo>
                <a:cubicBezTo>
                  <a:pt x="3292510" y="807243"/>
                  <a:pt x="3160178" y="768151"/>
                  <a:pt x="2869011" y="769441"/>
                </a:cubicBezTo>
                <a:cubicBezTo>
                  <a:pt x="2577844" y="770731"/>
                  <a:pt x="2621913" y="751042"/>
                  <a:pt x="2411378" y="769441"/>
                </a:cubicBezTo>
                <a:cubicBezTo>
                  <a:pt x="2200843" y="787840"/>
                  <a:pt x="1963995" y="743378"/>
                  <a:pt x="1760130" y="769441"/>
                </a:cubicBezTo>
                <a:cubicBezTo>
                  <a:pt x="1556265" y="795504"/>
                  <a:pt x="1465639" y="757796"/>
                  <a:pt x="1367034" y="769441"/>
                </a:cubicBezTo>
                <a:cubicBezTo>
                  <a:pt x="1268429" y="781086"/>
                  <a:pt x="816033" y="756008"/>
                  <a:pt x="651248" y="769441"/>
                </a:cubicBezTo>
                <a:cubicBezTo>
                  <a:pt x="486463" y="782874"/>
                  <a:pt x="295887" y="761626"/>
                  <a:pt x="0" y="769441"/>
                </a:cubicBezTo>
                <a:cubicBezTo>
                  <a:pt x="-8000" y="659716"/>
                  <a:pt x="20006" y="542813"/>
                  <a:pt x="0" y="400109"/>
                </a:cubicBezTo>
                <a:cubicBezTo>
                  <a:pt x="-20006" y="257405"/>
                  <a:pt x="32077" y="82707"/>
                  <a:pt x="0" y="0"/>
                </a:cubicBezTo>
                <a:close/>
              </a:path>
            </a:pathLst>
          </a:custGeom>
          <a:noFill/>
          <a:ln>
            <a:solidFill>
              <a:schemeClr val="tx1"/>
            </a:solidFill>
            <a:extLst>
              <a:ext uri="{C807C97D-BFC1-408E-A445-0C87EB9F89A2}">
                <ask:lineSketchStyleProps xmlns:ask="http://schemas.microsoft.com/office/drawing/2018/sketchyshapes" sd="127505632">
                  <a:prstGeom prst="rect">
                    <a:avLst/>
                  </a:prstGeom>
                  <ask:type>
                    <ask:lineSketchScribble/>
                  </ask:type>
                </ask:lineSketchStyleProps>
              </a:ext>
            </a:extLst>
          </a:ln>
          <a:effectLst>
            <a:outerShdw blurRad="50800" dist="38100" dir="5400000" algn="t" rotWithShape="0">
              <a:prstClr val="black">
                <a:alpha val="40000"/>
              </a:prstClr>
            </a:outerShdw>
          </a:effectLst>
        </p:spPr>
        <p:txBody>
          <a:bodyPr wrap="square" rtlCol="0">
            <a:spAutoFit/>
          </a:bodyPr>
          <a:lstStyle/>
          <a:p>
            <a:r>
              <a:rPr lang="en-GB" sz="4400" b="1" dirty="0">
                <a:latin typeface="Aptos" panose="020B0004020202020204" pitchFamily="34" charset="0"/>
              </a:rPr>
              <a:t>MYTH BUSTING the MCA  </a:t>
            </a:r>
          </a:p>
        </p:txBody>
      </p:sp>
      <p:sp>
        <p:nvSpPr>
          <p:cNvPr id="9" name="TextBox 8">
            <a:extLst>
              <a:ext uri="{FF2B5EF4-FFF2-40B4-BE49-F238E27FC236}">
                <a16:creationId xmlns:a16="http://schemas.microsoft.com/office/drawing/2014/main" id="{A148506C-DCD6-2F6A-8B79-CA97814E722B}"/>
              </a:ext>
            </a:extLst>
          </p:cNvPr>
          <p:cNvSpPr txBox="1"/>
          <p:nvPr/>
        </p:nvSpPr>
        <p:spPr>
          <a:xfrm>
            <a:off x="490330" y="2314798"/>
            <a:ext cx="11304105" cy="707886"/>
          </a:xfrm>
          <a:custGeom>
            <a:avLst/>
            <a:gdLst>
              <a:gd name="connsiteX0" fmla="*/ 0 w 11304105"/>
              <a:gd name="connsiteY0" fmla="*/ 0 h 707886"/>
              <a:gd name="connsiteX1" fmla="*/ 551906 w 11304105"/>
              <a:gd name="connsiteY1" fmla="*/ 0 h 707886"/>
              <a:gd name="connsiteX2" fmla="*/ 877731 w 11304105"/>
              <a:gd name="connsiteY2" fmla="*/ 0 h 707886"/>
              <a:gd name="connsiteX3" fmla="*/ 1316596 w 11304105"/>
              <a:gd name="connsiteY3" fmla="*/ 0 h 707886"/>
              <a:gd name="connsiteX4" fmla="*/ 2094584 w 11304105"/>
              <a:gd name="connsiteY4" fmla="*/ 0 h 707886"/>
              <a:gd name="connsiteX5" fmla="*/ 2759532 w 11304105"/>
              <a:gd name="connsiteY5" fmla="*/ 0 h 707886"/>
              <a:gd name="connsiteX6" fmla="*/ 3537520 w 11304105"/>
              <a:gd name="connsiteY6" fmla="*/ 0 h 707886"/>
              <a:gd name="connsiteX7" fmla="*/ 4089426 w 11304105"/>
              <a:gd name="connsiteY7" fmla="*/ 0 h 707886"/>
              <a:gd name="connsiteX8" fmla="*/ 4754374 w 11304105"/>
              <a:gd name="connsiteY8" fmla="*/ 0 h 707886"/>
              <a:gd name="connsiteX9" fmla="*/ 5419321 w 11304105"/>
              <a:gd name="connsiteY9" fmla="*/ 0 h 707886"/>
              <a:gd name="connsiteX10" fmla="*/ 5971227 w 11304105"/>
              <a:gd name="connsiteY10" fmla="*/ 0 h 707886"/>
              <a:gd name="connsiteX11" fmla="*/ 6636175 w 11304105"/>
              <a:gd name="connsiteY11" fmla="*/ 0 h 707886"/>
              <a:gd name="connsiteX12" fmla="*/ 7527204 w 11304105"/>
              <a:gd name="connsiteY12" fmla="*/ 0 h 707886"/>
              <a:gd name="connsiteX13" fmla="*/ 7966069 w 11304105"/>
              <a:gd name="connsiteY13" fmla="*/ 0 h 707886"/>
              <a:gd name="connsiteX14" fmla="*/ 8744058 w 11304105"/>
              <a:gd name="connsiteY14" fmla="*/ 0 h 707886"/>
              <a:gd name="connsiteX15" fmla="*/ 9522046 w 11304105"/>
              <a:gd name="connsiteY15" fmla="*/ 0 h 707886"/>
              <a:gd name="connsiteX16" fmla="*/ 10073952 w 11304105"/>
              <a:gd name="connsiteY16" fmla="*/ 0 h 707886"/>
              <a:gd name="connsiteX17" fmla="*/ 11304105 w 11304105"/>
              <a:gd name="connsiteY17" fmla="*/ 0 h 707886"/>
              <a:gd name="connsiteX18" fmla="*/ 11304105 w 11304105"/>
              <a:gd name="connsiteY18" fmla="*/ 346864 h 707886"/>
              <a:gd name="connsiteX19" fmla="*/ 11304105 w 11304105"/>
              <a:gd name="connsiteY19" fmla="*/ 707886 h 707886"/>
              <a:gd name="connsiteX20" fmla="*/ 10413076 w 11304105"/>
              <a:gd name="connsiteY20" fmla="*/ 707886 h 707886"/>
              <a:gd name="connsiteX21" fmla="*/ 9861169 w 11304105"/>
              <a:gd name="connsiteY21" fmla="*/ 707886 h 707886"/>
              <a:gd name="connsiteX22" fmla="*/ 9422304 w 11304105"/>
              <a:gd name="connsiteY22" fmla="*/ 707886 h 707886"/>
              <a:gd name="connsiteX23" fmla="*/ 8870398 w 11304105"/>
              <a:gd name="connsiteY23" fmla="*/ 707886 h 707886"/>
              <a:gd name="connsiteX24" fmla="*/ 8318491 w 11304105"/>
              <a:gd name="connsiteY24" fmla="*/ 707886 h 707886"/>
              <a:gd name="connsiteX25" fmla="*/ 7879626 w 11304105"/>
              <a:gd name="connsiteY25" fmla="*/ 707886 h 707886"/>
              <a:gd name="connsiteX26" fmla="*/ 7440761 w 11304105"/>
              <a:gd name="connsiteY26" fmla="*/ 707886 h 707886"/>
              <a:gd name="connsiteX27" fmla="*/ 6888855 w 11304105"/>
              <a:gd name="connsiteY27" fmla="*/ 707886 h 707886"/>
              <a:gd name="connsiteX28" fmla="*/ 6563030 w 11304105"/>
              <a:gd name="connsiteY28" fmla="*/ 707886 h 707886"/>
              <a:gd name="connsiteX29" fmla="*/ 5785042 w 11304105"/>
              <a:gd name="connsiteY29" fmla="*/ 707886 h 707886"/>
              <a:gd name="connsiteX30" fmla="*/ 4894013 w 11304105"/>
              <a:gd name="connsiteY30" fmla="*/ 707886 h 707886"/>
              <a:gd name="connsiteX31" fmla="*/ 4568188 w 11304105"/>
              <a:gd name="connsiteY31" fmla="*/ 707886 h 707886"/>
              <a:gd name="connsiteX32" fmla="*/ 4016282 w 11304105"/>
              <a:gd name="connsiteY32" fmla="*/ 707886 h 707886"/>
              <a:gd name="connsiteX33" fmla="*/ 3238294 w 11304105"/>
              <a:gd name="connsiteY33" fmla="*/ 707886 h 707886"/>
              <a:gd name="connsiteX34" fmla="*/ 2573346 w 11304105"/>
              <a:gd name="connsiteY34" fmla="*/ 707886 h 707886"/>
              <a:gd name="connsiteX35" fmla="*/ 2247522 w 11304105"/>
              <a:gd name="connsiteY35" fmla="*/ 707886 h 707886"/>
              <a:gd name="connsiteX36" fmla="*/ 1695616 w 11304105"/>
              <a:gd name="connsiteY36" fmla="*/ 707886 h 707886"/>
              <a:gd name="connsiteX37" fmla="*/ 1143709 w 11304105"/>
              <a:gd name="connsiteY37" fmla="*/ 707886 h 707886"/>
              <a:gd name="connsiteX38" fmla="*/ 817885 w 11304105"/>
              <a:gd name="connsiteY38" fmla="*/ 707886 h 707886"/>
              <a:gd name="connsiteX39" fmla="*/ 0 w 11304105"/>
              <a:gd name="connsiteY39" fmla="*/ 707886 h 707886"/>
              <a:gd name="connsiteX40" fmla="*/ 0 w 11304105"/>
              <a:gd name="connsiteY40" fmla="*/ 361022 h 707886"/>
              <a:gd name="connsiteX41" fmla="*/ 0 w 11304105"/>
              <a:gd name="connsiteY41" fmla="*/ 0 h 70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1304105" h="707886" fill="none" extrusionOk="0">
                <a:moveTo>
                  <a:pt x="0" y="0"/>
                </a:moveTo>
                <a:cubicBezTo>
                  <a:pt x="145110" y="9375"/>
                  <a:pt x="385984" y="-16251"/>
                  <a:pt x="551906" y="0"/>
                </a:cubicBezTo>
                <a:cubicBezTo>
                  <a:pt x="717828" y="16251"/>
                  <a:pt x="770760" y="-11458"/>
                  <a:pt x="877731" y="0"/>
                </a:cubicBezTo>
                <a:cubicBezTo>
                  <a:pt x="984702" y="11458"/>
                  <a:pt x="1203615" y="9781"/>
                  <a:pt x="1316596" y="0"/>
                </a:cubicBezTo>
                <a:cubicBezTo>
                  <a:pt x="1429577" y="-9781"/>
                  <a:pt x="1789923" y="9944"/>
                  <a:pt x="2094584" y="0"/>
                </a:cubicBezTo>
                <a:cubicBezTo>
                  <a:pt x="2399245" y="-9944"/>
                  <a:pt x="2495497" y="10866"/>
                  <a:pt x="2759532" y="0"/>
                </a:cubicBezTo>
                <a:cubicBezTo>
                  <a:pt x="3023567" y="-10866"/>
                  <a:pt x="3302945" y="-36863"/>
                  <a:pt x="3537520" y="0"/>
                </a:cubicBezTo>
                <a:cubicBezTo>
                  <a:pt x="3772095" y="36863"/>
                  <a:pt x="3851895" y="-10954"/>
                  <a:pt x="4089426" y="0"/>
                </a:cubicBezTo>
                <a:cubicBezTo>
                  <a:pt x="4326957" y="10954"/>
                  <a:pt x="4611483" y="-25018"/>
                  <a:pt x="4754374" y="0"/>
                </a:cubicBezTo>
                <a:cubicBezTo>
                  <a:pt x="4897265" y="25018"/>
                  <a:pt x="5107304" y="8306"/>
                  <a:pt x="5419321" y="0"/>
                </a:cubicBezTo>
                <a:cubicBezTo>
                  <a:pt x="5731338" y="-8306"/>
                  <a:pt x="5855843" y="18829"/>
                  <a:pt x="5971227" y="0"/>
                </a:cubicBezTo>
                <a:cubicBezTo>
                  <a:pt x="6086611" y="-18829"/>
                  <a:pt x="6342915" y="4065"/>
                  <a:pt x="6636175" y="0"/>
                </a:cubicBezTo>
                <a:cubicBezTo>
                  <a:pt x="6929435" y="-4065"/>
                  <a:pt x="7285709" y="-9857"/>
                  <a:pt x="7527204" y="0"/>
                </a:cubicBezTo>
                <a:cubicBezTo>
                  <a:pt x="7768699" y="9857"/>
                  <a:pt x="7802745" y="-16915"/>
                  <a:pt x="7966069" y="0"/>
                </a:cubicBezTo>
                <a:cubicBezTo>
                  <a:pt x="8129394" y="16915"/>
                  <a:pt x="8364565" y="-15871"/>
                  <a:pt x="8744058" y="0"/>
                </a:cubicBezTo>
                <a:cubicBezTo>
                  <a:pt x="9123551" y="15871"/>
                  <a:pt x="9192009" y="-5946"/>
                  <a:pt x="9522046" y="0"/>
                </a:cubicBezTo>
                <a:cubicBezTo>
                  <a:pt x="9852083" y="5946"/>
                  <a:pt x="9921867" y="-3588"/>
                  <a:pt x="10073952" y="0"/>
                </a:cubicBezTo>
                <a:cubicBezTo>
                  <a:pt x="10226037" y="3588"/>
                  <a:pt x="11051551" y="25962"/>
                  <a:pt x="11304105" y="0"/>
                </a:cubicBezTo>
                <a:cubicBezTo>
                  <a:pt x="11295657" y="70933"/>
                  <a:pt x="11304632" y="199691"/>
                  <a:pt x="11304105" y="346864"/>
                </a:cubicBezTo>
                <a:cubicBezTo>
                  <a:pt x="11303578" y="494037"/>
                  <a:pt x="11318938" y="586718"/>
                  <a:pt x="11304105" y="707886"/>
                </a:cubicBezTo>
                <a:cubicBezTo>
                  <a:pt x="10985476" y="724013"/>
                  <a:pt x="10729398" y="671505"/>
                  <a:pt x="10413076" y="707886"/>
                </a:cubicBezTo>
                <a:cubicBezTo>
                  <a:pt x="10096754" y="744267"/>
                  <a:pt x="10116113" y="728156"/>
                  <a:pt x="9861169" y="707886"/>
                </a:cubicBezTo>
                <a:cubicBezTo>
                  <a:pt x="9606225" y="687616"/>
                  <a:pt x="9569794" y="718094"/>
                  <a:pt x="9422304" y="707886"/>
                </a:cubicBezTo>
                <a:cubicBezTo>
                  <a:pt x="9274814" y="697678"/>
                  <a:pt x="9052976" y="733747"/>
                  <a:pt x="8870398" y="707886"/>
                </a:cubicBezTo>
                <a:cubicBezTo>
                  <a:pt x="8687820" y="682025"/>
                  <a:pt x="8594309" y="710685"/>
                  <a:pt x="8318491" y="707886"/>
                </a:cubicBezTo>
                <a:cubicBezTo>
                  <a:pt x="8042673" y="705087"/>
                  <a:pt x="7991599" y="705542"/>
                  <a:pt x="7879626" y="707886"/>
                </a:cubicBezTo>
                <a:cubicBezTo>
                  <a:pt x="7767653" y="710230"/>
                  <a:pt x="7606893" y="699033"/>
                  <a:pt x="7440761" y="707886"/>
                </a:cubicBezTo>
                <a:cubicBezTo>
                  <a:pt x="7274630" y="716739"/>
                  <a:pt x="7066124" y="711329"/>
                  <a:pt x="6888855" y="707886"/>
                </a:cubicBezTo>
                <a:cubicBezTo>
                  <a:pt x="6711586" y="704443"/>
                  <a:pt x="6655183" y="701752"/>
                  <a:pt x="6563030" y="707886"/>
                </a:cubicBezTo>
                <a:cubicBezTo>
                  <a:pt x="6470878" y="714020"/>
                  <a:pt x="5979635" y="744044"/>
                  <a:pt x="5785042" y="707886"/>
                </a:cubicBezTo>
                <a:cubicBezTo>
                  <a:pt x="5590449" y="671728"/>
                  <a:pt x="5193390" y="729774"/>
                  <a:pt x="4894013" y="707886"/>
                </a:cubicBezTo>
                <a:cubicBezTo>
                  <a:pt x="4594636" y="685998"/>
                  <a:pt x="4677868" y="722688"/>
                  <a:pt x="4568188" y="707886"/>
                </a:cubicBezTo>
                <a:cubicBezTo>
                  <a:pt x="4458508" y="693084"/>
                  <a:pt x="4148956" y="689921"/>
                  <a:pt x="4016282" y="707886"/>
                </a:cubicBezTo>
                <a:cubicBezTo>
                  <a:pt x="3883608" y="725851"/>
                  <a:pt x="3457900" y="735728"/>
                  <a:pt x="3238294" y="707886"/>
                </a:cubicBezTo>
                <a:cubicBezTo>
                  <a:pt x="3018688" y="680044"/>
                  <a:pt x="2799307" y="706286"/>
                  <a:pt x="2573346" y="707886"/>
                </a:cubicBezTo>
                <a:cubicBezTo>
                  <a:pt x="2347385" y="709486"/>
                  <a:pt x="2374881" y="718658"/>
                  <a:pt x="2247522" y="707886"/>
                </a:cubicBezTo>
                <a:cubicBezTo>
                  <a:pt x="2120163" y="697114"/>
                  <a:pt x="1864784" y="699907"/>
                  <a:pt x="1695616" y="707886"/>
                </a:cubicBezTo>
                <a:cubicBezTo>
                  <a:pt x="1526448" y="715865"/>
                  <a:pt x="1353839" y="683593"/>
                  <a:pt x="1143709" y="707886"/>
                </a:cubicBezTo>
                <a:cubicBezTo>
                  <a:pt x="933579" y="732179"/>
                  <a:pt x="909360" y="720665"/>
                  <a:pt x="817885" y="707886"/>
                </a:cubicBezTo>
                <a:cubicBezTo>
                  <a:pt x="726410" y="695107"/>
                  <a:pt x="240352" y="717805"/>
                  <a:pt x="0" y="707886"/>
                </a:cubicBezTo>
                <a:cubicBezTo>
                  <a:pt x="-4677" y="632974"/>
                  <a:pt x="-12803" y="494059"/>
                  <a:pt x="0" y="361022"/>
                </a:cubicBezTo>
                <a:cubicBezTo>
                  <a:pt x="12803" y="227985"/>
                  <a:pt x="-6668" y="173118"/>
                  <a:pt x="0" y="0"/>
                </a:cubicBezTo>
                <a:close/>
              </a:path>
              <a:path w="11304105" h="707886" stroke="0" extrusionOk="0">
                <a:moveTo>
                  <a:pt x="0" y="0"/>
                </a:moveTo>
                <a:cubicBezTo>
                  <a:pt x="152765" y="-13112"/>
                  <a:pt x="409329" y="-28079"/>
                  <a:pt x="664947" y="0"/>
                </a:cubicBezTo>
                <a:cubicBezTo>
                  <a:pt x="920565" y="28079"/>
                  <a:pt x="1329889" y="-24943"/>
                  <a:pt x="1555977" y="0"/>
                </a:cubicBezTo>
                <a:cubicBezTo>
                  <a:pt x="1782065" y="24943"/>
                  <a:pt x="2127452" y="3134"/>
                  <a:pt x="2333965" y="0"/>
                </a:cubicBezTo>
                <a:cubicBezTo>
                  <a:pt x="2540478" y="-3134"/>
                  <a:pt x="2953048" y="-12730"/>
                  <a:pt x="3224995" y="0"/>
                </a:cubicBezTo>
                <a:cubicBezTo>
                  <a:pt x="3496942" y="12730"/>
                  <a:pt x="3556438" y="-8027"/>
                  <a:pt x="3776901" y="0"/>
                </a:cubicBezTo>
                <a:cubicBezTo>
                  <a:pt x="3997364" y="8027"/>
                  <a:pt x="4124547" y="-6171"/>
                  <a:pt x="4215766" y="0"/>
                </a:cubicBezTo>
                <a:cubicBezTo>
                  <a:pt x="4306985" y="6171"/>
                  <a:pt x="4597311" y="-1833"/>
                  <a:pt x="4767673" y="0"/>
                </a:cubicBezTo>
                <a:cubicBezTo>
                  <a:pt x="4938035" y="1833"/>
                  <a:pt x="5285007" y="32236"/>
                  <a:pt x="5658702" y="0"/>
                </a:cubicBezTo>
                <a:cubicBezTo>
                  <a:pt x="6032397" y="-32236"/>
                  <a:pt x="6106195" y="-41365"/>
                  <a:pt x="6549731" y="0"/>
                </a:cubicBezTo>
                <a:cubicBezTo>
                  <a:pt x="6993267" y="41365"/>
                  <a:pt x="6878615" y="5117"/>
                  <a:pt x="6988597" y="0"/>
                </a:cubicBezTo>
                <a:cubicBezTo>
                  <a:pt x="7098579" y="-5117"/>
                  <a:pt x="7444609" y="6338"/>
                  <a:pt x="7653544" y="0"/>
                </a:cubicBezTo>
                <a:cubicBezTo>
                  <a:pt x="7862479" y="-6338"/>
                  <a:pt x="7916921" y="9671"/>
                  <a:pt x="8092409" y="0"/>
                </a:cubicBezTo>
                <a:cubicBezTo>
                  <a:pt x="8267898" y="-9671"/>
                  <a:pt x="8495851" y="8579"/>
                  <a:pt x="8644316" y="0"/>
                </a:cubicBezTo>
                <a:cubicBezTo>
                  <a:pt x="8792781" y="-8579"/>
                  <a:pt x="9212218" y="20791"/>
                  <a:pt x="9422304" y="0"/>
                </a:cubicBezTo>
                <a:cubicBezTo>
                  <a:pt x="9632390" y="-20791"/>
                  <a:pt x="10046451" y="-29525"/>
                  <a:pt x="10313333" y="0"/>
                </a:cubicBezTo>
                <a:cubicBezTo>
                  <a:pt x="10580215" y="29525"/>
                  <a:pt x="10901487" y="-2102"/>
                  <a:pt x="11304105" y="0"/>
                </a:cubicBezTo>
                <a:cubicBezTo>
                  <a:pt x="11288971" y="77289"/>
                  <a:pt x="11293423" y="188384"/>
                  <a:pt x="11304105" y="332706"/>
                </a:cubicBezTo>
                <a:cubicBezTo>
                  <a:pt x="11314787" y="477028"/>
                  <a:pt x="11296586" y="599312"/>
                  <a:pt x="11304105" y="707886"/>
                </a:cubicBezTo>
                <a:cubicBezTo>
                  <a:pt x="11044923" y="743461"/>
                  <a:pt x="10815887" y="723599"/>
                  <a:pt x="10526117" y="707886"/>
                </a:cubicBezTo>
                <a:cubicBezTo>
                  <a:pt x="10236347" y="692173"/>
                  <a:pt x="10021528" y="749079"/>
                  <a:pt x="9635087" y="707886"/>
                </a:cubicBezTo>
                <a:cubicBezTo>
                  <a:pt x="9248646" y="666694"/>
                  <a:pt x="9244262" y="711254"/>
                  <a:pt x="9083181" y="707886"/>
                </a:cubicBezTo>
                <a:cubicBezTo>
                  <a:pt x="8922100" y="704518"/>
                  <a:pt x="8832062" y="687266"/>
                  <a:pt x="8644316" y="707886"/>
                </a:cubicBezTo>
                <a:cubicBezTo>
                  <a:pt x="8456571" y="728506"/>
                  <a:pt x="8094493" y="740566"/>
                  <a:pt x="7866327" y="707886"/>
                </a:cubicBezTo>
                <a:cubicBezTo>
                  <a:pt x="7638161" y="675206"/>
                  <a:pt x="7638778" y="701225"/>
                  <a:pt x="7540503" y="707886"/>
                </a:cubicBezTo>
                <a:cubicBezTo>
                  <a:pt x="7442228" y="714547"/>
                  <a:pt x="6872144" y="698752"/>
                  <a:pt x="6649474" y="707886"/>
                </a:cubicBezTo>
                <a:cubicBezTo>
                  <a:pt x="6426804" y="717020"/>
                  <a:pt x="6230861" y="704433"/>
                  <a:pt x="5984526" y="707886"/>
                </a:cubicBezTo>
                <a:cubicBezTo>
                  <a:pt x="5738191" y="711339"/>
                  <a:pt x="5368778" y="731023"/>
                  <a:pt x="5093497" y="707886"/>
                </a:cubicBezTo>
                <a:cubicBezTo>
                  <a:pt x="4818216" y="684749"/>
                  <a:pt x="4618128" y="705876"/>
                  <a:pt x="4315508" y="707886"/>
                </a:cubicBezTo>
                <a:cubicBezTo>
                  <a:pt x="4012888" y="709896"/>
                  <a:pt x="4001210" y="724348"/>
                  <a:pt x="3876643" y="707886"/>
                </a:cubicBezTo>
                <a:cubicBezTo>
                  <a:pt x="3752076" y="691424"/>
                  <a:pt x="3305806" y="677865"/>
                  <a:pt x="2985614" y="707886"/>
                </a:cubicBezTo>
                <a:cubicBezTo>
                  <a:pt x="2665422" y="737907"/>
                  <a:pt x="2505247" y="719627"/>
                  <a:pt x="2320666" y="707886"/>
                </a:cubicBezTo>
                <a:cubicBezTo>
                  <a:pt x="2136085" y="696145"/>
                  <a:pt x="1932884" y="719926"/>
                  <a:pt x="1655719" y="707886"/>
                </a:cubicBezTo>
                <a:cubicBezTo>
                  <a:pt x="1378554" y="695846"/>
                  <a:pt x="1423286" y="718634"/>
                  <a:pt x="1329895" y="707886"/>
                </a:cubicBezTo>
                <a:cubicBezTo>
                  <a:pt x="1236504" y="697138"/>
                  <a:pt x="1142417" y="710728"/>
                  <a:pt x="1004071" y="707886"/>
                </a:cubicBezTo>
                <a:cubicBezTo>
                  <a:pt x="865725" y="705044"/>
                  <a:pt x="379945" y="663382"/>
                  <a:pt x="0" y="707886"/>
                </a:cubicBezTo>
                <a:cubicBezTo>
                  <a:pt x="17960" y="566122"/>
                  <a:pt x="-1020" y="494894"/>
                  <a:pt x="0" y="346864"/>
                </a:cubicBezTo>
                <a:cubicBezTo>
                  <a:pt x="1020" y="198834"/>
                  <a:pt x="-10410" y="109396"/>
                  <a:pt x="0" y="0"/>
                </a:cubicBezTo>
                <a:close/>
              </a:path>
            </a:pathLst>
          </a:custGeom>
          <a:solidFill>
            <a:schemeClr val="bg1"/>
          </a:solidFill>
          <a:ln>
            <a:solidFill>
              <a:schemeClr val="tx1"/>
            </a:solidFill>
            <a:extLst>
              <a:ext uri="{C807C97D-BFC1-408E-A445-0C87EB9F89A2}">
                <ask:lineSketchStyleProps xmlns:ask="http://schemas.microsoft.com/office/drawing/2018/sketchyshapes" sd="2956732728">
                  <a:prstGeom prst="rect">
                    <a:avLst/>
                  </a:prstGeom>
                  <ask:type>
                    <ask:lineSketchFreehand/>
                  </ask:type>
                </ask:lineSketchStyleProps>
              </a:ext>
            </a:extLst>
          </a:ln>
          <a:effectLst>
            <a:outerShdw blurRad="50800" dist="38100" dir="5400000" algn="t" rotWithShape="0">
              <a:prstClr val="black">
                <a:alpha val="40000"/>
              </a:prstClr>
            </a:outerShdw>
          </a:effectLst>
        </p:spPr>
        <p:txBody>
          <a:bodyPr wrap="square" rtlCol="0">
            <a:spAutoFit/>
          </a:bodyPr>
          <a:lstStyle/>
          <a:p>
            <a:pPr algn="ctr"/>
            <a:r>
              <a:rPr lang="en-GB" sz="2000" b="1" dirty="0">
                <a:solidFill>
                  <a:srgbClr val="C00000"/>
                </a:solidFill>
                <a:latin typeface="Aptos" panose="020B0004020202020204" pitchFamily="34" charset="0"/>
              </a:rPr>
              <a:t>A medical diagnosis indicates a lack capacity </a:t>
            </a:r>
            <a:r>
              <a:rPr lang="en-GB" sz="2000" dirty="0">
                <a:latin typeface="Aptos" panose="020B0004020202020204" pitchFamily="34" charset="0"/>
              </a:rPr>
              <a:t>– </a:t>
            </a:r>
            <a:r>
              <a:rPr lang="en-GB" sz="2000" b="1" dirty="0">
                <a:solidFill>
                  <a:srgbClr val="669900"/>
                </a:solidFill>
                <a:latin typeface="Aptos" panose="020B0004020202020204" pitchFamily="34" charset="0"/>
              </a:rPr>
              <a:t>in fact, the MCA says we MUST always presume capacity unless otherwise assessed. </a:t>
            </a:r>
          </a:p>
        </p:txBody>
      </p:sp>
      <p:pic>
        <p:nvPicPr>
          <p:cNvPr id="10" name="Picture 9">
            <a:extLst>
              <a:ext uri="{FF2B5EF4-FFF2-40B4-BE49-F238E27FC236}">
                <a16:creationId xmlns:a16="http://schemas.microsoft.com/office/drawing/2014/main" id="{6C0CE3FB-A777-CDD2-40F3-C7723BC4A62B}"/>
              </a:ext>
            </a:extLst>
          </p:cNvPr>
          <p:cNvPicPr>
            <a:picLocks noChangeAspect="1"/>
          </p:cNvPicPr>
          <p:nvPr/>
        </p:nvPicPr>
        <p:blipFill>
          <a:blip r:embed="rId3"/>
          <a:stretch>
            <a:fillRect/>
          </a:stretch>
        </p:blipFill>
        <p:spPr>
          <a:xfrm flipH="1">
            <a:off x="9807916" y="374213"/>
            <a:ext cx="1513363" cy="1729559"/>
          </a:xfrm>
          <a:prstGeom prst="rect">
            <a:avLst/>
          </a:prstGeom>
        </p:spPr>
      </p:pic>
      <p:sp>
        <p:nvSpPr>
          <p:cNvPr id="11" name="TextBox 10">
            <a:extLst>
              <a:ext uri="{FF2B5EF4-FFF2-40B4-BE49-F238E27FC236}">
                <a16:creationId xmlns:a16="http://schemas.microsoft.com/office/drawing/2014/main" id="{0C547A88-7046-8AAB-F73C-1C520F2F17F5}"/>
              </a:ext>
            </a:extLst>
          </p:cNvPr>
          <p:cNvSpPr txBox="1"/>
          <p:nvPr/>
        </p:nvSpPr>
        <p:spPr>
          <a:xfrm>
            <a:off x="490329" y="3334340"/>
            <a:ext cx="11304104" cy="707886"/>
          </a:xfrm>
          <a:custGeom>
            <a:avLst/>
            <a:gdLst>
              <a:gd name="connsiteX0" fmla="*/ 0 w 11304104"/>
              <a:gd name="connsiteY0" fmla="*/ 0 h 707886"/>
              <a:gd name="connsiteX1" fmla="*/ 551906 w 11304104"/>
              <a:gd name="connsiteY1" fmla="*/ 0 h 707886"/>
              <a:gd name="connsiteX2" fmla="*/ 877730 w 11304104"/>
              <a:gd name="connsiteY2" fmla="*/ 0 h 707886"/>
              <a:gd name="connsiteX3" fmla="*/ 1316596 w 11304104"/>
              <a:gd name="connsiteY3" fmla="*/ 0 h 707886"/>
              <a:gd name="connsiteX4" fmla="*/ 2094584 w 11304104"/>
              <a:gd name="connsiteY4" fmla="*/ 0 h 707886"/>
              <a:gd name="connsiteX5" fmla="*/ 2759531 w 11304104"/>
              <a:gd name="connsiteY5" fmla="*/ 0 h 707886"/>
              <a:gd name="connsiteX6" fmla="*/ 3537520 w 11304104"/>
              <a:gd name="connsiteY6" fmla="*/ 0 h 707886"/>
              <a:gd name="connsiteX7" fmla="*/ 4089426 w 11304104"/>
              <a:gd name="connsiteY7" fmla="*/ 0 h 707886"/>
              <a:gd name="connsiteX8" fmla="*/ 4754373 w 11304104"/>
              <a:gd name="connsiteY8" fmla="*/ 0 h 707886"/>
              <a:gd name="connsiteX9" fmla="*/ 5419320 w 11304104"/>
              <a:gd name="connsiteY9" fmla="*/ 0 h 707886"/>
              <a:gd name="connsiteX10" fmla="*/ 5971227 w 11304104"/>
              <a:gd name="connsiteY10" fmla="*/ 0 h 707886"/>
              <a:gd name="connsiteX11" fmla="*/ 6636174 w 11304104"/>
              <a:gd name="connsiteY11" fmla="*/ 0 h 707886"/>
              <a:gd name="connsiteX12" fmla="*/ 7527203 w 11304104"/>
              <a:gd name="connsiteY12" fmla="*/ 0 h 707886"/>
              <a:gd name="connsiteX13" fmla="*/ 7966069 w 11304104"/>
              <a:gd name="connsiteY13" fmla="*/ 0 h 707886"/>
              <a:gd name="connsiteX14" fmla="*/ 8744057 w 11304104"/>
              <a:gd name="connsiteY14" fmla="*/ 0 h 707886"/>
              <a:gd name="connsiteX15" fmla="*/ 9522045 w 11304104"/>
              <a:gd name="connsiteY15" fmla="*/ 0 h 707886"/>
              <a:gd name="connsiteX16" fmla="*/ 10073952 w 11304104"/>
              <a:gd name="connsiteY16" fmla="*/ 0 h 707886"/>
              <a:gd name="connsiteX17" fmla="*/ 11304104 w 11304104"/>
              <a:gd name="connsiteY17" fmla="*/ 0 h 707886"/>
              <a:gd name="connsiteX18" fmla="*/ 11304104 w 11304104"/>
              <a:gd name="connsiteY18" fmla="*/ 346864 h 707886"/>
              <a:gd name="connsiteX19" fmla="*/ 11304104 w 11304104"/>
              <a:gd name="connsiteY19" fmla="*/ 707886 h 707886"/>
              <a:gd name="connsiteX20" fmla="*/ 10413075 w 11304104"/>
              <a:gd name="connsiteY20" fmla="*/ 707886 h 707886"/>
              <a:gd name="connsiteX21" fmla="*/ 9861168 w 11304104"/>
              <a:gd name="connsiteY21" fmla="*/ 707886 h 707886"/>
              <a:gd name="connsiteX22" fmla="*/ 9422303 w 11304104"/>
              <a:gd name="connsiteY22" fmla="*/ 707886 h 707886"/>
              <a:gd name="connsiteX23" fmla="*/ 8870397 w 11304104"/>
              <a:gd name="connsiteY23" fmla="*/ 707886 h 707886"/>
              <a:gd name="connsiteX24" fmla="*/ 8318491 w 11304104"/>
              <a:gd name="connsiteY24" fmla="*/ 707886 h 707886"/>
              <a:gd name="connsiteX25" fmla="*/ 7879625 w 11304104"/>
              <a:gd name="connsiteY25" fmla="*/ 707886 h 707886"/>
              <a:gd name="connsiteX26" fmla="*/ 7440760 w 11304104"/>
              <a:gd name="connsiteY26" fmla="*/ 707886 h 707886"/>
              <a:gd name="connsiteX27" fmla="*/ 6888854 w 11304104"/>
              <a:gd name="connsiteY27" fmla="*/ 707886 h 707886"/>
              <a:gd name="connsiteX28" fmla="*/ 6563030 w 11304104"/>
              <a:gd name="connsiteY28" fmla="*/ 707886 h 707886"/>
              <a:gd name="connsiteX29" fmla="*/ 5785041 w 11304104"/>
              <a:gd name="connsiteY29" fmla="*/ 707886 h 707886"/>
              <a:gd name="connsiteX30" fmla="*/ 4894012 w 11304104"/>
              <a:gd name="connsiteY30" fmla="*/ 707886 h 707886"/>
              <a:gd name="connsiteX31" fmla="*/ 4568188 w 11304104"/>
              <a:gd name="connsiteY31" fmla="*/ 707886 h 707886"/>
              <a:gd name="connsiteX32" fmla="*/ 4016282 w 11304104"/>
              <a:gd name="connsiteY32" fmla="*/ 707886 h 707886"/>
              <a:gd name="connsiteX33" fmla="*/ 3238293 w 11304104"/>
              <a:gd name="connsiteY33" fmla="*/ 707886 h 707886"/>
              <a:gd name="connsiteX34" fmla="*/ 2573346 w 11304104"/>
              <a:gd name="connsiteY34" fmla="*/ 707886 h 707886"/>
              <a:gd name="connsiteX35" fmla="*/ 2247522 w 11304104"/>
              <a:gd name="connsiteY35" fmla="*/ 707886 h 707886"/>
              <a:gd name="connsiteX36" fmla="*/ 1695616 w 11304104"/>
              <a:gd name="connsiteY36" fmla="*/ 707886 h 707886"/>
              <a:gd name="connsiteX37" fmla="*/ 1143709 w 11304104"/>
              <a:gd name="connsiteY37" fmla="*/ 707886 h 707886"/>
              <a:gd name="connsiteX38" fmla="*/ 817885 w 11304104"/>
              <a:gd name="connsiteY38" fmla="*/ 707886 h 707886"/>
              <a:gd name="connsiteX39" fmla="*/ 0 w 11304104"/>
              <a:gd name="connsiteY39" fmla="*/ 707886 h 707886"/>
              <a:gd name="connsiteX40" fmla="*/ 0 w 11304104"/>
              <a:gd name="connsiteY40" fmla="*/ 361022 h 707886"/>
              <a:gd name="connsiteX41" fmla="*/ 0 w 11304104"/>
              <a:gd name="connsiteY41" fmla="*/ 0 h 70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1304104" h="707886" fill="none" extrusionOk="0">
                <a:moveTo>
                  <a:pt x="0" y="0"/>
                </a:moveTo>
                <a:cubicBezTo>
                  <a:pt x="145110" y="9375"/>
                  <a:pt x="385984" y="-16251"/>
                  <a:pt x="551906" y="0"/>
                </a:cubicBezTo>
                <a:cubicBezTo>
                  <a:pt x="717828" y="16251"/>
                  <a:pt x="773951" y="-825"/>
                  <a:pt x="877730" y="0"/>
                </a:cubicBezTo>
                <a:cubicBezTo>
                  <a:pt x="981509" y="825"/>
                  <a:pt x="1195152" y="8038"/>
                  <a:pt x="1316596" y="0"/>
                </a:cubicBezTo>
                <a:cubicBezTo>
                  <a:pt x="1438040" y="-8038"/>
                  <a:pt x="1789923" y="9944"/>
                  <a:pt x="2094584" y="0"/>
                </a:cubicBezTo>
                <a:cubicBezTo>
                  <a:pt x="2399245" y="-9944"/>
                  <a:pt x="2495860" y="16210"/>
                  <a:pt x="2759531" y="0"/>
                </a:cubicBezTo>
                <a:cubicBezTo>
                  <a:pt x="3023202" y="-16210"/>
                  <a:pt x="3299880" y="35963"/>
                  <a:pt x="3537520" y="0"/>
                </a:cubicBezTo>
                <a:cubicBezTo>
                  <a:pt x="3775160" y="-35963"/>
                  <a:pt x="3851895" y="-10954"/>
                  <a:pt x="4089426" y="0"/>
                </a:cubicBezTo>
                <a:cubicBezTo>
                  <a:pt x="4326957" y="10954"/>
                  <a:pt x="4614716" y="-21653"/>
                  <a:pt x="4754373" y="0"/>
                </a:cubicBezTo>
                <a:cubicBezTo>
                  <a:pt x="4894030" y="21653"/>
                  <a:pt x="5107303" y="8306"/>
                  <a:pt x="5419320" y="0"/>
                </a:cubicBezTo>
                <a:cubicBezTo>
                  <a:pt x="5731337" y="-8306"/>
                  <a:pt x="5848391" y="12991"/>
                  <a:pt x="5971227" y="0"/>
                </a:cubicBezTo>
                <a:cubicBezTo>
                  <a:pt x="6094063" y="-12991"/>
                  <a:pt x="6344848" y="4593"/>
                  <a:pt x="6636174" y="0"/>
                </a:cubicBezTo>
                <a:cubicBezTo>
                  <a:pt x="6927500" y="-4593"/>
                  <a:pt x="7285708" y="-9857"/>
                  <a:pt x="7527203" y="0"/>
                </a:cubicBezTo>
                <a:cubicBezTo>
                  <a:pt x="7768698" y="9857"/>
                  <a:pt x="7800679" y="-19814"/>
                  <a:pt x="7966069" y="0"/>
                </a:cubicBezTo>
                <a:cubicBezTo>
                  <a:pt x="8131459" y="19814"/>
                  <a:pt x="8367021" y="-14432"/>
                  <a:pt x="8744057" y="0"/>
                </a:cubicBezTo>
                <a:cubicBezTo>
                  <a:pt x="9121093" y="14432"/>
                  <a:pt x="9192008" y="-5946"/>
                  <a:pt x="9522045" y="0"/>
                </a:cubicBezTo>
                <a:cubicBezTo>
                  <a:pt x="9852082" y="5946"/>
                  <a:pt x="9915683" y="-6284"/>
                  <a:pt x="10073952" y="0"/>
                </a:cubicBezTo>
                <a:cubicBezTo>
                  <a:pt x="10232221" y="6284"/>
                  <a:pt x="11054231" y="26274"/>
                  <a:pt x="11304104" y="0"/>
                </a:cubicBezTo>
                <a:cubicBezTo>
                  <a:pt x="11295656" y="70933"/>
                  <a:pt x="11304631" y="199691"/>
                  <a:pt x="11304104" y="346864"/>
                </a:cubicBezTo>
                <a:cubicBezTo>
                  <a:pt x="11303577" y="494037"/>
                  <a:pt x="11318937" y="586718"/>
                  <a:pt x="11304104" y="707886"/>
                </a:cubicBezTo>
                <a:cubicBezTo>
                  <a:pt x="10985475" y="724013"/>
                  <a:pt x="10729397" y="671505"/>
                  <a:pt x="10413075" y="707886"/>
                </a:cubicBezTo>
                <a:cubicBezTo>
                  <a:pt x="10096753" y="744267"/>
                  <a:pt x="10116112" y="728156"/>
                  <a:pt x="9861168" y="707886"/>
                </a:cubicBezTo>
                <a:cubicBezTo>
                  <a:pt x="9606224" y="687616"/>
                  <a:pt x="9569793" y="718094"/>
                  <a:pt x="9422303" y="707886"/>
                </a:cubicBezTo>
                <a:cubicBezTo>
                  <a:pt x="9274813" y="697678"/>
                  <a:pt x="9052975" y="733747"/>
                  <a:pt x="8870397" y="707886"/>
                </a:cubicBezTo>
                <a:cubicBezTo>
                  <a:pt x="8687819" y="682025"/>
                  <a:pt x="8587862" y="703359"/>
                  <a:pt x="8318491" y="707886"/>
                </a:cubicBezTo>
                <a:cubicBezTo>
                  <a:pt x="8049120" y="712413"/>
                  <a:pt x="7994044" y="705567"/>
                  <a:pt x="7879625" y="707886"/>
                </a:cubicBezTo>
                <a:cubicBezTo>
                  <a:pt x="7765206" y="710205"/>
                  <a:pt x="7606892" y="699033"/>
                  <a:pt x="7440760" y="707886"/>
                </a:cubicBezTo>
                <a:cubicBezTo>
                  <a:pt x="7274629" y="716739"/>
                  <a:pt x="7066123" y="711329"/>
                  <a:pt x="6888854" y="707886"/>
                </a:cubicBezTo>
                <a:cubicBezTo>
                  <a:pt x="6711585" y="704443"/>
                  <a:pt x="6649838" y="694044"/>
                  <a:pt x="6563030" y="707886"/>
                </a:cubicBezTo>
                <a:cubicBezTo>
                  <a:pt x="6476222" y="721728"/>
                  <a:pt x="5979659" y="670765"/>
                  <a:pt x="5785041" y="707886"/>
                </a:cubicBezTo>
                <a:cubicBezTo>
                  <a:pt x="5590423" y="745007"/>
                  <a:pt x="5193389" y="729774"/>
                  <a:pt x="4894012" y="707886"/>
                </a:cubicBezTo>
                <a:cubicBezTo>
                  <a:pt x="4594635" y="685998"/>
                  <a:pt x="4664899" y="720879"/>
                  <a:pt x="4568188" y="707886"/>
                </a:cubicBezTo>
                <a:cubicBezTo>
                  <a:pt x="4471477" y="694893"/>
                  <a:pt x="4148956" y="689921"/>
                  <a:pt x="4016282" y="707886"/>
                </a:cubicBezTo>
                <a:cubicBezTo>
                  <a:pt x="3883608" y="725851"/>
                  <a:pt x="3462889" y="739245"/>
                  <a:pt x="3238293" y="707886"/>
                </a:cubicBezTo>
                <a:cubicBezTo>
                  <a:pt x="3013697" y="676527"/>
                  <a:pt x="2795248" y="701637"/>
                  <a:pt x="2573346" y="707886"/>
                </a:cubicBezTo>
                <a:cubicBezTo>
                  <a:pt x="2351444" y="714135"/>
                  <a:pt x="2374881" y="718658"/>
                  <a:pt x="2247522" y="707886"/>
                </a:cubicBezTo>
                <a:cubicBezTo>
                  <a:pt x="2120163" y="697114"/>
                  <a:pt x="1864784" y="699907"/>
                  <a:pt x="1695616" y="707886"/>
                </a:cubicBezTo>
                <a:cubicBezTo>
                  <a:pt x="1526448" y="715865"/>
                  <a:pt x="1353839" y="683593"/>
                  <a:pt x="1143709" y="707886"/>
                </a:cubicBezTo>
                <a:cubicBezTo>
                  <a:pt x="933579" y="732179"/>
                  <a:pt x="909360" y="720665"/>
                  <a:pt x="817885" y="707886"/>
                </a:cubicBezTo>
                <a:cubicBezTo>
                  <a:pt x="726410" y="695107"/>
                  <a:pt x="240352" y="717805"/>
                  <a:pt x="0" y="707886"/>
                </a:cubicBezTo>
                <a:cubicBezTo>
                  <a:pt x="-4677" y="632974"/>
                  <a:pt x="-12803" y="494059"/>
                  <a:pt x="0" y="361022"/>
                </a:cubicBezTo>
                <a:cubicBezTo>
                  <a:pt x="12803" y="227985"/>
                  <a:pt x="-6668" y="173118"/>
                  <a:pt x="0" y="0"/>
                </a:cubicBezTo>
                <a:close/>
              </a:path>
              <a:path w="11304104" h="707886" stroke="0" extrusionOk="0">
                <a:moveTo>
                  <a:pt x="0" y="0"/>
                </a:moveTo>
                <a:cubicBezTo>
                  <a:pt x="152765" y="-13112"/>
                  <a:pt x="409329" y="-28079"/>
                  <a:pt x="664947" y="0"/>
                </a:cubicBezTo>
                <a:cubicBezTo>
                  <a:pt x="920565" y="28079"/>
                  <a:pt x="1329889" y="-24943"/>
                  <a:pt x="1555977" y="0"/>
                </a:cubicBezTo>
                <a:cubicBezTo>
                  <a:pt x="1782065" y="24943"/>
                  <a:pt x="2127452" y="3134"/>
                  <a:pt x="2333965" y="0"/>
                </a:cubicBezTo>
                <a:cubicBezTo>
                  <a:pt x="2540478" y="-3134"/>
                  <a:pt x="2953199" y="-11444"/>
                  <a:pt x="3224994" y="0"/>
                </a:cubicBezTo>
                <a:cubicBezTo>
                  <a:pt x="3496789" y="11444"/>
                  <a:pt x="3550593" y="-12941"/>
                  <a:pt x="3776901" y="0"/>
                </a:cubicBezTo>
                <a:cubicBezTo>
                  <a:pt x="4003209" y="12941"/>
                  <a:pt x="4124547" y="-6171"/>
                  <a:pt x="4215766" y="0"/>
                </a:cubicBezTo>
                <a:cubicBezTo>
                  <a:pt x="4306985" y="6171"/>
                  <a:pt x="4597422" y="1609"/>
                  <a:pt x="4767672" y="0"/>
                </a:cubicBezTo>
                <a:cubicBezTo>
                  <a:pt x="4937922" y="-1609"/>
                  <a:pt x="5285006" y="32236"/>
                  <a:pt x="5658701" y="0"/>
                </a:cubicBezTo>
                <a:cubicBezTo>
                  <a:pt x="6032396" y="-32236"/>
                  <a:pt x="6105259" y="43481"/>
                  <a:pt x="6549731" y="0"/>
                </a:cubicBezTo>
                <a:cubicBezTo>
                  <a:pt x="6994203" y="-43481"/>
                  <a:pt x="6881175" y="7651"/>
                  <a:pt x="6988596" y="0"/>
                </a:cubicBezTo>
                <a:cubicBezTo>
                  <a:pt x="7096018" y="-7651"/>
                  <a:pt x="7444608" y="6338"/>
                  <a:pt x="7653543" y="0"/>
                </a:cubicBezTo>
                <a:cubicBezTo>
                  <a:pt x="7862478" y="-6338"/>
                  <a:pt x="7916604" y="2342"/>
                  <a:pt x="8092409" y="0"/>
                </a:cubicBezTo>
                <a:cubicBezTo>
                  <a:pt x="8268214" y="-2342"/>
                  <a:pt x="8497617" y="11687"/>
                  <a:pt x="8644315" y="0"/>
                </a:cubicBezTo>
                <a:cubicBezTo>
                  <a:pt x="8791013" y="-11687"/>
                  <a:pt x="9212217" y="20791"/>
                  <a:pt x="9422303" y="0"/>
                </a:cubicBezTo>
                <a:cubicBezTo>
                  <a:pt x="9632389" y="-20791"/>
                  <a:pt x="10042409" y="-31783"/>
                  <a:pt x="10313333" y="0"/>
                </a:cubicBezTo>
                <a:cubicBezTo>
                  <a:pt x="10584257" y="31783"/>
                  <a:pt x="10903302" y="-1802"/>
                  <a:pt x="11304104" y="0"/>
                </a:cubicBezTo>
                <a:cubicBezTo>
                  <a:pt x="11288970" y="77289"/>
                  <a:pt x="11293422" y="188384"/>
                  <a:pt x="11304104" y="332706"/>
                </a:cubicBezTo>
                <a:cubicBezTo>
                  <a:pt x="11314786" y="477028"/>
                  <a:pt x="11296585" y="599312"/>
                  <a:pt x="11304104" y="707886"/>
                </a:cubicBezTo>
                <a:cubicBezTo>
                  <a:pt x="11044922" y="743461"/>
                  <a:pt x="10815886" y="723599"/>
                  <a:pt x="10526116" y="707886"/>
                </a:cubicBezTo>
                <a:cubicBezTo>
                  <a:pt x="10236346" y="692173"/>
                  <a:pt x="10021527" y="749079"/>
                  <a:pt x="9635086" y="707886"/>
                </a:cubicBezTo>
                <a:cubicBezTo>
                  <a:pt x="9248645" y="666694"/>
                  <a:pt x="9244261" y="711254"/>
                  <a:pt x="9083180" y="707886"/>
                </a:cubicBezTo>
                <a:cubicBezTo>
                  <a:pt x="8922099" y="704518"/>
                  <a:pt x="8832061" y="687266"/>
                  <a:pt x="8644315" y="707886"/>
                </a:cubicBezTo>
                <a:cubicBezTo>
                  <a:pt x="8456570" y="728506"/>
                  <a:pt x="8094492" y="740566"/>
                  <a:pt x="7866326" y="707886"/>
                </a:cubicBezTo>
                <a:cubicBezTo>
                  <a:pt x="7638160" y="675206"/>
                  <a:pt x="7638777" y="701225"/>
                  <a:pt x="7540502" y="707886"/>
                </a:cubicBezTo>
                <a:cubicBezTo>
                  <a:pt x="7442227" y="714547"/>
                  <a:pt x="6872143" y="698752"/>
                  <a:pt x="6649473" y="707886"/>
                </a:cubicBezTo>
                <a:cubicBezTo>
                  <a:pt x="6426803" y="717020"/>
                  <a:pt x="6229391" y="699479"/>
                  <a:pt x="5984526" y="707886"/>
                </a:cubicBezTo>
                <a:cubicBezTo>
                  <a:pt x="5739661" y="716293"/>
                  <a:pt x="5371913" y="735502"/>
                  <a:pt x="5093496" y="707886"/>
                </a:cubicBezTo>
                <a:cubicBezTo>
                  <a:pt x="4815079" y="680271"/>
                  <a:pt x="4616903" y="705096"/>
                  <a:pt x="4315508" y="707886"/>
                </a:cubicBezTo>
                <a:cubicBezTo>
                  <a:pt x="4014113" y="710676"/>
                  <a:pt x="4001210" y="724348"/>
                  <a:pt x="3876643" y="707886"/>
                </a:cubicBezTo>
                <a:cubicBezTo>
                  <a:pt x="3752076" y="691424"/>
                  <a:pt x="3307626" y="682247"/>
                  <a:pt x="2985613" y="707886"/>
                </a:cubicBezTo>
                <a:cubicBezTo>
                  <a:pt x="2663600" y="733526"/>
                  <a:pt x="2499820" y="715715"/>
                  <a:pt x="2320666" y="707886"/>
                </a:cubicBezTo>
                <a:cubicBezTo>
                  <a:pt x="2141512" y="700057"/>
                  <a:pt x="1932884" y="719926"/>
                  <a:pt x="1655719" y="707886"/>
                </a:cubicBezTo>
                <a:cubicBezTo>
                  <a:pt x="1378554" y="695846"/>
                  <a:pt x="1423286" y="718634"/>
                  <a:pt x="1329895" y="707886"/>
                </a:cubicBezTo>
                <a:cubicBezTo>
                  <a:pt x="1236504" y="697138"/>
                  <a:pt x="1155140" y="718313"/>
                  <a:pt x="1004070" y="707886"/>
                </a:cubicBezTo>
                <a:cubicBezTo>
                  <a:pt x="853001" y="697459"/>
                  <a:pt x="376822" y="660370"/>
                  <a:pt x="0" y="707886"/>
                </a:cubicBezTo>
                <a:cubicBezTo>
                  <a:pt x="17960" y="566122"/>
                  <a:pt x="-1020" y="494894"/>
                  <a:pt x="0" y="346864"/>
                </a:cubicBezTo>
                <a:cubicBezTo>
                  <a:pt x="1020" y="198834"/>
                  <a:pt x="-10410" y="109396"/>
                  <a:pt x="0" y="0"/>
                </a:cubicBezTo>
                <a:close/>
              </a:path>
            </a:pathLst>
          </a:custGeom>
          <a:solidFill>
            <a:schemeClr val="bg1"/>
          </a:solidFill>
          <a:ln>
            <a:solidFill>
              <a:schemeClr val="tx1"/>
            </a:solidFill>
            <a:extLst>
              <a:ext uri="{C807C97D-BFC1-408E-A445-0C87EB9F89A2}">
                <ask:lineSketchStyleProps xmlns:ask="http://schemas.microsoft.com/office/drawing/2018/sketchyshapes" sd="2956732728">
                  <a:prstGeom prst="rect">
                    <a:avLst/>
                  </a:prstGeom>
                  <ask:type>
                    <ask:lineSketchFreehand/>
                  </ask:type>
                </ask:lineSketchStyleProps>
              </a:ext>
            </a:extLst>
          </a:ln>
          <a:effectLst>
            <a:outerShdw blurRad="50800" dist="38100" dir="5400000" algn="t" rotWithShape="0">
              <a:prstClr val="black">
                <a:alpha val="40000"/>
              </a:prstClr>
            </a:outerShdw>
          </a:effectLst>
        </p:spPr>
        <p:txBody>
          <a:bodyPr wrap="square" rtlCol="0">
            <a:spAutoFit/>
          </a:bodyPr>
          <a:lstStyle/>
          <a:p>
            <a:pPr algn="ctr"/>
            <a:r>
              <a:rPr lang="en-GB" sz="2000" b="1" dirty="0">
                <a:solidFill>
                  <a:srgbClr val="C00000"/>
                </a:solidFill>
                <a:latin typeface="Aptos" panose="020B0004020202020204" pitchFamily="34" charset="0"/>
              </a:rPr>
              <a:t>An assessment of a lack of capacity is ‘universal’ and applies to many or all aspects of the person’s daily life </a:t>
            </a:r>
            <a:r>
              <a:rPr lang="en-GB" sz="2000" b="1" dirty="0">
                <a:solidFill>
                  <a:srgbClr val="669900"/>
                </a:solidFill>
                <a:latin typeface="Aptos" panose="020B0004020202020204" pitchFamily="34" charset="0"/>
              </a:rPr>
              <a:t>– in fact, it will refer only to the assessed specific decsion at that specific time.</a:t>
            </a:r>
          </a:p>
        </p:txBody>
      </p:sp>
      <p:sp>
        <p:nvSpPr>
          <p:cNvPr id="12" name="TextBox 11">
            <a:extLst>
              <a:ext uri="{FF2B5EF4-FFF2-40B4-BE49-F238E27FC236}">
                <a16:creationId xmlns:a16="http://schemas.microsoft.com/office/drawing/2014/main" id="{D64B2B8D-24DD-D2F8-A8CC-A9855F9D0C11}"/>
              </a:ext>
            </a:extLst>
          </p:cNvPr>
          <p:cNvSpPr txBox="1"/>
          <p:nvPr/>
        </p:nvSpPr>
        <p:spPr>
          <a:xfrm>
            <a:off x="490329" y="4329301"/>
            <a:ext cx="11304103" cy="1015663"/>
          </a:xfrm>
          <a:custGeom>
            <a:avLst/>
            <a:gdLst>
              <a:gd name="connsiteX0" fmla="*/ 0 w 11304103"/>
              <a:gd name="connsiteY0" fmla="*/ 0 h 1015663"/>
              <a:gd name="connsiteX1" fmla="*/ 551906 w 11304103"/>
              <a:gd name="connsiteY1" fmla="*/ 0 h 1015663"/>
              <a:gd name="connsiteX2" fmla="*/ 877730 w 11304103"/>
              <a:gd name="connsiteY2" fmla="*/ 0 h 1015663"/>
              <a:gd name="connsiteX3" fmla="*/ 1316596 w 11304103"/>
              <a:gd name="connsiteY3" fmla="*/ 0 h 1015663"/>
              <a:gd name="connsiteX4" fmla="*/ 2094584 w 11304103"/>
              <a:gd name="connsiteY4" fmla="*/ 0 h 1015663"/>
              <a:gd name="connsiteX5" fmla="*/ 2759531 w 11304103"/>
              <a:gd name="connsiteY5" fmla="*/ 0 h 1015663"/>
              <a:gd name="connsiteX6" fmla="*/ 3537519 w 11304103"/>
              <a:gd name="connsiteY6" fmla="*/ 0 h 1015663"/>
              <a:gd name="connsiteX7" fmla="*/ 4089425 w 11304103"/>
              <a:gd name="connsiteY7" fmla="*/ 0 h 1015663"/>
              <a:gd name="connsiteX8" fmla="*/ 4754373 w 11304103"/>
              <a:gd name="connsiteY8" fmla="*/ 0 h 1015663"/>
              <a:gd name="connsiteX9" fmla="*/ 5419320 w 11304103"/>
              <a:gd name="connsiteY9" fmla="*/ 0 h 1015663"/>
              <a:gd name="connsiteX10" fmla="*/ 5971226 w 11304103"/>
              <a:gd name="connsiteY10" fmla="*/ 0 h 1015663"/>
              <a:gd name="connsiteX11" fmla="*/ 6636173 w 11304103"/>
              <a:gd name="connsiteY11" fmla="*/ 0 h 1015663"/>
              <a:gd name="connsiteX12" fmla="*/ 7527203 w 11304103"/>
              <a:gd name="connsiteY12" fmla="*/ 0 h 1015663"/>
              <a:gd name="connsiteX13" fmla="*/ 7966068 w 11304103"/>
              <a:gd name="connsiteY13" fmla="*/ 0 h 1015663"/>
              <a:gd name="connsiteX14" fmla="*/ 8744056 w 11304103"/>
              <a:gd name="connsiteY14" fmla="*/ 0 h 1015663"/>
              <a:gd name="connsiteX15" fmla="*/ 9522044 w 11304103"/>
              <a:gd name="connsiteY15" fmla="*/ 0 h 1015663"/>
              <a:gd name="connsiteX16" fmla="*/ 10073951 w 11304103"/>
              <a:gd name="connsiteY16" fmla="*/ 0 h 1015663"/>
              <a:gd name="connsiteX17" fmla="*/ 11304103 w 11304103"/>
              <a:gd name="connsiteY17" fmla="*/ 0 h 1015663"/>
              <a:gd name="connsiteX18" fmla="*/ 11304103 w 11304103"/>
              <a:gd name="connsiteY18" fmla="*/ 497675 h 1015663"/>
              <a:gd name="connsiteX19" fmla="*/ 11304103 w 11304103"/>
              <a:gd name="connsiteY19" fmla="*/ 1015663 h 1015663"/>
              <a:gd name="connsiteX20" fmla="*/ 10413074 w 11304103"/>
              <a:gd name="connsiteY20" fmla="*/ 1015663 h 1015663"/>
              <a:gd name="connsiteX21" fmla="*/ 9861167 w 11304103"/>
              <a:gd name="connsiteY21" fmla="*/ 1015663 h 1015663"/>
              <a:gd name="connsiteX22" fmla="*/ 9422302 w 11304103"/>
              <a:gd name="connsiteY22" fmla="*/ 1015663 h 1015663"/>
              <a:gd name="connsiteX23" fmla="*/ 8870396 w 11304103"/>
              <a:gd name="connsiteY23" fmla="*/ 1015663 h 1015663"/>
              <a:gd name="connsiteX24" fmla="*/ 8318490 w 11304103"/>
              <a:gd name="connsiteY24" fmla="*/ 1015663 h 1015663"/>
              <a:gd name="connsiteX25" fmla="*/ 7879625 w 11304103"/>
              <a:gd name="connsiteY25" fmla="*/ 1015663 h 1015663"/>
              <a:gd name="connsiteX26" fmla="*/ 7440760 w 11304103"/>
              <a:gd name="connsiteY26" fmla="*/ 1015663 h 1015663"/>
              <a:gd name="connsiteX27" fmla="*/ 6888853 w 11304103"/>
              <a:gd name="connsiteY27" fmla="*/ 1015663 h 1015663"/>
              <a:gd name="connsiteX28" fmla="*/ 6563029 w 11304103"/>
              <a:gd name="connsiteY28" fmla="*/ 1015663 h 1015663"/>
              <a:gd name="connsiteX29" fmla="*/ 5785041 w 11304103"/>
              <a:gd name="connsiteY29" fmla="*/ 1015663 h 1015663"/>
              <a:gd name="connsiteX30" fmla="*/ 4894012 w 11304103"/>
              <a:gd name="connsiteY30" fmla="*/ 1015663 h 1015663"/>
              <a:gd name="connsiteX31" fmla="*/ 4568188 w 11304103"/>
              <a:gd name="connsiteY31" fmla="*/ 1015663 h 1015663"/>
              <a:gd name="connsiteX32" fmla="*/ 4016281 w 11304103"/>
              <a:gd name="connsiteY32" fmla="*/ 1015663 h 1015663"/>
              <a:gd name="connsiteX33" fmla="*/ 3238293 w 11304103"/>
              <a:gd name="connsiteY33" fmla="*/ 1015663 h 1015663"/>
              <a:gd name="connsiteX34" fmla="*/ 2573346 w 11304103"/>
              <a:gd name="connsiteY34" fmla="*/ 1015663 h 1015663"/>
              <a:gd name="connsiteX35" fmla="*/ 2247522 w 11304103"/>
              <a:gd name="connsiteY35" fmla="*/ 1015663 h 1015663"/>
              <a:gd name="connsiteX36" fmla="*/ 1695615 w 11304103"/>
              <a:gd name="connsiteY36" fmla="*/ 1015663 h 1015663"/>
              <a:gd name="connsiteX37" fmla="*/ 1143709 w 11304103"/>
              <a:gd name="connsiteY37" fmla="*/ 1015663 h 1015663"/>
              <a:gd name="connsiteX38" fmla="*/ 817885 w 11304103"/>
              <a:gd name="connsiteY38" fmla="*/ 1015663 h 1015663"/>
              <a:gd name="connsiteX39" fmla="*/ 0 w 11304103"/>
              <a:gd name="connsiteY39" fmla="*/ 1015663 h 1015663"/>
              <a:gd name="connsiteX40" fmla="*/ 0 w 11304103"/>
              <a:gd name="connsiteY40" fmla="*/ 517988 h 1015663"/>
              <a:gd name="connsiteX41" fmla="*/ 0 w 11304103"/>
              <a:gd name="connsiteY41" fmla="*/ 0 h 101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1304103" h="1015663" fill="none" extrusionOk="0">
                <a:moveTo>
                  <a:pt x="0" y="0"/>
                </a:moveTo>
                <a:cubicBezTo>
                  <a:pt x="145110" y="9375"/>
                  <a:pt x="385984" y="-16251"/>
                  <a:pt x="551906" y="0"/>
                </a:cubicBezTo>
                <a:cubicBezTo>
                  <a:pt x="717828" y="16251"/>
                  <a:pt x="773951" y="-825"/>
                  <a:pt x="877730" y="0"/>
                </a:cubicBezTo>
                <a:cubicBezTo>
                  <a:pt x="981509" y="825"/>
                  <a:pt x="1195152" y="8038"/>
                  <a:pt x="1316596" y="0"/>
                </a:cubicBezTo>
                <a:cubicBezTo>
                  <a:pt x="1438040" y="-8038"/>
                  <a:pt x="1789923" y="9944"/>
                  <a:pt x="2094584" y="0"/>
                </a:cubicBezTo>
                <a:cubicBezTo>
                  <a:pt x="2399245" y="-9944"/>
                  <a:pt x="2495860" y="16210"/>
                  <a:pt x="2759531" y="0"/>
                </a:cubicBezTo>
                <a:cubicBezTo>
                  <a:pt x="3023202" y="-16210"/>
                  <a:pt x="3302944" y="-36863"/>
                  <a:pt x="3537519" y="0"/>
                </a:cubicBezTo>
                <a:cubicBezTo>
                  <a:pt x="3772094" y="36863"/>
                  <a:pt x="3851894" y="-10954"/>
                  <a:pt x="4089425" y="0"/>
                </a:cubicBezTo>
                <a:cubicBezTo>
                  <a:pt x="4326956" y="10954"/>
                  <a:pt x="4611482" y="-25018"/>
                  <a:pt x="4754373" y="0"/>
                </a:cubicBezTo>
                <a:cubicBezTo>
                  <a:pt x="4897264" y="25018"/>
                  <a:pt x="5107303" y="8306"/>
                  <a:pt x="5419320" y="0"/>
                </a:cubicBezTo>
                <a:cubicBezTo>
                  <a:pt x="5731337" y="-8306"/>
                  <a:pt x="5855842" y="18829"/>
                  <a:pt x="5971226" y="0"/>
                </a:cubicBezTo>
                <a:cubicBezTo>
                  <a:pt x="6086610" y="-18829"/>
                  <a:pt x="6344847" y="4593"/>
                  <a:pt x="6636173" y="0"/>
                </a:cubicBezTo>
                <a:cubicBezTo>
                  <a:pt x="6927499" y="-4593"/>
                  <a:pt x="7281980" y="-14222"/>
                  <a:pt x="7527203" y="0"/>
                </a:cubicBezTo>
                <a:cubicBezTo>
                  <a:pt x="7772426" y="14222"/>
                  <a:pt x="7802744" y="-16915"/>
                  <a:pt x="7966068" y="0"/>
                </a:cubicBezTo>
                <a:cubicBezTo>
                  <a:pt x="8129393" y="16915"/>
                  <a:pt x="8367020" y="-14432"/>
                  <a:pt x="8744056" y="0"/>
                </a:cubicBezTo>
                <a:cubicBezTo>
                  <a:pt x="9121092" y="14432"/>
                  <a:pt x="9192007" y="-5946"/>
                  <a:pt x="9522044" y="0"/>
                </a:cubicBezTo>
                <a:cubicBezTo>
                  <a:pt x="9852081" y="5946"/>
                  <a:pt x="9915682" y="-6284"/>
                  <a:pt x="10073951" y="0"/>
                </a:cubicBezTo>
                <a:cubicBezTo>
                  <a:pt x="10232220" y="6284"/>
                  <a:pt x="11054230" y="26274"/>
                  <a:pt x="11304103" y="0"/>
                </a:cubicBezTo>
                <a:cubicBezTo>
                  <a:pt x="11325337" y="191238"/>
                  <a:pt x="11294968" y="330426"/>
                  <a:pt x="11304103" y="497675"/>
                </a:cubicBezTo>
                <a:cubicBezTo>
                  <a:pt x="11313238" y="664925"/>
                  <a:pt x="11296352" y="764429"/>
                  <a:pt x="11304103" y="1015663"/>
                </a:cubicBezTo>
                <a:cubicBezTo>
                  <a:pt x="10985474" y="1031790"/>
                  <a:pt x="10729396" y="979282"/>
                  <a:pt x="10413074" y="1015663"/>
                </a:cubicBezTo>
                <a:cubicBezTo>
                  <a:pt x="10096752" y="1052044"/>
                  <a:pt x="10116111" y="1035933"/>
                  <a:pt x="9861167" y="1015663"/>
                </a:cubicBezTo>
                <a:cubicBezTo>
                  <a:pt x="9606223" y="995393"/>
                  <a:pt x="9569792" y="1025871"/>
                  <a:pt x="9422302" y="1015663"/>
                </a:cubicBezTo>
                <a:cubicBezTo>
                  <a:pt x="9274812" y="1005455"/>
                  <a:pt x="9052974" y="1041524"/>
                  <a:pt x="8870396" y="1015663"/>
                </a:cubicBezTo>
                <a:cubicBezTo>
                  <a:pt x="8687818" y="989802"/>
                  <a:pt x="8587861" y="1011136"/>
                  <a:pt x="8318490" y="1015663"/>
                </a:cubicBezTo>
                <a:cubicBezTo>
                  <a:pt x="8049119" y="1020190"/>
                  <a:pt x="7991598" y="1013319"/>
                  <a:pt x="7879625" y="1015663"/>
                </a:cubicBezTo>
                <a:cubicBezTo>
                  <a:pt x="7767652" y="1018007"/>
                  <a:pt x="7606892" y="1006810"/>
                  <a:pt x="7440760" y="1015663"/>
                </a:cubicBezTo>
                <a:cubicBezTo>
                  <a:pt x="7274629" y="1024516"/>
                  <a:pt x="7066800" y="1019698"/>
                  <a:pt x="6888853" y="1015663"/>
                </a:cubicBezTo>
                <a:cubicBezTo>
                  <a:pt x="6710906" y="1011628"/>
                  <a:pt x="6649837" y="1001821"/>
                  <a:pt x="6563029" y="1015663"/>
                </a:cubicBezTo>
                <a:cubicBezTo>
                  <a:pt x="6476221" y="1029505"/>
                  <a:pt x="5979634" y="1051821"/>
                  <a:pt x="5785041" y="1015663"/>
                </a:cubicBezTo>
                <a:cubicBezTo>
                  <a:pt x="5590448" y="979505"/>
                  <a:pt x="5193389" y="1037551"/>
                  <a:pt x="4894012" y="1015663"/>
                </a:cubicBezTo>
                <a:cubicBezTo>
                  <a:pt x="4594635" y="993775"/>
                  <a:pt x="4664899" y="1028656"/>
                  <a:pt x="4568188" y="1015663"/>
                </a:cubicBezTo>
                <a:cubicBezTo>
                  <a:pt x="4471477" y="1002670"/>
                  <a:pt x="4151582" y="998123"/>
                  <a:pt x="4016281" y="1015663"/>
                </a:cubicBezTo>
                <a:cubicBezTo>
                  <a:pt x="3880980" y="1033203"/>
                  <a:pt x="3457899" y="1043505"/>
                  <a:pt x="3238293" y="1015663"/>
                </a:cubicBezTo>
                <a:cubicBezTo>
                  <a:pt x="3018687" y="987821"/>
                  <a:pt x="2795248" y="1009414"/>
                  <a:pt x="2573346" y="1015663"/>
                </a:cubicBezTo>
                <a:cubicBezTo>
                  <a:pt x="2351444" y="1021912"/>
                  <a:pt x="2374881" y="1026435"/>
                  <a:pt x="2247522" y="1015663"/>
                </a:cubicBezTo>
                <a:cubicBezTo>
                  <a:pt x="2120163" y="1004891"/>
                  <a:pt x="1868499" y="1008382"/>
                  <a:pt x="1695615" y="1015663"/>
                </a:cubicBezTo>
                <a:cubicBezTo>
                  <a:pt x="1522731" y="1022944"/>
                  <a:pt x="1349667" y="988667"/>
                  <a:pt x="1143709" y="1015663"/>
                </a:cubicBezTo>
                <a:cubicBezTo>
                  <a:pt x="937751" y="1042659"/>
                  <a:pt x="909360" y="1028442"/>
                  <a:pt x="817885" y="1015663"/>
                </a:cubicBezTo>
                <a:cubicBezTo>
                  <a:pt x="726410" y="1002884"/>
                  <a:pt x="240352" y="1025582"/>
                  <a:pt x="0" y="1015663"/>
                </a:cubicBezTo>
                <a:cubicBezTo>
                  <a:pt x="-15385" y="774396"/>
                  <a:pt x="660" y="627981"/>
                  <a:pt x="0" y="517988"/>
                </a:cubicBezTo>
                <a:cubicBezTo>
                  <a:pt x="-660" y="407995"/>
                  <a:pt x="-4411" y="210276"/>
                  <a:pt x="0" y="0"/>
                </a:cubicBezTo>
                <a:close/>
              </a:path>
              <a:path w="11304103" h="1015663" stroke="0" extrusionOk="0">
                <a:moveTo>
                  <a:pt x="0" y="0"/>
                </a:moveTo>
                <a:cubicBezTo>
                  <a:pt x="152765" y="-13112"/>
                  <a:pt x="409329" y="-28079"/>
                  <a:pt x="664947" y="0"/>
                </a:cubicBezTo>
                <a:cubicBezTo>
                  <a:pt x="920565" y="28079"/>
                  <a:pt x="1329889" y="-24943"/>
                  <a:pt x="1555977" y="0"/>
                </a:cubicBezTo>
                <a:cubicBezTo>
                  <a:pt x="1782065" y="24943"/>
                  <a:pt x="2127452" y="3134"/>
                  <a:pt x="2333965" y="0"/>
                </a:cubicBezTo>
                <a:cubicBezTo>
                  <a:pt x="2540478" y="-3134"/>
                  <a:pt x="2953199" y="-11444"/>
                  <a:pt x="3224994" y="0"/>
                </a:cubicBezTo>
                <a:cubicBezTo>
                  <a:pt x="3496789" y="11444"/>
                  <a:pt x="3556437" y="-8027"/>
                  <a:pt x="3776900" y="0"/>
                </a:cubicBezTo>
                <a:cubicBezTo>
                  <a:pt x="3997363" y="8027"/>
                  <a:pt x="4124546" y="-6171"/>
                  <a:pt x="4215765" y="0"/>
                </a:cubicBezTo>
                <a:cubicBezTo>
                  <a:pt x="4306984" y="6171"/>
                  <a:pt x="4597310" y="-1833"/>
                  <a:pt x="4767672" y="0"/>
                </a:cubicBezTo>
                <a:cubicBezTo>
                  <a:pt x="4938034" y="1833"/>
                  <a:pt x="5285006" y="32236"/>
                  <a:pt x="5658701" y="0"/>
                </a:cubicBezTo>
                <a:cubicBezTo>
                  <a:pt x="6032396" y="-32236"/>
                  <a:pt x="6106194" y="-41365"/>
                  <a:pt x="6549730" y="0"/>
                </a:cubicBezTo>
                <a:cubicBezTo>
                  <a:pt x="6993266" y="41365"/>
                  <a:pt x="6881174" y="7651"/>
                  <a:pt x="6988595" y="0"/>
                </a:cubicBezTo>
                <a:cubicBezTo>
                  <a:pt x="7096017" y="-7651"/>
                  <a:pt x="7442944" y="236"/>
                  <a:pt x="7653543" y="0"/>
                </a:cubicBezTo>
                <a:cubicBezTo>
                  <a:pt x="7864142" y="-236"/>
                  <a:pt x="7916920" y="9671"/>
                  <a:pt x="8092408" y="0"/>
                </a:cubicBezTo>
                <a:cubicBezTo>
                  <a:pt x="8267897" y="-9671"/>
                  <a:pt x="8497616" y="11687"/>
                  <a:pt x="8644314" y="0"/>
                </a:cubicBezTo>
                <a:cubicBezTo>
                  <a:pt x="8791012" y="-11687"/>
                  <a:pt x="9212216" y="20791"/>
                  <a:pt x="9422302" y="0"/>
                </a:cubicBezTo>
                <a:cubicBezTo>
                  <a:pt x="9632388" y="-20791"/>
                  <a:pt x="10042408" y="-31783"/>
                  <a:pt x="10313332" y="0"/>
                </a:cubicBezTo>
                <a:cubicBezTo>
                  <a:pt x="10584256" y="31783"/>
                  <a:pt x="10903301" y="-1802"/>
                  <a:pt x="11304103" y="0"/>
                </a:cubicBezTo>
                <a:cubicBezTo>
                  <a:pt x="11310245" y="224974"/>
                  <a:pt x="11292818" y="310164"/>
                  <a:pt x="11304103" y="477362"/>
                </a:cubicBezTo>
                <a:cubicBezTo>
                  <a:pt x="11315388" y="644560"/>
                  <a:pt x="11295634" y="864255"/>
                  <a:pt x="11304103" y="1015663"/>
                </a:cubicBezTo>
                <a:cubicBezTo>
                  <a:pt x="11044921" y="1051238"/>
                  <a:pt x="10815885" y="1031376"/>
                  <a:pt x="10526115" y="1015663"/>
                </a:cubicBezTo>
                <a:cubicBezTo>
                  <a:pt x="10236345" y="999950"/>
                  <a:pt x="10021526" y="1056856"/>
                  <a:pt x="9635085" y="1015663"/>
                </a:cubicBezTo>
                <a:cubicBezTo>
                  <a:pt x="9248644" y="974471"/>
                  <a:pt x="9244260" y="1019031"/>
                  <a:pt x="9083179" y="1015663"/>
                </a:cubicBezTo>
                <a:cubicBezTo>
                  <a:pt x="8922098" y="1012295"/>
                  <a:pt x="8832060" y="995043"/>
                  <a:pt x="8644314" y="1015663"/>
                </a:cubicBezTo>
                <a:cubicBezTo>
                  <a:pt x="8456569" y="1036283"/>
                  <a:pt x="8093885" y="1044304"/>
                  <a:pt x="7866326" y="1015663"/>
                </a:cubicBezTo>
                <a:cubicBezTo>
                  <a:pt x="7638767" y="987022"/>
                  <a:pt x="7638777" y="1009002"/>
                  <a:pt x="7540502" y="1015663"/>
                </a:cubicBezTo>
                <a:cubicBezTo>
                  <a:pt x="7442227" y="1022324"/>
                  <a:pt x="6874828" y="1008569"/>
                  <a:pt x="6649472" y="1015663"/>
                </a:cubicBezTo>
                <a:cubicBezTo>
                  <a:pt x="6424116" y="1022758"/>
                  <a:pt x="6229390" y="1007256"/>
                  <a:pt x="5984525" y="1015663"/>
                </a:cubicBezTo>
                <a:cubicBezTo>
                  <a:pt x="5739660" y="1024070"/>
                  <a:pt x="5368777" y="1038800"/>
                  <a:pt x="5093496" y="1015663"/>
                </a:cubicBezTo>
                <a:cubicBezTo>
                  <a:pt x="4818215" y="992526"/>
                  <a:pt x="4616903" y="1012873"/>
                  <a:pt x="4315508" y="1015663"/>
                </a:cubicBezTo>
                <a:cubicBezTo>
                  <a:pt x="4014113" y="1018453"/>
                  <a:pt x="4004423" y="1033808"/>
                  <a:pt x="3876642" y="1015663"/>
                </a:cubicBezTo>
                <a:cubicBezTo>
                  <a:pt x="3748861" y="997518"/>
                  <a:pt x="3305805" y="985642"/>
                  <a:pt x="2985613" y="1015663"/>
                </a:cubicBezTo>
                <a:cubicBezTo>
                  <a:pt x="2665421" y="1045684"/>
                  <a:pt x="2499820" y="1023492"/>
                  <a:pt x="2320666" y="1015663"/>
                </a:cubicBezTo>
                <a:cubicBezTo>
                  <a:pt x="2141512" y="1007834"/>
                  <a:pt x="1932884" y="1027703"/>
                  <a:pt x="1655719" y="1015663"/>
                </a:cubicBezTo>
                <a:cubicBezTo>
                  <a:pt x="1378554" y="1003623"/>
                  <a:pt x="1433246" y="1030415"/>
                  <a:pt x="1329894" y="1015663"/>
                </a:cubicBezTo>
                <a:cubicBezTo>
                  <a:pt x="1226542" y="1000911"/>
                  <a:pt x="1142416" y="1018505"/>
                  <a:pt x="1004070" y="1015663"/>
                </a:cubicBezTo>
                <a:cubicBezTo>
                  <a:pt x="865724" y="1012821"/>
                  <a:pt x="376822" y="968147"/>
                  <a:pt x="0" y="1015663"/>
                </a:cubicBezTo>
                <a:cubicBezTo>
                  <a:pt x="-22536" y="825430"/>
                  <a:pt x="12012" y="739354"/>
                  <a:pt x="0" y="497675"/>
                </a:cubicBezTo>
                <a:cubicBezTo>
                  <a:pt x="-12012" y="255996"/>
                  <a:pt x="-3238" y="128000"/>
                  <a:pt x="0" y="0"/>
                </a:cubicBezTo>
                <a:close/>
              </a:path>
            </a:pathLst>
          </a:custGeom>
          <a:solidFill>
            <a:schemeClr val="bg1"/>
          </a:solidFill>
          <a:ln>
            <a:solidFill>
              <a:schemeClr val="tx1"/>
            </a:solidFill>
            <a:extLst>
              <a:ext uri="{C807C97D-BFC1-408E-A445-0C87EB9F89A2}">
                <ask:lineSketchStyleProps xmlns:ask="http://schemas.microsoft.com/office/drawing/2018/sketchyshapes" sd="2956732728">
                  <a:prstGeom prst="rect">
                    <a:avLst/>
                  </a:prstGeom>
                  <ask:type>
                    <ask:lineSketchFreehand/>
                  </ask:type>
                </ask:lineSketchStyleProps>
              </a:ext>
            </a:extLst>
          </a:ln>
          <a:effectLst>
            <a:outerShdw blurRad="50800" dist="38100" dir="5400000" algn="t" rotWithShape="0">
              <a:prstClr val="black">
                <a:alpha val="40000"/>
              </a:prstClr>
            </a:outerShdw>
          </a:effectLst>
        </p:spPr>
        <p:txBody>
          <a:bodyPr wrap="square" rtlCol="0">
            <a:spAutoFit/>
          </a:bodyPr>
          <a:lstStyle/>
          <a:p>
            <a:pPr algn="ctr"/>
            <a:r>
              <a:rPr lang="en-GB" sz="2000" b="1" dirty="0">
                <a:solidFill>
                  <a:srgbClr val="C00000"/>
                </a:solidFill>
                <a:latin typeface="Aptos" panose="020B0004020202020204" pitchFamily="34" charset="0"/>
              </a:rPr>
              <a:t>Once a person has been assessed as lacking capacity, this applies forever. </a:t>
            </a:r>
            <a:r>
              <a:rPr lang="en-GB" sz="2000" b="1" dirty="0">
                <a:solidFill>
                  <a:srgbClr val="669900"/>
                </a:solidFill>
                <a:latin typeface="Aptos" panose="020B0004020202020204" pitchFamily="34" charset="0"/>
              </a:rPr>
              <a:t>In fact, the MCA says we all MUST appropriately re-check to see if a person has regained capacity to make their own decisions.</a:t>
            </a:r>
          </a:p>
        </p:txBody>
      </p:sp>
      <p:sp>
        <p:nvSpPr>
          <p:cNvPr id="13" name="TextBox 12">
            <a:extLst>
              <a:ext uri="{FF2B5EF4-FFF2-40B4-BE49-F238E27FC236}">
                <a16:creationId xmlns:a16="http://schemas.microsoft.com/office/drawing/2014/main" id="{5BF53FFE-B74B-71F3-5CB7-322645BE361B}"/>
              </a:ext>
            </a:extLst>
          </p:cNvPr>
          <p:cNvSpPr txBox="1"/>
          <p:nvPr/>
        </p:nvSpPr>
        <p:spPr>
          <a:xfrm>
            <a:off x="490329" y="5646536"/>
            <a:ext cx="11304102" cy="707886"/>
          </a:xfrm>
          <a:custGeom>
            <a:avLst/>
            <a:gdLst>
              <a:gd name="connsiteX0" fmla="*/ 0 w 11304102"/>
              <a:gd name="connsiteY0" fmla="*/ 0 h 707886"/>
              <a:gd name="connsiteX1" fmla="*/ 551906 w 11304102"/>
              <a:gd name="connsiteY1" fmla="*/ 0 h 707886"/>
              <a:gd name="connsiteX2" fmla="*/ 877730 w 11304102"/>
              <a:gd name="connsiteY2" fmla="*/ 0 h 707886"/>
              <a:gd name="connsiteX3" fmla="*/ 1316595 w 11304102"/>
              <a:gd name="connsiteY3" fmla="*/ 0 h 707886"/>
              <a:gd name="connsiteX4" fmla="*/ 2094584 w 11304102"/>
              <a:gd name="connsiteY4" fmla="*/ 0 h 707886"/>
              <a:gd name="connsiteX5" fmla="*/ 2759531 w 11304102"/>
              <a:gd name="connsiteY5" fmla="*/ 0 h 707886"/>
              <a:gd name="connsiteX6" fmla="*/ 3537519 w 11304102"/>
              <a:gd name="connsiteY6" fmla="*/ 0 h 707886"/>
              <a:gd name="connsiteX7" fmla="*/ 4089425 w 11304102"/>
              <a:gd name="connsiteY7" fmla="*/ 0 h 707886"/>
              <a:gd name="connsiteX8" fmla="*/ 4754372 w 11304102"/>
              <a:gd name="connsiteY8" fmla="*/ 0 h 707886"/>
              <a:gd name="connsiteX9" fmla="*/ 5419319 w 11304102"/>
              <a:gd name="connsiteY9" fmla="*/ 0 h 707886"/>
              <a:gd name="connsiteX10" fmla="*/ 5971226 w 11304102"/>
              <a:gd name="connsiteY10" fmla="*/ 0 h 707886"/>
              <a:gd name="connsiteX11" fmla="*/ 6636173 w 11304102"/>
              <a:gd name="connsiteY11" fmla="*/ 0 h 707886"/>
              <a:gd name="connsiteX12" fmla="*/ 7527202 w 11304102"/>
              <a:gd name="connsiteY12" fmla="*/ 0 h 707886"/>
              <a:gd name="connsiteX13" fmla="*/ 7966067 w 11304102"/>
              <a:gd name="connsiteY13" fmla="*/ 0 h 707886"/>
              <a:gd name="connsiteX14" fmla="*/ 8744055 w 11304102"/>
              <a:gd name="connsiteY14" fmla="*/ 0 h 707886"/>
              <a:gd name="connsiteX15" fmla="*/ 9522044 w 11304102"/>
              <a:gd name="connsiteY15" fmla="*/ 0 h 707886"/>
              <a:gd name="connsiteX16" fmla="*/ 10073950 w 11304102"/>
              <a:gd name="connsiteY16" fmla="*/ 0 h 707886"/>
              <a:gd name="connsiteX17" fmla="*/ 11304102 w 11304102"/>
              <a:gd name="connsiteY17" fmla="*/ 0 h 707886"/>
              <a:gd name="connsiteX18" fmla="*/ 11304102 w 11304102"/>
              <a:gd name="connsiteY18" fmla="*/ 346864 h 707886"/>
              <a:gd name="connsiteX19" fmla="*/ 11304102 w 11304102"/>
              <a:gd name="connsiteY19" fmla="*/ 707886 h 707886"/>
              <a:gd name="connsiteX20" fmla="*/ 10413073 w 11304102"/>
              <a:gd name="connsiteY20" fmla="*/ 707886 h 707886"/>
              <a:gd name="connsiteX21" fmla="*/ 9861167 w 11304102"/>
              <a:gd name="connsiteY21" fmla="*/ 707886 h 707886"/>
              <a:gd name="connsiteX22" fmla="*/ 9422301 w 11304102"/>
              <a:gd name="connsiteY22" fmla="*/ 707886 h 707886"/>
              <a:gd name="connsiteX23" fmla="*/ 8870395 w 11304102"/>
              <a:gd name="connsiteY23" fmla="*/ 707886 h 707886"/>
              <a:gd name="connsiteX24" fmla="*/ 8318489 w 11304102"/>
              <a:gd name="connsiteY24" fmla="*/ 707886 h 707886"/>
              <a:gd name="connsiteX25" fmla="*/ 7879624 w 11304102"/>
              <a:gd name="connsiteY25" fmla="*/ 707886 h 707886"/>
              <a:gd name="connsiteX26" fmla="*/ 7440759 w 11304102"/>
              <a:gd name="connsiteY26" fmla="*/ 707886 h 707886"/>
              <a:gd name="connsiteX27" fmla="*/ 6888853 w 11304102"/>
              <a:gd name="connsiteY27" fmla="*/ 707886 h 707886"/>
              <a:gd name="connsiteX28" fmla="*/ 6563029 w 11304102"/>
              <a:gd name="connsiteY28" fmla="*/ 707886 h 707886"/>
              <a:gd name="connsiteX29" fmla="*/ 5785040 w 11304102"/>
              <a:gd name="connsiteY29" fmla="*/ 707886 h 707886"/>
              <a:gd name="connsiteX30" fmla="*/ 4894011 w 11304102"/>
              <a:gd name="connsiteY30" fmla="*/ 707886 h 707886"/>
              <a:gd name="connsiteX31" fmla="*/ 4568187 w 11304102"/>
              <a:gd name="connsiteY31" fmla="*/ 707886 h 707886"/>
              <a:gd name="connsiteX32" fmla="*/ 4016281 w 11304102"/>
              <a:gd name="connsiteY32" fmla="*/ 707886 h 707886"/>
              <a:gd name="connsiteX33" fmla="*/ 3238293 w 11304102"/>
              <a:gd name="connsiteY33" fmla="*/ 707886 h 707886"/>
              <a:gd name="connsiteX34" fmla="*/ 2573346 w 11304102"/>
              <a:gd name="connsiteY34" fmla="*/ 707886 h 707886"/>
              <a:gd name="connsiteX35" fmla="*/ 2247521 w 11304102"/>
              <a:gd name="connsiteY35" fmla="*/ 707886 h 707886"/>
              <a:gd name="connsiteX36" fmla="*/ 1695615 w 11304102"/>
              <a:gd name="connsiteY36" fmla="*/ 707886 h 707886"/>
              <a:gd name="connsiteX37" fmla="*/ 1143709 w 11304102"/>
              <a:gd name="connsiteY37" fmla="*/ 707886 h 707886"/>
              <a:gd name="connsiteX38" fmla="*/ 817885 w 11304102"/>
              <a:gd name="connsiteY38" fmla="*/ 707886 h 707886"/>
              <a:gd name="connsiteX39" fmla="*/ 0 w 11304102"/>
              <a:gd name="connsiteY39" fmla="*/ 707886 h 707886"/>
              <a:gd name="connsiteX40" fmla="*/ 0 w 11304102"/>
              <a:gd name="connsiteY40" fmla="*/ 361022 h 707886"/>
              <a:gd name="connsiteX41" fmla="*/ 0 w 11304102"/>
              <a:gd name="connsiteY41" fmla="*/ 0 h 70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1304102" h="707886" fill="none" extrusionOk="0">
                <a:moveTo>
                  <a:pt x="0" y="0"/>
                </a:moveTo>
                <a:cubicBezTo>
                  <a:pt x="145110" y="9375"/>
                  <a:pt x="385984" y="-16251"/>
                  <a:pt x="551906" y="0"/>
                </a:cubicBezTo>
                <a:cubicBezTo>
                  <a:pt x="717828" y="16251"/>
                  <a:pt x="773951" y="-825"/>
                  <a:pt x="877730" y="0"/>
                </a:cubicBezTo>
                <a:cubicBezTo>
                  <a:pt x="981509" y="825"/>
                  <a:pt x="1203614" y="9781"/>
                  <a:pt x="1316595" y="0"/>
                </a:cubicBezTo>
                <a:cubicBezTo>
                  <a:pt x="1429576" y="-9781"/>
                  <a:pt x="1787741" y="9636"/>
                  <a:pt x="2094584" y="0"/>
                </a:cubicBezTo>
                <a:cubicBezTo>
                  <a:pt x="2401427" y="-9636"/>
                  <a:pt x="2495860" y="16210"/>
                  <a:pt x="2759531" y="0"/>
                </a:cubicBezTo>
                <a:cubicBezTo>
                  <a:pt x="3023202" y="-16210"/>
                  <a:pt x="3302944" y="-36863"/>
                  <a:pt x="3537519" y="0"/>
                </a:cubicBezTo>
                <a:cubicBezTo>
                  <a:pt x="3772094" y="36863"/>
                  <a:pt x="3851894" y="-10954"/>
                  <a:pt x="4089425" y="0"/>
                </a:cubicBezTo>
                <a:cubicBezTo>
                  <a:pt x="4326956" y="10954"/>
                  <a:pt x="4614715" y="-21653"/>
                  <a:pt x="4754372" y="0"/>
                </a:cubicBezTo>
                <a:cubicBezTo>
                  <a:pt x="4894029" y="21653"/>
                  <a:pt x="5107302" y="8306"/>
                  <a:pt x="5419319" y="0"/>
                </a:cubicBezTo>
                <a:cubicBezTo>
                  <a:pt x="5731336" y="-8306"/>
                  <a:pt x="5848390" y="12991"/>
                  <a:pt x="5971226" y="0"/>
                </a:cubicBezTo>
                <a:cubicBezTo>
                  <a:pt x="6094062" y="-12991"/>
                  <a:pt x="6344847" y="4593"/>
                  <a:pt x="6636173" y="0"/>
                </a:cubicBezTo>
                <a:cubicBezTo>
                  <a:pt x="6927499" y="-4593"/>
                  <a:pt x="7285707" y="-9857"/>
                  <a:pt x="7527202" y="0"/>
                </a:cubicBezTo>
                <a:cubicBezTo>
                  <a:pt x="7768697" y="9857"/>
                  <a:pt x="7802743" y="-16915"/>
                  <a:pt x="7966067" y="0"/>
                </a:cubicBezTo>
                <a:cubicBezTo>
                  <a:pt x="8129392" y="16915"/>
                  <a:pt x="8367019" y="-14432"/>
                  <a:pt x="8744055" y="0"/>
                </a:cubicBezTo>
                <a:cubicBezTo>
                  <a:pt x="9121091" y="14432"/>
                  <a:pt x="9188525" y="-10831"/>
                  <a:pt x="9522044" y="0"/>
                </a:cubicBezTo>
                <a:cubicBezTo>
                  <a:pt x="9855563" y="10831"/>
                  <a:pt x="9921865" y="-3588"/>
                  <a:pt x="10073950" y="0"/>
                </a:cubicBezTo>
                <a:cubicBezTo>
                  <a:pt x="10226035" y="3588"/>
                  <a:pt x="11054229" y="26274"/>
                  <a:pt x="11304102" y="0"/>
                </a:cubicBezTo>
                <a:cubicBezTo>
                  <a:pt x="11295654" y="70933"/>
                  <a:pt x="11304629" y="199691"/>
                  <a:pt x="11304102" y="346864"/>
                </a:cubicBezTo>
                <a:cubicBezTo>
                  <a:pt x="11303575" y="494037"/>
                  <a:pt x="11318935" y="586718"/>
                  <a:pt x="11304102" y="707886"/>
                </a:cubicBezTo>
                <a:cubicBezTo>
                  <a:pt x="10985473" y="724013"/>
                  <a:pt x="10729395" y="671505"/>
                  <a:pt x="10413073" y="707886"/>
                </a:cubicBezTo>
                <a:cubicBezTo>
                  <a:pt x="10096751" y="744267"/>
                  <a:pt x="10113237" y="725972"/>
                  <a:pt x="9861167" y="707886"/>
                </a:cubicBezTo>
                <a:cubicBezTo>
                  <a:pt x="9609097" y="689800"/>
                  <a:pt x="9575202" y="724368"/>
                  <a:pt x="9422301" y="707886"/>
                </a:cubicBezTo>
                <a:cubicBezTo>
                  <a:pt x="9269400" y="691404"/>
                  <a:pt x="9052973" y="733747"/>
                  <a:pt x="8870395" y="707886"/>
                </a:cubicBezTo>
                <a:cubicBezTo>
                  <a:pt x="8687817" y="682025"/>
                  <a:pt x="8587860" y="703359"/>
                  <a:pt x="8318489" y="707886"/>
                </a:cubicBezTo>
                <a:cubicBezTo>
                  <a:pt x="8049118" y="712413"/>
                  <a:pt x="7991597" y="705542"/>
                  <a:pt x="7879624" y="707886"/>
                </a:cubicBezTo>
                <a:cubicBezTo>
                  <a:pt x="7767651" y="710230"/>
                  <a:pt x="7606891" y="699033"/>
                  <a:pt x="7440759" y="707886"/>
                </a:cubicBezTo>
                <a:cubicBezTo>
                  <a:pt x="7274628" y="716739"/>
                  <a:pt x="7066122" y="711329"/>
                  <a:pt x="6888853" y="707886"/>
                </a:cubicBezTo>
                <a:cubicBezTo>
                  <a:pt x="6711584" y="704443"/>
                  <a:pt x="6649837" y="694044"/>
                  <a:pt x="6563029" y="707886"/>
                </a:cubicBezTo>
                <a:cubicBezTo>
                  <a:pt x="6476221" y="721728"/>
                  <a:pt x="5979658" y="670765"/>
                  <a:pt x="5785040" y="707886"/>
                </a:cubicBezTo>
                <a:cubicBezTo>
                  <a:pt x="5590422" y="745007"/>
                  <a:pt x="5193388" y="729774"/>
                  <a:pt x="4894011" y="707886"/>
                </a:cubicBezTo>
                <a:cubicBezTo>
                  <a:pt x="4594634" y="685998"/>
                  <a:pt x="4664898" y="720879"/>
                  <a:pt x="4568187" y="707886"/>
                </a:cubicBezTo>
                <a:cubicBezTo>
                  <a:pt x="4471476" y="694893"/>
                  <a:pt x="4148955" y="689921"/>
                  <a:pt x="4016281" y="707886"/>
                </a:cubicBezTo>
                <a:cubicBezTo>
                  <a:pt x="3883607" y="725851"/>
                  <a:pt x="3457899" y="735728"/>
                  <a:pt x="3238293" y="707886"/>
                </a:cubicBezTo>
                <a:cubicBezTo>
                  <a:pt x="3018687" y="680044"/>
                  <a:pt x="2795248" y="701637"/>
                  <a:pt x="2573346" y="707886"/>
                </a:cubicBezTo>
                <a:cubicBezTo>
                  <a:pt x="2351444" y="714135"/>
                  <a:pt x="2377559" y="698553"/>
                  <a:pt x="2247521" y="707886"/>
                </a:cubicBezTo>
                <a:cubicBezTo>
                  <a:pt x="2117483" y="717219"/>
                  <a:pt x="1864783" y="699907"/>
                  <a:pt x="1695615" y="707886"/>
                </a:cubicBezTo>
                <a:cubicBezTo>
                  <a:pt x="1526447" y="715865"/>
                  <a:pt x="1349667" y="680890"/>
                  <a:pt x="1143709" y="707886"/>
                </a:cubicBezTo>
                <a:cubicBezTo>
                  <a:pt x="937751" y="734882"/>
                  <a:pt x="909360" y="720665"/>
                  <a:pt x="817885" y="707886"/>
                </a:cubicBezTo>
                <a:cubicBezTo>
                  <a:pt x="726410" y="695107"/>
                  <a:pt x="240352" y="717805"/>
                  <a:pt x="0" y="707886"/>
                </a:cubicBezTo>
                <a:cubicBezTo>
                  <a:pt x="-4677" y="632974"/>
                  <a:pt x="-12803" y="494059"/>
                  <a:pt x="0" y="361022"/>
                </a:cubicBezTo>
                <a:cubicBezTo>
                  <a:pt x="12803" y="227985"/>
                  <a:pt x="-6668" y="173118"/>
                  <a:pt x="0" y="0"/>
                </a:cubicBezTo>
                <a:close/>
              </a:path>
              <a:path w="11304102" h="707886" stroke="0" extrusionOk="0">
                <a:moveTo>
                  <a:pt x="0" y="0"/>
                </a:moveTo>
                <a:cubicBezTo>
                  <a:pt x="152765" y="-13112"/>
                  <a:pt x="409329" y="-28079"/>
                  <a:pt x="664947" y="0"/>
                </a:cubicBezTo>
                <a:cubicBezTo>
                  <a:pt x="920565" y="28079"/>
                  <a:pt x="1333197" y="-21319"/>
                  <a:pt x="1555976" y="0"/>
                </a:cubicBezTo>
                <a:cubicBezTo>
                  <a:pt x="1778755" y="21319"/>
                  <a:pt x="2125695" y="1442"/>
                  <a:pt x="2333965" y="0"/>
                </a:cubicBezTo>
                <a:cubicBezTo>
                  <a:pt x="2542235" y="-1442"/>
                  <a:pt x="2953199" y="-11444"/>
                  <a:pt x="3224994" y="0"/>
                </a:cubicBezTo>
                <a:cubicBezTo>
                  <a:pt x="3496789" y="11444"/>
                  <a:pt x="3556437" y="-8027"/>
                  <a:pt x="3776900" y="0"/>
                </a:cubicBezTo>
                <a:cubicBezTo>
                  <a:pt x="3997363" y="8027"/>
                  <a:pt x="4124546" y="-6171"/>
                  <a:pt x="4215765" y="0"/>
                </a:cubicBezTo>
                <a:cubicBezTo>
                  <a:pt x="4306984" y="6171"/>
                  <a:pt x="4597421" y="1609"/>
                  <a:pt x="4767671" y="0"/>
                </a:cubicBezTo>
                <a:cubicBezTo>
                  <a:pt x="4937921" y="-1609"/>
                  <a:pt x="5285005" y="32236"/>
                  <a:pt x="5658700" y="0"/>
                </a:cubicBezTo>
                <a:cubicBezTo>
                  <a:pt x="6032395" y="-32236"/>
                  <a:pt x="6105258" y="43481"/>
                  <a:pt x="6549730" y="0"/>
                </a:cubicBezTo>
                <a:cubicBezTo>
                  <a:pt x="6994202" y="-43481"/>
                  <a:pt x="6881174" y="7651"/>
                  <a:pt x="6988595" y="0"/>
                </a:cubicBezTo>
                <a:cubicBezTo>
                  <a:pt x="7096017" y="-7651"/>
                  <a:pt x="7444607" y="6338"/>
                  <a:pt x="7653542" y="0"/>
                </a:cubicBezTo>
                <a:cubicBezTo>
                  <a:pt x="7862477" y="-6338"/>
                  <a:pt x="7916919" y="9671"/>
                  <a:pt x="8092407" y="0"/>
                </a:cubicBezTo>
                <a:cubicBezTo>
                  <a:pt x="8267896" y="-9671"/>
                  <a:pt x="8497615" y="11687"/>
                  <a:pt x="8644313" y="0"/>
                </a:cubicBezTo>
                <a:cubicBezTo>
                  <a:pt x="8791011" y="-11687"/>
                  <a:pt x="9212215" y="20791"/>
                  <a:pt x="9422301" y="0"/>
                </a:cubicBezTo>
                <a:cubicBezTo>
                  <a:pt x="9632387" y="-20791"/>
                  <a:pt x="10042407" y="-31783"/>
                  <a:pt x="10313331" y="0"/>
                </a:cubicBezTo>
                <a:cubicBezTo>
                  <a:pt x="10584255" y="31783"/>
                  <a:pt x="10903300" y="-1802"/>
                  <a:pt x="11304102" y="0"/>
                </a:cubicBezTo>
                <a:cubicBezTo>
                  <a:pt x="11288968" y="77289"/>
                  <a:pt x="11293420" y="188384"/>
                  <a:pt x="11304102" y="332706"/>
                </a:cubicBezTo>
                <a:cubicBezTo>
                  <a:pt x="11314784" y="477028"/>
                  <a:pt x="11296583" y="599312"/>
                  <a:pt x="11304102" y="707886"/>
                </a:cubicBezTo>
                <a:cubicBezTo>
                  <a:pt x="11044920" y="743461"/>
                  <a:pt x="10815884" y="723599"/>
                  <a:pt x="10526114" y="707886"/>
                </a:cubicBezTo>
                <a:cubicBezTo>
                  <a:pt x="10236344" y="692173"/>
                  <a:pt x="10019356" y="747296"/>
                  <a:pt x="9635085" y="707886"/>
                </a:cubicBezTo>
                <a:cubicBezTo>
                  <a:pt x="9250814" y="668476"/>
                  <a:pt x="9248305" y="717891"/>
                  <a:pt x="9083178" y="707886"/>
                </a:cubicBezTo>
                <a:cubicBezTo>
                  <a:pt x="8918051" y="697881"/>
                  <a:pt x="8832059" y="687266"/>
                  <a:pt x="8644313" y="707886"/>
                </a:cubicBezTo>
                <a:cubicBezTo>
                  <a:pt x="8456568" y="728506"/>
                  <a:pt x="8093884" y="736527"/>
                  <a:pt x="7866325" y="707886"/>
                </a:cubicBezTo>
                <a:cubicBezTo>
                  <a:pt x="7638766" y="679245"/>
                  <a:pt x="7638776" y="701225"/>
                  <a:pt x="7540501" y="707886"/>
                </a:cubicBezTo>
                <a:cubicBezTo>
                  <a:pt x="7442226" y="714547"/>
                  <a:pt x="6872142" y="698752"/>
                  <a:pt x="6649472" y="707886"/>
                </a:cubicBezTo>
                <a:cubicBezTo>
                  <a:pt x="6426802" y="717020"/>
                  <a:pt x="6229390" y="699479"/>
                  <a:pt x="5984525" y="707886"/>
                </a:cubicBezTo>
                <a:cubicBezTo>
                  <a:pt x="5739660" y="716293"/>
                  <a:pt x="5371912" y="735502"/>
                  <a:pt x="5093495" y="707886"/>
                </a:cubicBezTo>
                <a:cubicBezTo>
                  <a:pt x="4815078" y="680271"/>
                  <a:pt x="4616902" y="705096"/>
                  <a:pt x="4315507" y="707886"/>
                </a:cubicBezTo>
                <a:cubicBezTo>
                  <a:pt x="4014112" y="710676"/>
                  <a:pt x="4001209" y="724348"/>
                  <a:pt x="3876642" y="707886"/>
                </a:cubicBezTo>
                <a:cubicBezTo>
                  <a:pt x="3752075" y="691424"/>
                  <a:pt x="3305805" y="677865"/>
                  <a:pt x="2985613" y="707886"/>
                </a:cubicBezTo>
                <a:cubicBezTo>
                  <a:pt x="2665421" y="737907"/>
                  <a:pt x="2499820" y="715715"/>
                  <a:pt x="2320666" y="707886"/>
                </a:cubicBezTo>
                <a:cubicBezTo>
                  <a:pt x="2141512" y="700057"/>
                  <a:pt x="1937335" y="723527"/>
                  <a:pt x="1655718" y="707886"/>
                </a:cubicBezTo>
                <a:cubicBezTo>
                  <a:pt x="1374101" y="692245"/>
                  <a:pt x="1423285" y="718634"/>
                  <a:pt x="1329894" y="707886"/>
                </a:cubicBezTo>
                <a:cubicBezTo>
                  <a:pt x="1236503" y="697138"/>
                  <a:pt x="1142416" y="710728"/>
                  <a:pt x="1004070" y="707886"/>
                </a:cubicBezTo>
                <a:cubicBezTo>
                  <a:pt x="865724" y="705044"/>
                  <a:pt x="376822" y="660370"/>
                  <a:pt x="0" y="707886"/>
                </a:cubicBezTo>
                <a:cubicBezTo>
                  <a:pt x="17960" y="566122"/>
                  <a:pt x="-1020" y="494894"/>
                  <a:pt x="0" y="346864"/>
                </a:cubicBezTo>
                <a:cubicBezTo>
                  <a:pt x="1020" y="198834"/>
                  <a:pt x="-10410" y="109396"/>
                  <a:pt x="0" y="0"/>
                </a:cubicBezTo>
                <a:close/>
              </a:path>
            </a:pathLst>
          </a:custGeom>
          <a:solidFill>
            <a:schemeClr val="bg1"/>
          </a:solidFill>
          <a:ln>
            <a:solidFill>
              <a:schemeClr val="tx1"/>
            </a:solidFill>
            <a:extLst>
              <a:ext uri="{C807C97D-BFC1-408E-A445-0C87EB9F89A2}">
                <ask:lineSketchStyleProps xmlns:ask="http://schemas.microsoft.com/office/drawing/2018/sketchyshapes" sd="2956732728">
                  <a:prstGeom prst="rect">
                    <a:avLst/>
                  </a:prstGeom>
                  <ask:type>
                    <ask:lineSketchFreehand/>
                  </ask:type>
                </ask:lineSketchStyleProps>
              </a:ext>
            </a:extLst>
          </a:ln>
          <a:effectLst>
            <a:outerShdw blurRad="50800" dist="38100" dir="5400000" algn="t" rotWithShape="0">
              <a:prstClr val="black">
                <a:alpha val="40000"/>
              </a:prstClr>
            </a:outerShdw>
          </a:effectLst>
        </p:spPr>
        <p:txBody>
          <a:bodyPr wrap="square" rtlCol="0">
            <a:spAutoFit/>
          </a:bodyPr>
          <a:lstStyle/>
          <a:p>
            <a:pPr algn="ctr"/>
            <a:r>
              <a:rPr lang="en-GB" sz="2000" b="1" dirty="0">
                <a:solidFill>
                  <a:srgbClr val="C00000"/>
                </a:solidFill>
                <a:latin typeface="Aptos" panose="020B0004020202020204" pitchFamily="34" charset="0"/>
              </a:rPr>
              <a:t>That a person who is assessed as lacking capacity would not be able to express any valid views and wishes</a:t>
            </a:r>
            <a:r>
              <a:rPr lang="en-GB" sz="2000" b="1" dirty="0">
                <a:solidFill>
                  <a:srgbClr val="669900"/>
                </a:solidFill>
                <a:latin typeface="Aptos" panose="020B0004020202020204" pitchFamily="34" charset="0"/>
              </a:rPr>
              <a:t>, in fact, these are still the most important part of any decsion making</a:t>
            </a:r>
            <a:r>
              <a:rPr lang="en-GB" sz="2000" dirty="0">
                <a:latin typeface="Aptos" panose="020B0004020202020204" pitchFamily="34" charset="0"/>
              </a:rPr>
              <a:t>. </a:t>
            </a:r>
          </a:p>
        </p:txBody>
      </p:sp>
    </p:spTree>
    <p:extLst>
      <p:ext uri="{BB962C8B-B14F-4D97-AF65-F5344CB8AC3E}">
        <p14:creationId xmlns:p14="http://schemas.microsoft.com/office/powerpoint/2010/main" val="33898671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01EB92-CACC-4BD5-B7C8-3468BED38F51}"/>
              </a:ext>
            </a:extLst>
          </p:cNvPr>
          <p:cNvSpPr>
            <a:spLocks noGrp="1"/>
          </p:cNvSpPr>
          <p:nvPr>
            <p:ph type="title"/>
          </p:nvPr>
        </p:nvSpPr>
        <p:spPr/>
        <p:txBody>
          <a:bodyPr/>
          <a:lstStyle/>
          <a:p>
            <a:r>
              <a:rPr lang="en-GB" dirty="0">
                <a:effectLst>
                  <a:outerShdw blurRad="38100" dist="38100" dir="2700000" algn="tl">
                    <a:srgbClr val="000000">
                      <a:alpha val="43137"/>
                    </a:srgbClr>
                  </a:outerShdw>
                </a:effectLst>
              </a:rPr>
              <a:t> </a:t>
            </a:r>
            <a:br>
              <a:rPr lang="en-GB" dirty="0"/>
            </a:br>
            <a:endParaRPr lang="en-GB" dirty="0"/>
          </a:p>
        </p:txBody>
      </p:sp>
      <p:sp>
        <p:nvSpPr>
          <p:cNvPr id="6" name="Text Placeholder 5">
            <a:extLst>
              <a:ext uri="{FF2B5EF4-FFF2-40B4-BE49-F238E27FC236}">
                <a16:creationId xmlns:a16="http://schemas.microsoft.com/office/drawing/2014/main" id="{8CD9086A-647D-4577-B873-1AD4B0BE661C}"/>
              </a:ext>
            </a:extLst>
          </p:cNvPr>
          <p:cNvSpPr>
            <a:spLocks noGrp="1"/>
          </p:cNvSpPr>
          <p:nvPr>
            <p:ph type="body" sz="half" idx="2"/>
          </p:nvPr>
        </p:nvSpPr>
        <p:spPr>
          <a:xfrm>
            <a:off x="256032" y="3015712"/>
            <a:ext cx="2834640" cy="2321990"/>
          </a:xfrm>
        </p:spPr>
        <p:txBody>
          <a:bodyPr>
            <a:normAutofit/>
          </a:bodyPr>
          <a:lstStyle/>
          <a:p>
            <a:r>
              <a:rPr lang="en-GB" sz="3200" b="1" dirty="0">
                <a:effectLst>
                  <a:outerShdw blurRad="38100" dist="38100" dir="2700000" algn="tl">
                    <a:srgbClr val="000000">
                      <a:alpha val="43137"/>
                    </a:srgbClr>
                  </a:outerShdw>
                </a:effectLst>
                <a:latin typeface="Aptos" panose="020B0004020202020204" pitchFamily="34" charset="0"/>
              </a:rPr>
              <a:t>Thanks for listening. </a:t>
            </a:r>
          </a:p>
        </p:txBody>
      </p:sp>
      <p:pic>
        <p:nvPicPr>
          <p:cNvPr id="1027"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525404" y="118895"/>
            <a:ext cx="1666596" cy="1112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5F64D932-2DD9-1B05-9BA3-8D66723752FA}"/>
              </a:ext>
            </a:extLst>
          </p:cNvPr>
          <p:cNvSpPr txBox="1"/>
          <p:nvPr/>
        </p:nvSpPr>
        <p:spPr>
          <a:xfrm>
            <a:off x="4916558" y="1843950"/>
            <a:ext cx="4293550" cy="3170099"/>
          </a:xfrm>
          <a:custGeom>
            <a:avLst/>
            <a:gdLst>
              <a:gd name="connsiteX0" fmla="*/ 0 w 4293550"/>
              <a:gd name="connsiteY0" fmla="*/ 0 h 3170099"/>
              <a:gd name="connsiteX1" fmla="*/ 570429 w 4293550"/>
              <a:gd name="connsiteY1" fmla="*/ 0 h 3170099"/>
              <a:gd name="connsiteX2" fmla="*/ 1183793 w 4293550"/>
              <a:gd name="connsiteY2" fmla="*/ 0 h 3170099"/>
              <a:gd name="connsiteX3" fmla="*/ 1840093 w 4293550"/>
              <a:gd name="connsiteY3" fmla="*/ 0 h 3170099"/>
              <a:gd name="connsiteX4" fmla="*/ 2367586 w 4293550"/>
              <a:gd name="connsiteY4" fmla="*/ 0 h 3170099"/>
              <a:gd name="connsiteX5" fmla="*/ 2938015 w 4293550"/>
              <a:gd name="connsiteY5" fmla="*/ 0 h 3170099"/>
              <a:gd name="connsiteX6" fmla="*/ 3508444 w 4293550"/>
              <a:gd name="connsiteY6" fmla="*/ 0 h 3170099"/>
              <a:gd name="connsiteX7" fmla="*/ 4293550 w 4293550"/>
              <a:gd name="connsiteY7" fmla="*/ 0 h 3170099"/>
              <a:gd name="connsiteX8" fmla="*/ 4293550 w 4293550"/>
              <a:gd name="connsiteY8" fmla="*/ 570618 h 3170099"/>
              <a:gd name="connsiteX9" fmla="*/ 4293550 w 4293550"/>
              <a:gd name="connsiteY9" fmla="*/ 1236339 h 3170099"/>
              <a:gd name="connsiteX10" fmla="*/ 4293550 w 4293550"/>
              <a:gd name="connsiteY10" fmla="*/ 1838657 h 3170099"/>
              <a:gd name="connsiteX11" fmla="*/ 4293550 w 4293550"/>
              <a:gd name="connsiteY11" fmla="*/ 2472677 h 3170099"/>
              <a:gd name="connsiteX12" fmla="*/ 4293550 w 4293550"/>
              <a:gd name="connsiteY12" fmla="*/ 3170099 h 3170099"/>
              <a:gd name="connsiteX13" fmla="*/ 3723121 w 4293550"/>
              <a:gd name="connsiteY13" fmla="*/ 3170099 h 3170099"/>
              <a:gd name="connsiteX14" fmla="*/ 3023886 w 4293550"/>
              <a:gd name="connsiteY14" fmla="*/ 3170099 h 3170099"/>
              <a:gd name="connsiteX15" fmla="*/ 2496393 w 4293550"/>
              <a:gd name="connsiteY15" fmla="*/ 3170099 h 3170099"/>
              <a:gd name="connsiteX16" fmla="*/ 2011835 w 4293550"/>
              <a:gd name="connsiteY16" fmla="*/ 3170099 h 3170099"/>
              <a:gd name="connsiteX17" fmla="*/ 1527277 w 4293550"/>
              <a:gd name="connsiteY17" fmla="*/ 3170099 h 3170099"/>
              <a:gd name="connsiteX18" fmla="*/ 1042719 w 4293550"/>
              <a:gd name="connsiteY18" fmla="*/ 3170099 h 3170099"/>
              <a:gd name="connsiteX19" fmla="*/ 558162 w 4293550"/>
              <a:gd name="connsiteY19" fmla="*/ 3170099 h 3170099"/>
              <a:gd name="connsiteX20" fmla="*/ 0 w 4293550"/>
              <a:gd name="connsiteY20" fmla="*/ 3170099 h 3170099"/>
              <a:gd name="connsiteX21" fmla="*/ 0 w 4293550"/>
              <a:gd name="connsiteY21" fmla="*/ 2567780 h 3170099"/>
              <a:gd name="connsiteX22" fmla="*/ 0 w 4293550"/>
              <a:gd name="connsiteY22" fmla="*/ 1870358 h 3170099"/>
              <a:gd name="connsiteX23" fmla="*/ 0 w 4293550"/>
              <a:gd name="connsiteY23" fmla="*/ 1268040 h 3170099"/>
              <a:gd name="connsiteX24" fmla="*/ 0 w 4293550"/>
              <a:gd name="connsiteY24" fmla="*/ 570618 h 3170099"/>
              <a:gd name="connsiteX25" fmla="*/ 0 w 4293550"/>
              <a:gd name="connsiteY25" fmla="*/ 0 h 3170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293550" h="3170099" fill="none" extrusionOk="0">
                <a:moveTo>
                  <a:pt x="0" y="0"/>
                </a:moveTo>
                <a:cubicBezTo>
                  <a:pt x="135426" y="6878"/>
                  <a:pt x="369900" y="11420"/>
                  <a:pt x="570429" y="0"/>
                </a:cubicBezTo>
                <a:cubicBezTo>
                  <a:pt x="770958" y="-11420"/>
                  <a:pt x="943762" y="10712"/>
                  <a:pt x="1183793" y="0"/>
                </a:cubicBezTo>
                <a:cubicBezTo>
                  <a:pt x="1423824" y="-10712"/>
                  <a:pt x="1604475" y="10819"/>
                  <a:pt x="1840093" y="0"/>
                </a:cubicBezTo>
                <a:cubicBezTo>
                  <a:pt x="2075711" y="-10819"/>
                  <a:pt x="2204691" y="14869"/>
                  <a:pt x="2367586" y="0"/>
                </a:cubicBezTo>
                <a:cubicBezTo>
                  <a:pt x="2530481" y="-14869"/>
                  <a:pt x="2773959" y="1884"/>
                  <a:pt x="2938015" y="0"/>
                </a:cubicBezTo>
                <a:cubicBezTo>
                  <a:pt x="3102071" y="-1884"/>
                  <a:pt x="3226480" y="12844"/>
                  <a:pt x="3508444" y="0"/>
                </a:cubicBezTo>
                <a:cubicBezTo>
                  <a:pt x="3790408" y="-12844"/>
                  <a:pt x="3908515" y="-14616"/>
                  <a:pt x="4293550" y="0"/>
                </a:cubicBezTo>
                <a:cubicBezTo>
                  <a:pt x="4315046" y="190897"/>
                  <a:pt x="4304976" y="297452"/>
                  <a:pt x="4293550" y="570618"/>
                </a:cubicBezTo>
                <a:cubicBezTo>
                  <a:pt x="4282124" y="843784"/>
                  <a:pt x="4322219" y="994329"/>
                  <a:pt x="4293550" y="1236339"/>
                </a:cubicBezTo>
                <a:cubicBezTo>
                  <a:pt x="4264881" y="1478349"/>
                  <a:pt x="4320743" y="1552956"/>
                  <a:pt x="4293550" y="1838657"/>
                </a:cubicBezTo>
                <a:cubicBezTo>
                  <a:pt x="4266357" y="2124358"/>
                  <a:pt x="4295441" y="2345350"/>
                  <a:pt x="4293550" y="2472677"/>
                </a:cubicBezTo>
                <a:cubicBezTo>
                  <a:pt x="4291659" y="2600004"/>
                  <a:pt x="4288414" y="2879695"/>
                  <a:pt x="4293550" y="3170099"/>
                </a:cubicBezTo>
                <a:cubicBezTo>
                  <a:pt x="4174669" y="3189140"/>
                  <a:pt x="3944856" y="3173586"/>
                  <a:pt x="3723121" y="3170099"/>
                </a:cubicBezTo>
                <a:cubicBezTo>
                  <a:pt x="3501386" y="3166612"/>
                  <a:pt x="3204824" y="3189005"/>
                  <a:pt x="3023886" y="3170099"/>
                </a:cubicBezTo>
                <a:cubicBezTo>
                  <a:pt x="2842948" y="3151193"/>
                  <a:pt x="2635673" y="3157674"/>
                  <a:pt x="2496393" y="3170099"/>
                </a:cubicBezTo>
                <a:cubicBezTo>
                  <a:pt x="2357113" y="3182524"/>
                  <a:pt x="2150319" y="3183839"/>
                  <a:pt x="2011835" y="3170099"/>
                </a:cubicBezTo>
                <a:cubicBezTo>
                  <a:pt x="1873351" y="3156359"/>
                  <a:pt x="1751178" y="3163676"/>
                  <a:pt x="1527277" y="3170099"/>
                </a:cubicBezTo>
                <a:cubicBezTo>
                  <a:pt x="1303376" y="3176522"/>
                  <a:pt x="1176977" y="3178971"/>
                  <a:pt x="1042719" y="3170099"/>
                </a:cubicBezTo>
                <a:cubicBezTo>
                  <a:pt x="908461" y="3161227"/>
                  <a:pt x="698959" y="3187581"/>
                  <a:pt x="558162" y="3170099"/>
                </a:cubicBezTo>
                <a:cubicBezTo>
                  <a:pt x="417365" y="3152617"/>
                  <a:pt x="129984" y="3158767"/>
                  <a:pt x="0" y="3170099"/>
                </a:cubicBezTo>
                <a:cubicBezTo>
                  <a:pt x="29517" y="2917758"/>
                  <a:pt x="5342" y="2745618"/>
                  <a:pt x="0" y="2567780"/>
                </a:cubicBezTo>
                <a:cubicBezTo>
                  <a:pt x="-5342" y="2389942"/>
                  <a:pt x="-722" y="2092968"/>
                  <a:pt x="0" y="1870358"/>
                </a:cubicBezTo>
                <a:cubicBezTo>
                  <a:pt x="722" y="1647748"/>
                  <a:pt x="14061" y="1489046"/>
                  <a:pt x="0" y="1268040"/>
                </a:cubicBezTo>
                <a:cubicBezTo>
                  <a:pt x="-14061" y="1047034"/>
                  <a:pt x="-33966" y="771832"/>
                  <a:pt x="0" y="570618"/>
                </a:cubicBezTo>
                <a:cubicBezTo>
                  <a:pt x="33966" y="369404"/>
                  <a:pt x="-1060" y="130252"/>
                  <a:pt x="0" y="0"/>
                </a:cubicBezTo>
                <a:close/>
              </a:path>
              <a:path w="4293550" h="3170099" stroke="0" extrusionOk="0">
                <a:moveTo>
                  <a:pt x="0" y="0"/>
                </a:moveTo>
                <a:cubicBezTo>
                  <a:pt x="201747" y="-23429"/>
                  <a:pt x="334669" y="-22469"/>
                  <a:pt x="484558" y="0"/>
                </a:cubicBezTo>
                <a:cubicBezTo>
                  <a:pt x="634447" y="22469"/>
                  <a:pt x="823280" y="8517"/>
                  <a:pt x="969116" y="0"/>
                </a:cubicBezTo>
                <a:cubicBezTo>
                  <a:pt x="1114952" y="-8517"/>
                  <a:pt x="1300951" y="23028"/>
                  <a:pt x="1539544" y="0"/>
                </a:cubicBezTo>
                <a:cubicBezTo>
                  <a:pt x="1778137" y="-23028"/>
                  <a:pt x="1945734" y="-26591"/>
                  <a:pt x="2109973" y="0"/>
                </a:cubicBezTo>
                <a:cubicBezTo>
                  <a:pt x="2274212" y="26591"/>
                  <a:pt x="2531759" y="9310"/>
                  <a:pt x="2637466" y="0"/>
                </a:cubicBezTo>
                <a:cubicBezTo>
                  <a:pt x="2743173" y="-9310"/>
                  <a:pt x="3098443" y="-22100"/>
                  <a:pt x="3336702" y="0"/>
                </a:cubicBezTo>
                <a:cubicBezTo>
                  <a:pt x="3574961" y="22100"/>
                  <a:pt x="3912817" y="-29761"/>
                  <a:pt x="4293550" y="0"/>
                </a:cubicBezTo>
                <a:cubicBezTo>
                  <a:pt x="4285192" y="239074"/>
                  <a:pt x="4264446" y="497371"/>
                  <a:pt x="4293550" y="634020"/>
                </a:cubicBezTo>
                <a:cubicBezTo>
                  <a:pt x="4322654" y="770669"/>
                  <a:pt x="4302675" y="994507"/>
                  <a:pt x="4293550" y="1331442"/>
                </a:cubicBezTo>
                <a:cubicBezTo>
                  <a:pt x="4284425" y="1668377"/>
                  <a:pt x="4292905" y="1722347"/>
                  <a:pt x="4293550" y="1902059"/>
                </a:cubicBezTo>
                <a:cubicBezTo>
                  <a:pt x="4294195" y="2081771"/>
                  <a:pt x="4275033" y="2354172"/>
                  <a:pt x="4293550" y="2599481"/>
                </a:cubicBezTo>
                <a:cubicBezTo>
                  <a:pt x="4312067" y="2844790"/>
                  <a:pt x="4279052" y="2958718"/>
                  <a:pt x="4293550" y="3170099"/>
                </a:cubicBezTo>
                <a:cubicBezTo>
                  <a:pt x="4107117" y="3187192"/>
                  <a:pt x="3948139" y="3191410"/>
                  <a:pt x="3723121" y="3170099"/>
                </a:cubicBezTo>
                <a:cubicBezTo>
                  <a:pt x="3498103" y="3148788"/>
                  <a:pt x="3202845" y="3155408"/>
                  <a:pt x="3066821" y="3170099"/>
                </a:cubicBezTo>
                <a:cubicBezTo>
                  <a:pt x="2930797" y="3184790"/>
                  <a:pt x="2702410" y="3165833"/>
                  <a:pt x="2539328" y="3170099"/>
                </a:cubicBezTo>
                <a:cubicBezTo>
                  <a:pt x="2376246" y="3174365"/>
                  <a:pt x="2122619" y="3145519"/>
                  <a:pt x="2011835" y="3170099"/>
                </a:cubicBezTo>
                <a:cubicBezTo>
                  <a:pt x="1901051" y="3194679"/>
                  <a:pt x="1653216" y="3174958"/>
                  <a:pt x="1312600" y="3170099"/>
                </a:cubicBezTo>
                <a:cubicBezTo>
                  <a:pt x="971985" y="3165240"/>
                  <a:pt x="774322" y="3151528"/>
                  <a:pt x="613364" y="3170099"/>
                </a:cubicBezTo>
                <a:cubicBezTo>
                  <a:pt x="452406" y="3188670"/>
                  <a:pt x="241242" y="3163498"/>
                  <a:pt x="0" y="3170099"/>
                </a:cubicBezTo>
                <a:cubicBezTo>
                  <a:pt x="14507" y="2891458"/>
                  <a:pt x="-23227" y="2840925"/>
                  <a:pt x="0" y="2599481"/>
                </a:cubicBezTo>
                <a:cubicBezTo>
                  <a:pt x="23227" y="2358037"/>
                  <a:pt x="-8393" y="2239140"/>
                  <a:pt x="0" y="1902059"/>
                </a:cubicBezTo>
                <a:cubicBezTo>
                  <a:pt x="8393" y="1564978"/>
                  <a:pt x="-25874" y="1555358"/>
                  <a:pt x="0" y="1363143"/>
                </a:cubicBezTo>
                <a:cubicBezTo>
                  <a:pt x="25874" y="1170928"/>
                  <a:pt x="4436" y="995272"/>
                  <a:pt x="0" y="824226"/>
                </a:cubicBezTo>
                <a:cubicBezTo>
                  <a:pt x="-4436" y="653180"/>
                  <a:pt x="-25705" y="290803"/>
                  <a:pt x="0" y="0"/>
                </a:cubicBezTo>
                <a:close/>
              </a:path>
            </a:pathLst>
          </a:custGeom>
          <a:solidFill>
            <a:srgbClr val="66FFCC"/>
          </a:solidFill>
          <a:ln>
            <a:solidFill>
              <a:schemeClr val="tx1"/>
            </a:solidFill>
            <a:extLst>
              <a:ext uri="{C807C97D-BFC1-408E-A445-0C87EB9F89A2}">
                <ask:lineSketchStyleProps xmlns:ask="http://schemas.microsoft.com/office/drawing/2018/sketchyshapes" sd="3379178806">
                  <a:prstGeom prst="rect">
                    <a:avLst/>
                  </a:prstGeom>
                  <ask:type>
                    <ask:lineSketchFreehand/>
                  </ask:type>
                </ask:lineSketchStyleProps>
              </a:ext>
            </a:extLst>
          </a:ln>
          <a:effectLst>
            <a:outerShdw blurRad="50800" dist="38100" dir="5400000" algn="t" rotWithShape="0">
              <a:prstClr val="black">
                <a:alpha val="40000"/>
              </a:prstClr>
            </a:outerShdw>
          </a:effectLst>
        </p:spPr>
        <p:txBody>
          <a:bodyPr wrap="square" rtlCol="0">
            <a:spAutoFit/>
          </a:bodyPr>
          <a:lstStyle/>
          <a:p>
            <a:pPr algn="ctr"/>
            <a:endParaRPr lang="en-GB" sz="4000" b="1" dirty="0">
              <a:latin typeface="Aptos" panose="020B0004020202020204" pitchFamily="34" charset="0"/>
            </a:endParaRPr>
          </a:p>
          <a:p>
            <a:pPr algn="ctr"/>
            <a:r>
              <a:rPr lang="en-GB" sz="4000" b="1" dirty="0">
                <a:latin typeface="Aptos" panose="020B0004020202020204" pitchFamily="34" charset="0"/>
              </a:rPr>
              <a:t>Over to you!</a:t>
            </a:r>
          </a:p>
          <a:p>
            <a:pPr algn="ctr"/>
            <a:endParaRPr lang="en-GB" sz="4000" b="1" dirty="0">
              <a:latin typeface="Aptos" panose="020B0004020202020204" pitchFamily="34" charset="0"/>
            </a:endParaRPr>
          </a:p>
          <a:p>
            <a:pPr algn="ctr"/>
            <a:r>
              <a:rPr lang="en-GB" sz="4000" b="1" dirty="0">
                <a:latin typeface="Aptos" panose="020B0004020202020204" pitchFamily="34" charset="0"/>
              </a:rPr>
              <a:t>Any Questions?</a:t>
            </a:r>
          </a:p>
          <a:p>
            <a:pPr algn="ctr"/>
            <a:r>
              <a:rPr lang="en-GB" sz="4000" b="1" dirty="0">
                <a:latin typeface="Aptos" panose="020B0004020202020204" pitchFamily="34" charset="0"/>
              </a:rPr>
              <a:t> </a:t>
            </a:r>
          </a:p>
        </p:txBody>
      </p:sp>
    </p:spTree>
    <p:extLst>
      <p:ext uri="{BB962C8B-B14F-4D97-AF65-F5344CB8AC3E}">
        <p14:creationId xmlns:p14="http://schemas.microsoft.com/office/powerpoint/2010/main" val="8593138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01EB92-CACC-4BD5-B7C8-3468BED38F51}"/>
              </a:ext>
            </a:extLst>
          </p:cNvPr>
          <p:cNvSpPr>
            <a:spLocks noGrp="1"/>
          </p:cNvSpPr>
          <p:nvPr>
            <p:ph type="title"/>
          </p:nvPr>
        </p:nvSpPr>
        <p:spPr/>
        <p:txBody>
          <a:bodyPr/>
          <a:lstStyle/>
          <a:p>
            <a:r>
              <a:rPr lang="en-GB" sz="3200" dirty="0">
                <a:effectLst>
                  <a:outerShdw blurRad="38100" dist="38100" dir="2700000" algn="tl">
                    <a:srgbClr val="000000">
                      <a:alpha val="43137"/>
                    </a:srgbClr>
                  </a:outerShdw>
                </a:effectLst>
              </a:rPr>
              <a:t> </a:t>
            </a:r>
            <a:br>
              <a:rPr lang="en-GB" dirty="0"/>
            </a:br>
            <a:endParaRPr lang="en-GB" dirty="0"/>
          </a:p>
        </p:txBody>
      </p:sp>
      <p:pic>
        <p:nvPicPr>
          <p:cNvPr id="1027"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10925907" y="0"/>
            <a:ext cx="1152618" cy="769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a:extLst>
              <a:ext uri="{FF2B5EF4-FFF2-40B4-BE49-F238E27FC236}">
                <a16:creationId xmlns:a16="http://schemas.microsoft.com/office/drawing/2014/main" id="{C3D76E38-6674-9FC3-69B3-D259E0749356}"/>
              </a:ext>
            </a:extLst>
          </p:cNvPr>
          <p:cNvSpPr txBox="1"/>
          <p:nvPr/>
        </p:nvSpPr>
        <p:spPr>
          <a:xfrm>
            <a:off x="3948392" y="1717224"/>
            <a:ext cx="7209234" cy="1631216"/>
          </a:xfrm>
          <a:custGeom>
            <a:avLst/>
            <a:gdLst>
              <a:gd name="connsiteX0" fmla="*/ 0 w 7209234"/>
              <a:gd name="connsiteY0" fmla="*/ 0 h 1631216"/>
              <a:gd name="connsiteX1" fmla="*/ 799570 w 7209234"/>
              <a:gd name="connsiteY1" fmla="*/ 0 h 1631216"/>
              <a:gd name="connsiteX2" fmla="*/ 1599139 w 7209234"/>
              <a:gd name="connsiteY2" fmla="*/ 0 h 1631216"/>
              <a:gd name="connsiteX3" fmla="*/ 2254524 w 7209234"/>
              <a:gd name="connsiteY3" fmla="*/ 0 h 1631216"/>
              <a:gd name="connsiteX4" fmla="*/ 2982001 w 7209234"/>
              <a:gd name="connsiteY4" fmla="*/ 0 h 1631216"/>
              <a:gd name="connsiteX5" fmla="*/ 3565294 w 7209234"/>
              <a:gd name="connsiteY5" fmla="*/ 0 h 1631216"/>
              <a:gd name="connsiteX6" fmla="*/ 4220679 w 7209234"/>
              <a:gd name="connsiteY6" fmla="*/ 0 h 1631216"/>
              <a:gd name="connsiteX7" fmla="*/ 5020248 w 7209234"/>
              <a:gd name="connsiteY7" fmla="*/ 0 h 1631216"/>
              <a:gd name="connsiteX8" fmla="*/ 5531449 w 7209234"/>
              <a:gd name="connsiteY8" fmla="*/ 0 h 1631216"/>
              <a:gd name="connsiteX9" fmla="*/ 6258926 w 7209234"/>
              <a:gd name="connsiteY9" fmla="*/ 0 h 1631216"/>
              <a:gd name="connsiteX10" fmla="*/ 7209234 w 7209234"/>
              <a:gd name="connsiteY10" fmla="*/ 0 h 1631216"/>
              <a:gd name="connsiteX11" fmla="*/ 7209234 w 7209234"/>
              <a:gd name="connsiteY11" fmla="*/ 543739 h 1631216"/>
              <a:gd name="connsiteX12" fmla="*/ 7209234 w 7209234"/>
              <a:gd name="connsiteY12" fmla="*/ 1087477 h 1631216"/>
              <a:gd name="connsiteX13" fmla="*/ 7209234 w 7209234"/>
              <a:gd name="connsiteY13" fmla="*/ 1631216 h 1631216"/>
              <a:gd name="connsiteX14" fmla="*/ 6409664 w 7209234"/>
              <a:gd name="connsiteY14" fmla="*/ 1631216 h 1631216"/>
              <a:gd name="connsiteX15" fmla="*/ 5754280 w 7209234"/>
              <a:gd name="connsiteY15" fmla="*/ 1631216 h 1631216"/>
              <a:gd name="connsiteX16" fmla="*/ 5098895 w 7209234"/>
              <a:gd name="connsiteY16" fmla="*/ 1631216 h 1631216"/>
              <a:gd name="connsiteX17" fmla="*/ 4443510 w 7209234"/>
              <a:gd name="connsiteY17" fmla="*/ 1631216 h 1631216"/>
              <a:gd name="connsiteX18" fmla="*/ 3788125 w 7209234"/>
              <a:gd name="connsiteY18" fmla="*/ 1631216 h 1631216"/>
              <a:gd name="connsiteX19" fmla="*/ 3204832 w 7209234"/>
              <a:gd name="connsiteY19" fmla="*/ 1631216 h 1631216"/>
              <a:gd name="connsiteX20" fmla="*/ 2477355 w 7209234"/>
              <a:gd name="connsiteY20" fmla="*/ 1631216 h 1631216"/>
              <a:gd name="connsiteX21" fmla="*/ 1821970 w 7209234"/>
              <a:gd name="connsiteY21" fmla="*/ 1631216 h 1631216"/>
              <a:gd name="connsiteX22" fmla="*/ 1022400 w 7209234"/>
              <a:gd name="connsiteY22" fmla="*/ 1631216 h 1631216"/>
              <a:gd name="connsiteX23" fmla="*/ 0 w 7209234"/>
              <a:gd name="connsiteY23" fmla="*/ 1631216 h 1631216"/>
              <a:gd name="connsiteX24" fmla="*/ 0 w 7209234"/>
              <a:gd name="connsiteY24" fmla="*/ 1071165 h 1631216"/>
              <a:gd name="connsiteX25" fmla="*/ 0 w 7209234"/>
              <a:gd name="connsiteY25" fmla="*/ 527427 h 1631216"/>
              <a:gd name="connsiteX26" fmla="*/ 0 w 7209234"/>
              <a:gd name="connsiteY26" fmla="*/ 0 h 1631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209234" h="1631216" fill="none" extrusionOk="0">
                <a:moveTo>
                  <a:pt x="0" y="0"/>
                </a:moveTo>
                <a:cubicBezTo>
                  <a:pt x="181635" y="-10534"/>
                  <a:pt x="500841" y="-1522"/>
                  <a:pt x="799570" y="0"/>
                </a:cubicBezTo>
                <a:cubicBezTo>
                  <a:pt x="1098299" y="1522"/>
                  <a:pt x="1272298" y="12978"/>
                  <a:pt x="1599139" y="0"/>
                </a:cubicBezTo>
                <a:cubicBezTo>
                  <a:pt x="1925980" y="-12978"/>
                  <a:pt x="2009271" y="10584"/>
                  <a:pt x="2254524" y="0"/>
                </a:cubicBezTo>
                <a:cubicBezTo>
                  <a:pt x="2499778" y="-10584"/>
                  <a:pt x="2813734" y="32606"/>
                  <a:pt x="2982001" y="0"/>
                </a:cubicBezTo>
                <a:cubicBezTo>
                  <a:pt x="3150268" y="-32606"/>
                  <a:pt x="3419411" y="-15434"/>
                  <a:pt x="3565294" y="0"/>
                </a:cubicBezTo>
                <a:cubicBezTo>
                  <a:pt x="3711177" y="15434"/>
                  <a:pt x="3943406" y="-22732"/>
                  <a:pt x="4220679" y="0"/>
                </a:cubicBezTo>
                <a:cubicBezTo>
                  <a:pt x="4497953" y="22732"/>
                  <a:pt x="4799182" y="29788"/>
                  <a:pt x="5020248" y="0"/>
                </a:cubicBezTo>
                <a:cubicBezTo>
                  <a:pt x="5241314" y="-29788"/>
                  <a:pt x="5320306" y="-23620"/>
                  <a:pt x="5531449" y="0"/>
                </a:cubicBezTo>
                <a:cubicBezTo>
                  <a:pt x="5742592" y="23620"/>
                  <a:pt x="6021462" y="-16318"/>
                  <a:pt x="6258926" y="0"/>
                </a:cubicBezTo>
                <a:cubicBezTo>
                  <a:pt x="6496390" y="16318"/>
                  <a:pt x="6767665" y="-24442"/>
                  <a:pt x="7209234" y="0"/>
                </a:cubicBezTo>
                <a:cubicBezTo>
                  <a:pt x="7229518" y="121854"/>
                  <a:pt x="7194957" y="371764"/>
                  <a:pt x="7209234" y="543739"/>
                </a:cubicBezTo>
                <a:cubicBezTo>
                  <a:pt x="7223511" y="715714"/>
                  <a:pt x="7222606" y="866686"/>
                  <a:pt x="7209234" y="1087477"/>
                </a:cubicBezTo>
                <a:cubicBezTo>
                  <a:pt x="7195862" y="1308268"/>
                  <a:pt x="7228162" y="1434621"/>
                  <a:pt x="7209234" y="1631216"/>
                </a:cubicBezTo>
                <a:cubicBezTo>
                  <a:pt x="6847401" y="1611643"/>
                  <a:pt x="6669726" y="1618059"/>
                  <a:pt x="6409664" y="1631216"/>
                </a:cubicBezTo>
                <a:cubicBezTo>
                  <a:pt x="6149602" y="1644374"/>
                  <a:pt x="5917858" y="1659437"/>
                  <a:pt x="5754280" y="1631216"/>
                </a:cubicBezTo>
                <a:cubicBezTo>
                  <a:pt x="5590702" y="1602995"/>
                  <a:pt x="5270172" y="1622986"/>
                  <a:pt x="5098895" y="1631216"/>
                </a:cubicBezTo>
                <a:cubicBezTo>
                  <a:pt x="4927618" y="1639446"/>
                  <a:pt x="4663408" y="1630994"/>
                  <a:pt x="4443510" y="1631216"/>
                </a:cubicBezTo>
                <a:cubicBezTo>
                  <a:pt x="4223613" y="1631438"/>
                  <a:pt x="4058745" y="1602416"/>
                  <a:pt x="3788125" y="1631216"/>
                </a:cubicBezTo>
                <a:cubicBezTo>
                  <a:pt x="3517505" y="1660016"/>
                  <a:pt x="3357153" y="1645887"/>
                  <a:pt x="3204832" y="1631216"/>
                </a:cubicBezTo>
                <a:cubicBezTo>
                  <a:pt x="3052511" y="1616545"/>
                  <a:pt x="2784361" y="1664204"/>
                  <a:pt x="2477355" y="1631216"/>
                </a:cubicBezTo>
                <a:cubicBezTo>
                  <a:pt x="2170349" y="1598228"/>
                  <a:pt x="1956172" y="1659336"/>
                  <a:pt x="1821970" y="1631216"/>
                </a:cubicBezTo>
                <a:cubicBezTo>
                  <a:pt x="1687769" y="1603096"/>
                  <a:pt x="1399940" y="1617466"/>
                  <a:pt x="1022400" y="1631216"/>
                </a:cubicBezTo>
                <a:cubicBezTo>
                  <a:pt x="644860" y="1644967"/>
                  <a:pt x="447714" y="1608904"/>
                  <a:pt x="0" y="1631216"/>
                </a:cubicBezTo>
                <a:cubicBezTo>
                  <a:pt x="16517" y="1361313"/>
                  <a:pt x="-15092" y="1199683"/>
                  <a:pt x="0" y="1071165"/>
                </a:cubicBezTo>
                <a:cubicBezTo>
                  <a:pt x="15092" y="942647"/>
                  <a:pt x="-19765" y="761634"/>
                  <a:pt x="0" y="527427"/>
                </a:cubicBezTo>
                <a:cubicBezTo>
                  <a:pt x="19765" y="293220"/>
                  <a:pt x="-2263" y="130286"/>
                  <a:pt x="0" y="0"/>
                </a:cubicBezTo>
                <a:close/>
              </a:path>
              <a:path w="7209234" h="1631216" stroke="0" extrusionOk="0">
                <a:moveTo>
                  <a:pt x="0" y="0"/>
                </a:moveTo>
                <a:cubicBezTo>
                  <a:pt x="194447" y="17279"/>
                  <a:pt x="340311" y="28746"/>
                  <a:pt x="583293" y="0"/>
                </a:cubicBezTo>
                <a:cubicBezTo>
                  <a:pt x="826275" y="-28746"/>
                  <a:pt x="815526" y="-10943"/>
                  <a:pt x="1022400" y="0"/>
                </a:cubicBezTo>
                <a:cubicBezTo>
                  <a:pt x="1229274" y="10943"/>
                  <a:pt x="1514353" y="26180"/>
                  <a:pt x="1821970" y="0"/>
                </a:cubicBezTo>
                <a:cubicBezTo>
                  <a:pt x="2129587" y="-26180"/>
                  <a:pt x="2187682" y="-13614"/>
                  <a:pt x="2405263" y="0"/>
                </a:cubicBezTo>
                <a:cubicBezTo>
                  <a:pt x="2622844" y="13614"/>
                  <a:pt x="2840959" y="626"/>
                  <a:pt x="2988555" y="0"/>
                </a:cubicBezTo>
                <a:cubicBezTo>
                  <a:pt x="3136151" y="-626"/>
                  <a:pt x="3515084" y="-30386"/>
                  <a:pt x="3788125" y="0"/>
                </a:cubicBezTo>
                <a:cubicBezTo>
                  <a:pt x="4061166" y="30386"/>
                  <a:pt x="4159404" y="-14013"/>
                  <a:pt x="4299325" y="0"/>
                </a:cubicBezTo>
                <a:cubicBezTo>
                  <a:pt x="4439246" y="14013"/>
                  <a:pt x="4747127" y="-21710"/>
                  <a:pt x="5098895" y="0"/>
                </a:cubicBezTo>
                <a:cubicBezTo>
                  <a:pt x="5450663" y="21710"/>
                  <a:pt x="5587822" y="-37965"/>
                  <a:pt x="5898464" y="0"/>
                </a:cubicBezTo>
                <a:cubicBezTo>
                  <a:pt x="6209106" y="37965"/>
                  <a:pt x="6230698" y="-31267"/>
                  <a:pt x="6553849" y="0"/>
                </a:cubicBezTo>
                <a:cubicBezTo>
                  <a:pt x="6877000" y="31267"/>
                  <a:pt x="7044622" y="2250"/>
                  <a:pt x="7209234" y="0"/>
                </a:cubicBezTo>
                <a:cubicBezTo>
                  <a:pt x="7215886" y="254669"/>
                  <a:pt x="7224111" y="345487"/>
                  <a:pt x="7209234" y="527427"/>
                </a:cubicBezTo>
                <a:cubicBezTo>
                  <a:pt x="7194357" y="709367"/>
                  <a:pt x="7192314" y="834771"/>
                  <a:pt x="7209234" y="1022229"/>
                </a:cubicBezTo>
                <a:cubicBezTo>
                  <a:pt x="7226154" y="1209687"/>
                  <a:pt x="7236547" y="1367527"/>
                  <a:pt x="7209234" y="1631216"/>
                </a:cubicBezTo>
                <a:cubicBezTo>
                  <a:pt x="6919478" y="1628082"/>
                  <a:pt x="6863223" y="1625264"/>
                  <a:pt x="6553849" y="1631216"/>
                </a:cubicBezTo>
                <a:cubicBezTo>
                  <a:pt x="6244476" y="1637168"/>
                  <a:pt x="6070706" y="1627776"/>
                  <a:pt x="5898464" y="1631216"/>
                </a:cubicBezTo>
                <a:cubicBezTo>
                  <a:pt x="5726222" y="1634656"/>
                  <a:pt x="5261875" y="1608118"/>
                  <a:pt x="5098895" y="1631216"/>
                </a:cubicBezTo>
                <a:cubicBezTo>
                  <a:pt x="4935915" y="1654314"/>
                  <a:pt x="4691289" y="1623210"/>
                  <a:pt x="4443510" y="1631216"/>
                </a:cubicBezTo>
                <a:cubicBezTo>
                  <a:pt x="4195731" y="1639222"/>
                  <a:pt x="4168278" y="1619373"/>
                  <a:pt x="4004402" y="1631216"/>
                </a:cubicBezTo>
                <a:cubicBezTo>
                  <a:pt x="3840526" y="1643059"/>
                  <a:pt x="3734634" y="1650553"/>
                  <a:pt x="3493202" y="1631216"/>
                </a:cubicBezTo>
                <a:cubicBezTo>
                  <a:pt x="3251770" y="1611879"/>
                  <a:pt x="2926603" y="1595290"/>
                  <a:pt x="2693632" y="1631216"/>
                </a:cubicBezTo>
                <a:cubicBezTo>
                  <a:pt x="2460661" y="1667143"/>
                  <a:pt x="2333635" y="1616731"/>
                  <a:pt x="2038247" y="1631216"/>
                </a:cubicBezTo>
                <a:cubicBezTo>
                  <a:pt x="1742860" y="1645701"/>
                  <a:pt x="1701321" y="1656143"/>
                  <a:pt x="1527047" y="1631216"/>
                </a:cubicBezTo>
                <a:cubicBezTo>
                  <a:pt x="1352773" y="1606289"/>
                  <a:pt x="1044908" y="1619251"/>
                  <a:pt x="871662" y="1631216"/>
                </a:cubicBezTo>
                <a:cubicBezTo>
                  <a:pt x="698417" y="1643181"/>
                  <a:pt x="331368" y="1663072"/>
                  <a:pt x="0" y="1631216"/>
                </a:cubicBezTo>
                <a:cubicBezTo>
                  <a:pt x="-7501" y="1513904"/>
                  <a:pt x="-9370" y="1286237"/>
                  <a:pt x="0" y="1136414"/>
                </a:cubicBezTo>
                <a:cubicBezTo>
                  <a:pt x="9370" y="986591"/>
                  <a:pt x="-12329" y="838686"/>
                  <a:pt x="0" y="576363"/>
                </a:cubicBezTo>
                <a:cubicBezTo>
                  <a:pt x="12329" y="314040"/>
                  <a:pt x="21755" y="132472"/>
                  <a:pt x="0" y="0"/>
                </a:cubicBezTo>
                <a:close/>
              </a:path>
            </a:pathLst>
          </a:custGeom>
          <a:solidFill>
            <a:schemeClr val="accent4">
              <a:lumMod val="20000"/>
              <a:lumOff val="80000"/>
            </a:schemeClr>
          </a:solidFill>
          <a:ln>
            <a:solidFill>
              <a:schemeClr val="tx1"/>
            </a:solidFill>
            <a:extLst>
              <a:ext uri="{C807C97D-BFC1-408E-A445-0C87EB9F89A2}">
                <ask:lineSketchStyleProps xmlns:ask="http://schemas.microsoft.com/office/drawing/2018/sketchyshapes" sd="1219033472">
                  <a:prstGeom prst="rect">
                    <a:avLst/>
                  </a:prstGeom>
                  <ask:type>
                    <ask:lineSketchFreehand/>
                  </ask:type>
                </ask:lineSketchStyleProps>
              </a:ext>
            </a:extLst>
          </a:ln>
          <a:effectLst>
            <a:outerShdw blurRad="50800" dist="38100" dir="5400000" algn="t" rotWithShape="0">
              <a:prstClr val="black">
                <a:alpha val="40000"/>
              </a:prstClr>
            </a:outerShdw>
          </a:effectLst>
        </p:spPr>
        <p:txBody>
          <a:bodyPr wrap="square">
            <a:spAutoFit/>
          </a:bodyPr>
          <a:lstStyle/>
          <a:p>
            <a:r>
              <a:rPr lang="en-GB" sz="2800" b="1" dirty="0">
                <a:latin typeface="Aptos" panose="020B0004020202020204" pitchFamily="34" charset="0"/>
              </a:rPr>
              <a:t>What is an advocate?</a:t>
            </a:r>
          </a:p>
          <a:p>
            <a:endParaRPr lang="en-GB" b="1" dirty="0">
              <a:latin typeface="Aptos" panose="020B0004020202020204" pitchFamily="34" charset="0"/>
            </a:endParaRPr>
          </a:p>
          <a:p>
            <a:pPr algn="ctr"/>
            <a:r>
              <a:rPr lang="en-GB" b="1" dirty="0">
                <a:latin typeface="Aptos" panose="020B0004020202020204" pitchFamily="34" charset="0"/>
              </a:rPr>
              <a:t>A person who supports somebody to speak up about their views and wishes or speaks up on their behalf</a:t>
            </a:r>
            <a:endParaRPr lang="en-GB" dirty="0"/>
          </a:p>
          <a:p>
            <a:endParaRPr lang="en-GB" dirty="0"/>
          </a:p>
        </p:txBody>
      </p:sp>
      <p:sp>
        <p:nvSpPr>
          <p:cNvPr id="9" name="TextBox 8">
            <a:extLst>
              <a:ext uri="{FF2B5EF4-FFF2-40B4-BE49-F238E27FC236}">
                <a16:creationId xmlns:a16="http://schemas.microsoft.com/office/drawing/2014/main" id="{86DF95B1-E20F-8D3D-3FDE-AFBC03D65AEA}"/>
              </a:ext>
            </a:extLst>
          </p:cNvPr>
          <p:cNvSpPr txBox="1"/>
          <p:nvPr/>
        </p:nvSpPr>
        <p:spPr>
          <a:xfrm>
            <a:off x="3948393" y="3673281"/>
            <a:ext cx="7209234" cy="1631216"/>
          </a:xfrm>
          <a:custGeom>
            <a:avLst/>
            <a:gdLst>
              <a:gd name="connsiteX0" fmla="*/ 0 w 7209234"/>
              <a:gd name="connsiteY0" fmla="*/ 0 h 1631216"/>
              <a:gd name="connsiteX1" fmla="*/ 799570 w 7209234"/>
              <a:gd name="connsiteY1" fmla="*/ 0 h 1631216"/>
              <a:gd name="connsiteX2" fmla="*/ 1382862 w 7209234"/>
              <a:gd name="connsiteY2" fmla="*/ 0 h 1631216"/>
              <a:gd name="connsiteX3" fmla="*/ 2182432 w 7209234"/>
              <a:gd name="connsiteY3" fmla="*/ 0 h 1631216"/>
              <a:gd name="connsiteX4" fmla="*/ 2909909 w 7209234"/>
              <a:gd name="connsiteY4" fmla="*/ 0 h 1631216"/>
              <a:gd name="connsiteX5" fmla="*/ 3349017 w 7209234"/>
              <a:gd name="connsiteY5" fmla="*/ 0 h 1631216"/>
              <a:gd name="connsiteX6" fmla="*/ 3932309 w 7209234"/>
              <a:gd name="connsiteY6" fmla="*/ 0 h 1631216"/>
              <a:gd name="connsiteX7" fmla="*/ 4515602 w 7209234"/>
              <a:gd name="connsiteY7" fmla="*/ 0 h 1631216"/>
              <a:gd name="connsiteX8" fmla="*/ 5243079 w 7209234"/>
              <a:gd name="connsiteY8" fmla="*/ 0 h 1631216"/>
              <a:gd name="connsiteX9" fmla="*/ 5898464 w 7209234"/>
              <a:gd name="connsiteY9" fmla="*/ 0 h 1631216"/>
              <a:gd name="connsiteX10" fmla="*/ 6553849 w 7209234"/>
              <a:gd name="connsiteY10" fmla="*/ 0 h 1631216"/>
              <a:gd name="connsiteX11" fmla="*/ 7209234 w 7209234"/>
              <a:gd name="connsiteY11" fmla="*/ 0 h 1631216"/>
              <a:gd name="connsiteX12" fmla="*/ 7209234 w 7209234"/>
              <a:gd name="connsiteY12" fmla="*/ 560051 h 1631216"/>
              <a:gd name="connsiteX13" fmla="*/ 7209234 w 7209234"/>
              <a:gd name="connsiteY13" fmla="*/ 1103789 h 1631216"/>
              <a:gd name="connsiteX14" fmla="*/ 7209234 w 7209234"/>
              <a:gd name="connsiteY14" fmla="*/ 1631216 h 1631216"/>
              <a:gd name="connsiteX15" fmla="*/ 6770126 w 7209234"/>
              <a:gd name="connsiteY15" fmla="*/ 1631216 h 1631216"/>
              <a:gd name="connsiteX16" fmla="*/ 6186834 w 7209234"/>
              <a:gd name="connsiteY16" fmla="*/ 1631216 h 1631216"/>
              <a:gd name="connsiteX17" fmla="*/ 5675633 w 7209234"/>
              <a:gd name="connsiteY17" fmla="*/ 1631216 h 1631216"/>
              <a:gd name="connsiteX18" fmla="*/ 5092341 w 7209234"/>
              <a:gd name="connsiteY18" fmla="*/ 1631216 h 1631216"/>
              <a:gd name="connsiteX19" fmla="*/ 4436956 w 7209234"/>
              <a:gd name="connsiteY19" fmla="*/ 1631216 h 1631216"/>
              <a:gd name="connsiteX20" fmla="*/ 3997848 w 7209234"/>
              <a:gd name="connsiteY20" fmla="*/ 1631216 h 1631216"/>
              <a:gd name="connsiteX21" fmla="*/ 3342463 w 7209234"/>
              <a:gd name="connsiteY21" fmla="*/ 1631216 h 1631216"/>
              <a:gd name="connsiteX22" fmla="*/ 2542893 w 7209234"/>
              <a:gd name="connsiteY22" fmla="*/ 1631216 h 1631216"/>
              <a:gd name="connsiteX23" fmla="*/ 1887509 w 7209234"/>
              <a:gd name="connsiteY23" fmla="*/ 1631216 h 1631216"/>
              <a:gd name="connsiteX24" fmla="*/ 1087939 w 7209234"/>
              <a:gd name="connsiteY24" fmla="*/ 1631216 h 1631216"/>
              <a:gd name="connsiteX25" fmla="*/ 0 w 7209234"/>
              <a:gd name="connsiteY25" fmla="*/ 1631216 h 1631216"/>
              <a:gd name="connsiteX26" fmla="*/ 0 w 7209234"/>
              <a:gd name="connsiteY26" fmla="*/ 1071165 h 1631216"/>
              <a:gd name="connsiteX27" fmla="*/ 0 w 7209234"/>
              <a:gd name="connsiteY27" fmla="*/ 560051 h 1631216"/>
              <a:gd name="connsiteX28" fmla="*/ 0 w 7209234"/>
              <a:gd name="connsiteY28" fmla="*/ 0 h 1631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209234" h="1631216" fill="none" extrusionOk="0">
                <a:moveTo>
                  <a:pt x="0" y="0"/>
                </a:moveTo>
                <a:cubicBezTo>
                  <a:pt x="350733" y="1199"/>
                  <a:pt x="575872" y="22209"/>
                  <a:pt x="799570" y="0"/>
                </a:cubicBezTo>
                <a:cubicBezTo>
                  <a:pt x="1023268" y="-22209"/>
                  <a:pt x="1136288" y="-6124"/>
                  <a:pt x="1382862" y="0"/>
                </a:cubicBezTo>
                <a:cubicBezTo>
                  <a:pt x="1629436" y="6124"/>
                  <a:pt x="1795364" y="-14631"/>
                  <a:pt x="2182432" y="0"/>
                </a:cubicBezTo>
                <a:cubicBezTo>
                  <a:pt x="2569500" y="14631"/>
                  <a:pt x="2617268" y="7074"/>
                  <a:pt x="2909909" y="0"/>
                </a:cubicBezTo>
                <a:cubicBezTo>
                  <a:pt x="3202550" y="-7074"/>
                  <a:pt x="3256183" y="-21918"/>
                  <a:pt x="3349017" y="0"/>
                </a:cubicBezTo>
                <a:cubicBezTo>
                  <a:pt x="3441851" y="21918"/>
                  <a:pt x="3801038" y="9242"/>
                  <a:pt x="3932309" y="0"/>
                </a:cubicBezTo>
                <a:cubicBezTo>
                  <a:pt x="4063580" y="-9242"/>
                  <a:pt x="4354283" y="10189"/>
                  <a:pt x="4515602" y="0"/>
                </a:cubicBezTo>
                <a:cubicBezTo>
                  <a:pt x="4676921" y="-10189"/>
                  <a:pt x="5003421" y="-24464"/>
                  <a:pt x="5243079" y="0"/>
                </a:cubicBezTo>
                <a:cubicBezTo>
                  <a:pt x="5482737" y="24464"/>
                  <a:pt x="5665065" y="-12782"/>
                  <a:pt x="5898464" y="0"/>
                </a:cubicBezTo>
                <a:cubicBezTo>
                  <a:pt x="6131863" y="12782"/>
                  <a:pt x="6253152" y="28033"/>
                  <a:pt x="6553849" y="0"/>
                </a:cubicBezTo>
                <a:cubicBezTo>
                  <a:pt x="6854546" y="-28033"/>
                  <a:pt x="7010643" y="29314"/>
                  <a:pt x="7209234" y="0"/>
                </a:cubicBezTo>
                <a:cubicBezTo>
                  <a:pt x="7194708" y="271928"/>
                  <a:pt x="7194473" y="288167"/>
                  <a:pt x="7209234" y="560051"/>
                </a:cubicBezTo>
                <a:cubicBezTo>
                  <a:pt x="7223995" y="831935"/>
                  <a:pt x="7200127" y="832164"/>
                  <a:pt x="7209234" y="1103789"/>
                </a:cubicBezTo>
                <a:cubicBezTo>
                  <a:pt x="7218341" y="1375414"/>
                  <a:pt x="7232469" y="1500944"/>
                  <a:pt x="7209234" y="1631216"/>
                </a:cubicBezTo>
                <a:cubicBezTo>
                  <a:pt x="7073324" y="1647407"/>
                  <a:pt x="6946971" y="1634838"/>
                  <a:pt x="6770126" y="1631216"/>
                </a:cubicBezTo>
                <a:cubicBezTo>
                  <a:pt x="6593281" y="1627594"/>
                  <a:pt x="6456981" y="1603734"/>
                  <a:pt x="6186834" y="1631216"/>
                </a:cubicBezTo>
                <a:cubicBezTo>
                  <a:pt x="5916687" y="1658698"/>
                  <a:pt x="5802522" y="1645594"/>
                  <a:pt x="5675633" y="1631216"/>
                </a:cubicBezTo>
                <a:cubicBezTo>
                  <a:pt x="5548744" y="1616838"/>
                  <a:pt x="5315775" y="1624043"/>
                  <a:pt x="5092341" y="1631216"/>
                </a:cubicBezTo>
                <a:cubicBezTo>
                  <a:pt x="4868907" y="1638389"/>
                  <a:pt x="4572058" y="1610123"/>
                  <a:pt x="4436956" y="1631216"/>
                </a:cubicBezTo>
                <a:cubicBezTo>
                  <a:pt x="4301855" y="1652309"/>
                  <a:pt x="4105312" y="1638165"/>
                  <a:pt x="3997848" y="1631216"/>
                </a:cubicBezTo>
                <a:cubicBezTo>
                  <a:pt x="3890384" y="1624267"/>
                  <a:pt x="3650959" y="1602897"/>
                  <a:pt x="3342463" y="1631216"/>
                </a:cubicBezTo>
                <a:cubicBezTo>
                  <a:pt x="3033968" y="1659535"/>
                  <a:pt x="2722313" y="1630493"/>
                  <a:pt x="2542893" y="1631216"/>
                </a:cubicBezTo>
                <a:cubicBezTo>
                  <a:pt x="2363473" y="1631940"/>
                  <a:pt x="2051632" y="1650456"/>
                  <a:pt x="1887509" y="1631216"/>
                </a:cubicBezTo>
                <a:cubicBezTo>
                  <a:pt x="1723386" y="1611976"/>
                  <a:pt x="1281403" y="1620540"/>
                  <a:pt x="1087939" y="1631216"/>
                </a:cubicBezTo>
                <a:cubicBezTo>
                  <a:pt x="894475" y="1641893"/>
                  <a:pt x="295352" y="1680458"/>
                  <a:pt x="0" y="1631216"/>
                </a:cubicBezTo>
                <a:cubicBezTo>
                  <a:pt x="8175" y="1493027"/>
                  <a:pt x="8287" y="1204928"/>
                  <a:pt x="0" y="1071165"/>
                </a:cubicBezTo>
                <a:cubicBezTo>
                  <a:pt x="-8287" y="937402"/>
                  <a:pt x="-19453" y="733277"/>
                  <a:pt x="0" y="560051"/>
                </a:cubicBezTo>
                <a:cubicBezTo>
                  <a:pt x="19453" y="386825"/>
                  <a:pt x="7832" y="117489"/>
                  <a:pt x="0" y="0"/>
                </a:cubicBezTo>
                <a:close/>
              </a:path>
              <a:path w="7209234" h="1631216" stroke="0" extrusionOk="0">
                <a:moveTo>
                  <a:pt x="0" y="0"/>
                </a:moveTo>
                <a:cubicBezTo>
                  <a:pt x="251681" y="-30507"/>
                  <a:pt x="433520" y="27093"/>
                  <a:pt x="727477" y="0"/>
                </a:cubicBezTo>
                <a:cubicBezTo>
                  <a:pt x="1021434" y="-27093"/>
                  <a:pt x="1096323" y="-27862"/>
                  <a:pt x="1382862" y="0"/>
                </a:cubicBezTo>
                <a:cubicBezTo>
                  <a:pt x="1669402" y="27862"/>
                  <a:pt x="1884416" y="-27403"/>
                  <a:pt x="2182432" y="0"/>
                </a:cubicBezTo>
                <a:cubicBezTo>
                  <a:pt x="2480448" y="27403"/>
                  <a:pt x="2612343" y="20688"/>
                  <a:pt x="2909909" y="0"/>
                </a:cubicBezTo>
                <a:cubicBezTo>
                  <a:pt x="3207475" y="-20688"/>
                  <a:pt x="3305811" y="-620"/>
                  <a:pt x="3493202" y="0"/>
                </a:cubicBezTo>
                <a:cubicBezTo>
                  <a:pt x="3680593" y="620"/>
                  <a:pt x="3999442" y="5552"/>
                  <a:pt x="4220679" y="0"/>
                </a:cubicBezTo>
                <a:cubicBezTo>
                  <a:pt x="4441916" y="-5552"/>
                  <a:pt x="4643171" y="19309"/>
                  <a:pt x="4803971" y="0"/>
                </a:cubicBezTo>
                <a:cubicBezTo>
                  <a:pt x="4964771" y="-19309"/>
                  <a:pt x="5249726" y="-10837"/>
                  <a:pt x="5459356" y="0"/>
                </a:cubicBezTo>
                <a:cubicBezTo>
                  <a:pt x="5668987" y="10837"/>
                  <a:pt x="5807756" y="7337"/>
                  <a:pt x="5970557" y="0"/>
                </a:cubicBezTo>
                <a:cubicBezTo>
                  <a:pt x="6133358" y="-7337"/>
                  <a:pt x="6358060" y="-3725"/>
                  <a:pt x="6625941" y="0"/>
                </a:cubicBezTo>
                <a:cubicBezTo>
                  <a:pt x="6893822" y="3725"/>
                  <a:pt x="7066429" y="-11326"/>
                  <a:pt x="7209234" y="0"/>
                </a:cubicBezTo>
                <a:cubicBezTo>
                  <a:pt x="7212947" y="152811"/>
                  <a:pt x="7190382" y="453875"/>
                  <a:pt x="7209234" y="576363"/>
                </a:cubicBezTo>
                <a:cubicBezTo>
                  <a:pt x="7228086" y="698851"/>
                  <a:pt x="7193550" y="899398"/>
                  <a:pt x="7209234" y="1087477"/>
                </a:cubicBezTo>
                <a:cubicBezTo>
                  <a:pt x="7224918" y="1275556"/>
                  <a:pt x="7212407" y="1488895"/>
                  <a:pt x="7209234" y="1631216"/>
                </a:cubicBezTo>
                <a:cubicBezTo>
                  <a:pt x="6968483" y="1637114"/>
                  <a:pt x="6826377" y="1633553"/>
                  <a:pt x="6625941" y="1631216"/>
                </a:cubicBezTo>
                <a:cubicBezTo>
                  <a:pt x="6425505" y="1628879"/>
                  <a:pt x="6221309" y="1647724"/>
                  <a:pt x="6042649" y="1631216"/>
                </a:cubicBezTo>
                <a:cubicBezTo>
                  <a:pt x="5863989" y="1614708"/>
                  <a:pt x="5743240" y="1626992"/>
                  <a:pt x="5603541" y="1631216"/>
                </a:cubicBezTo>
                <a:cubicBezTo>
                  <a:pt x="5463842" y="1635440"/>
                  <a:pt x="5292050" y="1615680"/>
                  <a:pt x="5164433" y="1631216"/>
                </a:cubicBezTo>
                <a:cubicBezTo>
                  <a:pt x="5036816" y="1646752"/>
                  <a:pt x="4719616" y="1665069"/>
                  <a:pt x="4436956" y="1631216"/>
                </a:cubicBezTo>
                <a:cubicBezTo>
                  <a:pt x="4154296" y="1597363"/>
                  <a:pt x="3962519" y="1646268"/>
                  <a:pt x="3709479" y="1631216"/>
                </a:cubicBezTo>
                <a:cubicBezTo>
                  <a:pt x="3456439" y="1616164"/>
                  <a:pt x="3329562" y="1628930"/>
                  <a:pt x="3126186" y="1631216"/>
                </a:cubicBezTo>
                <a:cubicBezTo>
                  <a:pt x="2922810" y="1633502"/>
                  <a:pt x="2842008" y="1622775"/>
                  <a:pt x="2614986" y="1631216"/>
                </a:cubicBezTo>
                <a:cubicBezTo>
                  <a:pt x="2387964" y="1639657"/>
                  <a:pt x="2223287" y="1609954"/>
                  <a:pt x="2103786" y="1631216"/>
                </a:cubicBezTo>
                <a:cubicBezTo>
                  <a:pt x="1984285" y="1652478"/>
                  <a:pt x="1669573" y="1613270"/>
                  <a:pt x="1376308" y="1631216"/>
                </a:cubicBezTo>
                <a:cubicBezTo>
                  <a:pt x="1083043" y="1649162"/>
                  <a:pt x="1041773" y="1646657"/>
                  <a:pt x="937200" y="1631216"/>
                </a:cubicBezTo>
                <a:cubicBezTo>
                  <a:pt x="832627" y="1615775"/>
                  <a:pt x="232047" y="1611316"/>
                  <a:pt x="0" y="1631216"/>
                </a:cubicBezTo>
                <a:cubicBezTo>
                  <a:pt x="-15313" y="1378140"/>
                  <a:pt x="-13669" y="1254447"/>
                  <a:pt x="0" y="1071165"/>
                </a:cubicBezTo>
                <a:cubicBezTo>
                  <a:pt x="13669" y="887883"/>
                  <a:pt x="-22000" y="798284"/>
                  <a:pt x="0" y="576363"/>
                </a:cubicBezTo>
                <a:cubicBezTo>
                  <a:pt x="22000" y="354442"/>
                  <a:pt x="16646" y="221215"/>
                  <a:pt x="0" y="0"/>
                </a:cubicBezTo>
                <a:close/>
              </a:path>
            </a:pathLst>
          </a:custGeom>
          <a:solidFill>
            <a:schemeClr val="accent5">
              <a:lumMod val="20000"/>
              <a:lumOff val="80000"/>
            </a:schemeClr>
          </a:solidFill>
          <a:ln>
            <a:solidFill>
              <a:schemeClr val="tx1"/>
            </a:solidFill>
            <a:extLst>
              <a:ext uri="{C807C97D-BFC1-408E-A445-0C87EB9F89A2}">
                <ask:lineSketchStyleProps xmlns:ask="http://schemas.microsoft.com/office/drawing/2018/sketchyshapes" sd="3098272673">
                  <a:prstGeom prst="rect">
                    <a:avLst/>
                  </a:prstGeom>
                  <ask:type>
                    <ask:lineSketchFreehand/>
                  </ask:type>
                </ask:lineSketchStyleProps>
              </a:ext>
            </a:extLst>
          </a:ln>
          <a:effectLst>
            <a:outerShdw blurRad="50800" dist="38100" dir="5400000" algn="t" rotWithShape="0">
              <a:prstClr val="black">
                <a:alpha val="40000"/>
              </a:prstClr>
            </a:outerShdw>
          </a:effectLst>
        </p:spPr>
        <p:txBody>
          <a:bodyPr wrap="square">
            <a:spAutoFit/>
          </a:bodyPr>
          <a:lstStyle/>
          <a:p>
            <a:r>
              <a:rPr lang="en-GB" sz="2800" b="1" dirty="0">
                <a:latin typeface="Aptos" panose="020B0004020202020204" pitchFamily="34" charset="0"/>
              </a:rPr>
              <a:t>What is advocacy? </a:t>
            </a:r>
          </a:p>
          <a:p>
            <a:r>
              <a:rPr lang="en-GB" b="1" dirty="0">
                <a:latin typeface="Aptos" panose="020B0004020202020204" pitchFamily="34" charset="0"/>
              </a:rPr>
              <a:t>Taking action to support people to say what they </a:t>
            </a:r>
            <a:r>
              <a:rPr lang="en-GB" b="1" dirty="0" err="1">
                <a:latin typeface="Aptos" panose="020B0004020202020204" pitchFamily="34" charset="0"/>
              </a:rPr>
              <a:t>want,secure</a:t>
            </a:r>
            <a:r>
              <a:rPr lang="en-GB" b="1" dirty="0">
                <a:latin typeface="Aptos" panose="020B0004020202020204" pitchFamily="34" charset="0"/>
              </a:rPr>
              <a:t> their </a:t>
            </a:r>
            <a:r>
              <a:rPr lang="en-GB" b="1" dirty="0" err="1">
                <a:latin typeface="Aptos" panose="020B0004020202020204" pitchFamily="34" charset="0"/>
              </a:rPr>
              <a:t>rights,pursue</a:t>
            </a:r>
            <a:r>
              <a:rPr lang="en-GB" b="1">
                <a:latin typeface="Aptos" panose="020B0004020202020204" pitchFamily="34" charset="0"/>
              </a:rPr>
              <a:t> their interests and obtain the services they need.</a:t>
            </a:r>
          </a:p>
          <a:p>
            <a:endParaRPr lang="en-GB" b="1" dirty="0">
              <a:latin typeface="Aptos" panose="020B0004020202020204" pitchFamily="34" charset="0"/>
            </a:endParaRPr>
          </a:p>
          <a:p>
            <a:endParaRPr lang="en-GB" b="1" dirty="0">
              <a:latin typeface="Aptos" panose="020B0004020202020204" pitchFamily="34" charset="0"/>
            </a:endParaRPr>
          </a:p>
        </p:txBody>
      </p:sp>
      <p:pic>
        <p:nvPicPr>
          <p:cNvPr id="11" name="Graphic 10" descr="Help with solid fill">
            <a:extLst>
              <a:ext uri="{FF2B5EF4-FFF2-40B4-BE49-F238E27FC236}">
                <a16:creationId xmlns:a16="http://schemas.microsoft.com/office/drawing/2014/main" id="{B39A4C4A-BBC6-6E65-C84F-956697B98B7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25813" y="1790593"/>
            <a:ext cx="2008761" cy="2008761"/>
          </a:xfrm>
          <a:prstGeom prst="rect">
            <a:avLst/>
          </a:prstGeom>
          <a:effectLst>
            <a:outerShdw blurRad="50800" dist="38100" dir="5400000" algn="t" rotWithShape="0">
              <a:prstClr val="black">
                <a:alpha val="40000"/>
              </a:prstClr>
            </a:outerShdw>
          </a:effectLst>
        </p:spPr>
      </p:pic>
      <p:sp>
        <p:nvSpPr>
          <p:cNvPr id="12" name="TextBox 11">
            <a:extLst>
              <a:ext uri="{FF2B5EF4-FFF2-40B4-BE49-F238E27FC236}">
                <a16:creationId xmlns:a16="http://schemas.microsoft.com/office/drawing/2014/main" id="{AE7D1779-25B0-E2AB-1F2B-1474C0AB41E6}"/>
              </a:ext>
            </a:extLst>
          </p:cNvPr>
          <p:cNvSpPr txBox="1"/>
          <p:nvPr/>
        </p:nvSpPr>
        <p:spPr>
          <a:xfrm>
            <a:off x="480145" y="3881335"/>
            <a:ext cx="2300095" cy="584775"/>
          </a:xfrm>
          <a:prstGeom prst="rect">
            <a:avLst/>
          </a:prstGeom>
          <a:noFill/>
        </p:spPr>
        <p:txBody>
          <a:bodyPr wrap="square" rtlCol="0">
            <a:spAutoFit/>
          </a:bodyPr>
          <a:lstStyle/>
          <a:p>
            <a:r>
              <a:rPr lang="en-GB" sz="3200" b="1" dirty="0">
                <a:solidFill>
                  <a:schemeClr val="bg1"/>
                </a:solidFill>
                <a:effectLst>
                  <a:outerShdw blurRad="38100" dist="38100" dir="2700000" algn="tl">
                    <a:srgbClr val="000000">
                      <a:alpha val="43137"/>
                    </a:srgbClr>
                  </a:outerShdw>
                </a:effectLst>
                <a:latin typeface="Aptos" panose="020B0004020202020204" pitchFamily="34" charset="0"/>
              </a:rPr>
              <a:t>Advocacy? </a:t>
            </a:r>
          </a:p>
        </p:txBody>
      </p:sp>
    </p:spTree>
    <p:extLst>
      <p:ext uri="{BB962C8B-B14F-4D97-AF65-F5344CB8AC3E}">
        <p14:creationId xmlns:p14="http://schemas.microsoft.com/office/powerpoint/2010/main" val="8139189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01EB92-CACC-4BD5-B7C8-3468BED38F51}"/>
              </a:ext>
            </a:extLst>
          </p:cNvPr>
          <p:cNvSpPr>
            <a:spLocks noGrp="1"/>
          </p:cNvSpPr>
          <p:nvPr>
            <p:ph type="title"/>
          </p:nvPr>
        </p:nvSpPr>
        <p:spPr>
          <a:xfrm>
            <a:off x="279479" y="2291862"/>
            <a:ext cx="2834640" cy="2377440"/>
          </a:xfrm>
        </p:spPr>
        <p:txBody>
          <a:bodyPr/>
          <a:lstStyle/>
          <a:p>
            <a:br>
              <a:rPr lang="en-GB" dirty="0"/>
            </a:br>
            <a:endParaRPr lang="en-GB" dirty="0"/>
          </a:p>
        </p:txBody>
      </p:sp>
      <p:pic>
        <p:nvPicPr>
          <p:cNvPr id="1027"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1100390" y="118895"/>
            <a:ext cx="1091609" cy="728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162D5DED-1B96-C225-59D5-95FFC06FF1B3}"/>
              </a:ext>
            </a:extLst>
          </p:cNvPr>
          <p:cNvSpPr txBox="1"/>
          <p:nvPr/>
        </p:nvSpPr>
        <p:spPr>
          <a:xfrm>
            <a:off x="279479" y="1957088"/>
            <a:ext cx="2728416" cy="3046988"/>
          </a:xfrm>
          <a:prstGeom prst="rect">
            <a:avLst/>
          </a:prstGeom>
          <a:noFill/>
        </p:spPr>
        <p:txBody>
          <a:bodyPr wrap="square" rtlCol="0">
            <a:spAutoFit/>
          </a:bodyPr>
          <a:lstStyle/>
          <a:p>
            <a:pPr algn="ctr"/>
            <a:r>
              <a:rPr lang="en-GB" sz="3200" b="1" dirty="0">
                <a:solidFill>
                  <a:schemeClr val="bg1"/>
                </a:solidFill>
                <a:effectLst>
                  <a:outerShdw blurRad="38100" dist="38100" dir="2700000" algn="tl">
                    <a:srgbClr val="000000">
                      <a:alpha val="43137"/>
                    </a:srgbClr>
                  </a:outerShdw>
                </a:effectLst>
                <a:latin typeface="Aptos" panose="020B0004020202020204" pitchFamily="34" charset="0"/>
              </a:rPr>
              <a:t>The importance of the Independent Advocacy role </a:t>
            </a:r>
          </a:p>
        </p:txBody>
      </p:sp>
      <p:sp>
        <p:nvSpPr>
          <p:cNvPr id="5" name="TextBox 4">
            <a:extLst>
              <a:ext uri="{FF2B5EF4-FFF2-40B4-BE49-F238E27FC236}">
                <a16:creationId xmlns:a16="http://schemas.microsoft.com/office/drawing/2014/main" id="{AE629746-E428-8954-EFF4-F3070CC29F9F}"/>
              </a:ext>
            </a:extLst>
          </p:cNvPr>
          <p:cNvSpPr txBox="1"/>
          <p:nvPr/>
        </p:nvSpPr>
        <p:spPr>
          <a:xfrm>
            <a:off x="4291059" y="1957088"/>
            <a:ext cx="6166406" cy="369332"/>
          </a:xfrm>
          <a:custGeom>
            <a:avLst/>
            <a:gdLst>
              <a:gd name="connsiteX0" fmla="*/ 0 w 6166406"/>
              <a:gd name="connsiteY0" fmla="*/ 0 h 369332"/>
              <a:gd name="connsiteX1" fmla="*/ 808484 w 6166406"/>
              <a:gd name="connsiteY1" fmla="*/ 0 h 369332"/>
              <a:gd name="connsiteX2" fmla="*/ 1616969 w 6166406"/>
              <a:gd name="connsiteY2" fmla="*/ 0 h 369332"/>
              <a:gd name="connsiteX3" fmla="*/ 2425453 w 6166406"/>
              <a:gd name="connsiteY3" fmla="*/ 0 h 369332"/>
              <a:gd name="connsiteX4" fmla="*/ 3048945 w 6166406"/>
              <a:gd name="connsiteY4" fmla="*/ 0 h 369332"/>
              <a:gd name="connsiteX5" fmla="*/ 3672437 w 6166406"/>
              <a:gd name="connsiteY5" fmla="*/ 0 h 369332"/>
              <a:gd name="connsiteX6" fmla="*/ 4357594 w 6166406"/>
              <a:gd name="connsiteY6" fmla="*/ 0 h 369332"/>
              <a:gd name="connsiteX7" fmla="*/ 5042750 w 6166406"/>
              <a:gd name="connsiteY7" fmla="*/ 0 h 369332"/>
              <a:gd name="connsiteX8" fmla="*/ 6166406 w 6166406"/>
              <a:gd name="connsiteY8" fmla="*/ 0 h 369332"/>
              <a:gd name="connsiteX9" fmla="*/ 6166406 w 6166406"/>
              <a:gd name="connsiteY9" fmla="*/ 369332 h 369332"/>
              <a:gd name="connsiteX10" fmla="*/ 5542914 w 6166406"/>
              <a:gd name="connsiteY10" fmla="*/ 369332 h 369332"/>
              <a:gd name="connsiteX11" fmla="*/ 4919422 w 6166406"/>
              <a:gd name="connsiteY11" fmla="*/ 369332 h 369332"/>
              <a:gd name="connsiteX12" fmla="*/ 4419258 w 6166406"/>
              <a:gd name="connsiteY12" fmla="*/ 369332 h 369332"/>
              <a:gd name="connsiteX13" fmla="*/ 3795765 w 6166406"/>
              <a:gd name="connsiteY13" fmla="*/ 369332 h 369332"/>
              <a:gd name="connsiteX14" fmla="*/ 3110609 w 6166406"/>
              <a:gd name="connsiteY14" fmla="*/ 369332 h 369332"/>
              <a:gd name="connsiteX15" fmla="*/ 2548781 w 6166406"/>
              <a:gd name="connsiteY15" fmla="*/ 369332 h 369332"/>
              <a:gd name="connsiteX16" fmla="*/ 1801961 w 6166406"/>
              <a:gd name="connsiteY16" fmla="*/ 369332 h 369332"/>
              <a:gd name="connsiteX17" fmla="*/ 1055141 w 6166406"/>
              <a:gd name="connsiteY17" fmla="*/ 369332 h 369332"/>
              <a:gd name="connsiteX18" fmla="*/ 0 w 6166406"/>
              <a:gd name="connsiteY18" fmla="*/ 369332 h 369332"/>
              <a:gd name="connsiteX19" fmla="*/ 0 w 6166406"/>
              <a:gd name="connsiteY19" fmla="*/ 0 h 369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166406" h="369332" fill="none" extrusionOk="0">
                <a:moveTo>
                  <a:pt x="0" y="0"/>
                </a:moveTo>
                <a:cubicBezTo>
                  <a:pt x="395176" y="28084"/>
                  <a:pt x="407750" y="32810"/>
                  <a:pt x="808484" y="0"/>
                </a:cubicBezTo>
                <a:cubicBezTo>
                  <a:pt x="1209218" y="-32810"/>
                  <a:pt x="1422291" y="34426"/>
                  <a:pt x="1616969" y="0"/>
                </a:cubicBezTo>
                <a:cubicBezTo>
                  <a:pt x="1811647" y="-34426"/>
                  <a:pt x="2045328" y="23465"/>
                  <a:pt x="2425453" y="0"/>
                </a:cubicBezTo>
                <a:cubicBezTo>
                  <a:pt x="2805578" y="-23465"/>
                  <a:pt x="2835637" y="-2488"/>
                  <a:pt x="3048945" y="0"/>
                </a:cubicBezTo>
                <a:cubicBezTo>
                  <a:pt x="3262253" y="2488"/>
                  <a:pt x="3423350" y="2575"/>
                  <a:pt x="3672437" y="0"/>
                </a:cubicBezTo>
                <a:cubicBezTo>
                  <a:pt x="3921524" y="-2575"/>
                  <a:pt x="4083811" y="24859"/>
                  <a:pt x="4357594" y="0"/>
                </a:cubicBezTo>
                <a:cubicBezTo>
                  <a:pt x="4631377" y="-24859"/>
                  <a:pt x="4820087" y="17858"/>
                  <a:pt x="5042750" y="0"/>
                </a:cubicBezTo>
                <a:cubicBezTo>
                  <a:pt x="5265413" y="-17858"/>
                  <a:pt x="5638831" y="51583"/>
                  <a:pt x="6166406" y="0"/>
                </a:cubicBezTo>
                <a:cubicBezTo>
                  <a:pt x="6162656" y="179870"/>
                  <a:pt x="6150819" y="263124"/>
                  <a:pt x="6166406" y="369332"/>
                </a:cubicBezTo>
                <a:cubicBezTo>
                  <a:pt x="5896922" y="372766"/>
                  <a:pt x="5779014" y="344119"/>
                  <a:pt x="5542914" y="369332"/>
                </a:cubicBezTo>
                <a:cubicBezTo>
                  <a:pt x="5306814" y="394545"/>
                  <a:pt x="5115366" y="394463"/>
                  <a:pt x="4919422" y="369332"/>
                </a:cubicBezTo>
                <a:cubicBezTo>
                  <a:pt x="4723478" y="344201"/>
                  <a:pt x="4538348" y="355864"/>
                  <a:pt x="4419258" y="369332"/>
                </a:cubicBezTo>
                <a:cubicBezTo>
                  <a:pt x="4300168" y="382800"/>
                  <a:pt x="4029828" y="350144"/>
                  <a:pt x="3795765" y="369332"/>
                </a:cubicBezTo>
                <a:cubicBezTo>
                  <a:pt x="3561702" y="388520"/>
                  <a:pt x="3292965" y="376751"/>
                  <a:pt x="3110609" y="369332"/>
                </a:cubicBezTo>
                <a:cubicBezTo>
                  <a:pt x="2928253" y="361913"/>
                  <a:pt x="2745886" y="358122"/>
                  <a:pt x="2548781" y="369332"/>
                </a:cubicBezTo>
                <a:cubicBezTo>
                  <a:pt x="2351676" y="380542"/>
                  <a:pt x="2081001" y="406598"/>
                  <a:pt x="1801961" y="369332"/>
                </a:cubicBezTo>
                <a:cubicBezTo>
                  <a:pt x="1522921" y="332066"/>
                  <a:pt x="1314888" y="336289"/>
                  <a:pt x="1055141" y="369332"/>
                </a:cubicBezTo>
                <a:cubicBezTo>
                  <a:pt x="795394" y="402375"/>
                  <a:pt x="527371" y="407649"/>
                  <a:pt x="0" y="369332"/>
                </a:cubicBezTo>
                <a:cubicBezTo>
                  <a:pt x="3104" y="189818"/>
                  <a:pt x="8822" y="161044"/>
                  <a:pt x="0" y="0"/>
                </a:cubicBezTo>
                <a:close/>
              </a:path>
              <a:path w="6166406" h="369332" stroke="0" extrusionOk="0">
                <a:moveTo>
                  <a:pt x="0" y="0"/>
                </a:moveTo>
                <a:cubicBezTo>
                  <a:pt x="197821" y="4349"/>
                  <a:pt x="418743" y="-8226"/>
                  <a:pt x="685156" y="0"/>
                </a:cubicBezTo>
                <a:cubicBezTo>
                  <a:pt x="951569" y="8226"/>
                  <a:pt x="1000862" y="16728"/>
                  <a:pt x="1308648" y="0"/>
                </a:cubicBezTo>
                <a:cubicBezTo>
                  <a:pt x="1616434" y="-16728"/>
                  <a:pt x="1673005" y="-7041"/>
                  <a:pt x="1993805" y="0"/>
                </a:cubicBezTo>
                <a:cubicBezTo>
                  <a:pt x="2314605" y="7041"/>
                  <a:pt x="2277893" y="13079"/>
                  <a:pt x="2555633" y="0"/>
                </a:cubicBezTo>
                <a:cubicBezTo>
                  <a:pt x="2833373" y="-13079"/>
                  <a:pt x="2811581" y="17859"/>
                  <a:pt x="3055797" y="0"/>
                </a:cubicBezTo>
                <a:cubicBezTo>
                  <a:pt x="3300013" y="-17859"/>
                  <a:pt x="3377678" y="17422"/>
                  <a:pt x="3617625" y="0"/>
                </a:cubicBezTo>
                <a:cubicBezTo>
                  <a:pt x="3857572" y="-17422"/>
                  <a:pt x="4139384" y="1853"/>
                  <a:pt x="4364445" y="0"/>
                </a:cubicBezTo>
                <a:cubicBezTo>
                  <a:pt x="4589506" y="-1853"/>
                  <a:pt x="4670295" y="2740"/>
                  <a:pt x="4926273" y="0"/>
                </a:cubicBezTo>
                <a:cubicBezTo>
                  <a:pt x="5182251" y="-2740"/>
                  <a:pt x="5913945" y="41277"/>
                  <a:pt x="6166406" y="0"/>
                </a:cubicBezTo>
                <a:cubicBezTo>
                  <a:pt x="6164985" y="165286"/>
                  <a:pt x="6162804" y="194494"/>
                  <a:pt x="6166406" y="369332"/>
                </a:cubicBezTo>
                <a:cubicBezTo>
                  <a:pt x="5940770" y="389276"/>
                  <a:pt x="5737206" y="367998"/>
                  <a:pt x="5542914" y="369332"/>
                </a:cubicBezTo>
                <a:cubicBezTo>
                  <a:pt x="5348622" y="370666"/>
                  <a:pt x="5108662" y="361145"/>
                  <a:pt x="4919422" y="369332"/>
                </a:cubicBezTo>
                <a:cubicBezTo>
                  <a:pt x="4730182" y="377519"/>
                  <a:pt x="4457449" y="369641"/>
                  <a:pt x="4110937" y="369332"/>
                </a:cubicBezTo>
                <a:cubicBezTo>
                  <a:pt x="3764426" y="369023"/>
                  <a:pt x="3629189" y="379163"/>
                  <a:pt x="3302453" y="369332"/>
                </a:cubicBezTo>
                <a:cubicBezTo>
                  <a:pt x="2975717" y="359501"/>
                  <a:pt x="2872583" y="384437"/>
                  <a:pt x="2617297" y="369332"/>
                </a:cubicBezTo>
                <a:cubicBezTo>
                  <a:pt x="2362011" y="354227"/>
                  <a:pt x="1971152" y="376154"/>
                  <a:pt x="1808812" y="369332"/>
                </a:cubicBezTo>
                <a:cubicBezTo>
                  <a:pt x="1646473" y="362510"/>
                  <a:pt x="1316258" y="396883"/>
                  <a:pt x="1123656" y="369332"/>
                </a:cubicBezTo>
                <a:cubicBezTo>
                  <a:pt x="931054" y="341781"/>
                  <a:pt x="427680" y="386568"/>
                  <a:pt x="0" y="369332"/>
                </a:cubicBezTo>
                <a:cubicBezTo>
                  <a:pt x="1983" y="286646"/>
                  <a:pt x="-6617" y="108545"/>
                  <a:pt x="0" y="0"/>
                </a:cubicBezTo>
                <a:close/>
              </a:path>
            </a:pathLst>
          </a:custGeom>
          <a:solidFill>
            <a:schemeClr val="bg1"/>
          </a:solidFill>
          <a:ln>
            <a:solidFill>
              <a:schemeClr val="tx1"/>
            </a:solidFill>
            <a:extLst>
              <a:ext uri="{C807C97D-BFC1-408E-A445-0C87EB9F89A2}">
                <ask:lineSketchStyleProps xmlns:ask="http://schemas.microsoft.com/office/drawing/2018/sketchyshapes" sd="164652408">
                  <a:prstGeom prst="rect">
                    <a:avLst/>
                  </a:prstGeom>
                  <ask:type>
                    <ask:lineSketchFreehand/>
                  </ask:type>
                </ask:lineSketchStyleProps>
              </a:ext>
            </a:extLst>
          </a:ln>
          <a:effectLst>
            <a:outerShdw blurRad="50800" dist="38100" dir="5400000" algn="t" rotWithShape="0">
              <a:prstClr val="black">
                <a:alpha val="40000"/>
              </a:prstClr>
            </a:outerShdw>
          </a:effectLst>
        </p:spPr>
        <p:txBody>
          <a:bodyPr wrap="square">
            <a:spAutoFit/>
          </a:bodyPr>
          <a:lstStyle/>
          <a:p>
            <a:r>
              <a:rPr lang="en-GB" b="1" dirty="0">
                <a:latin typeface="Aptos" panose="020B0004020202020204" pitchFamily="34" charset="0"/>
              </a:rPr>
              <a:t>They have a legal right to see an advocate in some cases. </a:t>
            </a:r>
          </a:p>
        </p:txBody>
      </p:sp>
      <p:sp>
        <p:nvSpPr>
          <p:cNvPr id="9" name="TextBox 8">
            <a:extLst>
              <a:ext uri="{FF2B5EF4-FFF2-40B4-BE49-F238E27FC236}">
                <a16:creationId xmlns:a16="http://schemas.microsoft.com/office/drawing/2014/main" id="{17C23420-20A1-6089-703A-5970F34D7FEB}"/>
              </a:ext>
            </a:extLst>
          </p:cNvPr>
          <p:cNvSpPr txBox="1"/>
          <p:nvPr/>
        </p:nvSpPr>
        <p:spPr>
          <a:xfrm>
            <a:off x="3737113" y="687386"/>
            <a:ext cx="7222435" cy="954107"/>
          </a:xfrm>
          <a:custGeom>
            <a:avLst/>
            <a:gdLst>
              <a:gd name="connsiteX0" fmla="*/ 0 w 7222435"/>
              <a:gd name="connsiteY0" fmla="*/ 0 h 954107"/>
              <a:gd name="connsiteX1" fmla="*/ 728809 w 7222435"/>
              <a:gd name="connsiteY1" fmla="*/ 0 h 954107"/>
              <a:gd name="connsiteX2" fmla="*/ 1168721 w 7222435"/>
              <a:gd name="connsiteY2" fmla="*/ 0 h 954107"/>
              <a:gd name="connsiteX3" fmla="*/ 1753082 w 7222435"/>
              <a:gd name="connsiteY3" fmla="*/ 0 h 954107"/>
              <a:gd name="connsiteX4" fmla="*/ 2554116 w 7222435"/>
              <a:gd name="connsiteY4" fmla="*/ 0 h 954107"/>
              <a:gd name="connsiteX5" fmla="*/ 3210701 w 7222435"/>
              <a:gd name="connsiteY5" fmla="*/ 0 h 954107"/>
              <a:gd name="connsiteX6" fmla="*/ 3939510 w 7222435"/>
              <a:gd name="connsiteY6" fmla="*/ 0 h 954107"/>
              <a:gd name="connsiteX7" fmla="*/ 4523871 w 7222435"/>
              <a:gd name="connsiteY7" fmla="*/ 0 h 954107"/>
              <a:gd name="connsiteX8" fmla="*/ 5180456 w 7222435"/>
              <a:gd name="connsiteY8" fmla="*/ 0 h 954107"/>
              <a:gd name="connsiteX9" fmla="*/ 5981489 w 7222435"/>
              <a:gd name="connsiteY9" fmla="*/ 0 h 954107"/>
              <a:gd name="connsiteX10" fmla="*/ 6493626 w 7222435"/>
              <a:gd name="connsiteY10" fmla="*/ 0 h 954107"/>
              <a:gd name="connsiteX11" fmla="*/ 7222435 w 7222435"/>
              <a:gd name="connsiteY11" fmla="*/ 0 h 954107"/>
              <a:gd name="connsiteX12" fmla="*/ 7222435 w 7222435"/>
              <a:gd name="connsiteY12" fmla="*/ 457971 h 954107"/>
              <a:gd name="connsiteX13" fmla="*/ 7222435 w 7222435"/>
              <a:gd name="connsiteY13" fmla="*/ 954107 h 954107"/>
              <a:gd name="connsiteX14" fmla="*/ 6565850 w 7222435"/>
              <a:gd name="connsiteY14" fmla="*/ 954107 h 954107"/>
              <a:gd name="connsiteX15" fmla="*/ 5909265 w 7222435"/>
              <a:gd name="connsiteY15" fmla="*/ 954107 h 954107"/>
              <a:gd name="connsiteX16" fmla="*/ 5397129 w 7222435"/>
              <a:gd name="connsiteY16" fmla="*/ 954107 h 954107"/>
              <a:gd name="connsiteX17" fmla="*/ 4740544 w 7222435"/>
              <a:gd name="connsiteY17" fmla="*/ 954107 h 954107"/>
              <a:gd name="connsiteX18" fmla="*/ 4083959 w 7222435"/>
              <a:gd name="connsiteY18" fmla="*/ 954107 h 954107"/>
              <a:gd name="connsiteX19" fmla="*/ 3427374 w 7222435"/>
              <a:gd name="connsiteY19" fmla="*/ 954107 h 954107"/>
              <a:gd name="connsiteX20" fmla="*/ 2770789 w 7222435"/>
              <a:gd name="connsiteY20" fmla="*/ 954107 h 954107"/>
              <a:gd name="connsiteX21" fmla="*/ 2186428 w 7222435"/>
              <a:gd name="connsiteY21" fmla="*/ 954107 h 954107"/>
              <a:gd name="connsiteX22" fmla="*/ 1457619 w 7222435"/>
              <a:gd name="connsiteY22" fmla="*/ 954107 h 954107"/>
              <a:gd name="connsiteX23" fmla="*/ 801034 w 7222435"/>
              <a:gd name="connsiteY23" fmla="*/ 954107 h 954107"/>
              <a:gd name="connsiteX24" fmla="*/ 0 w 7222435"/>
              <a:gd name="connsiteY24" fmla="*/ 954107 h 954107"/>
              <a:gd name="connsiteX25" fmla="*/ 0 w 7222435"/>
              <a:gd name="connsiteY25" fmla="*/ 457971 h 954107"/>
              <a:gd name="connsiteX26" fmla="*/ 0 w 7222435"/>
              <a:gd name="connsiteY26" fmla="*/ 0 h 954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222435" h="954107" fill="none" extrusionOk="0">
                <a:moveTo>
                  <a:pt x="0" y="0"/>
                </a:moveTo>
                <a:cubicBezTo>
                  <a:pt x="256768" y="-26461"/>
                  <a:pt x="564492" y="-17943"/>
                  <a:pt x="728809" y="0"/>
                </a:cubicBezTo>
                <a:cubicBezTo>
                  <a:pt x="893126" y="17943"/>
                  <a:pt x="985728" y="12968"/>
                  <a:pt x="1168721" y="0"/>
                </a:cubicBezTo>
                <a:cubicBezTo>
                  <a:pt x="1351714" y="-12968"/>
                  <a:pt x="1472413" y="9925"/>
                  <a:pt x="1753082" y="0"/>
                </a:cubicBezTo>
                <a:cubicBezTo>
                  <a:pt x="2033751" y="-9925"/>
                  <a:pt x="2313950" y="-28159"/>
                  <a:pt x="2554116" y="0"/>
                </a:cubicBezTo>
                <a:cubicBezTo>
                  <a:pt x="2794282" y="28159"/>
                  <a:pt x="3016336" y="4562"/>
                  <a:pt x="3210701" y="0"/>
                </a:cubicBezTo>
                <a:cubicBezTo>
                  <a:pt x="3405067" y="-4562"/>
                  <a:pt x="3746777" y="-5248"/>
                  <a:pt x="3939510" y="0"/>
                </a:cubicBezTo>
                <a:cubicBezTo>
                  <a:pt x="4132243" y="5248"/>
                  <a:pt x="4234653" y="5100"/>
                  <a:pt x="4523871" y="0"/>
                </a:cubicBezTo>
                <a:cubicBezTo>
                  <a:pt x="4813089" y="-5100"/>
                  <a:pt x="4974873" y="-4762"/>
                  <a:pt x="5180456" y="0"/>
                </a:cubicBezTo>
                <a:cubicBezTo>
                  <a:pt x="5386039" y="4762"/>
                  <a:pt x="5696498" y="-11853"/>
                  <a:pt x="5981489" y="0"/>
                </a:cubicBezTo>
                <a:cubicBezTo>
                  <a:pt x="6266480" y="11853"/>
                  <a:pt x="6340455" y="-5730"/>
                  <a:pt x="6493626" y="0"/>
                </a:cubicBezTo>
                <a:cubicBezTo>
                  <a:pt x="6646797" y="5730"/>
                  <a:pt x="6898429" y="26650"/>
                  <a:pt x="7222435" y="0"/>
                </a:cubicBezTo>
                <a:cubicBezTo>
                  <a:pt x="7224450" y="197859"/>
                  <a:pt x="7240989" y="304617"/>
                  <a:pt x="7222435" y="457971"/>
                </a:cubicBezTo>
                <a:cubicBezTo>
                  <a:pt x="7203881" y="611325"/>
                  <a:pt x="7223457" y="740825"/>
                  <a:pt x="7222435" y="954107"/>
                </a:cubicBezTo>
                <a:cubicBezTo>
                  <a:pt x="7004999" y="945758"/>
                  <a:pt x="6823548" y="954239"/>
                  <a:pt x="6565850" y="954107"/>
                </a:cubicBezTo>
                <a:cubicBezTo>
                  <a:pt x="6308152" y="953975"/>
                  <a:pt x="6155972" y="953765"/>
                  <a:pt x="5909265" y="954107"/>
                </a:cubicBezTo>
                <a:cubicBezTo>
                  <a:pt x="5662559" y="954449"/>
                  <a:pt x="5596122" y="965852"/>
                  <a:pt x="5397129" y="954107"/>
                </a:cubicBezTo>
                <a:cubicBezTo>
                  <a:pt x="5198136" y="942362"/>
                  <a:pt x="4957682" y="945904"/>
                  <a:pt x="4740544" y="954107"/>
                </a:cubicBezTo>
                <a:cubicBezTo>
                  <a:pt x="4523407" y="962310"/>
                  <a:pt x="4247033" y="942512"/>
                  <a:pt x="4083959" y="954107"/>
                </a:cubicBezTo>
                <a:cubicBezTo>
                  <a:pt x="3920885" y="965702"/>
                  <a:pt x="3731744" y="943096"/>
                  <a:pt x="3427374" y="954107"/>
                </a:cubicBezTo>
                <a:cubicBezTo>
                  <a:pt x="3123005" y="965118"/>
                  <a:pt x="3084559" y="944027"/>
                  <a:pt x="2770789" y="954107"/>
                </a:cubicBezTo>
                <a:cubicBezTo>
                  <a:pt x="2457020" y="964187"/>
                  <a:pt x="2423618" y="958193"/>
                  <a:pt x="2186428" y="954107"/>
                </a:cubicBezTo>
                <a:cubicBezTo>
                  <a:pt x="1949238" y="950021"/>
                  <a:pt x="1689515" y="950655"/>
                  <a:pt x="1457619" y="954107"/>
                </a:cubicBezTo>
                <a:cubicBezTo>
                  <a:pt x="1225723" y="957559"/>
                  <a:pt x="999464" y="950078"/>
                  <a:pt x="801034" y="954107"/>
                </a:cubicBezTo>
                <a:cubicBezTo>
                  <a:pt x="602605" y="958136"/>
                  <a:pt x="238246" y="949168"/>
                  <a:pt x="0" y="954107"/>
                </a:cubicBezTo>
                <a:cubicBezTo>
                  <a:pt x="12299" y="791460"/>
                  <a:pt x="-17363" y="579142"/>
                  <a:pt x="0" y="457971"/>
                </a:cubicBezTo>
                <a:cubicBezTo>
                  <a:pt x="17363" y="336800"/>
                  <a:pt x="-14904" y="191619"/>
                  <a:pt x="0" y="0"/>
                </a:cubicBezTo>
                <a:close/>
              </a:path>
              <a:path w="7222435" h="954107" stroke="0" extrusionOk="0">
                <a:moveTo>
                  <a:pt x="0" y="0"/>
                </a:moveTo>
                <a:cubicBezTo>
                  <a:pt x="189229" y="-2414"/>
                  <a:pt x="358044" y="-4007"/>
                  <a:pt x="584361" y="0"/>
                </a:cubicBezTo>
                <a:cubicBezTo>
                  <a:pt x="810678" y="4007"/>
                  <a:pt x="887886" y="-15619"/>
                  <a:pt x="1024273" y="0"/>
                </a:cubicBezTo>
                <a:cubicBezTo>
                  <a:pt x="1160660" y="15619"/>
                  <a:pt x="1600067" y="-17691"/>
                  <a:pt x="1825306" y="0"/>
                </a:cubicBezTo>
                <a:cubicBezTo>
                  <a:pt x="2050545" y="17691"/>
                  <a:pt x="2192630" y="25225"/>
                  <a:pt x="2409667" y="0"/>
                </a:cubicBezTo>
                <a:cubicBezTo>
                  <a:pt x="2626704" y="-25225"/>
                  <a:pt x="2727386" y="-6232"/>
                  <a:pt x="2994028" y="0"/>
                </a:cubicBezTo>
                <a:cubicBezTo>
                  <a:pt x="3260670" y="6232"/>
                  <a:pt x="3471363" y="-20166"/>
                  <a:pt x="3795061" y="0"/>
                </a:cubicBezTo>
                <a:cubicBezTo>
                  <a:pt x="4118759" y="20166"/>
                  <a:pt x="4173250" y="7824"/>
                  <a:pt x="4307198" y="0"/>
                </a:cubicBezTo>
                <a:cubicBezTo>
                  <a:pt x="4441146" y="-7824"/>
                  <a:pt x="4856529" y="-9855"/>
                  <a:pt x="5108231" y="0"/>
                </a:cubicBezTo>
                <a:cubicBezTo>
                  <a:pt x="5359933" y="9855"/>
                  <a:pt x="5590784" y="-24584"/>
                  <a:pt x="5909265" y="0"/>
                </a:cubicBezTo>
                <a:cubicBezTo>
                  <a:pt x="6227746" y="24584"/>
                  <a:pt x="6379895" y="-11450"/>
                  <a:pt x="6565850" y="0"/>
                </a:cubicBezTo>
                <a:cubicBezTo>
                  <a:pt x="6751805" y="11450"/>
                  <a:pt x="7082339" y="-27606"/>
                  <a:pt x="7222435" y="0"/>
                </a:cubicBezTo>
                <a:cubicBezTo>
                  <a:pt x="7244075" y="114345"/>
                  <a:pt x="7237997" y="317343"/>
                  <a:pt x="7222435" y="467512"/>
                </a:cubicBezTo>
                <a:cubicBezTo>
                  <a:pt x="7206873" y="617681"/>
                  <a:pt x="7234293" y="750809"/>
                  <a:pt x="7222435" y="954107"/>
                </a:cubicBezTo>
                <a:cubicBezTo>
                  <a:pt x="6943007" y="940041"/>
                  <a:pt x="6787676" y="967370"/>
                  <a:pt x="6565850" y="954107"/>
                </a:cubicBezTo>
                <a:cubicBezTo>
                  <a:pt x="6344025" y="940844"/>
                  <a:pt x="6235318" y="929504"/>
                  <a:pt x="6053714" y="954107"/>
                </a:cubicBezTo>
                <a:cubicBezTo>
                  <a:pt x="5872110" y="978710"/>
                  <a:pt x="5656250" y="925670"/>
                  <a:pt x="5397129" y="954107"/>
                </a:cubicBezTo>
                <a:cubicBezTo>
                  <a:pt x="5138008" y="982544"/>
                  <a:pt x="4994823" y="946727"/>
                  <a:pt x="4596095" y="954107"/>
                </a:cubicBezTo>
                <a:cubicBezTo>
                  <a:pt x="4197367" y="961487"/>
                  <a:pt x="4083517" y="975246"/>
                  <a:pt x="3939510" y="954107"/>
                </a:cubicBezTo>
                <a:cubicBezTo>
                  <a:pt x="3795504" y="932968"/>
                  <a:pt x="3644934" y="951776"/>
                  <a:pt x="3499598" y="954107"/>
                </a:cubicBezTo>
                <a:cubicBezTo>
                  <a:pt x="3354262" y="956438"/>
                  <a:pt x="3100831" y="940522"/>
                  <a:pt x="2987462" y="954107"/>
                </a:cubicBezTo>
                <a:cubicBezTo>
                  <a:pt x="2874093" y="967692"/>
                  <a:pt x="2546864" y="948221"/>
                  <a:pt x="2186428" y="954107"/>
                </a:cubicBezTo>
                <a:cubicBezTo>
                  <a:pt x="1825992" y="959993"/>
                  <a:pt x="1666181" y="976438"/>
                  <a:pt x="1529843" y="954107"/>
                </a:cubicBezTo>
                <a:cubicBezTo>
                  <a:pt x="1393505" y="931776"/>
                  <a:pt x="1185138" y="933087"/>
                  <a:pt x="1017707" y="954107"/>
                </a:cubicBezTo>
                <a:cubicBezTo>
                  <a:pt x="850276" y="975127"/>
                  <a:pt x="426132" y="995332"/>
                  <a:pt x="0" y="954107"/>
                </a:cubicBezTo>
                <a:cubicBezTo>
                  <a:pt x="-4825" y="783894"/>
                  <a:pt x="3095" y="657448"/>
                  <a:pt x="0" y="505677"/>
                </a:cubicBezTo>
                <a:cubicBezTo>
                  <a:pt x="-3095" y="353906"/>
                  <a:pt x="9182" y="149832"/>
                  <a:pt x="0" y="0"/>
                </a:cubicBezTo>
                <a:close/>
              </a:path>
            </a:pathLst>
          </a:custGeom>
          <a:solidFill>
            <a:schemeClr val="accent5">
              <a:lumMod val="20000"/>
              <a:lumOff val="80000"/>
            </a:schemeClr>
          </a:solidFill>
          <a:ln>
            <a:solidFill>
              <a:schemeClr val="tx1"/>
            </a:solidFill>
            <a:extLst>
              <a:ext uri="{C807C97D-BFC1-408E-A445-0C87EB9F89A2}">
                <ask:lineSketchStyleProps xmlns:ask="http://schemas.microsoft.com/office/drawing/2018/sketchyshapes" sd="1219033472">
                  <a:prstGeom prst="rect">
                    <a:avLst/>
                  </a:prstGeom>
                  <ask:type>
                    <ask:lineSketchFreehand/>
                  </ask:type>
                </ask:lineSketchStyleProps>
              </a:ext>
            </a:extLst>
          </a:ln>
          <a:effectLst>
            <a:outerShdw blurRad="50800" dist="38100" dir="5400000" algn="t" rotWithShape="0">
              <a:prstClr val="black">
                <a:alpha val="40000"/>
              </a:prstClr>
            </a:outerShdw>
          </a:effectLst>
        </p:spPr>
        <p:txBody>
          <a:bodyPr wrap="square" rtlCol="0">
            <a:spAutoFit/>
          </a:bodyPr>
          <a:lstStyle/>
          <a:p>
            <a:pPr algn="ctr"/>
            <a:r>
              <a:rPr lang="en-GB" sz="2800" b="1" dirty="0">
                <a:latin typeface="Aptos" panose="020B0004020202020204" pitchFamily="34" charset="0"/>
              </a:rPr>
              <a:t>It’s important that people can access an independent advocate because: </a:t>
            </a:r>
          </a:p>
        </p:txBody>
      </p:sp>
      <p:sp>
        <p:nvSpPr>
          <p:cNvPr id="4" name="TextBox 3">
            <a:extLst>
              <a:ext uri="{FF2B5EF4-FFF2-40B4-BE49-F238E27FC236}">
                <a16:creationId xmlns:a16="http://schemas.microsoft.com/office/drawing/2014/main" id="{287A1F58-D3FA-8A37-4FD6-E7899618A23A}"/>
              </a:ext>
            </a:extLst>
          </p:cNvPr>
          <p:cNvSpPr txBox="1"/>
          <p:nvPr/>
        </p:nvSpPr>
        <p:spPr>
          <a:xfrm>
            <a:off x="4359693" y="2782669"/>
            <a:ext cx="6166406" cy="646331"/>
          </a:xfrm>
          <a:custGeom>
            <a:avLst/>
            <a:gdLst>
              <a:gd name="connsiteX0" fmla="*/ 0 w 6166406"/>
              <a:gd name="connsiteY0" fmla="*/ 0 h 646331"/>
              <a:gd name="connsiteX1" fmla="*/ 808484 w 6166406"/>
              <a:gd name="connsiteY1" fmla="*/ 0 h 646331"/>
              <a:gd name="connsiteX2" fmla="*/ 1616969 w 6166406"/>
              <a:gd name="connsiteY2" fmla="*/ 0 h 646331"/>
              <a:gd name="connsiteX3" fmla="*/ 2425453 w 6166406"/>
              <a:gd name="connsiteY3" fmla="*/ 0 h 646331"/>
              <a:gd name="connsiteX4" fmla="*/ 3048945 w 6166406"/>
              <a:gd name="connsiteY4" fmla="*/ 0 h 646331"/>
              <a:gd name="connsiteX5" fmla="*/ 3672437 w 6166406"/>
              <a:gd name="connsiteY5" fmla="*/ 0 h 646331"/>
              <a:gd name="connsiteX6" fmla="*/ 4357594 w 6166406"/>
              <a:gd name="connsiteY6" fmla="*/ 0 h 646331"/>
              <a:gd name="connsiteX7" fmla="*/ 5042750 w 6166406"/>
              <a:gd name="connsiteY7" fmla="*/ 0 h 646331"/>
              <a:gd name="connsiteX8" fmla="*/ 6166406 w 6166406"/>
              <a:gd name="connsiteY8" fmla="*/ 0 h 646331"/>
              <a:gd name="connsiteX9" fmla="*/ 6166406 w 6166406"/>
              <a:gd name="connsiteY9" fmla="*/ 646331 h 646331"/>
              <a:gd name="connsiteX10" fmla="*/ 5542914 w 6166406"/>
              <a:gd name="connsiteY10" fmla="*/ 646331 h 646331"/>
              <a:gd name="connsiteX11" fmla="*/ 4919422 w 6166406"/>
              <a:gd name="connsiteY11" fmla="*/ 646331 h 646331"/>
              <a:gd name="connsiteX12" fmla="*/ 4419258 w 6166406"/>
              <a:gd name="connsiteY12" fmla="*/ 646331 h 646331"/>
              <a:gd name="connsiteX13" fmla="*/ 3795765 w 6166406"/>
              <a:gd name="connsiteY13" fmla="*/ 646331 h 646331"/>
              <a:gd name="connsiteX14" fmla="*/ 3110609 w 6166406"/>
              <a:gd name="connsiteY14" fmla="*/ 646331 h 646331"/>
              <a:gd name="connsiteX15" fmla="*/ 2548781 w 6166406"/>
              <a:gd name="connsiteY15" fmla="*/ 646331 h 646331"/>
              <a:gd name="connsiteX16" fmla="*/ 1801961 w 6166406"/>
              <a:gd name="connsiteY16" fmla="*/ 646331 h 646331"/>
              <a:gd name="connsiteX17" fmla="*/ 1055141 w 6166406"/>
              <a:gd name="connsiteY17" fmla="*/ 646331 h 646331"/>
              <a:gd name="connsiteX18" fmla="*/ 0 w 6166406"/>
              <a:gd name="connsiteY18" fmla="*/ 646331 h 646331"/>
              <a:gd name="connsiteX19" fmla="*/ 0 w 6166406"/>
              <a:gd name="connsiteY19"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166406" h="646331" fill="none" extrusionOk="0">
                <a:moveTo>
                  <a:pt x="0" y="0"/>
                </a:moveTo>
                <a:cubicBezTo>
                  <a:pt x="395176" y="28084"/>
                  <a:pt x="407750" y="32810"/>
                  <a:pt x="808484" y="0"/>
                </a:cubicBezTo>
                <a:cubicBezTo>
                  <a:pt x="1209218" y="-32810"/>
                  <a:pt x="1422291" y="34426"/>
                  <a:pt x="1616969" y="0"/>
                </a:cubicBezTo>
                <a:cubicBezTo>
                  <a:pt x="1811647" y="-34426"/>
                  <a:pt x="2045328" y="23465"/>
                  <a:pt x="2425453" y="0"/>
                </a:cubicBezTo>
                <a:cubicBezTo>
                  <a:pt x="2805578" y="-23465"/>
                  <a:pt x="2835637" y="-2488"/>
                  <a:pt x="3048945" y="0"/>
                </a:cubicBezTo>
                <a:cubicBezTo>
                  <a:pt x="3262253" y="2488"/>
                  <a:pt x="3423350" y="2575"/>
                  <a:pt x="3672437" y="0"/>
                </a:cubicBezTo>
                <a:cubicBezTo>
                  <a:pt x="3921524" y="-2575"/>
                  <a:pt x="4083811" y="24859"/>
                  <a:pt x="4357594" y="0"/>
                </a:cubicBezTo>
                <a:cubicBezTo>
                  <a:pt x="4631377" y="-24859"/>
                  <a:pt x="4820087" y="17858"/>
                  <a:pt x="5042750" y="0"/>
                </a:cubicBezTo>
                <a:cubicBezTo>
                  <a:pt x="5265413" y="-17858"/>
                  <a:pt x="5638831" y="51583"/>
                  <a:pt x="6166406" y="0"/>
                </a:cubicBezTo>
                <a:cubicBezTo>
                  <a:pt x="6185740" y="244720"/>
                  <a:pt x="6192369" y="472797"/>
                  <a:pt x="6166406" y="646331"/>
                </a:cubicBezTo>
                <a:cubicBezTo>
                  <a:pt x="5896922" y="649765"/>
                  <a:pt x="5779014" y="621118"/>
                  <a:pt x="5542914" y="646331"/>
                </a:cubicBezTo>
                <a:cubicBezTo>
                  <a:pt x="5306814" y="671544"/>
                  <a:pt x="5115366" y="671462"/>
                  <a:pt x="4919422" y="646331"/>
                </a:cubicBezTo>
                <a:cubicBezTo>
                  <a:pt x="4723478" y="621200"/>
                  <a:pt x="4538348" y="632863"/>
                  <a:pt x="4419258" y="646331"/>
                </a:cubicBezTo>
                <a:cubicBezTo>
                  <a:pt x="4300168" y="659799"/>
                  <a:pt x="4029828" y="627143"/>
                  <a:pt x="3795765" y="646331"/>
                </a:cubicBezTo>
                <a:cubicBezTo>
                  <a:pt x="3561702" y="665519"/>
                  <a:pt x="3292965" y="653750"/>
                  <a:pt x="3110609" y="646331"/>
                </a:cubicBezTo>
                <a:cubicBezTo>
                  <a:pt x="2928253" y="638912"/>
                  <a:pt x="2745886" y="635121"/>
                  <a:pt x="2548781" y="646331"/>
                </a:cubicBezTo>
                <a:cubicBezTo>
                  <a:pt x="2351676" y="657541"/>
                  <a:pt x="2081001" y="683597"/>
                  <a:pt x="1801961" y="646331"/>
                </a:cubicBezTo>
                <a:cubicBezTo>
                  <a:pt x="1522921" y="609065"/>
                  <a:pt x="1314888" y="613288"/>
                  <a:pt x="1055141" y="646331"/>
                </a:cubicBezTo>
                <a:cubicBezTo>
                  <a:pt x="795394" y="679374"/>
                  <a:pt x="527371" y="684648"/>
                  <a:pt x="0" y="646331"/>
                </a:cubicBezTo>
                <a:cubicBezTo>
                  <a:pt x="-19979" y="408246"/>
                  <a:pt x="-23494" y="211610"/>
                  <a:pt x="0" y="0"/>
                </a:cubicBezTo>
                <a:close/>
              </a:path>
              <a:path w="6166406" h="646331" stroke="0" extrusionOk="0">
                <a:moveTo>
                  <a:pt x="0" y="0"/>
                </a:moveTo>
                <a:cubicBezTo>
                  <a:pt x="197821" y="4349"/>
                  <a:pt x="418743" y="-8226"/>
                  <a:pt x="685156" y="0"/>
                </a:cubicBezTo>
                <a:cubicBezTo>
                  <a:pt x="951569" y="8226"/>
                  <a:pt x="1000862" y="16728"/>
                  <a:pt x="1308648" y="0"/>
                </a:cubicBezTo>
                <a:cubicBezTo>
                  <a:pt x="1616434" y="-16728"/>
                  <a:pt x="1673005" y="-7041"/>
                  <a:pt x="1993805" y="0"/>
                </a:cubicBezTo>
                <a:cubicBezTo>
                  <a:pt x="2314605" y="7041"/>
                  <a:pt x="2277893" y="13079"/>
                  <a:pt x="2555633" y="0"/>
                </a:cubicBezTo>
                <a:cubicBezTo>
                  <a:pt x="2833373" y="-13079"/>
                  <a:pt x="2811581" y="17859"/>
                  <a:pt x="3055797" y="0"/>
                </a:cubicBezTo>
                <a:cubicBezTo>
                  <a:pt x="3300013" y="-17859"/>
                  <a:pt x="3377678" y="17422"/>
                  <a:pt x="3617625" y="0"/>
                </a:cubicBezTo>
                <a:cubicBezTo>
                  <a:pt x="3857572" y="-17422"/>
                  <a:pt x="4139384" y="1853"/>
                  <a:pt x="4364445" y="0"/>
                </a:cubicBezTo>
                <a:cubicBezTo>
                  <a:pt x="4589506" y="-1853"/>
                  <a:pt x="4670295" y="2740"/>
                  <a:pt x="4926273" y="0"/>
                </a:cubicBezTo>
                <a:cubicBezTo>
                  <a:pt x="5182251" y="-2740"/>
                  <a:pt x="5913945" y="41277"/>
                  <a:pt x="6166406" y="0"/>
                </a:cubicBezTo>
                <a:cubicBezTo>
                  <a:pt x="6169602" y="316433"/>
                  <a:pt x="6139721" y="474819"/>
                  <a:pt x="6166406" y="646331"/>
                </a:cubicBezTo>
                <a:cubicBezTo>
                  <a:pt x="5940770" y="666275"/>
                  <a:pt x="5737206" y="644997"/>
                  <a:pt x="5542914" y="646331"/>
                </a:cubicBezTo>
                <a:cubicBezTo>
                  <a:pt x="5348622" y="647665"/>
                  <a:pt x="5108662" y="638144"/>
                  <a:pt x="4919422" y="646331"/>
                </a:cubicBezTo>
                <a:cubicBezTo>
                  <a:pt x="4730182" y="654518"/>
                  <a:pt x="4457449" y="646640"/>
                  <a:pt x="4110937" y="646331"/>
                </a:cubicBezTo>
                <a:cubicBezTo>
                  <a:pt x="3764426" y="646022"/>
                  <a:pt x="3629189" y="656162"/>
                  <a:pt x="3302453" y="646331"/>
                </a:cubicBezTo>
                <a:cubicBezTo>
                  <a:pt x="2975717" y="636500"/>
                  <a:pt x="2872583" y="661436"/>
                  <a:pt x="2617297" y="646331"/>
                </a:cubicBezTo>
                <a:cubicBezTo>
                  <a:pt x="2362011" y="631226"/>
                  <a:pt x="1971152" y="653153"/>
                  <a:pt x="1808812" y="646331"/>
                </a:cubicBezTo>
                <a:cubicBezTo>
                  <a:pt x="1646473" y="639509"/>
                  <a:pt x="1316258" y="673882"/>
                  <a:pt x="1123656" y="646331"/>
                </a:cubicBezTo>
                <a:cubicBezTo>
                  <a:pt x="931054" y="618780"/>
                  <a:pt x="427680" y="663567"/>
                  <a:pt x="0" y="646331"/>
                </a:cubicBezTo>
                <a:cubicBezTo>
                  <a:pt x="-11867" y="497091"/>
                  <a:pt x="-20467" y="203327"/>
                  <a:pt x="0" y="0"/>
                </a:cubicBezTo>
                <a:close/>
              </a:path>
            </a:pathLst>
          </a:custGeom>
          <a:solidFill>
            <a:schemeClr val="bg1"/>
          </a:solidFill>
          <a:ln>
            <a:solidFill>
              <a:schemeClr val="tx1"/>
            </a:solidFill>
            <a:extLst>
              <a:ext uri="{C807C97D-BFC1-408E-A445-0C87EB9F89A2}">
                <ask:lineSketchStyleProps xmlns:ask="http://schemas.microsoft.com/office/drawing/2018/sketchyshapes" sd="164652408">
                  <a:prstGeom prst="rect">
                    <a:avLst/>
                  </a:prstGeom>
                  <ask:type>
                    <ask:lineSketchFreehand/>
                  </ask:type>
                </ask:lineSketchStyleProps>
              </a:ext>
            </a:extLst>
          </a:ln>
          <a:effectLst>
            <a:outerShdw blurRad="50800" dist="38100" dir="5400000" algn="t" rotWithShape="0">
              <a:prstClr val="black">
                <a:alpha val="40000"/>
              </a:prstClr>
            </a:outerShdw>
          </a:effectLst>
        </p:spPr>
        <p:txBody>
          <a:bodyPr wrap="square">
            <a:spAutoFit/>
          </a:bodyPr>
          <a:lstStyle/>
          <a:p>
            <a:r>
              <a:rPr lang="en-GB" b="1" dirty="0">
                <a:latin typeface="Aptos" panose="020B0004020202020204" pitchFamily="34" charset="0"/>
              </a:rPr>
              <a:t>They might be unable to say themselves how they feel and what they want to happen. </a:t>
            </a:r>
          </a:p>
        </p:txBody>
      </p:sp>
      <p:sp>
        <p:nvSpPr>
          <p:cNvPr id="6" name="TextBox 5">
            <a:extLst>
              <a:ext uri="{FF2B5EF4-FFF2-40B4-BE49-F238E27FC236}">
                <a16:creationId xmlns:a16="http://schemas.microsoft.com/office/drawing/2014/main" id="{475EC6AE-8014-FC66-91B1-F6B0EE381957}"/>
              </a:ext>
            </a:extLst>
          </p:cNvPr>
          <p:cNvSpPr txBox="1"/>
          <p:nvPr/>
        </p:nvSpPr>
        <p:spPr>
          <a:xfrm>
            <a:off x="4359692" y="3827979"/>
            <a:ext cx="6166405" cy="646331"/>
          </a:xfrm>
          <a:custGeom>
            <a:avLst/>
            <a:gdLst>
              <a:gd name="connsiteX0" fmla="*/ 0 w 6166405"/>
              <a:gd name="connsiteY0" fmla="*/ 0 h 646331"/>
              <a:gd name="connsiteX1" fmla="*/ 808484 w 6166405"/>
              <a:gd name="connsiteY1" fmla="*/ 0 h 646331"/>
              <a:gd name="connsiteX2" fmla="*/ 1616968 w 6166405"/>
              <a:gd name="connsiteY2" fmla="*/ 0 h 646331"/>
              <a:gd name="connsiteX3" fmla="*/ 2425453 w 6166405"/>
              <a:gd name="connsiteY3" fmla="*/ 0 h 646331"/>
              <a:gd name="connsiteX4" fmla="*/ 3048945 w 6166405"/>
              <a:gd name="connsiteY4" fmla="*/ 0 h 646331"/>
              <a:gd name="connsiteX5" fmla="*/ 3672437 w 6166405"/>
              <a:gd name="connsiteY5" fmla="*/ 0 h 646331"/>
              <a:gd name="connsiteX6" fmla="*/ 4357593 w 6166405"/>
              <a:gd name="connsiteY6" fmla="*/ 0 h 646331"/>
              <a:gd name="connsiteX7" fmla="*/ 5042749 w 6166405"/>
              <a:gd name="connsiteY7" fmla="*/ 0 h 646331"/>
              <a:gd name="connsiteX8" fmla="*/ 6166405 w 6166405"/>
              <a:gd name="connsiteY8" fmla="*/ 0 h 646331"/>
              <a:gd name="connsiteX9" fmla="*/ 6166405 w 6166405"/>
              <a:gd name="connsiteY9" fmla="*/ 646331 h 646331"/>
              <a:gd name="connsiteX10" fmla="*/ 5542913 w 6166405"/>
              <a:gd name="connsiteY10" fmla="*/ 646331 h 646331"/>
              <a:gd name="connsiteX11" fmla="*/ 4919421 w 6166405"/>
              <a:gd name="connsiteY11" fmla="*/ 646331 h 646331"/>
              <a:gd name="connsiteX12" fmla="*/ 4419257 w 6166405"/>
              <a:gd name="connsiteY12" fmla="*/ 646331 h 646331"/>
              <a:gd name="connsiteX13" fmla="*/ 3795765 w 6166405"/>
              <a:gd name="connsiteY13" fmla="*/ 646331 h 646331"/>
              <a:gd name="connsiteX14" fmla="*/ 3110609 w 6166405"/>
              <a:gd name="connsiteY14" fmla="*/ 646331 h 646331"/>
              <a:gd name="connsiteX15" fmla="*/ 2548781 w 6166405"/>
              <a:gd name="connsiteY15" fmla="*/ 646331 h 646331"/>
              <a:gd name="connsiteX16" fmla="*/ 1801961 w 6166405"/>
              <a:gd name="connsiteY16" fmla="*/ 646331 h 646331"/>
              <a:gd name="connsiteX17" fmla="*/ 1055140 w 6166405"/>
              <a:gd name="connsiteY17" fmla="*/ 646331 h 646331"/>
              <a:gd name="connsiteX18" fmla="*/ 0 w 6166405"/>
              <a:gd name="connsiteY18" fmla="*/ 646331 h 646331"/>
              <a:gd name="connsiteX19" fmla="*/ 0 w 6166405"/>
              <a:gd name="connsiteY19"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166405" h="646331" fill="none" extrusionOk="0">
                <a:moveTo>
                  <a:pt x="0" y="0"/>
                </a:moveTo>
                <a:cubicBezTo>
                  <a:pt x="395176" y="28084"/>
                  <a:pt x="407750" y="32810"/>
                  <a:pt x="808484" y="0"/>
                </a:cubicBezTo>
                <a:cubicBezTo>
                  <a:pt x="1209218" y="-32810"/>
                  <a:pt x="1425805" y="38648"/>
                  <a:pt x="1616968" y="0"/>
                </a:cubicBezTo>
                <a:cubicBezTo>
                  <a:pt x="1808131" y="-38648"/>
                  <a:pt x="2044958" y="19997"/>
                  <a:pt x="2425453" y="0"/>
                </a:cubicBezTo>
                <a:cubicBezTo>
                  <a:pt x="2805948" y="-19997"/>
                  <a:pt x="2835637" y="-2488"/>
                  <a:pt x="3048945" y="0"/>
                </a:cubicBezTo>
                <a:cubicBezTo>
                  <a:pt x="3262253" y="2488"/>
                  <a:pt x="3423350" y="2575"/>
                  <a:pt x="3672437" y="0"/>
                </a:cubicBezTo>
                <a:cubicBezTo>
                  <a:pt x="3921524" y="-2575"/>
                  <a:pt x="4084018" y="27980"/>
                  <a:pt x="4357593" y="0"/>
                </a:cubicBezTo>
                <a:cubicBezTo>
                  <a:pt x="4631168" y="-27980"/>
                  <a:pt x="4820086" y="17858"/>
                  <a:pt x="5042749" y="0"/>
                </a:cubicBezTo>
                <a:cubicBezTo>
                  <a:pt x="5265412" y="-17858"/>
                  <a:pt x="5638830" y="51583"/>
                  <a:pt x="6166405" y="0"/>
                </a:cubicBezTo>
                <a:cubicBezTo>
                  <a:pt x="6185739" y="244720"/>
                  <a:pt x="6192368" y="472797"/>
                  <a:pt x="6166405" y="646331"/>
                </a:cubicBezTo>
                <a:cubicBezTo>
                  <a:pt x="5896921" y="649765"/>
                  <a:pt x="5779013" y="621118"/>
                  <a:pt x="5542913" y="646331"/>
                </a:cubicBezTo>
                <a:cubicBezTo>
                  <a:pt x="5306813" y="671544"/>
                  <a:pt x="5115365" y="671462"/>
                  <a:pt x="4919421" y="646331"/>
                </a:cubicBezTo>
                <a:cubicBezTo>
                  <a:pt x="4723477" y="621200"/>
                  <a:pt x="4538347" y="632863"/>
                  <a:pt x="4419257" y="646331"/>
                </a:cubicBezTo>
                <a:cubicBezTo>
                  <a:pt x="4300167" y="659799"/>
                  <a:pt x="4022951" y="624724"/>
                  <a:pt x="3795765" y="646331"/>
                </a:cubicBezTo>
                <a:cubicBezTo>
                  <a:pt x="3568579" y="667938"/>
                  <a:pt x="3292965" y="653750"/>
                  <a:pt x="3110609" y="646331"/>
                </a:cubicBezTo>
                <a:cubicBezTo>
                  <a:pt x="2928253" y="638912"/>
                  <a:pt x="2745886" y="635121"/>
                  <a:pt x="2548781" y="646331"/>
                </a:cubicBezTo>
                <a:cubicBezTo>
                  <a:pt x="2351676" y="657541"/>
                  <a:pt x="2081001" y="683597"/>
                  <a:pt x="1801961" y="646331"/>
                </a:cubicBezTo>
                <a:cubicBezTo>
                  <a:pt x="1522921" y="609065"/>
                  <a:pt x="1316551" y="615786"/>
                  <a:pt x="1055140" y="646331"/>
                </a:cubicBezTo>
                <a:cubicBezTo>
                  <a:pt x="793729" y="676876"/>
                  <a:pt x="523652" y="684108"/>
                  <a:pt x="0" y="646331"/>
                </a:cubicBezTo>
                <a:cubicBezTo>
                  <a:pt x="-19979" y="408246"/>
                  <a:pt x="-23494" y="211610"/>
                  <a:pt x="0" y="0"/>
                </a:cubicBezTo>
                <a:close/>
              </a:path>
              <a:path w="6166405" h="646331" stroke="0" extrusionOk="0">
                <a:moveTo>
                  <a:pt x="0" y="0"/>
                </a:moveTo>
                <a:cubicBezTo>
                  <a:pt x="197821" y="4349"/>
                  <a:pt x="418743" y="-8226"/>
                  <a:pt x="685156" y="0"/>
                </a:cubicBezTo>
                <a:cubicBezTo>
                  <a:pt x="951569" y="8226"/>
                  <a:pt x="1000862" y="16728"/>
                  <a:pt x="1308648" y="0"/>
                </a:cubicBezTo>
                <a:cubicBezTo>
                  <a:pt x="1616434" y="-16728"/>
                  <a:pt x="1675728" y="-4824"/>
                  <a:pt x="1993804" y="0"/>
                </a:cubicBezTo>
                <a:cubicBezTo>
                  <a:pt x="2311880" y="4824"/>
                  <a:pt x="2277892" y="13079"/>
                  <a:pt x="2555632" y="0"/>
                </a:cubicBezTo>
                <a:cubicBezTo>
                  <a:pt x="2833372" y="-13079"/>
                  <a:pt x="2811580" y="17859"/>
                  <a:pt x="3055796" y="0"/>
                </a:cubicBezTo>
                <a:cubicBezTo>
                  <a:pt x="3300012" y="-17859"/>
                  <a:pt x="3377677" y="17422"/>
                  <a:pt x="3617624" y="0"/>
                </a:cubicBezTo>
                <a:cubicBezTo>
                  <a:pt x="3857571" y="-17422"/>
                  <a:pt x="4139383" y="1853"/>
                  <a:pt x="4364444" y="0"/>
                </a:cubicBezTo>
                <a:cubicBezTo>
                  <a:pt x="4589505" y="-1853"/>
                  <a:pt x="4670294" y="2740"/>
                  <a:pt x="4926272" y="0"/>
                </a:cubicBezTo>
                <a:cubicBezTo>
                  <a:pt x="5182250" y="-2740"/>
                  <a:pt x="5913944" y="41277"/>
                  <a:pt x="6166405" y="0"/>
                </a:cubicBezTo>
                <a:cubicBezTo>
                  <a:pt x="6169601" y="316433"/>
                  <a:pt x="6139720" y="474819"/>
                  <a:pt x="6166405" y="646331"/>
                </a:cubicBezTo>
                <a:cubicBezTo>
                  <a:pt x="5940769" y="666275"/>
                  <a:pt x="5737205" y="644997"/>
                  <a:pt x="5542913" y="646331"/>
                </a:cubicBezTo>
                <a:cubicBezTo>
                  <a:pt x="5348621" y="647665"/>
                  <a:pt x="5108661" y="638144"/>
                  <a:pt x="4919421" y="646331"/>
                </a:cubicBezTo>
                <a:cubicBezTo>
                  <a:pt x="4730181" y="654518"/>
                  <a:pt x="4457392" y="641563"/>
                  <a:pt x="4110937" y="646331"/>
                </a:cubicBezTo>
                <a:cubicBezTo>
                  <a:pt x="3764482" y="651099"/>
                  <a:pt x="3630005" y="659035"/>
                  <a:pt x="3302452" y="646331"/>
                </a:cubicBezTo>
                <a:cubicBezTo>
                  <a:pt x="2974900" y="633627"/>
                  <a:pt x="2872582" y="661436"/>
                  <a:pt x="2617296" y="646331"/>
                </a:cubicBezTo>
                <a:cubicBezTo>
                  <a:pt x="2362010" y="631226"/>
                  <a:pt x="2208588" y="648361"/>
                  <a:pt x="1808812" y="646331"/>
                </a:cubicBezTo>
                <a:cubicBezTo>
                  <a:pt x="1409036" y="644301"/>
                  <a:pt x="1316258" y="673882"/>
                  <a:pt x="1123656" y="646331"/>
                </a:cubicBezTo>
                <a:cubicBezTo>
                  <a:pt x="931054" y="618780"/>
                  <a:pt x="427680" y="663567"/>
                  <a:pt x="0" y="646331"/>
                </a:cubicBezTo>
                <a:cubicBezTo>
                  <a:pt x="-11867" y="497091"/>
                  <a:pt x="-20467" y="203327"/>
                  <a:pt x="0" y="0"/>
                </a:cubicBezTo>
                <a:close/>
              </a:path>
            </a:pathLst>
          </a:custGeom>
          <a:solidFill>
            <a:schemeClr val="bg1"/>
          </a:solidFill>
          <a:ln>
            <a:solidFill>
              <a:schemeClr val="tx1"/>
            </a:solidFill>
            <a:extLst>
              <a:ext uri="{C807C97D-BFC1-408E-A445-0C87EB9F89A2}">
                <ask:lineSketchStyleProps xmlns:ask="http://schemas.microsoft.com/office/drawing/2018/sketchyshapes" sd="164652408">
                  <a:prstGeom prst="rect">
                    <a:avLst/>
                  </a:prstGeom>
                  <ask:type>
                    <ask:lineSketchFreehand/>
                  </ask:type>
                </ask:lineSketchStyleProps>
              </a:ext>
            </a:extLst>
          </a:ln>
          <a:effectLst>
            <a:outerShdw blurRad="50800" dist="38100" dir="5400000" algn="t" rotWithShape="0">
              <a:prstClr val="black">
                <a:alpha val="40000"/>
              </a:prstClr>
            </a:outerShdw>
          </a:effectLst>
        </p:spPr>
        <p:txBody>
          <a:bodyPr wrap="square">
            <a:spAutoFit/>
          </a:bodyPr>
          <a:lstStyle/>
          <a:p>
            <a:r>
              <a:rPr lang="en-GB" b="1" dirty="0">
                <a:latin typeface="Aptos" panose="020B0004020202020204" pitchFamily="34" charset="0"/>
              </a:rPr>
              <a:t>There is a legal duty to include a person in their own care, accommodation arrangements and support planning. </a:t>
            </a:r>
          </a:p>
        </p:txBody>
      </p:sp>
      <p:sp>
        <p:nvSpPr>
          <p:cNvPr id="11" name="TextBox 10">
            <a:extLst>
              <a:ext uri="{FF2B5EF4-FFF2-40B4-BE49-F238E27FC236}">
                <a16:creationId xmlns:a16="http://schemas.microsoft.com/office/drawing/2014/main" id="{87A133E6-78E8-85FC-BE2E-7E87DBA55168}"/>
              </a:ext>
            </a:extLst>
          </p:cNvPr>
          <p:cNvSpPr txBox="1"/>
          <p:nvPr/>
        </p:nvSpPr>
        <p:spPr>
          <a:xfrm>
            <a:off x="4147466" y="5014378"/>
            <a:ext cx="6590855" cy="646331"/>
          </a:xfrm>
          <a:custGeom>
            <a:avLst/>
            <a:gdLst>
              <a:gd name="connsiteX0" fmla="*/ 0 w 6590855"/>
              <a:gd name="connsiteY0" fmla="*/ 0 h 646331"/>
              <a:gd name="connsiteX1" fmla="*/ 527268 w 6590855"/>
              <a:gd name="connsiteY1" fmla="*/ 0 h 646331"/>
              <a:gd name="connsiteX2" fmla="*/ 1186354 w 6590855"/>
              <a:gd name="connsiteY2" fmla="*/ 0 h 646331"/>
              <a:gd name="connsiteX3" fmla="*/ 1845439 w 6590855"/>
              <a:gd name="connsiteY3" fmla="*/ 0 h 646331"/>
              <a:gd name="connsiteX4" fmla="*/ 2570433 w 6590855"/>
              <a:gd name="connsiteY4" fmla="*/ 0 h 646331"/>
              <a:gd name="connsiteX5" fmla="*/ 3097702 w 6590855"/>
              <a:gd name="connsiteY5" fmla="*/ 0 h 646331"/>
              <a:gd name="connsiteX6" fmla="*/ 3559062 w 6590855"/>
              <a:gd name="connsiteY6" fmla="*/ 0 h 646331"/>
              <a:gd name="connsiteX7" fmla="*/ 4020422 w 6590855"/>
              <a:gd name="connsiteY7" fmla="*/ 0 h 646331"/>
              <a:gd name="connsiteX8" fmla="*/ 4547690 w 6590855"/>
              <a:gd name="connsiteY8" fmla="*/ 0 h 646331"/>
              <a:gd name="connsiteX9" fmla="*/ 5009050 w 6590855"/>
              <a:gd name="connsiteY9" fmla="*/ 0 h 646331"/>
              <a:gd name="connsiteX10" fmla="*/ 5668135 w 6590855"/>
              <a:gd name="connsiteY10" fmla="*/ 0 h 646331"/>
              <a:gd name="connsiteX11" fmla="*/ 6590855 w 6590855"/>
              <a:gd name="connsiteY11" fmla="*/ 0 h 646331"/>
              <a:gd name="connsiteX12" fmla="*/ 6590855 w 6590855"/>
              <a:gd name="connsiteY12" fmla="*/ 646331 h 646331"/>
              <a:gd name="connsiteX13" fmla="*/ 5997678 w 6590855"/>
              <a:gd name="connsiteY13" fmla="*/ 646331 h 646331"/>
              <a:gd name="connsiteX14" fmla="*/ 5338593 w 6590855"/>
              <a:gd name="connsiteY14" fmla="*/ 646331 h 646331"/>
              <a:gd name="connsiteX15" fmla="*/ 4547690 w 6590855"/>
              <a:gd name="connsiteY15" fmla="*/ 646331 h 646331"/>
              <a:gd name="connsiteX16" fmla="*/ 4086330 w 6590855"/>
              <a:gd name="connsiteY16" fmla="*/ 646331 h 646331"/>
              <a:gd name="connsiteX17" fmla="*/ 3427245 w 6590855"/>
              <a:gd name="connsiteY17" fmla="*/ 646331 h 646331"/>
              <a:gd name="connsiteX18" fmla="*/ 2965885 w 6590855"/>
              <a:gd name="connsiteY18" fmla="*/ 646331 h 646331"/>
              <a:gd name="connsiteX19" fmla="*/ 2504525 w 6590855"/>
              <a:gd name="connsiteY19" fmla="*/ 646331 h 646331"/>
              <a:gd name="connsiteX20" fmla="*/ 1779531 w 6590855"/>
              <a:gd name="connsiteY20" fmla="*/ 646331 h 646331"/>
              <a:gd name="connsiteX21" fmla="*/ 1186354 w 6590855"/>
              <a:gd name="connsiteY21" fmla="*/ 646331 h 646331"/>
              <a:gd name="connsiteX22" fmla="*/ 0 w 6590855"/>
              <a:gd name="connsiteY22" fmla="*/ 646331 h 646331"/>
              <a:gd name="connsiteX23" fmla="*/ 0 w 6590855"/>
              <a:gd name="connsiteY23"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590855" h="646331" fill="none" extrusionOk="0">
                <a:moveTo>
                  <a:pt x="0" y="0"/>
                </a:moveTo>
                <a:cubicBezTo>
                  <a:pt x="172103" y="-14511"/>
                  <a:pt x="309551" y="-5866"/>
                  <a:pt x="527268" y="0"/>
                </a:cubicBezTo>
                <a:cubicBezTo>
                  <a:pt x="744985" y="5866"/>
                  <a:pt x="983680" y="4454"/>
                  <a:pt x="1186354" y="0"/>
                </a:cubicBezTo>
                <a:cubicBezTo>
                  <a:pt x="1389028" y="-4454"/>
                  <a:pt x="1595725" y="3285"/>
                  <a:pt x="1845439" y="0"/>
                </a:cubicBezTo>
                <a:cubicBezTo>
                  <a:pt x="2095154" y="-3285"/>
                  <a:pt x="2333175" y="-6600"/>
                  <a:pt x="2570433" y="0"/>
                </a:cubicBezTo>
                <a:cubicBezTo>
                  <a:pt x="2807691" y="6600"/>
                  <a:pt x="2976945" y="-24684"/>
                  <a:pt x="3097702" y="0"/>
                </a:cubicBezTo>
                <a:cubicBezTo>
                  <a:pt x="3218459" y="24684"/>
                  <a:pt x="3328508" y="14866"/>
                  <a:pt x="3559062" y="0"/>
                </a:cubicBezTo>
                <a:cubicBezTo>
                  <a:pt x="3789616" y="-14866"/>
                  <a:pt x="3887690" y="-14944"/>
                  <a:pt x="4020422" y="0"/>
                </a:cubicBezTo>
                <a:cubicBezTo>
                  <a:pt x="4153154" y="14944"/>
                  <a:pt x="4308066" y="-3065"/>
                  <a:pt x="4547690" y="0"/>
                </a:cubicBezTo>
                <a:cubicBezTo>
                  <a:pt x="4787314" y="3065"/>
                  <a:pt x="4804431" y="14227"/>
                  <a:pt x="5009050" y="0"/>
                </a:cubicBezTo>
                <a:cubicBezTo>
                  <a:pt x="5213669" y="-14227"/>
                  <a:pt x="5423583" y="23288"/>
                  <a:pt x="5668135" y="0"/>
                </a:cubicBezTo>
                <a:cubicBezTo>
                  <a:pt x="5912688" y="-23288"/>
                  <a:pt x="6241624" y="24456"/>
                  <a:pt x="6590855" y="0"/>
                </a:cubicBezTo>
                <a:cubicBezTo>
                  <a:pt x="6567847" y="191433"/>
                  <a:pt x="6622428" y="402573"/>
                  <a:pt x="6590855" y="646331"/>
                </a:cubicBezTo>
                <a:cubicBezTo>
                  <a:pt x="6358158" y="664952"/>
                  <a:pt x="6137561" y="637004"/>
                  <a:pt x="5997678" y="646331"/>
                </a:cubicBezTo>
                <a:cubicBezTo>
                  <a:pt x="5857795" y="655658"/>
                  <a:pt x="5481856" y="667688"/>
                  <a:pt x="5338593" y="646331"/>
                </a:cubicBezTo>
                <a:cubicBezTo>
                  <a:pt x="5195331" y="624974"/>
                  <a:pt x="4798269" y="629640"/>
                  <a:pt x="4547690" y="646331"/>
                </a:cubicBezTo>
                <a:cubicBezTo>
                  <a:pt x="4297111" y="663022"/>
                  <a:pt x="4295582" y="629650"/>
                  <a:pt x="4086330" y="646331"/>
                </a:cubicBezTo>
                <a:cubicBezTo>
                  <a:pt x="3877078" y="663012"/>
                  <a:pt x="3580119" y="652575"/>
                  <a:pt x="3427245" y="646331"/>
                </a:cubicBezTo>
                <a:cubicBezTo>
                  <a:pt x="3274371" y="640087"/>
                  <a:pt x="3174171" y="661008"/>
                  <a:pt x="2965885" y="646331"/>
                </a:cubicBezTo>
                <a:cubicBezTo>
                  <a:pt x="2757599" y="631654"/>
                  <a:pt x="2683970" y="632700"/>
                  <a:pt x="2504525" y="646331"/>
                </a:cubicBezTo>
                <a:cubicBezTo>
                  <a:pt x="2325080" y="659962"/>
                  <a:pt x="2007383" y="645318"/>
                  <a:pt x="1779531" y="646331"/>
                </a:cubicBezTo>
                <a:cubicBezTo>
                  <a:pt x="1551679" y="647344"/>
                  <a:pt x="1362624" y="664812"/>
                  <a:pt x="1186354" y="646331"/>
                </a:cubicBezTo>
                <a:cubicBezTo>
                  <a:pt x="1010084" y="627850"/>
                  <a:pt x="577317" y="599897"/>
                  <a:pt x="0" y="646331"/>
                </a:cubicBezTo>
                <a:cubicBezTo>
                  <a:pt x="-27631" y="406891"/>
                  <a:pt x="32097" y="152865"/>
                  <a:pt x="0" y="0"/>
                </a:cubicBezTo>
                <a:close/>
              </a:path>
              <a:path w="6590855" h="646331" stroke="0" extrusionOk="0">
                <a:moveTo>
                  <a:pt x="0" y="0"/>
                </a:moveTo>
                <a:cubicBezTo>
                  <a:pt x="196556" y="9095"/>
                  <a:pt x="426283" y="-18933"/>
                  <a:pt x="659086" y="0"/>
                </a:cubicBezTo>
                <a:cubicBezTo>
                  <a:pt x="891889" y="18933"/>
                  <a:pt x="968956" y="23926"/>
                  <a:pt x="1252262" y="0"/>
                </a:cubicBezTo>
                <a:cubicBezTo>
                  <a:pt x="1535568" y="-23926"/>
                  <a:pt x="1621423" y="-31636"/>
                  <a:pt x="1911348" y="0"/>
                </a:cubicBezTo>
                <a:cubicBezTo>
                  <a:pt x="2201273" y="31636"/>
                  <a:pt x="2203619" y="327"/>
                  <a:pt x="2438616" y="0"/>
                </a:cubicBezTo>
                <a:cubicBezTo>
                  <a:pt x="2673613" y="-327"/>
                  <a:pt x="2757863" y="-6392"/>
                  <a:pt x="2899976" y="0"/>
                </a:cubicBezTo>
                <a:cubicBezTo>
                  <a:pt x="3042089" y="6392"/>
                  <a:pt x="3259492" y="-10876"/>
                  <a:pt x="3427245" y="0"/>
                </a:cubicBezTo>
                <a:cubicBezTo>
                  <a:pt x="3594998" y="10876"/>
                  <a:pt x="3993168" y="1393"/>
                  <a:pt x="4152239" y="0"/>
                </a:cubicBezTo>
                <a:cubicBezTo>
                  <a:pt x="4311310" y="-1393"/>
                  <a:pt x="4519958" y="19060"/>
                  <a:pt x="4679507" y="0"/>
                </a:cubicBezTo>
                <a:cubicBezTo>
                  <a:pt x="4839056" y="-19060"/>
                  <a:pt x="5232693" y="-28516"/>
                  <a:pt x="5404501" y="0"/>
                </a:cubicBezTo>
                <a:cubicBezTo>
                  <a:pt x="5576309" y="28516"/>
                  <a:pt x="5650482" y="13586"/>
                  <a:pt x="5865861" y="0"/>
                </a:cubicBezTo>
                <a:cubicBezTo>
                  <a:pt x="6081240" y="-13586"/>
                  <a:pt x="6389143" y="30828"/>
                  <a:pt x="6590855" y="0"/>
                </a:cubicBezTo>
                <a:cubicBezTo>
                  <a:pt x="6574907" y="216147"/>
                  <a:pt x="6616481" y="478268"/>
                  <a:pt x="6590855" y="646331"/>
                </a:cubicBezTo>
                <a:cubicBezTo>
                  <a:pt x="6415484" y="630118"/>
                  <a:pt x="6240263" y="647570"/>
                  <a:pt x="6129495" y="646331"/>
                </a:cubicBezTo>
                <a:cubicBezTo>
                  <a:pt x="6018727" y="645092"/>
                  <a:pt x="5545922" y="677318"/>
                  <a:pt x="5338593" y="646331"/>
                </a:cubicBezTo>
                <a:cubicBezTo>
                  <a:pt x="5131264" y="615344"/>
                  <a:pt x="4999209" y="621086"/>
                  <a:pt x="4679507" y="646331"/>
                </a:cubicBezTo>
                <a:cubicBezTo>
                  <a:pt x="4359805" y="671576"/>
                  <a:pt x="4131215" y="626983"/>
                  <a:pt x="3888604" y="646331"/>
                </a:cubicBezTo>
                <a:cubicBezTo>
                  <a:pt x="3645993" y="665679"/>
                  <a:pt x="3538108" y="637236"/>
                  <a:pt x="3229519" y="646331"/>
                </a:cubicBezTo>
                <a:cubicBezTo>
                  <a:pt x="2920931" y="655426"/>
                  <a:pt x="2795915" y="646735"/>
                  <a:pt x="2636342" y="646331"/>
                </a:cubicBezTo>
                <a:cubicBezTo>
                  <a:pt x="2476769" y="645927"/>
                  <a:pt x="2101056" y="624217"/>
                  <a:pt x="1845439" y="646331"/>
                </a:cubicBezTo>
                <a:cubicBezTo>
                  <a:pt x="1589822" y="668445"/>
                  <a:pt x="1605050" y="640248"/>
                  <a:pt x="1384080" y="646331"/>
                </a:cubicBezTo>
                <a:cubicBezTo>
                  <a:pt x="1163110" y="652414"/>
                  <a:pt x="1148104" y="654840"/>
                  <a:pt x="922720" y="646331"/>
                </a:cubicBezTo>
                <a:cubicBezTo>
                  <a:pt x="697336" y="637822"/>
                  <a:pt x="217065" y="659167"/>
                  <a:pt x="0" y="646331"/>
                </a:cubicBezTo>
                <a:cubicBezTo>
                  <a:pt x="-6088" y="329430"/>
                  <a:pt x="25769" y="219341"/>
                  <a:pt x="0" y="0"/>
                </a:cubicBezTo>
                <a:close/>
              </a:path>
            </a:pathLst>
          </a:custGeom>
          <a:solidFill>
            <a:schemeClr val="bg1"/>
          </a:solidFill>
          <a:ln>
            <a:solidFill>
              <a:schemeClr val="tx1"/>
            </a:solidFill>
            <a:extLst>
              <a:ext uri="{C807C97D-BFC1-408E-A445-0C87EB9F89A2}">
                <ask:lineSketchStyleProps xmlns:ask="http://schemas.microsoft.com/office/drawing/2018/sketchyshapes" sd="164652408">
                  <a:prstGeom prst="rect">
                    <a:avLst/>
                  </a:prstGeom>
                  <ask:type>
                    <ask:lineSketchFreehand/>
                  </ask:type>
                </ask:lineSketchStyleProps>
              </a:ext>
            </a:extLst>
          </a:ln>
          <a:effectLst>
            <a:outerShdw blurRad="50800" dist="38100" dir="5400000" algn="t" rotWithShape="0">
              <a:prstClr val="black">
                <a:alpha val="40000"/>
              </a:prstClr>
            </a:outerShdw>
          </a:effectLst>
        </p:spPr>
        <p:txBody>
          <a:bodyPr wrap="square">
            <a:spAutoFit/>
          </a:bodyPr>
          <a:lstStyle/>
          <a:p>
            <a:r>
              <a:rPr lang="en-GB" b="1" dirty="0">
                <a:latin typeface="Aptos" panose="020B0004020202020204" pitchFamily="34" charset="0"/>
              </a:rPr>
              <a:t>They may require support in using their right  to make challenges about their care or accommodation arrangements.</a:t>
            </a:r>
          </a:p>
        </p:txBody>
      </p:sp>
    </p:spTree>
    <p:extLst>
      <p:ext uri="{BB962C8B-B14F-4D97-AF65-F5344CB8AC3E}">
        <p14:creationId xmlns:p14="http://schemas.microsoft.com/office/powerpoint/2010/main" val="23589330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A3159D5-F7AE-C88B-AB47-EF6EC2E3DFD2}"/>
              </a:ext>
            </a:extLst>
          </p:cNvPr>
          <p:cNvPicPr>
            <a:picLocks noChangeAspect="1"/>
          </p:cNvPicPr>
          <p:nvPr/>
        </p:nvPicPr>
        <p:blipFill>
          <a:blip r:embed="rId2"/>
          <a:stretch>
            <a:fillRect/>
          </a:stretch>
        </p:blipFill>
        <p:spPr>
          <a:xfrm>
            <a:off x="0" y="1902827"/>
            <a:ext cx="12111193" cy="3403100"/>
          </a:xfrm>
          <a:prstGeom prst="rect">
            <a:avLst/>
          </a:prstGeom>
        </p:spPr>
      </p:pic>
    </p:spTree>
    <p:extLst>
      <p:ext uri="{BB962C8B-B14F-4D97-AF65-F5344CB8AC3E}">
        <p14:creationId xmlns:p14="http://schemas.microsoft.com/office/powerpoint/2010/main" val="27493426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2" name="Rectangle 1031">
            <a:extLst>
              <a:ext uri="{FF2B5EF4-FFF2-40B4-BE49-F238E27FC236}">
                <a16:creationId xmlns:a16="http://schemas.microsoft.com/office/drawing/2014/main" id="{B86EEAC6-011F-4499-ACFF-2FDC742DB0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1034" name="Rectangle 1033">
            <a:extLst>
              <a:ext uri="{FF2B5EF4-FFF2-40B4-BE49-F238E27FC236}">
                <a16:creationId xmlns:a16="http://schemas.microsoft.com/office/drawing/2014/main" id="{6970F14D-B6E6-40EA-96B4-4E18D0CF9D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1036" name="Rectangle 1035">
            <a:extLst>
              <a:ext uri="{FF2B5EF4-FFF2-40B4-BE49-F238E27FC236}">
                <a16:creationId xmlns:a16="http://schemas.microsoft.com/office/drawing/2014/main" id="{F13A95FF-1A75-49AA-86AE-EED61BD0E4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9"/>
            <a:ext cx="4642228"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2" name="Title 1">
            <a:extLst>
              <a:ext uri="{FF2B5EF4-FFF2-40B4-BE49-F238E27FC236}">
                <a16:creationId xmlns:a16="http://schemas.microsoft.com/office/drawing/2014/main" id="{FE01EB92-CACC-4BD5-B7C8-3468BED38F51}"/>
              </a:ext>
            </a:extLst>
          </p:cNvPr>
          <p:cNvSpPr>
            <a:spLocks noGrp="1"/>
          </p:cNvSpPr>
          <p:nvPr>
            <p:ph type="title"/>
          </p:nvPr>
        </p:nvSpPr>
        <p:spPr>
          <a:xfrm>
            <a:off x="289249" y="1123837"/>
            <a:ext cx="4016116" cy="1255469"/>
          </a:xfrm>
        </p:spPr>
        <p:txBody>
          <a:bodyPr vert="horz" lIns="91440" tIns="45720" rIns="91440" bIns="45720" rtlCol="0" anchor="ctr">
            <a:normAutofit/>
          </a:bodyPr>
          <a:lstStyle/>
          <a:p>
            <a:r>
              <a:rPr lang="en-US" sz="3600" dirty="0">
                <a:effectLst>
                  <a:outerShdw blurRad="38100" dist="38100" dir="2700000" algn="tl">
                    <a:srgbClr val="000000">
                      <a:alpha val="43137"/>
                    </a:srgbClr>
                  </a:outerShdw>
                </a:effectLst>
              </a:rPr>
              <a:t> </a:t>
            </a:r>
            <a:br>
              <a:rPr lang="en-US" sz="3600" dirty="0"/>
            </a:br>
            <a:endParaRPr lang="en-US" sz="3600" dirty="0"/>
          </a:p>
        </p:txBody>
      </p:sp>
      <p:sp>
        <p:nvSpPr>
          <p:cNvPr id="6" name="TextBox 5">
            <a:extLst>
              <a:ext uri="{FF2B5EF4-FFF2-40B4-BE49-F238E27FC236}">
                <a16:creationId xmlns:a16="http://schemas.microsoft.com/office/drawing/2014/main" id="{7CE24E7E-D9CE-11A1-17F8-3D67D181EF60}"/>
              </a:ext>
            </a:extLst>
          </p:cNvPr>
          <p:cNvSpPr txBox="1"/>
          <p:nvPr/>
        </p:nvSpPr>
        <p:spPr>
          <a:xfrm>
            <a:off x="180474" y="938463"/>
            <a:ext cx="4124891" cy="4846518"/>
          </a:xfrm>
          <a:prstGeom prst="rect">
            <a:avLst/>
          </a:prstGeom>
        </p:spPr>
        <p:txBody>
          <a:bodyPr vert="horz" lIns="91440" tIns="45720" rIns="91440" bIns="45720" rtlCol="0" anchor="t">
            <a:normAutofit/>
          </a:bodyPr>
          <a:lstStyle/>
          <a:p>
            <a:pPr indent="-182880" defTabSz="914400">
              <a:lnSpc>
                <a:spcPct val="90000"/>
              </a:lnSpc>
              <a:spcAft>
                <a:spcPts val="600"/>
              </a:spcAft>
              <a:buClr>
                <a:schemeClr val="accent1"/>
              </a:buClr>
              <a:buFont typeface="Wingdings 2" pitchFamily="18" charset="2"/>
              <a:buChar char=""/>
            </a:pPr>
            <a:endParaRPr lang="en-US" sz="1400" dirty="0">
              <a:solidFill>
                <a:srgbClr val="FFFFFF"/>
              </a:solidFill>
            </a:endParaRPr>
          </a:p>
        </p:txBody>
      </p:sp>
      <p:pic>
        <p:nvPicPr>
          <p:cNvPr id="8" name="Picture 7" descr="Adults talking over laptop">
            <a:extLst>
              <a:ext uri="{FF2B5EF4-FFF2-40B4-BE49-F238E27FC236}">
                <a16:creationId xmlns:a16="http://schemas.microsoft.com/office/drawing/2014/main" id="{59CD4E3F-7B89-3F62-F793-1664657BF069}"/>
              </a:ext>
            </a:extLst>
          </p:cNvPr>
          <p:cNvPicPr>
            <a:picLocks noChangeAspect="1"/>
          </p:cNvPicPr>
          <p:nvPr/>
        </p:nvPicPr>
        <p:blipFill rotWithShape="1">
          <a:blip r:embed="rId3"/>
          <a:srcRect l="17470" r="4972"/>
          <a:stretch/>
        </p:blipFill>
        <p:spPr>
          <a:xfrm>
            <a:off x="0" y="758952"/>
            <a:ext cx="6281320" cy="5406002"/>
          </a:xfrm>
          <a:prstGeom prst="rect">
            <a:avLst/>
          </a:prstGeom>
          <a:effectLst>
            <a:outerShdw blurRad="50800" dist="38100" dir="5400000" algn="t" rotWithShape="0">
              <a:prstClr val="black">
                <a:alpha val="40000"/>
              </a:prstClr>
            </a:outerShdw>
          </a:effectLst>
        </p:spPr>
      </p:pic>
      <p:pic>
        <p:nvPicPr>
          <p:cNvPr id="1027" name="Picture 3"/>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1" y="13394"/>
            <a:ext cx="1022684" cy="68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a:extLst>
              <a:ext uri="{FF2B5EF4-FFF2-40B4-BE49-F238E27FC236}">
                <a16:creationId xmlns:a16="http://schemas.microsoft.com/office/drawing/2014/main" id="{976C7B38-928D-70C4-76AF-08DD5074603B}"/>
              </a:ext>
            </a:extLst>
          </p:cNvPr>
          <p:cNvSpPr txBox="1"/>
          <p:nvPr/>
        </p:nvSpPr>
        <p:spPr>
          <a:xfrm>
            <a:off x="7070702" y="522687"/>
            <a:ext cx="4220823" cy="5878532"/>
          </a:xfrm>
          <a:custGeom>
            <a:avLst/>
            <a:gdLst>
              <a:gd name="connsiteX0" fmla="*/ 0 w 4220823"/>
              <a:gd name="connsiteY0" fmla="*/ 0 h 5878532"/>
              <a:gd name="connsiteX1" fmla="*/ 687391 w 4220823"/>
              <a:gd name="connsiteY1" fmla="*/ 0 h 5878532"/>
              <a:gd name="connsiteX2" fmla="*/ 1163741 w 4220823"/>
              <a:gd name="connsiteY2" fmla="*/ 0 h 5878532"/>
              <a:gd name="connsiteX3" fmla="*/ 1640091 w 4220823"/>
              <a:gd name="connsiteY3" fmla="*/ 0 h 5878532"/>
              <a:gd name="connsiteX4" fmla="*/ 2200858 w 4220823"/>
              <a:gd name="connsiteY4" fmla="*/ 0 h 5878532"/>
              <a:gd name="connsiteX5" fmla="*/ 2846041 w 4220823"/>
              <a:gd name="connsiteY5" fmla="*/ 0 h 5878532"/>
              <a:gd name="connsiteX6" fmla="*/ 3533432 w 4220823"/>
              <a:gd name="connsiteY6" fmla="*/ 0 h 5878532"/>
              <a:gd name="connsiteX7" fmla="*/ 4220823 w 4220823"/>
              <a:gd name="connsiteY7" fmla="*/ 0 h 5878532"/>
              <a:gd name="connsiteX8" fmla="*/ 4220823 w 4220823"/>
              <a:gd name="connsiteY8" fmla="*/ 653170 h 5878532"/>
              <a:gd name="connsiteX9" fmla="*/ 4220823 w 4220823"/>
              <a:gd name="connsiteY9" fmla="*/ 1129984 h 5878532"/>
              <a:gd name="connsiteX10" fmla="*/ 4220823 w 4220823"/>
              <a:gd name="connsiteY10" fmla="*/ 1841940 h 5878532"/>
              <a:gd name="connsiteX11" fmla="*/ 4220823 w 4220823"/>
              <a:gd name="connsiteY11" fmla="*/ 2553896 h 5878532"/>
              <a:gd name="connsiteX12" fmla="*/ 4220823 w 4220823"/>
              <a:gd name="connsiteY12" fmla="*/ 3324636 h 5878532"/>
              <a:gd name="connsiteX13" fmla="*/ 4220823 w 4220823"/>
              <a:gd name="connsiteY13" fmla="*/ 3860236 h 5878532"/>
              <a:gd name="connsiteX14" fmla="*/ 4220823 w 4220823"/>
              <a:gd name="connsiteY14" fmla="*/ 4513406 h 5878532"/>
              <a:gd name="connsiteX15" fmla="*/ 4220823 w 4220823"/>
              <a:gd name="connsiteY15" fmla="*/ 5107791 h 5878532"/>
              <a:gd name="connsiteX16" fmla="*/ 4220823 w 4220823"/>
              <a:gd name="connsiteY16" fmla="*/ 5878532 h 5878532"/>
              <a:gd name="connsiteX17" fmla="*/ 3702265 w 4220823"/>
              <a:gd name="connsiteY17" fmla="*/ 5878532 h 5878532"/>
              <a:gd name="connsiteX18" fmla="*/ 3225915 w 4220823"/>
              <a:gd name="connsiteY18" fmla="*/ 5878532 h 5878532"/>
              <a:gd name="connsiteX19" fmla="*/ 2580732 w 4220823"/>
              <a:gd name="connsiteY19" fmla="*/ 5878532 h 5878532"/>
              <a:gd name="connsiteX20" fmla="*/ 2062174 w 4220823"/>
              <a:gd name="connsiteY20" fmla="*/ 5878532 h 5878532"/>
              <a:gd name="connsiteX21" fmla="*/ 1585823 w 4220823"/>
              <a:gd name="connsiteY21" fmla="*/ 5878532 h 5878532"/>
              <a:gd name="connsiteX22" fmla="*/ 940641 w 4220823"/>
              <a:gd name="connsiteY22" fmla="*/ 5878532 h 5878532"/>
              <a:gd name="connsiteX23" fmla="*/ 0 w 4220823"/>
              <a:gd name="connsiteY23" fmla="*/ 5878532 h 5878532"/>
              <a:gd name="connsiteX24" fmla="*/ 0 w 4220823"/>
              <a:gd name="connsiteY24" fmla="*/ 5342932 h 5878532"/>
              <a:gd name="connsiteX25" fmla="*/ 0 w 4220823"/>
              <a:gd name="connsiteY25" fmla="*/ 4689762 h 5878532"/>
              <a:gd name="connsiteX26" fmla="*/ 0 w 4220823"/>
              <a:gd name="connsiteY26" fmla="*/ 4212948 h 5878532"/>
              <a:gd name="connsiteX27" fmla="*/ 0 w 4220823"/>
              <a:gd name="connsiteY27" fmla="*/ 3442207 h 5878532"/>
              <a:gd name="connsiteX28" fmla="*/ 0 w 4220823"/>
              <a:gd name="connsiteY28" fmla="*/ 2847822 h 5878532"/>
              <a:gd name="connsiteX29" fmla="*/ 0 w 4220823"/>
              <a:gd name="connsiteY29" fmla="*/ 2077081 h 5878532"/>
              <a:gd name="connsiteX30" fmla="*/ 0 w 4220823"/>
              <a:gd name="connsiteY30" fmla="*/ 1306340 h 5878532"/>
              <a:gd name="connsiteX31" fmla="*/ 0 w 4220823"/>
              <a:gd name="connsiteY31" fmla="*/ 653170 h 5878532"/>
              <a:gd name="connsiteX32" fmla="*/ 0 w 4220823"/>
              <a:gd name="connsiteY32" fmla="*/ 0 h 5878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220823" h="5878532" fill="none" extrusionOk="0">
                <a:moveTo>
                  <a:pt x="0" y="0"/>
                </a:moveTo>
                <a:cubicBezTo>
                  <a:pt x="297501" y="34104"/>
                  <a:pt x="511424" y="16531"/>
                  <a:pt x="687391" y="0"/>
                </a:cubicBezTo>
                <a:cubicBezTo>
                  <a:pt x="863358" y="-16531"/>
                  <a:pt x="954694" y="-499"/>
                  <a:pt x="1163741" y="0"/>
                </a:cubicBezTo>
                <a:cubicBezTo>
                  <a:pt x="1372788" y="499"/>
                  <a:pt x="1518138" y="-10614"/>
                  <a:pt x="1640091" y="0"/>
                </a:cubicBezTo>
                <a:cubicBezTo>
                  <a:pt x="1762044" y="10614"/>
                  <a:pt x="1969096" y="5332"/>
                  <a:pt x="2200858" y="0"/>
                </a:cubicBezTo>
                <a:cubicBezTo>
                  <a:pt x="2432620" y="-5332"/>
                  <a:pt x="2563114" y="-14672"/>
                  <a:pt x="2846041" y="0"/>
                </a:cubicBezTo>
                <a:cubicBezTo>
                  <a:pt x="3128968" y="14672"/>
                  <a:pt x="3349295" y="-15843"/>
                  <a:pt x="3533432" y="0"/>
                </a:cubicBezTo>
                <a:cubicBezTo>
                  <a:pt x="3717569" y="15843"/>
                  <a:pt x="4081254" y="920"/>
                  <a:pt x="4220823" y="0"/>
                </a:cubicBezTo>
                <a:cubicBezTo>
                  <a:pt x="4248269" y="246448"/>
                  <a:pt x="4229471" y="354749"/>
                  <a:pt x="4220823" y="653170"/>
                </a:cubicBezTo>
                <a:cubicBezTo>
                  <a:pt x="4212176" y="951591"/>
                  <a:pt x="4214905" y="894694"/>
                  <a:pt x="4220823" y="1129984"/>
                </a:cubicBezTo>
                <a:cubicBezTo>
                  <a:pt x="4226741" y="1365274"/>
                  <a:pt x="4211813" y="1606506"/>
                  <a:pt x="4220823" y="1841940"/>
                </a:cubicBezTo>
                <a:cubicBezTo>
                  <a:pt x="4229833" y="2077374"/>
                  <a:pt x="4241546" y="2232606"/>
                  <a:pt x="4220823" y="2553896"/>
                </a:cubicBezTo>
                <a:cubicBezTo>
                  <a:pt x="4200100" y="2875186"/>
                  <a:pt x="4191449" y="3136416"/>
                  <a:pt x="4220823" y="3324636"/>
                </a:cubicBezTo>
                <a:cubicBezTo>
                  <a:pt x="4250197" y="3512856"/>
                  <a:pt x="4204377" y="3655882"/>
                  <a:pt x="4220823" y="3860236"/>
                </a:cubicBezTo>
                <a:cubicBezTo>
                  <a:pt x="4237269" y="4064590"/>
                  <a:pt x="4246228" y="4373887"/>
                  <a:pt x="4220823" y="4513406"/>
                </a:cubicBezTo>
                <a:cubicBezTo>
                  <a:pt x="4195419" y="4652925"/>
                  <a:pt x="4223894" y="4838296"/>
                  <a:pt x="4220823" y="5107791"/>
                </a:cubicBezTo>
                <a:cubicBezTo>
                  <a:pt x="4217752" y="5377286"/>
                  <a:pt x="4224411" y="5703721"/>
                  <a:pt x="4220823" y="5878532"/>
                </a:cubicBezTo>
                <a:cubicBezTo>
                  <a:pt x="3976193" y="5886660"/>
                  <a:pt x="3956181" y="5880576"/>
                  <a:pt x="3702265" y="5878532"/>
                </a:cubicBezTo>
                <a:cubicBezTo>
                  <a:pt x="3448349" y="5876488"/>
                  <a:pt x="3356322" y="5867304"/>
                  <a:pt x="3225915" y="5878532"/>
                </a:cubicBezTo>
                <a:cubicBezTo>
                  <a:pt x="3095508" y="5889761"/>
                  <a:pt x="2817131" y="5850807"/>
                  <a:pt x="2580732" y="5878532"/>
                </a:cubicBezTo>
                <a:cubicBezTo>
                  <a:pt x="2344333" y="5906257"/>
                  <a:pt x="2313852" y="5879615"/>
                  <a:pt x="2062174" y="5878532"/>
                </a:cubicBezTo>
                <a:cubicBezTo>
                  <a:pt x="1810496" y="5877449"/>
                  <a:pt x="1685244" y="5860303"/>
                  <a:pt x="1585823" y="5878532"/>
                </a:cubicBezTo>
                <a:cubicBezTo>
                  <a:pt x="1486402" y="5896761"/>
                  <a:pt x="1108258" y="5900049"/>
                  <a:pt x="940641" y="5878532"/>
                </a:cubicBezTo>
                <a:cubicBezTo>
                  <a:pt x="773024" y="5857015"/>
                  <a:pt x="202737" y="5838478"/>
                  <a:pt x="0" y="5878532"/>
                </a:cubicBezTo>
                <a:cubicBezTo>
                  <a:pt x="21940" y="5759668"/>
                  <a:pt x="-17851" y="5457938"/>
                  <a:pt x="0" y="5342932"/>
                </a:cubicBezTo>
                <a:cubicBezTo>
                  <a:pt x="17851" y="5227926"/>
                  <a:pt x="-8890" y="4831082"/>
                  <a:pt x="0" y="4689762"/>
                </a:cubicBezTo>
                <a:cubicBezTo>
                  <a:pt x="8890" y="4548442"/>
                  <a:pt x="-10906" y="4435309"/>
                  <a:pt x="0" y="4212948"/>
                </a:cubicBezTo>
                <a:cubicBezTo>
                  <a:pt x="10906" y="3990587"/>
                  <a:pt x="37740" y="3788812"/>
                  <a:pt x="0" y="3442207"/>
                </a:cubicBezTo>
                <a:cubicBezTo>
                  <a:pt x="-37740" y="3095602"/>
                  <a:pt x="-2342" y="3037025"/>
                  <a:pt x="0" y="2847822"/>
                </a:cubicBezTo>
                <a:cubicBezTo>
                  <a:pt x="2342" y="2658619"/>
                  <a:pt x="-31686" y="2237059"/>
                  <a:pt x="0" y="2077081"/>
                </a:cubicBezTo>
                <a:cubicBezTo>
                  <a:pt x="31686" y="1917103"/>
                  <a:pt x="28490" y="1574448"/>
                  <a:pt x="0" y="1306340"/>
                </a:cubicBezTo>
                <a:cubicBezTo>
                  <a:pt x="-28490" y="1038232"/>
                  <a:pt x="-30173" y="875316"/>
                  <a:pt x="0" y="653170"/>
                </a:cubicBezTo>
                <a:cubicBezTo>
                  <a:pt x="30173" y="431024"/>
                  <a:pt x="-12506" y="307153"/>
                  <a:pt x="0" y="0"/>
                </a:cubicBezTo>
                <a:close/>
              </a:path>
              <a:path w="4220823" h="5878532" stroke="0" extrusionOk="0">
                <a:moveTo>
                  <a:pt x="0" y="0"/>
                </a:moveTo>
                <a:cubicBezTo>
                  <a:pt x="209090" y="10401"/>
                  <a:pt x="337039" y="-13152"/>
                  <a:pt x="560766" y="0"/>
                </a:cubicBezTo>
                <a:cubicBezTo>
                  <a:pt x="784493" y="13152"/>
                  <a:pt x="904775" y="-24253"/>
                  <a:pt x="1205949" y="0"/>
                </a:cubicBezTo>
                <a:cubicBezTo>
                  <a:pt x="1507123" y="24253"/>
                  <a:pt x="1554726" y="13107"/>
                  <a:pt x="1682299" y="0"/>
                </a:cubicBezTo>
                <a:cubicBezTo>
                  <a:pt x="1809872" y="-13107"/>
                  <a:pt x="2057134" y="17214"/>
                  <a:pt x="2243066" y="0"/>
                </a:cubicBezTo>
                <a:cubicBezTo>
                  <a:pt x="2428998" y="-17214"/>
                  <a:pt x="2556257" y="1600"/>
                  <a:pt x="2803832" y="0"/>
                </a:cubicBezTo>
                <a:cubicBezTo>
                  <a:pt x="3051407" y="-1600"/>
                  <a:pt x="3295859" y="3865"/>
                  <a:pt x="3491224" y="0"/>
                </a:cubicBezTo>
                <a:cubicBezTo>
                  <a:pt x="3686589" y="-3865"/>
                  <a:pt x="4014933" y="3737"/>
                  <a:pt x="4220823" y="0"/>
                </a:cubicBezTo>
                <a:cubicBezTo>
                  <a:pt x="4206366" y="238851"/>
                  <a:pt x="4237103" y="476149"/>
                  <a:pt x="4220823" y="711956"/>
                </a:cubicBezTo>
                <a:cubicBezTo>
                  <a:pt x="4204543" y="947763"/>
                  <a:pt x="4238812" y="1030439"/>
                  <a:pt x="4220823" y="1247555"/>
                </a:cubicBezTo>
                <a:cubicBezTo>
                  <a:pt x="4202834" y="1464671"/>
                  <a:pt x="4259116" y="1730585"/>
                  <a:pt x="4220823" y="2018296"/>
                </a:cubicBezTo>
                <a:cubicBezTo>
                  <a:pt x="4182530" y="2306007"/>
                  <a:pt x="4228587" y="2291333"/>
                  <a:pt x="4220823" y="2495110"/>
                </a:cubicBezTo>
                <a:cubicBezTo>
                  <a:pt x="4213059" y="2698887"/>
                  <a:pt x="4223202" y="2892566"/>
                  <a:pt x="4220823" y="3265851"/>
                </a:cubicBezTo>
                <a:cubicBezTo>
                  <a:pt x="4218444" y="3639136"/>
                  <a:pt x="4185180" y="3837693"/>
                  <a:pt x="4220823" y="4036592"/>
                </a:cubicBezTo>
                <a:cubicBezTo>
                  <a:pt x="4256466" y="4235491"/>
                  <a:pt x="4202617" y="4406281"/>
                  <a:pt x="4220823" y="4572192"/>
                </a:cubicBezTo>
                <a:cubicBezTo>
                  <a:pt x="4239029" y="4738103"/>
                  <a:pt x="4227110" y="5296947"/>
                  <a:pt x="4220823" y="5878532"/>
                </a:cubicBezTo>
                <a:cubicBezTo>
                  <a:pt x="4066881" y="5870249"/>
                  <a:pt x="3845466" y="5885104"/>
                  <a:pt x="3660057" y="5878532"/>
                </a:cubicBezTo>
                <a:cubicBezTo>
                  <a:pt x="3474648" y="5871960"/>
                  <a:pt x="3313208" y="5888605"/>
                  <a:pt x="3057082" y="5878532"/>
                </a:cubicBezTo>
                <a:cubicBezTo>
                  <a:pt x="2800957" y="5868459"/>
                  <a:pt x="2765726" y="5892541"/>
                  <a:pt x="2538524" y="5878532"/>
                </a:cubicBezTo>
                <a:cubicBezTo>
                  <a:pt x="2311322" y="5864523"/>
                  <a:pt x="2155410" y="5874304"/>
                  <a:pt x="1977757" y="5878532"/>
                </a:cubicBezTo>
                <a:cubicBezTo>
                  <a:pt x="1800104" y="5882760"/>
                  <a:pt x="1598165" y="5857622"/>
                  <a:pt x="1332574" y="5878532"/>
                </a:cubicBezTo>
                <a:cubicBezTo>
                  <a:pt x="1066983" y="5899442"/>
                  <a:pt x="958676" y="5874284"/>
                  <a:pt x="856224" y="5878532"/>
                </a:cubicBezTo>
                <a:cubicBezTo>
                  <a:pt x="753772" y="5882781"/>
                  <a:pt x="318127" y="5862803"/>
                  <a:pt x="0" y="5878532"/>
                </a:cubicBezTo>
                <a:cubicBezTo>
                  <a:pt x="9188" y="5618566"/>
                  <a:pt x="-16028" y="5365010"/>
                  <a:pt x="0" y="5107791"/>
                </a:cubicBezTo>
                <a:cubicBezTo>
                  <a:pt x="16028" y="4850572"/>
                  <a:pt x="-8693" y="4650803"/>
                  <a:pt x="0" y="4337050"/>
                </a:cubicBezTo>
                <a:cubicBezTo>
                  <a:pt x="8693" y="4023297"/>
                  <a:pt x="27410" y="3964784"/>
                  <a:pt x="0" y="3683880"/>
                </a:cubicBezTo>
                <a:cubicBezTo>
                  <a:pt x="-27410" y="3402976"/>
                  <a:pt x="16082" y="3295171"/>
                  <a:pt x="0" y="3089495"/>
                </a:cubicBezTo>
                <a:cubicBezTo>
                  <a:pt x="-16082" y="2883820"/>
                  <a:pt x="-24388" y="2587327"/>
                  <a:pt x="0" y="2318754"/>
                </a:cubicBezTo>
                <a:cubicBezTo>
                  <a:pt x="24388" y="2050181"/>
                  <a:pt x="24686" y="1917088"/>
                  <a:pt x="0" y="1724369"/>
                </a:cubicBezTo>
                <a:cubicBezTo>
                  <a:pt x="-24686" y="1531651"/>
                  <a:pt x="-14119" y="1389545"/>
                  <a:pt x="0" y="1129984"/>
                </a:cubicBezTo>
                <a:cubicBezTo>
                  <a:pt x="14119" y="870424"/>
                  <a:pt x="-16574" y="880890"/>
                  <a:pt x="0" y="653170"/>
                </a:cubicBezTo>
                <a:cubicBezTo>
                  <a:pt x="16574" y="425450"/>
                  <a:pt x="19769" y="318794"/>
                  <a:pt x="0" y="0"/>
                </a:cubicBezTo>
                <a:close/>
              </a:path>
            </a:pathLst>
          </a:custGeom>
          <a:solidFill>
            <a:schemeClr val="bg1"/>
          </a:solidFill>
          <a:ln>
            <a:solidFill>
              <a:schemeClr val="tx1"/>
            </a:solidFill>
            <a:extLst>
              <a:ext uri="{C807C97D-BFC1-408E-A445-0C87EB9F89A2}">
                <ask:lineSketchStyleProps xmlns:ask="http://schemas.microsoft.com/office/drawing/2018/sketchyshapes" sd="4790947">
                  <a:prstGeom prst="rect">
                    <a:avLst/>
                  </a:prstGeom>
                  <ask:type>
                    <ask:lineSketchFreehand/>
                  </ask:type>
                </ask:lineSketchStyleProps>
              </a:ext>
            </a:extLst>
          </a:ln>
          <a:effectLst>
            <a:outerShdw blurRad="50800" dist="38100" dir="5400000" algn="t" rotWithShape="0">
              <a:prstClr val="black">
                <a:alpha val="40000"/>
              </a:prstClr>
            </a:outerShdw>
          </a:effectLst>
        </p:spPr>
        <p:txBody>
          <a:bodyPr wrap="square">
            <a:spAutoFit/>
          </a:bodyPr>
          <a:lstStyle/>
          <a:p>
            <a:r>
              <a:rPr lang="en-GB" sz="2400" dirty="0">
                <a:latin typeface="Aptos" panose="020B0004020202020204" pitchFamily="34" charset="0"/>
              </a:rPr>
              <a:t>The Advocates’ work role is to stand alongside people who are unable to speak up for themselves without support.   </a:t>
            </a:r>
          </a:p>
          <a:p>
            <a:endParaRPr lang="en-GB" sz="2400" dirty="0">
              <a:latin typeface="Aptos" panose="020B0004020202020204" pitchFamily="34" charset="0"/>
            </a:endParaRPr>
          </a:p>
          <a:p>
            <a:r>
              <a:rPr lang="en-GB" sz="2400" dirty="0">
                <a:latin typeface="Aptos" panose="020B0004020202020204" pitchFamily="34" charset="0"/>
              </a:rPr>
              <a:t>Advocates will listen to someone and try to understand their point of view without </a:t>
            </a:r>
            <a:r>
              <a:rPr lang="en-GB" sz="2400" b="1" dirty="0">
                <a:latin typeface="Aptos" panose="020B0004020202020204" pitchFamily="34" charset="0"/>
              </a:rPr>
              <a:t>judgement or bias. </a:t>
            </a:r>
          </a:p>
          <a:p>
            <a:endParaRPr lang="en-GB" sz="2400" b="1" dirty="0">
              <a:latin typeface="Aptos" panose="020B0004020202020204" pitchFamily="34" charset="0"/>
            </a:endParaRPr>
          </a:p>
          <a:p>
            <a:r>
              <a:rPr lang="en-GB" sz="2400" dirty="0">
                <a:latin typeface="Aptos" panose="020B0004020202020204" pitchFamily="34" charset="0"/>
              </a:rPr>
              <a:t>Where people cannot say what it is they want, the advocates role is to represent for that person. This is called </a:t>
            </a:r>
            <a:r>
              <a:rPr lang="en-GB" sz="2400" b="1" dirty="0">
                <a:latin typeface="Aptos" panose="020B0004020202020204" pitchFamily="34" charset="0"/>
              </a:rPr>
              <a:t>non- instructed advocacy.</a:t>
            </a:r>
          </a:p>
          <a:p>
            <a:endParaRPr lang="en-GB" sz="1600" dirty="0">
              <a:latin typeface="Aptos" panose="020B0004020202020204" pitchFamily="34" charset="0"/>
            </a:endParaRPr>
          </a:p>
        </p:txBody>
      </p:sp>
    </p:spTree>
    <p:extLst>
      <p:ext uri="{BB962C8B-B14F-4D97-AF65-F5344CB8AC3E}">
        <p14:creationId xmlns:p14="http://schemas.microsoft.com/office/powerpoint/2010/main" val="2734666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79CCA0-D924-08C2-1AC3-193F91D8AB7F}"/>
              </a:ext>
            </a:extLst>
          </p:cNvPr>
          <p:cNvSpPr>
            <a:spLocks noGrp="1"/>
          </p:cNvSpPr>
          <p:nvPr>
            <p:ph type="title"/>
          </p:nvPr>
        </p:nvSpPr>
        <p:spPr/>
        <p:txBody>
          <a:bodyPr/>
          <a:lstStyle/>
          <a:p>
            <a:endParaRPr lang="en-GB"/>
          </a:p>
        </p:txBody>
      </p:sp>
      <p:pic>
        <p:nvPicPr>
          <p:cNvPr id="4" name="Content Placeholder 3">
            <a:extLst>
              <a:ext uri="{FF2B5EF4-FFF2-40B4-BE49-F238E27FC236}">
                <a16:creationId xmlns:a16="http://schemas.microsoft.com/office/drawing/2014/main" id="{3338DDAB-6B57-97A0-98D7-461E027AD059}"/>
              </a:ext>
            </a:extLst>
          </p:cNvPr>
          <p:cNvPicPr>
            <a:picLocks noGrp="1" noChangeAspect="1"/>
          </p:cNvPicPr>
          <p:nvPr>
            <p:ph idx="1"/>
          </p:nvPr>
        </p:nvPicPr>
        <p:blipFill>
          <a:blip r:embed="rId2"/>
          <a:stretch>
            <a:fillRect/>
          </a:stretch>
        </p:blipFill>
        <p:spPr>
          <a:xfrm>
            <a:off x="0" y="740501"/>
            <a:ext cx="8009095" cy="5329793"/>
          </a:xfrm>
          <a:prstGeom prst="rect">
            <a:avLst/>
          </a:prstGeom>
        </p:spPr>
      </p:pic>
      <p:sp>
        <p:nvSpPr>
          <p:cNvPr id="6" name="TextBox 5">
            <a:extLst>
              <a:ext uri="{FF2B5EF4-FFF2-40B4-BE49-F238E27FC236}">
                <a16:creationId xmlns:a16="http://schemas.microsoft.com/office/drawing/2014/main" id="{BC37825C-6C78-8062-4FC6-09ACC90A2453}"/>
              </a:ext>
            </a:extLst>
          </p:cNvPr>
          <p:cNvSpPr txBox="1"/>
          <p:nvPr/>
        </p:nvSpPr>
        <p:spPr>
          <a:xfrm>
            <a:off x="8262014" y="469773"/>
            <a:ext cx="3200768" cy="5909310"/>
          </a:xfrm>
          <a:custGeom>
            <a:avLst/>
            <a:gdLst>
              <a:gd name="connsiteX0" fmla="*/ 0 w 3200768"/>
              <a:gd name="connsiteY0" fmla="*/ 0 h 5909310"/>
              <a:gd name="connsiteX1" fmla="*/ 544131 w 3200768"/>
              <a:gd name="connsiteY1" fmla="*/ 0 h 5909310"/>
              <a:gd name="connsiteX2" fmla="*/ 1088261 w 3200768"/>
              <a:gd name="connsiteY2" fmla="*/ 0 h 5909310"/>
              <a:gd name="connsiteX3" fmla="*/ 1632392 w 3200768"/>
              <a:gd name="connsiteY3" fmla="*/ 0 h 5909310"/>
              <a:gd name="connsiteX4" fmla="*/ 2240538 w 3200768"/>
              <a:gd name="connsiteY4" fmla="*/ 0 h 5909310"/>
              <a:gd name="connsiteX5" fmla="*/ 3200768 w 3200768"/>
              <a:gd name="connsiteY5" fmla="*/ 0 h 5909310"/>
              <a:gd name="connsiteX6" fmla="*/ 3200768 w 3200768"/>
              <a:gd name="connsiteY6" fmla="*/ 774776 h 5909310"/>
              <a:gd name="connsiteX7" fmla="*/ 3200768 w 3200768"/>
              <a:gd name="connsiteY7" fmla="*/ 1313180 h 5909310"/>
              <a:gd name="connsiteX8" fmla="*/ 3200768 w 3200768"/>
              <a:gd name="connsiteY8" fmla="*/ 1851584 h 5909310"/>
              <a:gd name="connsiteX9" fmla="*/ 3200768 w 3200768"/>
              <a:gd name="connsiteY9" fmla="*/ 2389988 h 5909310"/>
              <a:gd name="connsiteX10" fmla="*/ 3200768 w 3200768"/>
              <a:gd name="connsiteY10" fmla="*/ 3046578 h 5909310"/>
              <a:gd name="connsiteX11" fmla="*/ 3200768 w 3200768"/>
              <a:gd name="connsiteY11" fmla="*/ 3584981 h 5909310"/>
              <a:gd name="connsiteX12" fmla="*/ 3200768 w 3200768"/>
              <a:gd name="connsiteY12" fmla="*/ 4359758 h 5909310"/>
              <a:gd name="connsiteX13" fmla="*/ 3200768 w 3200768"/>
              <a:gd name="connsiteY13" fmla="*/ 5016348 h 5909310"/>
              <a:gd name="connsiteX14" fmla="*/ 3200768 w 3200768"/>
              <a:gd name="connsiteY14" fmla="*/ 5909310 h 5909310"/>
              <a:gd name="connsiteX15" fmla="*/ 2624630 w 3200768"/>
              <a:gd name="connsiteY15" fmla="*/ 5909310 h 5909310"/>
              <a:gd name="connsiteX16" fmla="*/ 2048492 w 3200768"/>
              <a:gd name="connsiteY16" fmla="*/ 5909310 h 5909310"/>
              <a:gd name="connsiteX17" fmla="*/ 1344323 w 3200768"/>
              <a:gd name="connsiteY17" fmla="*/ 5909310 h 5909310"/>
              <a:gd name="connsiteX18" fmla="*/ 640154 w 3200768"/>
              <a:gd name="connsiteY18" fmla="*/ 5909310 h 5909310"/>
              <a:gd name="connsiteX19" fmla="*/ 0 w 3200768"/>
              <a:gd name="connsiteY19" fmla="*/ 5909310 h 5909310"/>
              <a:gd name="connsiteX20" fmla="*/ 0 w 3200768"/>
              <a:gd name="connsiteY20" fmla="*/ 5193627 h 5909310"/>
              <a:gd name="connsiteX21" fmla="*/ 0 w 3200768"/>
              <a:gd name="connsiteY21" fmla="*/ 4477944 h 5909310"/>
              <a:gd name="connsiteX22" fmla="*/ 0 w 3200768"/>
              <a:gd name="connsiteY22" fmla="*/ 3762261 h 5909310"/>
              <a:gd name="connsiteX23" fmla="*/ 0 w 3200768"/>
              <a:gd name="connsiteY23" fmla="*/ 2987485 h 5909310"/>
              <a:gd name="connsiteX24" fmla="*/ 0 w 3200768"/>
              <a:gd name="connsiteY24" fmla="*/ 2449081 h 5909310"/>
              <a:gd name="connsiteX25" fmla="*/ 0 w 3200768"/>
              <a:gd name="connsiteY25" fmla="*/ 1969770 h 5909310"/>
              <a:gd name="connsiteX26" fmla="*/ 0 w 3200768"/>
              <a:gd name="connsiteY26" fmla="*/ 1431366 h 5909310"/>
              <a:gd name="connsiteX27" fmla="*/ 0 w 3200768"/>
              <a:gd name="connsiteY27" fmla="*/ 952055 h 5909310"/>
              <a:gd name="connsiteX28" fmla="*/ 0 w 3200768"/>
              <a:gd name="connsiteY28" fmla="*/ 0 h 5909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200768" h="5909310" fill="none" extrusionOk="0">
                <a:moveTo>
                  <a:pt x="0" y="0"/>
                </a:moveTo>
                <a:cubicBezTo>
                  <a:pt x="257089" y="-2253"/>
                  <a:pt x="416773" y="21546"/>
                  <a:pt x="544131" y="0"/>
                </a:cubicBezTo>
                <a:cubicBezTo>
                  <a:pt x="671489" y="-21546"/>
                  <a:pt x="976194" y="-3759"/>
                  <a:pt x="1088261" y="0"/>
                </a:cubicBezTo>
                <a:cubicBezTo>
                  <a:pt x="1200328" y="3759"/>
                  <a:pt x="1485379" y="1936"/>
                  <a:pt x="1632392" y="0"/>
                </a:cubicBezTo>
                <a:cubicBezTo>
                  <a:pt x="1779405" y="-1936"/>
                  <a:pt x="1969440" y="-26087"/>
                  <a:pt x="2240538" y="0"/>
                </a:cubicBezTo>
                <a:cubicBezTo>
                  <a:pt x="2511636" y="26087"/>
                  <a:pt x="2893173" y="-40127"/>
                  <a:pt x="3200768" y="0"/>
                </a:cubicBezTo>
                <a:cubicBezTo>
                  <a:pt x="3165029" y="290632"/>
                  <a:pt x="3202646" y="500065"/>
                  <a:pt x="3200768" y="774776"/>
                </a:cubicBezTo>
                <a:cubicBezTo>
                  <a:pt x="3198890" y="1049487"/>
                  <a:pt x="3198859" y="1166776"/>
                  <a:pt x="3200768" y="1313180"/>
                </a:cubicBezTo>
                <a:cubicBezTo>
                  <a:pt x="3202677" y="1459584"/>
                  <a:pt x="3223784" y="1658681"/>
                  <a:pt x="3200768" y="1851584"/>
                </a:cubicBezTo>
                <a:cubicBezTo>
                  <a:pt x="3177752" y="2044487"/>
                  <a:pt x="3197214" y="2228266"/>
                  <a:pt x="3200768" y="2389988"/>
                </a:cubicBezTo>
                <a:cubicBezTo>
                  <a:pt x="3204322" y="2551710"/>
                  <a:pt x="3231774" y="2795752"/>
                  <a:pt x="3200768" y="3046578"/>
                </a:cubicBezTo>
                <a:cubicBezTo>
                  <a:pt x="3169763" y="3297404"/>
                  <a:pt x="3186459" y="3410511"/>
                  <a:pt x="3200768" y="3584981"/>
                </a:cubicBezTo>
                <a:cubicBezTo>
                  <a:pt x="3215077" y="3759451"/>
                  <a:pt x="3176775" y="4132029"/>
                  <a:pt x="3200768" y="4359758"/>
                </a:cubicBezTo>
                <a:cubicBezTo>
                  <a:pt x="3224761" y="4587487"/>
                  <a:pt x="3176314" y="4783706"/>
                  <a:pt x="3200768" y="5016348"/>
                </a:cubicBezTo>
                <a:cubicBezTo>
                  <a:pt x="3225223" y="5248990"/>
                  <a:pt x="3214729" y="5465162"/>
                  <a:pt x="3200768" y="5909310"/>
                </a:cubicBezTo>
                <a:cubicBezTo>
                  <a:pt x="3051733" y="5921947"/>
                  <a:pt x="2887590" y="5900402"/>
                  <a:pt x="2624630" y="5909310"/>
                </a:cubicBezTo>
                <a:cubicBezTo>
                  <a:pt x="2361670" y="5918218"/>
                  <a:pt x="2195238" y="5908920"/>
                  <a:pt x="2048492" y="5909310"/>
                </a:cubicBezTo>
                <a:cubicBezTo>
                  <a:pt x="1901746" y="5909700"/>
                  <a:pt x="1651777" y="5939789"/>
                  <a:pt x="1344323" y="5909310"/>
                </a:cubicBezTo>
                <a:cubicBezTo>
                  <a:pt x="1036869" y="5878831"/>
                  <a:pt x="810551" y="5887401"/>
                  <a:pt x="640154" y="5909310"/>
                </a:cubicBezTo>
                <a:cubicBezTo>
                  <a:pt x="469757" y="5931219"/>
                  <a:pt x="135961" y="5896583"/>
                  <a:pt x="0" y="5909310"/>
                </a:cubicBezTo>
                <a:cubicBezTo>
                  <a:pt x="15786" y="5706909"/>
                  <a:pt x="137" y="5550049"/>
                  <a:pt x="0" y="5193627"/>
                </a:cubicBezTo>
                <a:cubicBezTo>
                  <a:pt x="-137" y="4837205"/>
                  <a:pt x="7880" y="4768362"/>
                  <a:pt x="0" y="4477944"/>
                </a:cubicBezTo>
                <a:cubicBezTo>
                  <a:pt x="-7880" y="4187526"/>
                  <a:pt x="3309" y="3971539"/>
                  <a:pt x="0" y="3762261"/>
                </a:cubicBezTo>
                <a:cubicBezTo>
                  <a:pt x="-3309" y="3552983"/>
                  <a:pt x="11626" y="3308445"/>
                  <a:pt x="0" y="2987485"/>
                </a:cubicBezTo>
                <a:cubicBezTo>
                  <a:pt x="-11626" y="2666525"/>
                  <a:pt x="21006" y="2647684"/>
                  <a:pt x="0" y="2449081"/>
                </a:cubicBezTo>
                <a:cubicBezTo>
                  <a:pt x="-21006" y="2250478"/>
                  <a:pt x="2479" y="2174955"/>
                  <a:pt x="0" y="1969770"/>
                </a:cubicBezTo>
                <a:cubicBezTo>
                  <a:pt x="-2479" y="1764585"/>
                  <a:pt x="-8312" y="1644830"/>
                  <a:pt x="0" y="1431366"/>
                </a:cubicBezTo>
                <a:cubicBezTo>
                  <a:pt x="8312" y="1217902"/>
                  <a:pt x="12130" y="1120580"/>
                  <a:pt x="0" y="952055"/>
                </a:cubicBezTo>
                <a:cubicBezTo>
                  <a:pt x="-12130" y="783530"/>
                  <a:pt x="-40926" y="239972"/>
                  <a:pt x="0" y="0"/>
                </a:cubicBezTo>
                <a:close/>
              </a:path>
              <a:path w="3200768" h="5909310" stroke="0" extrusionOk="0">
                <a:moveTo>
                  <a:pt x="0" y="0"/>
                </a:moveTo>
                <a:cubicBezTo>
                  <a:pt x="130188" y="7434"/>
                  <a:pt x="364367" y="-10642"/>
                  <a:pt x="544131" y="0"/>
                </a:cubicBezTo>
                <a:cubicBezTo>
                  <a:pt x="723895" y="10642"/>
                  <a:pt x="956303" y="1859"/>
                  <a:pt x="1088261" y="0"/>
                </a:cubicBezTo>
                <a:cubicBezTo>
                  <a:pt x="1220219" y="-1859"/>
                  <a:pt x="1607963" y="-24646"/>
                  <a:pt x="1760422" y="0"/>
                </a:cubicBezTo>
                <a:cubicBezTo>
                  <a:pt x="1912881" y="24646"/>
                  <a:pt x="2096499" y="-30793"/>
                  <a:pt x="2400576" y="0"/>
                </a:cubicBezTo>
                <a:cubicBezTo>
                  <a:pt x="2704653" y="30793"/>
                  <a:pt x="3015492" y="5167"/>
                  <a:pt x="3200768" y="0"/>
                </a:cubicBezTo>
                <a:cubicBezTo>
                  <a:pt x="3229299" y="251657"/>
                  <a:pt x="3198826" y="456536"/>
                  <a:pt x="3200768" y="715683"/>
                </a:cubicBezTo>
                <a:cubicBezTo>
                  <a:pt x="3202710" y="974830"/>
                  <a:pt x="3204124" y="1087286"/>
                  <a:pt x="3200768" y="1194994"/>
                </a:cubicBezTo>
                <a:cubicBezTo>
                  <a:pt x="3197412" y="1302702"/>
                  <a:pt x="3189388" y="1567414"/>
                  <a:pt x="3200768" y="1674305"/>
                </a:cubicBezTo>
                <a:cubicBezTo>
                  <a:pt x="3212148" y="1781196"/>
                  <a:pt x="3226303" y="2091310"/>
                  <a:pt x="3200768" y="2389988"/>
                </a:cubicBezTo>
                <a:cubicBezTo>
                  <a:pt x="3175233" y="2688666"/>
                  <a:pt x="3195125" y="2764992"/>
                  <a:pt x="3200768" y="2928391"/>
                </a:cubicBezTo>
                <a:cubicBezTo>
                  <a:pt x="3206411" y="3091790"/>
                  <a:pt x="3172411" y="3283311"/>
                  <a:pt x="3200768" y="3584981"/>
                </a:cubicBezTo>
                <a:cubicBezTo>
                  <a:pt x="3229126" y="3886651"/>
                  <a:pt x="3237017" y="4033821"/>
                  <a:pt x="3200768" y="4359758"/>
                </a:cubicBezTo>
                <a:cubicBezTo>
                  <a:pt x="3164519" y="4685695"/>
                  <a:pt x="3179238" y="4731320"/>
                  <a:pt x="3200768" y="4898161"/>
                </a:cubicBezTo>
                <a:cubicBezTo>
                  <a:pt x="3222298" y="5065002"/>
                  <a:pt x="3163391" y="5513524"/>
                  <a:pt x="3200768" y="5909310"/>
                </a:cubicBezTo>
                <a:cubicBezTo>
                  <a:pt x="2969307" y="5876711"/>
                  <a:pt x="2794215" y="5921641"/>
                  <a:pt x="2528607" y="5909310"/>
                </a:cubicBezTo>
                <a:cubicBezTo>
                  <a:pt x="2262999" y="5896979"/>
                  <a:pt x="2097473" y="5911372"/>
                  <a:pt x="1888453" y="5909310"/>
                </a:cubicBezTo>
                <a:cubicBezTo>
                  <a:pt x="1679433" y="5907248"/>
                  <a:pt x="1567456" y="5885599"/>
                  <a:pt x="1344323" y="5909310"/>
                </a:cubicBezTo>
                <a:cubicBezTo>
                  <a:pt x="1121190" y="5933022"/>
                  <a:pt x="835111" y="5909217"/>
                  <a:pt x="640154" y="5909310"/>
                </a:cubicBezTo>
                <a:cubicBezTo>
                  <a:pt x="445197" y="5909403"/>
                  <a:pt x="218682" y="5926379"/>
                  <a:pt x="0" y="5909310"/>
                </a:cubicBezTo>
                <a:cubicBezTo>
                  <a:pt x="-4624" y="5779157"/>
                  <a:pt x="-1" y="5646876"/>
                  <a:pt x="0" y="5429999"/>
                </a:cubicBezTo>
                <a:cubicBezTo>
                  <a:pt x="1" y="5213122"/>
                  <a:pt x="27052" y="4917077"/>
                  <a:pt x="0" y="4773409"/>
                </a:cubicBezTo>
                <a:cubicBezTo>
                  <a:pt x="-27052" y="4629741"/>
                  <a:pt x="3194" y="4459406"/>
                  <a:pt x="0" y="4235006"/>
                </a:cubicBezTo>
                <a:cubicBezTo>
                  <a:pt x="-3194" y="4010606"/>
                  <a:pt x="18526" y="3873189"/>
                  <a:pt x="0" y="3755695"/>
                </a:cubicBezTo>
                <a:cubicBezTo>
                  <a:pt x="-18526" y="3638201"/>
                  <a:pt x="-28174" y="3330612"/>
                  <a:pt x="0" y="3158198"/>
                </a:cubicBezTo>
                <a:cubicBezTo>
                  <a:pt x="28174" y="2985784"/>
                  <a:pt x="18134" y="2689942"/>
                  <a:pt x="0" y="2442515"/>
                </a:cubicBezTo>
                <a:cubicBezTo>
                  <a:pt x="-18134" y="2195088"/>
                  <a:pt x="13316" y="2023943"/>
                  <a:pt x="0" y="1785925"/>
                </a:cubicBezTo>
                <a:cubicBezTo>
                  <a:pt x="-13316" y="1547907"/>
                  <a:pt x="-12252" y="1388703"/>
                  <a:pt x="0" y="1188428"/>
                </a:cubicBezTo>
                <a:cubicBezTo>
                  <a:pt x="12252" y="988153"/>
                  <a:pt x="-1765" y="895965"/>
                  <a:pt x="0" y="650024"/>
                </a:cubicBezTo>
                <a:cubicBezTo>
                  <a:pt x="1765" y="404083"/>
                  <a:pt x="22956" y="233156"/>
                  <a:pt x="0" y="0"/>
                </a:cubicBezTo>
                <a:close/>
              </a:path>
            </a:pathLst>
          </a:custGeom>
          <a:solidFill>
            <a:schemeClr val="bg1"/>
          </a:solidFill>
          <a:ln>
            <a:solidFill>
              <a:schemeClr val="tx1"/>
            </a:solidFill>
            <a:extLst>
              <a:ext uri="{C807C97D-BFC1-408E-A445-0C87EB9F89A2}">
                <ask:lineSketchStyleProps xmlns:ask="http://schemas.microsoft.com/office/drawing/2018/sketchyshapes" sd="2420318000">
                  <a:prstGeom prst="rect">
                    <a:avLst/>
                  </a:prstGeom>
                  <ask:type>
                    <ask:lineSketchFreehand/>
                  </ask:type>
                </ask:lineSketchStyleProps>
              </a:ext>
            </a:extLst>
          </a:ln>
          <a:effectLst>
            <a:outerShdw blurRad="50800" dist="38100" dir="5400000" algn="t" rotWithShape="0">
              <a:prstClr val="black">
                <a:alpha val="40000"/>
              </a:prstClr>
            </a:outerShdw>
          </a:effectLst>
        </p:spPr>
        <p:txBody>
          <a:bodyPr wrap="square">
            <a:spAutoFit/>
          </a:bodyPr>
          <a:lstStyle/>
          <a:p>
            <a:r>
              <a:rPr lang="en-GB" sz="2000" dirty="0">
                <a:latin typeface="Aptos" panose="020B0004020202020204" pitchFamily="34" charset="0"/>
              </a:rPr>
              <a:t>The advocate will </a:t>
            </a:r>
            <a:r>
              <a:rPr lang="en-GB" sz="2000" b="1" dirty="0">
                <a:latin typeface="Aptos" panose="020B0004020202020204" pitchFamily="34" charset="0"/>
              </a:rPr>
              <a:t>never</a:t>
            </a:r>
            <a:r>
              <a:rPr lang="en-GB" sz="2000" dirty="0">
                <a:latin typeface="Aptos" panose="020B0004020202020204" pitchFamily="34" charset="0"/>
              </a:rPr>
              <a:t> offer advice or seek to make any decisions for the person. </a:t>
            </a:r>
          </a:p>
          <a:p>
            <a:endParaRPr lang="en-GB" sz="2000" dirty="0">
              <a:latin typeface="Aptos" panose="020B0004020202020204" pitchFamily="34" charset="0"/>
            </a:endParaRPr>
          </a:p>
          <a:p>
            <a:r>
              <a:rPr lang="en-GB" sz="2000" dirty="0">
                <a:latin typeface="Aptos" panose="020B0004020202020204" pitchFamily="34" charset="0"/>
              </a:rPr>
              <a:t>They will support the person to think about what they want, to understand what their options are, and what the possible consequences of those options are and to make decisions themselves and communicate these.  </a:t>
            </a:r>
          </a:p>
          <a:p>
            <a:endParaRPr lang="en-GB" sz="2000" dirty="0">
              <a:latin typeface="Aptos" panose="020B0004020202020204" pitchFamily="34" charset="0"/>
            </a:endParaRPr>
          </a:p>
          <a:p>
            <a:r>
              <a:rPr lang="en-GB" sz="2000" dirty="0">
                <a:latin typeface="Aptos" panose="020B0004020202020204" pitchFamily="34" charset="0"/>
              </a:rPr>
              <a:t>This is sometimes called </a:t>
            </a:r>
            <a:r>
              <a:rPr lang="en-GB" sz="2000" b="1" dirty="0">
                <a:latin typeface="Aptos" panose="020B0004020202020204" pitchFamily="34" charset="0"/>
              </a:rPr>
              <a:t>‘supported decision making’. </a:t>
            </a:r>
          </a:p>
          <a:p>
            <a:endParaRPr lang="en-GB" dirty="0"/>
          </a:p>
        </p:txBody>
      </p:sp>
    </p:spTree>
    <p:extLst>
      <p:ext uri="{BB962C8B-B14F-4D97-AF65-F5344CB8AC3E}">
        <p14:creationId xmlns:p14="http://schemas.microsoft.com/office/powerpoint/2010/main" val="17878914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B8424AB-D56B-4256-866A-5B54DE93C2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11" name="Rectangle 10">
            <a:extLst>
              <a:ext uri="{FF2B5EF4-FFF2-40B4-BE49-F238E27FC236}">
                <a16:creationId xmlns:a16="http://schemas.microsoft.com/office/drawing/2014/main" id="{FC999C28-AD33-4EB7-A5F1-C06D10A5FD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useBgFill="1">
        <p:nvSpPr>
          <p:cNvPr id="13" name="Rectangle 12">
            <a:extLst>
              <a:ext uri="{FF2B5EF4-FFF2-40B4-BE49-F238E27FC236}">
                <a16:creationId xmlns:a16="http://schemas.microsoft.com/office/drawing/2014/main" id="{0864E5C9-52C9-4572-AC75-548B9B9C26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5CC6500-4DBD-4C34-BC14-2387FB483B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9"/>
            <a:ext cx="4642228"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2" name="Title 1">
            <a:extLst>
              <a:ext uri="{FF2B5EF4-FFF2-40B4-BE49-F238E27FC236}">
                <a16:creationId xmlns:a16="http://schemas.microsoft.com/office/drawing/2014/main" id="{7679CCA0-D924-08C2-1AC3-193F91D8AB7F}"/>
              </a:ext>
            </a:extLst>
          </p:cNvPr>
          <p:cNvSpPr>
            <a:spLocks noGrp="1"/>
          </p:cNvSpPr>
          <p:nvPr>
            <p:ph type="title"/>
          </p:nvPr>
        </p:nvSpPr>
        <p:spPr>
          <a:xfrm>
            <a:off x="1069849" y="1298448"/>
            <a:ext cx="3258688" cy="3255264"/>
          </a:xfrm>
        </p:spPr>
        <p:txBody>
          <a:bodyPr vert="horz" lIns="91440" tIns="45720" rIns="91440" bIns="45720" rtlCol="0" anchor="b">
            <a:normAutofit/>
          </a:bodyPr>
          <a:lstStyle/>
          <a:p>
            <a:endParaRPr lang="en-US" sz="5900" spc="-100"/>
          </a:p>
        </p:txBody>
      </p:sp>
      <p:sp>
        <p:nvSpPr>
          <p:cNvPr id="17" name="Rectangle 16">
            <a:extLst>
              <a:ext uri="{FF2B5EF4-FFF2-40B4-BE49-F238E27FC236}">
                <a16:creationId xmlns:a16="http://schemas.microsoft.com/office/drawing/2014/main" id="{4E34A3B6-BAD2-4156-BDC6-4736248BF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pic>
        <p:nvPicPr>
          <p:cNvPr id="5" name="Picture 4">
            <a:extLst>
              <a:ext uri="{FF2B5EF4-FFF2-40B4-BE49-F238E27FC236}">
                <a16:creationId xmlns:a16="http://schemas.microsoft.com/office/drawing/2014/main" id="{7BBDFCBF-FADF-27EB-BFFA-D5E6AF945728}"/>
              </a:ext>
            </a:extLst>
          </p:cNvPr>
          <p:cNvPicPr>
            <a:picLocks noChangeAspect="1"/>
          </p:cNvPicPr>
          <p:nvPr/>
        </p:nvPicPr>
        <p:blipFill>
          <a:blip r:embed="rId2"/>
          <a:stretch>
            <a:fillRect/>
          </a:stretch>
        </p:blipFill>
        <p:spPr>
          <a:xfrm>
            <a:off x="-33439" y="758952"/>
            <a:ext cx="6526010" cy="5419426"/>
          </a:xfrm>
          <a:prstGeom prst="rect">
            <a:avLst/>
          </a:prstGeom>
        </p:spPr>
      </p:pic>
      <p:sp>
        <p:nvSpPr>
          <p:cNvPr id="10" name="TextBox 9">
            <a:extLst>
              <a:ext uri="{FF2B5EF4-FFF2-40B4-BE49-F238E27FC236}">
                <a16:creationId xmlns:a16="http://schemas.microsoft.com/office/drawing/2014/main" id="{30AFDA57-1444-522B-B7BA-E61683B075DC}"/>
              </a:ext>
            </a:extLst>
          </p:cNvPr>
          <p:cNvSpPr txBox="1"/>
          <p:nvPr/>
        </p:nvSpPr>
        <p:spPr>
          <a:xfrm>
            <a:off x="6925363" y="238940"/>
            <a:ext cx="4499390" cy="6370975"/>
          </a:xfrm>
          <a:custGeom>
            <a:avLst/>
            <a:gdLst>
              <a:gd name="connsiteX0" fmla="*/ 0 w 4499390"/>
              <a:gd name="connsiteY0" fmla="*/ 0 h 6370975"/>
              <a:gd name="connsiteX1" fmla="*/ 687764 w 4499390"/>
              <a:gd name="connsiteY1" fmla="*/ 0 h 6370975"/>
              <a:gd name="connsiteX2" fmla="*/ 1420522 w 4499390"/>
              <a:gd name="connsiteY2" fmla="*/ 0 h 6370975"/>
              <a:gd name="connsiteX3" fmla="*/ 1973304 w 4499390"/>
              <a:gd name="connsiteY3" fmla="*/ 0 h 6370975"/>
              <a:gd name="connsiteX4" fmla="*/ 2571080 w 4499390"/>
              <a:gd name="connsiteY4" fmla="*/ 0 h 6370975"/>
              <a:gd name="connsiteX5" fmla="*/ 3303838 w 4499390"/>
              <a:gd name="connsiteY5" fmla="*/ 0 h 6370975"/>
              <a:gd name="connsiteX6" fmla="*/ 4499390 w 4499390"/>
              <a:gd name="connsiteY6" fmla="*/ 0 h 6370975"/>
              <a:gd name="connsiteX7" fmla="*/ 4499390 w 4499390"/>
              <a:gd name="connsiteY7" fmla="*/ 637098 h 6370975"/>
              <a:gd name="connsiteX8" fmla="*/ 4499390 w 4499390"/>
              <a:gd name="connsiteY8" fmla="*/ 1337905 h 6370975"/>
              <a:gd name="connsiteX9" fmla="*/ 4499390 w 4499390"/>
              <a:gd name="connsiteY9" fmla="*/ 1975002 h 6370975"/>
              <a:gd name="connsiteX10" fmla="*/ 4499390 w 4499390"/>
              <a:gd name="connsiteY10" fmla="*/ 2420971 h 6370975"/>
              <a:gd name="connsiteX11" fmla="*/ 4499390 w 4499390"/>
              <a:gd name="connsiteY11" fmla="*/ 3185488 h 6370975"/>
              <a:gd name="connsiteX12" fmla="*/ 4499390 w 4499390"/>
              <a:gd name="connsiteY12" fmla="*/ 3695166 h 6370975"/>
              <a:gd name="connsiteX13" fmla="*/ 4499390 w 4499390"/>
              <a:gd name="connsiteY13" fmla="*/ 4268553 h 6370975"/>
              <a:gd name="connsiteX14" fmla="*/ 4499390 w 4499390"/>
              <a:gd name="connsiteY14" fmla="*/ 4778231 h 6370975"/>
              <a:gd name="connsiteX15" fmla="*/ 4499390 w 4499390"/>
              <a:gd name="connsiteY15" fmla="*/ 5224200 h 6370975"/>
              <a:gd name="connsiteX16" fmla="*/ 4499390 w 4499390"/>
              <a:gd name="connsiteY16" fmla="*/ 6370975 h 6370975"/>
              <a:gd name="connsiteX17" fmla="*/ 3991602 w 4499390"/>
              <a:gd name="connsiteY17" fmla="*/ 6370975 h 6370975"/>
              <a:gd name="connsiteX18" fmla="*/ 3348832 w 4499390"/>
              <a:gd name="connsiteY18" fmla="*/ 6370975 h 6370975"/>
              <a:gd name="connsiteX19" fmla="*/ 2661068 w 4499390"/>
              <a:gd name="connsiteY19" fmla="*/ 6370975 h 6370975"/>
              <a:gd name="connsiteX20" fmla="*/ 2108286 w 4499390"/>
              <a:gd name="connsiteY20" fmla="*/ 6370975 h 6370975"/>
              <a:gd name="connsiteX21" fmla="*/ 1555503 w 4499390"/>
              <a:gd name="connsiteY21" fmla="*/ 6370975 h 6370975"/>
              <a:gd name="connsiteX22" fmla="*/ 867739 w 4499390"/>
              <a:gd name="connsiteY22" fmla="*/ 6370975 h 6370975"/>
              <a:gd name="connsiteX23" fmla="*/ 0 w 4499390"/>
              <a:gd name="connsiteY23" fmla="*/ 6370975 h 6370975"/>
              <a:gd name="connsiteX24" fmla="*/ 0 w 4499390"/>
              <a:gd name="connsiteY24" fmla="*/ 5606458 h 6370975"/>
              <a:gd name="connsiteX25" fmla="*/ 0 w 4499390"/>
              <a:gd name="connsiteY25" fmla="*/ 4905651 h 6370975"/>
              <a:gd name="connsiteX26" fmla="*/ 0 w 4499390"/>
              <a:gd name="connsiteY26" fmla="*/ 4141134 h 6370975"/>
              <a:gd name="connsiteX27" fmla="*/ 0 w 4499390"/>
              <a:gd name="connsiteY27" fmla="*/ 3567746 h 6370975"/>
              <a:gd name="connsiteX28" fmla="*/ 0 w 4499390"/>
              <a:gd name="connsiteY28" fmla="*/ 3121778 h 6370975"/>
              <a:gd name="connsiteX29" fmla="*/ 0 w 4499390"/>
              <a:gd name="connsiteY29" fmla="*/ 2484680 h 6370975"/>
              <a:gd name="connsiteX30" fmla="*/ 0 w 4499390"/>
              <a:gd name="connsiteY30" fmla="*/ 2038712 h 6370975"/>
              <a:gd name="connsiteX31" fmla="*/ 0 w 4499390"/>
              <a:gd name="connsiteY31" fmla="*/ 1529034 h 6370975"/>
              <a:gd name="connsiteX32" fmla="*/ 0 w 4499390"/>
              <a:gd name="connsiteY32" fmla="*/ 1019356 h 6370975"/>
              <a:gd name="connsiteX33" fmla="*/ 0 w 4499390"/>
              <a:gd name="connsiteY33" fmla="*/ 0 h 637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499390" h="6370975" fill="none" extrusionOk="0">
                <a:moveTo>
                  <a:pt x="0" y="0"/>
                </a:moveTo>
                <a:cubicBezTo>
                  <a:pt x="314342" y="17526"/>
                  <a:pt x="348842" y="-16773"/>
                  <a:pt x="687764" y="0"/>
                </a:cubicBezTo>
                <a:cubicBezTo>
                  <a:pt x="1026686" y="16773"/>
                  <a:pt x="1191357" y="-20729"/>
                  <a:pt x="1420522" y="0"/>
                </a:cubicBezTo>
                <a:cubicBezTo>
                  <a:pt x="1649687" y="20729"/>
                  <a:pt x="1750930" y="13210"/>
                  <a:pt x="1973304" y="0"/>
                </a:cubicBezTo>
                <a:cubicBezTo>
                  <a:pt x="2195678" y="-13210"/>
                  <a:pt x="2302690" y="8989"/>
                  <a:pt x="2571080" y="0"/>
                </a:cubicBezTo>
                <a:cubicBezTo>
                  <a:pt x="2839470" y="-8989"/>
                  <a:pt x="3038839" y="22488"/>
                  <a:pt x="3303838" y="0"/>
                </a:cubicBezTo>
                <a:cubicBezTo>
                  <a:pt x="3568837" y="-22488"/>
                  <a:pt x="4204959" y="-24554"/>
                  <a:pt x="4499390" y="0"/>
                </a:cubicBezTo>
                <a:cubicBezTo>
                  <a:pt x="4516799" y="129147"/>
                  <a:pt x="4513793" y="377995"/>
                  <a:pt x="4499390" y="637098"/>
                </a:cubicBezTo>
                <a:cubicBezTo>
                  <a:pt x="4484987" y="896201"/>
                  <a:pt x="4513650" y="1169661"/>
                  <a:pt x="4499390" y="1337905"/>
                </a:cubicBezTo>
                <a:cubicBezTo>
                  <a:pt x="4485130" y="1506149"/>
                  <a:pt x="4508516" y="1758569"/>
                  <a:pt x="4499390" y="1975002"/>
                </a:cubicBezTo>
                <a:cubicBezTo>
                  <a:pt x="4490264" y="2191435"/>
                  <a:pt x="4496548" y="2231212"/>
                  <a:pt x="4499390" y="2420971"/>
                </a:cubicBezTo>
                <a:cubicBezTo>
                  <a:pt x="4502232" y="2610730"/>
                  <a:pt x="4500911" y="2962212"/>
                  <a:pt x="4499390" y="3185488"/>
                </a:cubicBezTo>
                <a:cubicBezTo>
                  <a:pt x="4497869" y="3408764"/>
                  <a:pt x="4516639" y="3575556"/>
                  <a:pt x="4499390" y="3695166"/>
                </a:cubicBezTo>
                <a:cubicBezTo>
                  <a:pt x="4482141" y="3814776"/>
                  <a:pt x="4475752" y="4060389"/>
                  <a:pt x="4499390" y="4268553"/>
                </a:cubicBezTo>
                <a:cubicBezTo>
                  <a:pt x="4523028" y="4476717"/>
                  <a:pt x="4500394" y="4661584"/>
                  <a:pt x="4499390" y="4778231"/>
                </a:cubicBezTo>
                <a:cubicBezTo>
                  <a:pt x="4498386" y="4894878"/>
                  <a:pt x="4509777" y="5018275"/>
                  <a:pt x="4499390" y="5224200"/>
                </a:cubicBezTo>
                <a:cubicBezTo>
                  <a:pt x="4489003" y="5430125"/>
                  <a:pt x="4478855" y="6067144"/>
                  <a:pt x="4499390" y="6370975"/>
                </a:cubicBezTo>
                <a:cubicBezTo>
                  <a:pt x="4359894" y="6370010"/>
                  <a:pt x="4147539" y="6383056"/>
                  <a:pt x="3991602" y="6370975"/>
                </a:cubicBezTo>
                <a:cubicBezTo>
                  <a:pt x="3835665" y="6358894"/>
                  <a:pt x="3592748" y="6393106"/>
                  <a:pt x="3348832" y="6370975"/>
                </a:cubicBezTo>
                <a:cubicBezTo>
                  <a:pt x="3104916" y="6348845"/>
                  <a:pt x="2829390" y="6387634"/>
                  <a:pt x="2661068" y="6370975"/>
                </a:cubicBezTo>
                <a:cubicBezTo>
                  <a:pt x="2492746" y="6354316"/>
                  <a:pt x="2324466" y="6358653"/>
                  <a:pt x="2108286" y="6370975"/>
                </a:cubicBezTo>
                <a:cubicBezTo>
                  <a:pt x="1892106" y="6383297"/>
                  <a:pt x="1700647" y="6358814"/>
                  <a:pt x="1555503" y="6370975"/>
                </a:cubicBezTo>
                <a:cubicBezTo>
                  <a:pt x="1410359" y="6383136"/>
                  <a:pt x="1131864" y="6399231"/>
                  <a:pt x="867739" y="6370975"/>
                </a:cubicBezTo>
                <a:cubicBezTo>
                  <a:pt x="603614" y="6342719"/>
                  <a:pt x="209505" y="6392244"/>
                  <a:pt x="0" y="6370975"/>
                </a:cubicBezTo>
                <a:cubicBezTo>
                  <a:pt x="22620" y="6010311"/>
                  <a:pt x="34300" y="5942178"/>
                  <a:pt x="0" y="5606458"/>
                </a:cubicBezTo>
                <a:cubicBezTo>
                  <a:pt x="-34300" y="5270738"/>
                  <a:pt x="-18560" y="5207495"/>
                  <a:pt x="0" y="4905651"/>
                </a:cubicBezTo>
                <a:cubicBezTo>
                  <a:pt x="18560" y="4603807"/>
                  <a:pt x="-8612" y="4447073"/>
                  <a:pt x="0" y="4141134"/>
                </a:cubicBezTo>
                <a:cubicBezTo>
                  <a:pt x="8612" y="3835195"/>
                  <a:pt x="11381" y="3725084"/>
                  <a:pt x="0" y="3567746"/>
                </a:cubicBezTo>
                <a:cubicBezTo>
                  <a:pt x="-11381" y="3410408"/>
                  <a:pt x="1701" y="3239579"/>
                  <a:pt x="0" y="3121778"/>
                </a:cubicBezTo>
                <a:cubicBezTo>
                  <a:pt x="-1701" y="3003977"/>
                  <a:pt x="-23182" y="2768705"/>
                  <a:pt x="0" y="2484680"/>
                </a:cubicBezTo>
                <a:cubicBezTo>
                  <a:pt x="23182" y="2200655"/>
                  <a:pt x="-10588" y="2230639"/>
                  <a:pt x="0" y="2038712"/>
                </a:cubicBezTo>
                <a:cubicBezTo>
                  <a:pt x="10588" y="1846785"/>
                  <a:pt x="-6986" y="1741314"/>
                  <a:pt x="0" y="1529034"/>
                </a:cubicBezTo>
                <a:cubicBezTo>
                  <a:pt x="6986" y="1316754"/>
                  <a:pt x="1005" y="1180674"/>
                  <a:pt x="0" y="1019356"/>
                </a:cubicBezTo>
                <a:cubicBezTo>
                  <a:pt x="-1005" y="858038"/>
                  <a:pt x="3930" y="233366"/>
                  <a:pt x="0" y="0"/>
                </a:cubicBezTo>
                <a:close/>
              </a:path>
              <a:path w="4499390" h="6370975" stroke="0" extrusionOk="0">
                <a:moveTo>
                  <a:pt x="0" y="0"/>
                </a:moveTo>
                <a:cubicBezTo>
                  <a:pt x="235723" y="-9304"/>
                  <a:pt x="511473" y="8212"/>
                  <a:pt x="687764" y="0"/>
                </a:cubicBezTo>
                <a:cubicBezTo>
                  <a:pt x="864055" y="-8212"/>
                  <a:pt x="1212069" y="-11465"/>
                  <a:pt x="1375528" y="0"/>
                </a:cubicBezTo>
                <a:cubicBezTo>
                  <a:pt x="1538987" y="11465"/>
                  <a:pt x="1687784" y="23985"/>
                  <a:pt x="1928310" y="0"/>
                </a:cubicBezTo>
                <a:cubicBezTo>
                  <a:pt x="2168836" y="-23985"/>
                  <a:pt x="2421960" y="-23635"/>
                  <a:pt x="2571080" y="0"/>
                </a:cubicBezTo>
                <a:cubicBezTo>
                  <a:pt x="2720200" y="23635"/>
                  <a:pt x="3078712" y="-195"/>
                  <a:pt x="3303838" y="0"/>
                </a:cubicBezTo>
                <a:cubicBezTo>
                  <a:pt x="3528964" y="195"/>
                  <a:pt x="3628796" y="-724"/>
                  <a:pt x="3901614" y="0"/>
                </a:cubicBezTo>
                <a:cubicBezTo>
                  <a:pt x="4174432" y="724"/>
                  <a:pt x="4252403" y="-10887"/>
                  <a:pt x="4499390" y="0"/>
                </a:cubicBezTo>
                <a:cubicBezTo>
                  <a:pt x="4492189" y="204153"/>
                  <a:pt x="4493424" y="443919"/>
                  <a:pt x="4499390" y="637098"/>
                </a:cubicBezTo>
                <a:cubicBezTo>
                  <a:pt x="4505356" y="830277"/>
                  <a:pt x="4479282" y="1091672"/>
                  <a:pt x="4499390" y="1210485"/>
                </a:cubicBezTo>
                <a:cubicBezTo>
                  <a:pt x="4519498" y="1329298"/>
                  <a:pt x="4494809" y="1536800"/>
                  <a:pt x="4499390" y="1783873"/>
                </a:cubicBezTo>
                <a:cubicBezTo>
                  <a:pt x="4503971" y="2030946"/>
                  <a:pt x="4478092" y="2017702"/>
                  <a:pt x="4499390" y="2229841"/>
                </a:cubicBezTo>
                <a:cubicBezTo>
                  <a:pt x="4520688" y="2441980"/>
                  <a:pt x="4482630" y="2542527"/>
                  <a:pt x="4499390" y="2739519"/>
                </a:cubicBezTo>
                <a:cubicBezTo>
                  <a:pt x="4516150" y="2936511"/>
                  <a:pt x="4515363" y="3036700"/>
                  <a:pt x="4499390" y="3312907"/>
                </a:cubicBezTo>
                <a:cubicBezTo>
                  <a:pt x="4483417" y="3589114"/>
                  <a:pt x="4516356" y="3628129"/>
                  <a:pt x="4499390" y="3886295"/>
                </a:cubicBezTo>
                <a:cubicBezTo>
                  <a:pt x="4482424" y="4144461"/>
                  <a:pt x="4516086" y="4254119"/>
                  <a:pt x="4499390" y="4395973"/>
                </a:cubicBezTo>
                <a:cubicBezTo>
                  <a:pt x="4482694" y="4537827"/>
                  <a:pt x="4521373" y="4716065"/>
                  <a:pt x="4499390" y="5033070"/>
                </a:cubicBezTo>
                <a:cubicBezTo>
                  <a:pt x="4477407" y="5350075"/>
                  <a:pt x="4504522" y="5453727"/>
                  <a:pt x="4499390" y="5606458"/>
                </a:cubicBezTo>
                <a:cubicBezTo>
                  <a:pt x="4494258" y="5759189"/>
                  <a:pt x="4470973" y="6203103"/>
                  <a:pt x="4499390" y="6370975"/>
                </a:cubicBezTo>
                <a:cubicBezTo>
                  <a:pt x="4255801" y="6370026"/>
                  <a:pt x="4148213" y="6356976"/>
                  <a:pt x="3901614" y="6370975"/>
                </a:cubicBezTo>
                <a:cubicBezTo>
                  <a:pt x="3655015" y="6384974"/>
                  <a:pt x="3563717" y="6388892"/>
                  <a:pt x="3393826" y="6370975"/>
                </a:cubicBezTo>
                <a:cubicBezTo>
                  <a:pt x="3223935" y="6353058"/>
                  <a:pt x="2974125" y="6345219"/>
                  <a:pt x="2751056" y="6370975"/>
                </a:cubicBezTo>
                <a:cubicBezTo>
                  <a:pt x="2527987" y="6396732"/>
                  <a:pt x="2388673" y="6339806"/>
                  <a:pt x="2108286" y="6370975"/>
                </a:cubicBezTo>
                <a:cubicBezTo>
                  <a:pt x="1827899" y="6402145"/>
                  <a:pt x="1765722" y="6391827"/>
                  <a:pt x="1510510" y="6370975"/>
                </a:cubicBezTo>
                <a:cubicBezTo>
                  <a:pt x="1255298" y="6350123"/>
                  <a:pt x="1079455" y="6343933"/>
                  <a:pt x="867740" y="6370975"/>
                </a:cubicBezTo>
                <a:cubicBezTo>
                  <a:pt x="656025" y="6398018"/>
                  <a:pt x="223214" y="6362603"/>
                  <a:pt x="0" y="6370975"/>
                </a:cubicBezTo>
                <a:cubicBezTo>
                  <a:pt x="-9333" y="6097758"/>
                  <a:pt x="14781" y="6064941"/>
                  <a:pt x="0" y="5797587"/>
                </a:cubicBezTo>
                <a:cubicBezTo>
                  <a:pt x="-14781" y="5530233"/>
                  <a:pt x="5945" y="5304530"/>
                  <a:pt x="0" y="5160490"/>
                </a:cubicBezTo>
                <a:cubicBezTo>
                  <a:pt x="-5945" y="5016450"/>
                  <a:pt x="-2017" y="4653379"/>
                  <a:pt x="0" y="4459683"/>
                </a:cubicBezTo>
                <a:cubicBezTo>
                  <a:pt x="2017" y="4265987"/>
                  <a:pt x="26471" y="3879941"/>
                  <a:pt x="0" y="3695166"/>
                </a:cubicBezTo>
                <a:cubicBezTo>
                  <a:pt x="-26471" y="3510391"/>
                  <a:pt x="-5636" y="3302441"/>
                  <a:pt x="0" y="3121778"/>
                </a:cubicBezTo>
                <a:cubicBezTo>
                  <a:pt x="5636" y="2941115"/>
                  <a:pt x="17719" y="2780639"/>
                  <a:pt x="0" y="2612100"/>
                </a:cubicBezTo>
                <a:cubicBezTo>
                  <a:pt x="-17719" y="2443561"/>
                  <a:pt x="14310" y="2203251"/>
                  <a:pt x="0" y="2038712"/>
                </a:cubicBezTo>
                <a:cubicBezTo>
                  <a:pt x="-14310" y="1874173"/>
                  <a:pt x="3438" y="1678489"/>
                  <a:pt x="0" y="1337905"/>
                </a:cubicBezTo>
                <a:cubicBezTo>
                  <a:pt x="-3438" y="997321"/>
                  <a:pt x="2881" y="888938"/>
                  <a:pt x="0" y="573388"/>
                </a:cubicBezTo>
                <a:cubicBezTo>
                  <a:pt x="-2881" y="257838"/>
                  <a:pt x="25648" y="126580"/>
                  <a:pt x="0" y="0"/>
                </a:cubicBezTo>
                <a:close/>
              </a:path>
            </a:pathLst>
          </a:custGeom>
          <a:solidFill>
            <a:schemeClr val="bg1"/>
          </a:solidFill>
          <a:ln>
            <a:solidFill>
              <a:schemeClr val="tx1"/>
            </a:solidFill>
            <a:extLst>
              <a:ext uri="{C807C97D-BFC1-408E-A445-0C87EB9F89A2}">
                <ask:lineSketchStyleProps xmlns:ask="http://schemas.microsoft.com/office/drawing/2018/sketchyshapes" sd="3616821267">
                  <a:prstGeom prst="rect">
                    <a:avLst/>
                  </a:prstGeom>
                  <ask:type>
                    <ask:lineSketchFreehand/>
                  </ask:type>
                </ask:lineSketchStyleProps>
              </a:ext>
            </a:extLst>
          </a:ln>
          <a:effectLst>
            <a:outerShdw blurRad="50800" dist="38100" dir="5400000" algn="t" rotWithShape="0">
              <a:prstClr val="black">
                <a:alpha val="40000"/>
              </a:prstClr>
            </a:outerShdw>
          </a:effectLst>
        </p:spPr>
        <p:txBody>
          <a:bodyPr wrap="square">
            <a:spAutoFit/>
          </a:bodyPr>
          <a:lstStyle/>
          <a:p>
            <a:r>
              <a:rPr lang="en-GB" sz="2400" dirty="0">
                <a:latin typeface="Aptos" panose="020B0004020202020204" pitchFamily="34" charset="0"/>
              </a:rPr>
              <a:t>To do this, the advocate can seek information and/or  access to other support networks or services, such as the </a:t>
            </a:r>
            <a:r>
              <a:rPr lang="en-GB" sz="2400" dirty="0" err="1">
                <a:latin typeface="Aptos" panose="020B0004020202020204" pitchFamily="34" charset="0"/>
              </a:rPr>
              <a:t>SaLT</a:t>
            </a:r>
            <a:r>
              <a:rPr lang="en-GB" sz="2400" dirty="0">
                <a:latin typeface="Aptos" panose="020B0004020202020204" pitchFamily="34" charset="0"/>
              </a:rPr>
              <a:t>, for the person to help them participate and be involved to fullest of their ability. </a:t>
            </a:r>
          </a:p>
          <a:p>
            <a:endParaRPr lang="en-GB" sz="2400" dirty="0">
              <a:latin typeface="Aptos" panose="020B0004020202020204" pitchFamily="34" charset="0"/>
            </a:endParaRPr>
          </a:p>
          <a:p>
            <a:r>
              <a:rPr lang="en-GB" sz="2400" dirty="0">
                <a:latin typeface="Aptos" panose="020B0004020202020204" pitchFamily="34" charset="0"/>
              </a:rPr>
              <a:t>In this way, the advocate always  works to empower a person to have control over their life, to make decisions and to be at the centre of any </a:t>
            </a:r>
            <a:r>
              <a:rPr lang="en-GB" sz="2400" b="1" dirty="0">
                <a:latin typeface="Aptos" panose="020B0004020202020204" pitchFamily="34" charset="0"/>
              </a:rPr>
              <a:t>decision-making process </a:t>
            </a:r>
            <a:r>
              <a:rPr lang="en-GB" sz="2400" dirty="0">
                <a:latin typeface="Aptos" panose="020B0004020202020204" pitchFamily="34" charset="0"/>
              </a:rPr>
              <a:t>about them. </a:t>
            </a:r>
          </a:p>
          <a:p>
            <a:endParaRPr lang="en-GB" sz="2400" dirty="0">
              <a:latin typeface="Aptos" panose="020B0004020202020204" pitchFamily="34" charset="0"/>
            </a:endParaRPr>
          </a:p>
          <a:p>
            <a:r>
              <a:rPr lang="en-GB" sz="2400" dirty="0">
                <a:latin typeface="Aptos" panose="020B0004020202020204" pitchFamily="34" charset="0"/>
              </a:rPr>
              <a:t>This is known as </a:t>
            </a:r>
            <a:r>
              <a:rPr lang="en-GB" sz="2400" b="1" dirty="0">
                <a:latin typeface="Aptos" panose="020B0004020202020204" pitchFamily="34" charset="0"/>
              </a:rPr>
              <a:t>person centred practice .</a:t>
            </a:r>
          </a:p>
        </p:txBody>
      </p:sp>
    </p:spTree>
    <p:extLst>
      <p:ext uri="{BB962C8B-B14F-4D97-AF65-F5344CB8AC3E}">
        <p14:creationId xmlns:p14="http://schemas.microsoft.com/office/powerpoint/2010/main" val="29224975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79CCA0-D924-08C2-1AC3-193F91D8AB7F}"/>
              </a:ext>
            </a:extLst>
          </p:cNvPr>
          <p:cNvSpPr>
            <a:spLocks noGrp="1"/>
          </p:cNvSpPr>
          <p:nvPr>
            <p:ph type="title"/>
          </p:nvPr>
        </p:nvSpPr>
        <p:spPr/>
        <p:txBody>
          <a:bodyPr/>
          <a:lstStyle/>
          <a:p>
            <a:r>
              <a:rPr lang="en-GB" dirty="0">
                <a:effectLst>
                  <a:outerShdw blurRad="38100" dist="38100" dir="2700000" algn="tl">
                    <a:srgbClr val="000000">
                      <a:alpha val="43137"/>
                    </a:srgbClr>
                  </a:outerShdw>
                </a:effectLst>
              </a:rPr>
              <a:t>Advocates you may have met</a:t>
            </a:r>
          </a:p>
        </p:txBody>
      </p:sp>
      <p:sp>
        <p:nvSpPr>
          <p:cNvPr id="4" name="TextBox 3">
            <a:extLst>
              <a:ext uri="{FF2B5EF4-FFF2-40B4-BE49-F238E27FC236}">
                <a16:creationId xmlns:a16="http://schemas.microsoft.com/office/drawing/2014/main" id="{252004B0-626F-DD08-8F86-EE3B0A2091B8}"/>
              </a:ext>
            </a:extLst>
          </p:cNvPr>
          <p:cNvSpPr txBox="1"/>
          <p:nvPr/>
        </p:nvSpPr>
        <p:spPr>
          <a:xfrm>
            <a:off x="3977089" y="1850950"/>
            <a:ext cx="7144438" cy="523220"/>
          </a:xfrm>
          <a:custGeom>
            <a:avLst/>
            <a:gdLst>
              <a:gd name="connsiteX0" fmla="*/ 0 w 7144438"/>
              <a:gd name="connsiteY0" fmla="*/ 0 h 523220"/>
              <a:gd name="connsiteX1" fmla="*/ 720939 w 7144438"/>
              <a:gd name="connsiteY1" fmla="*/ 0 h 523220"/>
              <a:gd name="connsiteX2" fmla="*/ 1370433 w 7144438"/>
              <a:gd name="connsiteY2" fmla="*/ 0 h 523220"/>
              <a:gd name="connsiteX3" fmla="*/ 1805594 w 7144438"/>
              <a:gd name="connsiteY3" fmla="*/ 0 h 523220"/>
              <a:gd name="connsiteX4" fmla="*/ 2383644 w 7144438"/>
              <a:gd name="connsiteY4" fmla="*/ 0 h 523220"/>
              <a:gd name="connsiteX5" fmla="*/ 2818806 w 7144438"/>
              <a:gd name="connsiteY5" fmla="*/ 0 h 523220"/>
              <a:gd name="connsiteX6" fmla="*/ 3468300 w 7144438"/>
              <a:gd name="connsiteY6" fmla="*/ 0 h 523220"/>
              <a:gd name="connsiteX7" fmla="*/ 4189239 w 7144438"/>
              <a:gd name="connsiteY7" fmla="*/ 0 h 523220"/>
              <a:gd name="connsiteX8" fmla="*/ 4695844 w 7144438"/>
              <a:gd name="connsiteY8" fmla="*/ 0 h 523220"/>
              <a:gd name="connsiteX9" fmla="*/ 5416783 w 7144438"/>
              <a:gd name="connsiteY9" fmla="*/ 0 h 523220"/>
              <a:gd name="connsiteX10" fmla="*/ 5994833 w 7144438"/>
              <a:gd name="connsiteY10" fmla="*/ 0 h 523220"/>
              <a:gd name="connsiteX11" fmla="*/ 6429994 w 7144438"/>
              <a:gd name="connsiteY11" fmla="*/ 0 h 523220"/>
              <a:gd name="connsiteX12" fmla="*/ 7144438 w 7144438"/>
              <a:gd name="connsiteY12" fmla="*/ 0 h 523220"/>
              <a:gd name="connsiteX13" fmla="*/ 7144438 w 7144438"/>
              <a:gd name="connsiteY13" fmla="*/ 523220 h 523220"/>
              <a:gd name="connsiteX14" fmla="*/ 6352055 w 7144438"/>
              <a:gd name="connsiteY14" fmla="*/ 523220 h 523220"/>
              <a:gd name="connsiteX15" fmla="*/ 5916894 w 7144438"/>
              <a:gd name="connsiteY15" fmla="*/ 523220 h 523220"/>
              <a:gd name="connsiteX16" fmla="*/ 5410288 w 7144438"/>
              <a:gd name="connsiteY16" fmla="*/ 523220 h 523220"/>
              <a:gd name="connsiteX17" fmla="*/ 4975127 w 7144438"/>
              <a:gd name="connsiteY17" fmla="*/ 523220 h 523220"/>
              <a:gd name="connsiteX18" fmla="*/ 4182744 w 7144438"/>
              <a:gd name="connsiteY18" fmla="*/ 523220 h 523220"/>
              <a:gd name="connsiteX19" fmla="*/ 3747582 w 7144438"/>
              <a:gd name="connsiteY19" fmla="*/ 523220 h 523220"/>
              <a:gd name="connsiteX20" fmla="*/ 3169532 w 7144438"/>
              <a:gd name="connsiteY20" fmla="*/ 523220 h 523220"/>
              <a:gd name="connsiteX21" fmla="*/ 2734371 w 7144438"/>
              <a:gd name="connsiteY21" fmla="*/ 523220 h 523220"/>
              <a:gd name="connsiteX22" fmla="*/ 2013433 w 7144438"/>
              <a:gd name="connsiteY22" fmla="*/ 523220 h 523220"/>
              <a:gd name="connsiteX23" fmla="*/ 1292494 w 7144438"/>
              <a:gd name="connsiteY23" fmla="*/ 523220 h 523220"/>
              <a:gd name="connsiteX24" fmla="*/ 642999 w 7144438"/>
              <a:gd name="connsiteY24" fmla="*/ 523220 h 523220"/>
              <a:gd name="connsiteX25" fmla="*/ 0 w 7144438"/>
              <a:gd name="connsiteY25" fmla="*/ 523220 h 523220"/>
              <a:gd name="connsiteX26" fmla="*/ 0 w 7144438"/>
              <a:gd name="connsiteY26" fmla="*/ 0 h 523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144438" h="523220" fill="none" extrusionOk="0">
                <a:moveTo>
                  <a:pt x="0" y="0"/>
                </a:moveTo>
                <a:cubicBezTo>
                  <a:pt x="321574" y="-21745"/>
                  <a:pt x="537864" y="35544"/>
                  <a:pt x="720939" y="0"/>
                </a:cubicBezTo>
                <a:cubicBezTo>
                  <a:pt x="904014" y="-35544"/>
                  <a:pt x="1240353" y="19273"/>
                  <a:pt x="1370433" y="0"/>
                </a:cubicBezTo>
                <a:cubicBezTo>
                  <a:pt x="1500513" y="-19273"/>
                  <a:pt x="1630446" y="-8181"/>
                  <a:pt x="1805594" y="0"/>
                </a:cubicBezTo>
                <a:cubicBezTo>
                  <a:pt x="1980742" y="8181"/>
                  <a:pt x="2199308" y="-3598"/>
                  <a:pt x="2383644" y="0"/>
                </a:cubicBezTo>
                <a:cubicBezTo>
                  <a:pt x="2567980" y="3598"/>
                  <a:pt x="2688326" y="-5649"/>
                  <a:pt x="2818806" y="0"/>
                </a:cubicBezTo>
                <a:cubicBezTo>
                  <a:pt x="2949286" y="5649"/>
                  <a:pt x="3244101" y="15078"/>
                  <a:pt x="3468300" y="0"/>
                </a:cubicBezTo>
                <a:cubicBezTo>
                  <a:pt x="3692499" y="-15078"/>
                  <a:pt x="3928053" y="-18727"/>
                  <a:pt x="4189239" y="0"/>
                </a:cubicBezTo>
                <a:cubicBezTo>
                  <a:pt x="4450425" y="18727"/>
                  <a:pt x="4480666" y="16318"/>
                  <a:pt x="4695844" y="0"/>
                </a:cubicBezTo>
                <a:cubicBezTo>
                  <a:pt x="4911023" y="-16318"/>
                  <a:pt x="5058364" y="18682"/>
                  <a:pt x="5416783" y="0"/>
                </a:cubicBezTo>
                <a:cubicBezTo>
                  <a:pt x="5775202" y="-18682"/>
                  <a:pt x="5756733" y="21062"/>
                  <a:pt x="5994833" y="0"/>
                </a:cubicBezTo>
                <a:cubicBezTo>
                  <a:pt x="6232933" y="-21062"/>
                  <a:pt x="6266262" y="7271"/>
                  <a:pt x="6429994" y="0"/>
                </a:cubicBezTo>
                <a:cubicBezTo>
                  <a:pt x="6593726" y="-7271"/>
                  <a:pt x="6963137" y="14552"/>
                  <a:pt x="7144438" y="0"/>
                </a:cubicBezTo>
                <a:cubicBezTo>
                  <a:pt x="7137602" y="206007"/>
                  <a:pt x="7149017" y="378680"/>
                  <a:pt x="7144438" y="523220"/>
                </a:cubicBezTo>
                <a:cubicBezTo>
                  <a:pt x="6832784" y="492108"/>
                  <a:pt x="6595369" y="485077"/>
                  <a:pt x="6352055" y="523220"/>
                </a:cubicBezTo>
                <a:cubicBezTo>
                  <a:pt x="6108741" y="561363"/>
                  <a:pt x="6130637" y="528311"/>
                  <a:pt x="5916894" y="523220"/>
                </a:cubicBezTo>
                <a:cubicBezTo>
                  <a:pt x="5703151" y="518129"/>
                  <a:pt x="5520491" y="516240"/>
                  <a:pt x="5410288" y="523220"/>
                </a:cubicBezTo>
                <a:cubicBezTo>
                  <a:pt x="5300085" y="530200"/>
                  <a:pt x="5144392" y="523725"/>
                  <a:pt x="4975127" y="523220"/>
                </a:cubicBezTo>
                <a:cubicBezTo>
                  <a:pt x="4805862" y="522715"/>
                  <a:pt x="4471937" y="507522"/>
                  <a:pt x="4182744" y="523220"/>
                </a:cubicBezTo>
                <a:cubicBezTo>
                  <a:pt x="3893551" y="538918"/>
                  <a:pt x="3894831" y="524201"/>
                  <a:pt x="3747582" y="523220"/>
                </a:cubicBezTo>
                <a:cubicBezTo>
                  <a:pt x="3600333" y="522239"/>
                  <a:pt x="3286833" y="505347"/>
                  <a:pt x="3169532" y="523220"/>
                </a:cubicBezTo>
                <a:cubicBezTo>
                  <a:pt x="3052231" y="541094"/>
                  <a:pt x="2872901" y="543110"/>
                  <a:pt x="2734371" y="523220"/>
                </a:cubicBezTo>
                <a:cubicBezTo>
                  <a:pt x="2595841" y="503330"/>
                  <a:pt x="2283743" y="545729"/>
                  <a:pt x="2013433" y="523220"/>
                </a:cubicBezTo>
                <a:cubicBezTo>
                  <a:pt x="1743123" y="500711"/>
                  <a:pt x="1471005" y="559066"/>
                  <a:pt x="1292494" y="523220"/>
                </a:cubicBezTo>
                <a:cubicBezTo>
                  <a:pt x="1113983" y="487374"/>
                  <a:pt x="773364" y="525927"/>
                  <a:pt x="642999" y="523220"/>
                </a:cubicBezTo>
                <a:cubicBezTo>
                  <a:pt x="512634" y="520513"/>
                  <a:pt x="219980" y="515067"/>
                  <a:pt x="0" y="523220"/>
                </a:cubicBezTo>
                <a:cubicBezTo>
                  <a:pt x="13378" y="285175"/>
                  <a:pt x="-19403" y="115782"/>
                  <a:pt x="0" y="0"/>
                </a:cubicBezTo>
                <a:close/>
              </a:path>
              <a:path w="7144438" h="523220" stroke="0" extrusionOk="0">
                <a:moveTo>
                  <a:pt x="0" y="0"/>
                </a:moveTo>
                <a:cubicBezTo>
                  <a:pt x="226573" y="14055"/>
                  <a:pt x="368670" y="20603"/>
                  <a:pt x="506606" y="0"/>
                </a:cubicBezTo>
                <a:cubicBezTo>
                  <a:pt x="644542" y="-20603"/>
                  <a:pt x="968035" y="1669"/>
                  <a:pt x="1156100" y="0"/>
                </a:cubicBezTo>
                <a:cubicBezTo>
                  <a:pt x="1344165" y="-1669"/>
                  <a:pt x="1568951" y="-14221"/>
                  <a:pt x="1734150" y="0"/>
                </a:cubicBezTo>
                <a:cubicBezTo>
                  <a:pt x="1899349" y="14221"/>
                  <a:pt x="2195383" y="12476"/>
                  <a:pt x="2526533" y="0"/>
                </a:cubicBezTo>
                <a:cubicBezTo>
                  <a:pt x="2857683" y="-12476"/>
                  <a:pt x="2849146" y="-14205"/>
                  <a:pt x="3033139" y="0"/>
                </a:cubicBezTo>
                <a:cubicBezTo>
                  <a:pt x="3217132" y="14205"/>
                  <a:pt x="3598360" y="-10815"/>
                  <a:pt x="3754077" y="0"/>
                </a:cubicBezTo>
                <a:cubicBezTo>
                  <a:pt x="3909794" y="10815"/>
                  <a:pt x="4168992" y="9326"/>
                  <a:pt x="4332127" y="0"/>
                </a:cubicBezTo>
                <a:cubicBezTo>
                  <a:pt x="4495262" y="-9326"/>
                  <a:pt x="4669487" y="-5882"/>
                  <a:pt x="4981622" y="0"/>
                </a:cubicBezTo>
                <a:cubicBezTo>
                  <a:pt x="5293758" y="5882"/>
                  <a:pt x="5335081" y="-557"/>
                  <a:pt x="5488227" y="0"/>
                </a:cubicBezTo>
                <a:cubicBezTo>
                  <a:pt x="5641373" y="557"/>
                  <a:pt x="5931832" y="2898"/>
                  <a:pt x="6209166" y="0"/>
                </a:cubicBezTo>
                <a:cubicBezTo>
                  <a:pt x="6486500" y="-2898"/>
                  <a:pt x="6755169" y="35958"/>
                  <a:pt x="7144438" y="0"/>
                </a:cubicBezTo>
                <a:cubicBezTo>
                  <a:pt x="7151049" y="139481"/>
                  <a:pt x="7162627" y="388882"/>
                  <a:pt x="7144438" y="523220"/>
                </a:cubicBezTo>
                <a:cubicBezTo>
                  <a:pt x="7002623" y="510903"/>
                  <a:pt x="6926032" y="507163"/>
                  <a:pt x="6709277" y="523220"/>
                </a:cubicBezTo>
                <a:cubicBezTo>
                  <a:pt x="6492522" y="539277"/>
                  <a:pt x="6079474" y="560261"/>
                  <a:pt x="5916894" y="523220"/>
                </a:cubicBezTo>
                <a:cubicBezTo>
                  <a:pt x="5754314" y="486179"/>
                  <a:pt x="5658561" y="510711"/>
                  <a:pt x="5481732" y="523220"/>
                </a:cubicBezTo>
                <a:cubicBezTo>
                  <a:pt x="5304903" y="535729"/>
                  <a:pt x="4987278" y="515224"/>
                  <a:pt x="4760794" y="523220"/>
                </a:cubicBezTo>
                <a:cubicBezTo>
                  <a:pt x="4534310" y="531216"/>
                  <a:pt x="4387306" y="507416"/>
                  <a:pt x="4182744" y="523220"/>
                </a:cubicBezTo>
                <a:cubicBezTo>
                  <a:pt x="3978182" y="539025"/>
                  <a:pt x="3766997" y="515394"/>
                  <a:pt x="3604694" y="523220"/>
                </a:cubicBezTo>
                <a:cubicBezTo>
                  <a:pt x="3442391" y="531047"/>
                  <a:pt x="3044265" y="528353"/>
                  <a:pt x="2883755" y="523220"/>
                </a:cubicBezTo>
                <a:cubicBezTo>
                  <a:pt x="2723245" y="518087"/>
                  <a:pt x="2350060" y="520309"/>
                  <a:pt x="2091372" y="523220"/>
                </a:cubicBezTo>
                <a:cubicBezTo>
                  <a:pt x="1832684" y="526131"/>
                  <a:pt x="1656113" y="516042"/>
                  <a:pt x="1370433" y="523220"/>
                </a:cubicBezTo>
                <a:cubicBezTo>
                  <a:pt x="1084753" y="530398"/>
                  <a:pt x="1101413" y="538381"/>
                  <a:pt x="935272" y="523220"/>
                </a:cubicBezTo>
                <a:cubicBezTo>
                  <a:pt x="769131" y="508059"/>
                  <a:pt x="467520" y="542653"/>
                  <a:pt x="0" y="523220"/>
                </a:cubicBezTo>
                <a:cubicBezTo>
                  <a:pt x="-14608" y="280602"/>
                  <a:pt x="13752" y="256069"/>
                  <a:pt x="0" y="0"/>
                </a:cubicBezTo>
                <a:close/>
              </a:path>
            </a:pathLst>
          </a:custGeom>
          <a:solidFill>
            <a:schemeClr val="accent6">
              <a:lumMod val="75000"/>
            </a:schemeClr>
          </a:solidFill>
          <a:ln>
            <a:solidFill>
              <a:schemeClr val="tx1"/>
            </a:solidFill>
            <a:extLst>
              <a:ext uri="{C807C97D-BFC1-408E-A445-0C87EB9F89A2}">
                <ask:lineSketchStyleProps xmlns:ask="http://schemas.microsoft.com/office/drawing/2018/sketchyshapes" sd="1268411013">
                  <a:prstGeom prst="rect">
                    <a:avLst/>
                  </a:prstGeom>
                  <ask:type>
                    <ask:lineSketchFreehand/>
                  </ask:type>
                </ask:lineSketchStyleProps>
              </a:ext>
            </a:extLst>
          </a:ln>
          <a:effectLst>
            <a:outerShdw blurRad="50800" dist="38100" dir="5400000" algn="t" rotWithShape="0">
              <a:prstClr val="black">
                <a:alpha val="40000"/>
              </a:prstClr>
            </a:outerShdw>
          </a:effectLst>
        </p:spPr>
        <p:txBody>
          <a:bodyPr wrap="square" rtlCol="0">
            <a:spAutoFit/>
          </a:bodyPr>
          <a:lstStyle/>
          <a:p>
            <a:r>
              <a:rPr lang="en-GB" sz="2800" b="1" dirty="0">
                <a:solidFill>
                  <a:schemeClr val="bg1"/>
                </a:solidFill>
                <a:effectLst>
                  <a:outerShdw blurRad="38100" dist="38100" dir="2700000" algn="tl">
                    <a:srgbClr val="000000">
                      <a:alpha val="43137"/>
                    </a:srgbClr>
                  </a:outerShdw>
                </a:effectLst>
                <a:latin typeface="Aptos" panose="020B0004020202020204" pitchFamily="34" charset="0"/>
              </a:rPr>
              <a:t>The Mental Capacity Act Advocate or, IMCA </a:t>
            </a:r>
          </a:p>
        </p:txBody>
      </p:sp>
      <p:sp>
        <p:nvSpPr>
          <p:cNvPr id="5" name="TextBox 4">
            <a:extLst>
              <a:ext uri="{FF2B5EF4-FFF2-40B4-BE49-F238E27FC236}">
                <a16:creationId xmlns:a16="http://schemas.microsoft.com/office/drawing/2014/main" id="{229F81D0-DCE5-8E36-1AF9-272248BA3A8D}"/>
              </a:ext>
            </a:extLst>
          </p:cNvPr>
          <p:cNvSpPr txBox="1"/>
          <p:nvPr/>
        </p:nvSpPr>
        <p:spPr>
          <a:xfrm>
            <a:off x="4340645" y="3173986"/>
            <a:ext cx="6169445" cy="523220"/>
          </a:xfrm>
          <a:custGeom>
            <a:avLst/>
            <a:gdLst>
              <a:gd name="connsiteX0" fmla="*/ 0 w 6169445"/>
              <a:gd name="connsiteY0" fmla="*/ 0 h 523220"/>
              <a:gd name="connsiteX1" fmla="*/ 500411 w 6169445"/>
              <a:gd name="connsiteY1" fmla="*/ 0 h 523220"/>
              <a:gd name="connsiteX2" fmla="*/ 1062516 w 6169445"/>
              <a:gd name="connsiteY2" fmla="*/ 0 h 523220"/>
              <a:gd name="connsiteX3" fmla="*/ 1871398 w 6169445"/>
              <a:gd name="connsiteY3" fmla="*/ 0 h 523220"/>
              <a:gd name="connsiteX4" fmla="*/ 2371809 w 6169445"/>
              <a:gd name="connsiteY4" fmla="*/ 0 h 523220"/>
              <a:gd name="connsiteX5" fmla="*/ 3057303 w 6169445"/>
              <a:gd name="connsiteY5" fmla="*/ 0 h 523220"/>
              <a:gd name="connsiteX6" fmla="*/ 3804491 w 6169445"/>
              <a:gd name="connsiteY6" fmla="*/ 0 h 523220"/>
              <a:gd name="connsiteX7" fmla="*/ 4551679 w 6169445"/>
              <a:gd name="connsiteY7" fmla="*/ 0 h 523220"/>
              <a:gd name="connsiteX8" fmla="*/ 5237173 w 6169445"/>
              <a:gd name="connsiteY8" fmla="*/ 0 h 523220"/>
              <a:gd name="connsiteX9" fmla="*/ 6169445 w 6169445"/>
              <a:gd name="connsiteY9" fmla="*/ 0 h 523220"/>
              <a:gd name="connsiteX10" fmla="*/ 6169445 w 6169445"/>
              <a:gd name="connsiteY10" fmla="*/ 523220 h 523220"/>
              <a:gd name="connsiteX11" fmla="*/ 5607340 w 6169445"/>
              <a:gd name="connsiteY11" fmla="*/ 523220 h 523220"/>
              <a:gd name="connsiteX12" fmla="*/ 4921846 w 6169445"/>
              <a:gd name="connsiteY12" fmla="*/ 523220 h 523220"/>
              <a:gd name="connsiteX13" fmla="*/ 4421436 w 6169445"/>
              <a:gd name="connsiteY13" fmla="*/ 523220 h 523220"/>
              <a:gd name="connsiteX14" fmla="*/ 3797636 w 6169445"/>
              <a:gd name="connsiteY14" fmla="*/ 523220 h 523220"/>
              <a:gd name="connsiteX15" fmla="*/ 3050448 w 6169445"/>
              <a:gd name="connsiteY15" fmla="*/ 523220 h 523220"/>
              <a:gd name="connsiteX16" fmla="*/ 2550037 w 6169445"/>
              <a:gd name="connsiteY16" fmla="*/ 523220 h 523220"/>
              <a:gd name="connsiteX17" fmla="*/ 1926238 w 6169445"/>
              <a:gd name="connsiteY17" fmla="*/ 523220 h 523220"/>
              <a:gd name="connsiteX18" fmla="*/ 1425827 w 6169445"/>
              <a:gd name="connsiteY18" fmla="*/ 523220 h 523220"/>
              <a:gd name="connsiteX19" fmla="*/ 925417 w 6169445"/>
              <a:gd name="connsiteY19" fmla="*/ 523220 h 523220"/>
              <a:gd name="connsiteX20" fmla="*/ 0 w 6169445"/>
              <a:gd name="connsiteY20" fmla="*/ 523220 h 523220"/>
              <a:gd name="connsiteX21" fmla="*/ 0 w 6169445"/>
              <a:gd name="connsiteY21" fmla="*/ 0 h 523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169445" h="523220" fill="none" extrusionOk="0">
                <a:moveTo>
                  <a:pt x="0" y="0"/>
                </a:moveTo>
                <a:cubicBezTo>
                  <a:pt x="151792" y="24217"/>
                  <a:pt x="289488" y="14108"/>
                  <a:pt x="500411" y="0"/>
                </a:cubicBezTo>
                <a:cubicBezTo>
                  <a:pt x="711334" y="-14108"/>
                  <a:pt x="787249" y="10948"/>
                  <a:pt x="1062516" y="0"/>
                </a:cubicBezTo>
                <a:cubicBezTo>
                  <a:pt x="1337784" y="-10948"/>
                  <a:pt x="1587838" y="-21476"/>
                  <a:pt x="1871398" y="0"/>
                </a:cubicBezTo>
                <a:cubicBezTo>
                  <a:pt x="2154958" y="21476"/>
                  <a:pt x="2151784" y="-21873"/>
                  <a:pt x="2371809" y="0"/>
                </a:cubicBezTo>
                <a:cubicBezTo>
                  <a:pt x="2591834" y="21873"/>
                  <a:pt x="2772401" y="-30588"/>
                  <a:pt x="3057303" y="0"/>
                </a:cubicBezTo>
                <a:cubicBezTo>
                  <a:pt x="3342205" y="30588"/>
                  <a:pt x="3442679" y="25857"/>
                  <a:pt x="3804491" y="0"/>
                </a:cubicBezTo>
                <a:cubicBezTo>
                  <a:pt x="4166303" y="-25857"/>
                  <a:pt x="4297886" y="21109"/>
                  <a:pt x="4551679" y="0"/>
                </a:cubicBezTo>
                <a:cubicBezTo>
                  <a:pt x="4805472" y="-21109"/>
                  <a:pt x="4993036" y="-22561"/>
                  <a:pt x="5237173" y="0"/>
                </a:cubicBezTo>
                <a:cubicBezTo>
                  <a:pt x="5481310" y="22561"/>
                  <a:pt x="5736454" y="12593"/>
                  <a:pt x="6169445" y="0"/>
                </a:cubicBezTo>
                <a:cubicBezTo>
                  <a:pt x="6181103" y="178741"/>
                  <a:pt x="6173385" y="411235"/>
                  <a:pt x="6169445" y="523220"/>
                </a:cubicBezTo>
                <a:cubicBezTo>
                  <a:pt x="6023352" y="518500"/>
                  <a:pt x="5839373" y="541403"/>
                  <a:pt x="5607340" y="523220"/>
                </a:cubicBezTo>
                <a:cubicBezTo>
                  <a:pt x="5375308" y="505037"/>
                  <a:pt x="5080393" y="548148"/>
                  <a:pt x="4921846" y="523220"/>
                </a:cubicBezTo>
                <a:cubicBezTo>
                  <a:pt x="4763299" y="498292"/>
                  <a:pt x="4554930" y="526801"/>
                  <a:pt x="4421436" y="523220"/>
                </a:cubicBezTo>
                <a:cubicBezTo>
                  <a:pt x="4287942" y="519640"/>
                  <a:pt x="3938796" y="546038"/>
                  <a:pt x="3797636" y="523220"/>
                </a:cubicBezTo>
                <a:cubicBezTo>
                  <a:pt x="3656476" y="500402"/>
                  <a:pt x="3365384" y="552389"/>
                  <a:pt x="3050448" y="523220"/>
                </a:cubicBezTo>
                <a:cubicBezTo>
                  <a:pt x="2735512" y="494051"/>
                  <a:pt x="2743085" y="527039"/>
                  <a:pt x="2550037" y="523220"/>
                </a:cubicBezTo>
                <a:cubicBezTo>
                  <a:pt x="2356989" y="519401"/>
                  <a:pt x="2179339" y="540562"/>
                  <a:pt x="1926238" y="523220"/>
                </a:cubicBezTo>
                <a:cubicBezTo>
                  <a:pt x="1673137" y="505878"/>
                  <a:pt x="1614074" y="502075"/>
                  <a:pt x="1425827" y="523220"/>
                </a:cubicBezTo>
                <a:cubicBezTo>
                  <a:pt x="1237580" y="544365"/>
                  <a:pt x="1111702" y="522724"/>
                  <a:pt x="925417" y="523220"/>
                </a:cubicBezTo>
                <a:cubicBezTo>
                  <a:pt x="739132" y="523717"/>
                  <a:pt x="380739" y="498857"/>
                  <a:pt x="0" y="523220"/>
                </a:cubicBezTo>
                <a:cubicBezTo>
                  <a:pt x="12023" y="410140"/>
                  <a:pt x="5189" y="127098"/>
                  <a:pt x="0" y="0"/>
                </a:cubicBezTo>
                <a:close/>
              </a:path>
              <a:path w="6169445" h="523220" stroke="0" extrusionOk="0">
                <a:moveTo>
                  <a:pt x="0" y="0"/>
                </a:moveTo>
                <a:cubicBezTo>
                  <a:pt x="268946" y="6649"/>
                  <a:pt x="436720" y="-31212"/>
                  <a:pt x="685494" y="0"/>
                </a:cubicBezTo>
                <a:cubicBezTo>
                  <a:pt x="934268" y="31212"/>
                  <a:pt x="1331642" y="7647"/>
                  <a:pt x="1494377" y="0"/>
                </a:cubicBezTo>
                <a:cubicBezTo>
                  <a:pt x="1657112" y="-7647"/>
                  <a:pt x="1792369" y="12573"/>
                  <a:pt x="1994787" y="0"/>
                </a:cubicBezTo>
                <a:cubicBezTo>
                  <a:pt x="2197205" y="-12573"/>
                  <a:pt x="2475759" y="-8120"/>
                  <a:pt x="2680281" y="0"/>
                </a:cubicBezTo>
                <a:cubicBezTo>
                  <a:pt x="2884803" y="8120"/>
                  <a:pt x="3254249" y="21226"/>
                  <a:pt x="3489164" y="0"/>
                </a:cubicBezTo>
                <a:cubicBezTo>
                  <a:pt x="3724079" y="-21226"/>
                  <a:pt x="3888495" y="-21842"/>
                  <a:pt x="4051269" y="0"/>
                </a:cubicBezTo>
                <a:cubicBezTo>
                  <a:pt x="4214043" y="21842"/>
                  <a:pt x="4389018" y="-1249"/>
                  <a:pt x="4551679" y="0"/>
                </a:cubicBezTo>
                <a:cubicBezTo>
                  <a:pt x="4714340" y="1249"/>
                  <a:pt x="4969061" y="-2385"/>
                  <a:pt x="5113784" y="0"/>
                </a:cubicBezTo>
                <a:cubicBezTo>
                  <a:pt x="5258508" y="2385"/>
                  <a:pt x="5899789" y="-28131"/>
                  <a:pt x="6169445" y="0"/>
                </a:cubicBezTo>
                <a:cubicBezTo>
                  <a:pt x="6160778" y="135405"/>
                  <a:pt x="6167739" y="298659"/>
                  <a:pt x="6169445" y="523220"/>
                </a:cubicBezTo>
                <a:cubicBezTo>
                  <a:pt x="5999105" y="513015"/>
                  <a:pt x="5592216" y="525075"/>
                  <a:pt x="5422257" y="523220"/>
                </a:cubicBezTo>
                <a:cubicBezTo>
                  <a:pt x="5252298" y="521365"/>
                  <a:pt x="4953833" y="487593"/>
                  <a:pt x="4613374" y="523220"/>
                </a:cubicBezTo>
                <a:cubicBezTo>
                  <a:pt x="4272915" y="558847"/>
                  <a:pt x="4274221" y="499514"/>
                  <a:pt x="4051269" y="523220"/>
                </a:cubicBezTo>
                <a:cubicBezTo>
                  <a:pt x="3828317" y="546926"/>
                  <a:pt x="3752861" y="520591"/>
                  <a:pt x="3550858" y="523220"/>
                </a:cubicBezTo>
                <a:cubicBezTo>
                  <a:pt x="3348855" y="525849"/>
                  <a:pt x="3103676" y="552580"/>
                  <a:pt x="2927059" y="523220"/>
                </a:cubicBezTo>
                <a:cubicBezTo>
                  <a:pt x="2750442" y="493860"/>
                  <a:pt x="2599639" y="531967"/>
                  <a:pt x="2426648" y="523220"/>
                </a:cubicBezTo>
                <a:cubicBezTo>
                  <a:pt x="2253657" y="514473"/>
                  <a:pt x="1967079" y="555599"/>
                  <a:pt x="1679460" y="523220"/>
                </a:cubicBezTo>
                <a:cubicBezTo>
                  <a:pt x="1391841" y="490841"/>
                  <a:pt x="1336811" y="496157"/>
                  <a:pt x="1117355" y="523220"/>
                </a:cubicBezTo>
                <a:cubicBezTo>
                  <a:pt x="897899" y="550283"/>
                  <a:pt x="382033" y="545803"/>
                  <a:pt x="0" y="523220"/>
                </a:cubicBezTo>
                <a:cubicBezTo>
                  <a:pt x="-13180" y="286758"/>
                  <a:pt x="-25277" y="108671"/>
                  <a:pt x="0" y="0"/>
                </a:cubicBezTo>
                <a:close/>
              </a:path>
            </a:pathLst>
          </a:custGeom>
          <a:solidFill>
            <a:schemeClr val="accent6">
              <a:lumMod val="40000"/>
              <a:lumOff val="60000"/>
            </a:schemeClr>
          </a:solidFill>
          <a:ln>
            <a:solidFill>
              <a:schemeClr val="tx1"/>
            </a:solidFill>
            <a:extLst>
              <a:ext uri="{C807C97D-BFC1-408E-A445-0C87EB9F89A2}">
                <ask:lineSketchStyleProps xmlns:ask="http://schemas.microsoft.com/office/drawing/2018/sketchyshapes" sd="1813800320">
                  <a:prstGeom prst="rect">
                    <a:avLst/>
                  </a:prstGeom>
                  <ask:type>
                    <ask:lineSketchFreehand/>
                  </ask:type>
                </ask:lineSketchStyleProps>
              </a:ext>
            </a:extLst>
          </a:ln>
          <a:effectLst>
            <a:outerShdw blurRad="50800" dist="38100" dir="5400000" algn="t" rotWithShape="0">
              <a:prstClr val="black">
                <a:alpha val="40000"/>
              </a:prstClr>
            </a:outerShdw>
          </a:effectLst>
        </p:spPr>
        <p:txBody>
          <a:bodyPr wrap="square" rtlCol="0">
            <a:spAutoFit/>
          </a:bodyPr>
          <a:lstStyle/>
          <a:p>
            <a:r>
              <a:rPr lang="en-GB" sz="2800" b="1" dirty="0">
                <a:latin typeface="Aptos" panose="020B0004020202020204" pitchFamily="34" charset="0"/>
              </a:rPr>
              <a:t>The Paid Representative or, Paid Rep</a:t>
            </a:r>
          </a:p>
        </p:txBody>
      </p:sp>
      <p:sp>
        <p:nvSpPr>
          <p:cNvPr id="6" name="TextBox 5">
            <a:extLst>
              <a:ext uri="{FF2B5EF4-FFF2-40B4-BE49-F238E27FC236}">
                <a16:creationId xmlns:a16="http://schemas.microsoft.com/office/drawing/2014/main" id="{3080F1F6-C67A-2156-6938-B996FC72DAFE}"/>
              </a:ext>
            </a:extLst>
          </p:cNvPr>
          <p:cNvSpPr txBox="1"/>
          <p:nvPr/>
        </p:nvSpPr>
        <p:spPr>
          <a:xfrm>
            <a:off x="4748270" y="4509622"/>
            <a:ext cx="5602076" cy="523220"/>
          </a:xfrm>
          <a:custGeom>
            <a:avLst/>
            <a:gdLst>
              <a:gd name="connsiteX0" fmla="*/ 0 w 5602076"/>
              <a:gd name="connsiteY0" fmla="*/ 0 h 523220"/>
              <a:gd name="connsiteX1" fmla="*/ 454391 w 5602076"/>
              <a:gd name="connsiteY1" fmla="*/ 0 h 523220"/>
              <a:gd name="connsiteX2" fmla="*/ 1132864 w 5602076"/>
              <a:gd name="connsiteY2" fmla="*/ 0 h 523220"/>
              <a:gd name="connsiteX3" fmla="*/ 1587255 w 5602076"/>
              <a:gd name="connsiteY3" fmla="*/ 0 h 523220"/>
              <a:gd name="connsiteX4" fmla="*/ 2209708 w 5602076"/>
              <a:gd name="connsiteY4" fmla="*/ 0 h 523220"/>
              <a:gd name="connsiteX5" fmla="*/ 2720119 w 5602076"/>
              <a:gd name="connsiteY5" fmla="*/ 0 h 523220"/>
              <a:gd name="connsiteX6" fmla="*/ 3342572 w 5602076"/>
              <a:gd name="connsiteY6" fmla="*/ 0 h 523220"/>
              <a:gd name="connsiteX7" fmla="*/ 4077066 w 5602076"/>
              <a:gd name="connsiteY7" fmla="*/ 0 h 523220"/>
              <a:gd name="connsiteX8" fmla="*/ 4643499 w 5602076"/>
              <a:gd name="connsiteY8" fmla="*/ 0 h 523220"/>
              <a:gd name="connsiteX9" fmla="*/ 5602076 w 5602076"/>
              <a:gd name="connsiteY9" fmla="*/ 0 h 523220"/>
              <a:gd name="connsiteX10" fmla="*/ 5602076 w 5602076"/>
              <a:gd name="connsiteY10" fmla="*/ 523220 h 523220"/>
              <a:gd name="connsiteX11" fmla="*/ 4923602 w 5602076"/>
              <a:gd name="connsiteY11" fmla="*/ 523220 h 523220"/>
              <a:gd name="connsiteX12" fmla="*/ 4189108 w 5602076"/>
              <a:gd name="connsiteY12" fmla="*/ 523220 h 523220"/>
              <a:gd name="connsiteX13" fmla="*/ 3678697 w 5602076"/>
              <a:gd name="connsiteY13" fmla="*/ 523220 h 523220"/>
              <a:gd name="connsiteX14" fmla="*/ 3000223 w 5602076"/>
              <a:gd name="connsiteY14" fmla="*/ 523220 h 523220"/>
              <a:gd name="connsiteX15" fmla="*/ 2545832 w 5602076"/>
              <a:gd name="connsiteY15" fmla="*/ 523220 h 523220"/>
              <a:gd name="connsiteX16" fmla="*/ 1923379 w 5602076"/>
              <a:gd name="connsiteY16" fmla="*/ 523220 h 523220"/>
              <a:gd name="connsiteX17" fmla="*/ 1356947 w 5602076"/>
              <a:gd name="connsiteY17" fmla="*/ 523220 h 523220"/>
              <a:gd name="connsiteX18" fmla="*/ 622453 w 5602076"/>
              <a:gd name="connsiteY18" fmla="*/ 523220 h 523220"/>
              <a:gd name="connsiteX19" fmla="*/ 0 w 5602076"/>
              <a:gd name="connsiteY19" fmla="*/ 523220 h 523220"/>
              <a:gd name="connsiteX20" fmla="*/ 0 w 5602076"/>
              <a:gd name="connsiteY20" fmla="*/ 0 h 523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02076" h="523220" fill="none" extrusionOk="0">
                <a:moveTo>
                  <a:pt x="0" y="0"/>
                </a:moveTo>
                <a:cubicBezTo>
                  <a:pt x="166384" y="6340"/>
                  <a:pt x="330269" y="-15429"/>
                  <a:pt x="454391" y="0"/>
                </a:cubicBezTo>
                <a:cubicBezTo>
                  <a:pt x="578513" y="15429"/>
                  <a:pt x="939267" y="16753"/>
                  <a:pt x="1132864" y="0"/>
                </a:cubicBezTo>
                <a:cubicBezTo>
                  <a:pt x="1326461" y="-16753"/>
                  <a:pt x="1438796" y="4303"/>
                  <a:pt x="1587255" y="0"/>
                </a:cubicBezTo>
                <a:cubicBezTo>
                  <a:pt x="1735714" y="-4303"/>
                  <a:pt x="2050217" y="-12654"/>
                  <a:pt x="2209708" y="0"/>
                </a:cubicBezTo>
                <a:cubicBezTo>
                  <a:pt x="2369199" y="12654"/>
                  <a:pt x="2498433" y="7144"/>
                  <a:pt x="2720119" y="0"/>
                </a:cubicBezTo>
                <a:cubicBezTo>
                  <a:pt x="2941805" y="-7144"/>
                  <a:pt x="3062276" y="8661"/>
                  <a:pt x="3342572" y="0"/>
                </a:cubicBezTo>
                <a:cubicBezTo>
                  <a:pt x="3622868" y="-8661"/>
                  <a:pt x="3813842" y="-36142"/>
                  <a:pt x="4077066" y="0"/>
                </a:cubicBezTo>
                <a:cubicBezTo>
                  <a:pt x="4340290" y="36142"/>
                  <a:pt x="4517657" y="13599"/>
                  <a:pt x="4643499" y="0"/>
                </a:cubicBezTo>
                <a:cubicBezTo>
                  <a:pt x="4769341" y="-13599"/>
                  <a:pt x="5364878" y="-46616"/>
                  <a:pt x="5602076" y="0"/>
                </a:cubicBezTo>
                <a:cubicBezTo>
                  <a:pt x="5622838" y="120492"/>
                  <a:pt x="5601143" y="307839"/>
                  <a:pt x="5602076" y="523220"/>
                </a:cubicBezTo>
                <a:cubicBezTo>
                  <a:pt x="5271872" y="526116"/>
                  <a:pt x="5245043" y="538782"/>
                  <a:pt x="4923602" y="523220"/>
                </a:cubicBezTo>
                <a:cubicBezTo>
                  <a:pt x="4602161" y="507658"/>
                  <a:pt x="4534581" y="545147"/>
                  <a:pt x="4189108" y="523220"/>
                </a:cubicBezTo>
                <a:cubicBezTo>
                  <a:pt x="3843635" y="501293"/>
                  <a:pt x="3846436" y="526040"/>
                  <a:pt x="3678697" y="523220"/>
                </a:cubicBezTo>
                <a:cubicBezTo>
                  <a:pt x="3510958" y="520400"/>
                  <a:pt x="3316326" y="507199"/>
                  <a:pt x="3000223" y="523220"/>
                </a:cubicBezTo>
                <a:cubicBezTo>
                  <a:pt x="2684120" y="539241"/>
                  <a:pt x="2754765" y="518002"/>
                  <a:pt x="2545832" y="523220"/>
                </a:cubicBezTo>
                <a:cubicBezTo>
                  <a:pt x="2336899" y="528438"/>
                  <a:pt x="2155004" y="508317"/>
                  <a:pt x="1923379" y="523220"/>
                </a:cubicBezTo>
                <a:cubicBezTo>
                  <a:pt x="1691754" y="538123"/>
                  <a:pt x="1526595" y="527039"/>
                  <a:pt x="1356947" y="523220"/>
                </a:cubicBezTo>
                <a:cubicBezTo>
                  <a:pt x="1187299" y="519401"/>
                  <a:pt x="982188" y="523588"/>
                  <a:pt x="622453" y="523220"/>
                </a:cubicBezTo>
                <a:cubicBezTo>
                  <a:pt x="262718" y="522852"/>
                  <a:pt x="269226" y="503369"/>
                  <a:pt x="0" y="523220"/>
                </a:cubicBezTo>
                <a:cubicBezTo>
                  <a:pt x="-17206" y="309752"/>
                  <a:pt x="11149" y="174387"/>
                  <a:pt x="0" y="0"/>
                </a:cubicBezTo>
                <a:close/>
              </a:path>
              <a:path w="5602076" h="523220" stroke="0" extrusionOk="0">
                <a:moveTo>
                  <a:pt x="0" y="0"/>
                </a:moveTo>
                <a:cubicBezTo>
                  <a:pt x="195108" y="9141"/>
                  <a:pt x="513150" y="-22246"/>
                  <a:pt x="678474" y="0"/>
                </a:cubicBezTo>
                <a:cubicBezTo>
                  <a:pt x="843798" y="22246"/>
                  <a:pt x="1006586" y="11473"/>
                  <a:pt x="1132864" y="0"/>
                </a:cubicBezTo>
                <a:cubicBezTo>
                  <a:pt x="1259142" y="-11473"/>
                  <a:pt x="1587141" y="-14412"/>
                  <a:pt x="1867359" y="0"/>
                </a:cubicBezTo>
                <a:cubicBezTo>
                  <a:pt x="2147577" y="14412"/>
                  <a:pt x="2236711" y="-21302"/>
                  <a:pt x="2433791" y="0"/>
                </a:cubicBezTo>
                <a:cubicBezTo>
                  <a:pt x="2630871" y="21302"/>
                  <a:pt x="2960520" y="16151"/>
                  <a:pt x="3112264" y="0"/>
                </a:cubicBezTo>
                <a:cubicBezTo>
                  <a:pt x="3264008" y="-16151"/>
                  <a:pt x="3519573" y="24687"/>
                  <a:pt x="3622676" y="0"/>
                </a:cubicBezTo>
                <a:cubicBezTo>
                  <a:pt x="3725779" y="-24687"/>
                  <a:pt x="4080811" y="-28333"/>
                  <a:pt x="4245129" y="0"/>
                </a:cubicBezTo>
                <a:cubicBezTo>
                  <a:pt x="4409447" y="28333"/>
                  <a:pt x="4659566" y="-16738"/>
                  <a:pt x="4867582" y="0"/>
                </a:cubicBezTo>
                <a:cubicBezTo>
                  <a:pt x="5075598" y="16738"/>
                  <a:pt x="5381268" y="-17304"/>
                  <a:pt x="5602076" y="0"/>
                </a:cubicBezTo>
                <a:cubicBezTo>
                  <a:pt x="5600874" y="106497"/>
                  <a:pt x="5606210" y="278087"/>
                  <a:pt x="5602076" y="523220"/>
                </a:cubicBezTo>
                <a:cubicBezTo>
                  <a:pt x="5245943" y="538586"/>
                  <a:pt x="5099913" y="511555"/>
                  <a:pt x="4867582" y="523220"/>
                </a:cubicBezTo>
                <a:cubicBezTo>
                  <a:pt x="4635251" y="534885"/>
                  <a:pt x="4509163" y="493819"/>
                  <a:pt x="4245129" y="523220"/>
                </a:cubicBezTo>
                <a:cubicBezTo>
                  <a:pt x="3981095" y="552621"/>
                  <a:pt x="3831014" y="501800"/>
                  <a:pt x="3510634" y="523220"/>
                </a:cubicBezTo>
                <a:cubicBezTo>
                  <a:pt x="3190254" y="544640"/>
                  <a:pt x="3025212" y="549917"/>
                  <a:pt x="2832161" y="523220"/>
                </a:cubicBezTo>
                <a:cubicBezTo>
                  <a:pt x="2639110" y="496523"/>
                  <a:pt x="2379409" y="506733"/>
                  <a:pt x="2097666" y="523220"/>
                </a:cubicBezTo>
                <a:cubicBezTo>
                  <a:pt x="1815923" y="539707"/>
                  <a:pt x="1666510" y="516103"/>
                  <a:pt x="1475213" y="523220"/>
                </a:cubicBezTo>
                <a:cubicBezTo>
                  <a:pt x="1283916" y="530337"/>
                  <a:pt x="1079987" y="527798"/>
                  <a:pt x="908781" y="523220"/>
                </a:cubicBezTo>
                <a:cubicBezTo>
                  <a:pt x="737575" y="518642"/>
                  <a:pt x="302780" y="547649"/>
                  <a:pt x="0" y="523220"/>
                </a:cubicBezTo>
                <a:cubicBezTo>
                  <a:pt x="20779" y="272611"/>
                  <a:pt x="-19454" y="171572"/>
                  <a:pt x="0" y="0"/>
                </a:cubicBezTo>
                <a:close/>
              </a:path>
            </a:pathLst>
          </a:custGeom>
          <a:solidFill>
            <a:srgbClr val="CCECFF"/>
          </a:solidFill>
          <a:ln>
            <a:solidFill>
              <a:schemeClr val="tx1"/>
            </a:solidFill>
            <a:extLst>
              <a:ext uri="{C807C97D-BFC1-408E-A445-0C87EB9F89A2}">
                <ask:lineSketchStyleProps xmlns:ask="http://schemas.microsoft.com/office/drawing/2018/sketchyshapes" sd="2464217381">
                  <a:prstGeom prst="rect">
                    <a:avLst/>
                  </a:prstGeom>
                  <ask:type>
                    <ask:lineSketchFreehand/>
                  </ask:type>
                </ask:lineSketchStyleProps>
              </a:ext>
            </a:extLst>
          </a:ln>
          <a:effectLst>
            <a:outerShdw blurRad="50800" dist="38100" dir="5400000" algn="t" rotWithShape="0">
              <a:prstClr val="black">
                <a:alpha val="40000"/>
              </a:prstClr>
            </a:outerShdw>
          </a:effectLst>
        </p:spPr>
        <p:txBody>
          <a:bodyPr wrap="square" rtlCol="0">
            <a:spAutoFit/>
          </a:bodyPr>
          <a:lstStyle/>
          <a:p>
            <a:r>
              <a:rPr lang="en-GB" sz="2800" b="1" dirty="0">
                <a:latin typeface="Aptos" panose="020B0004020202020204" pitchFamily="34" charset="0"/>
              </a:rPr>
              <a:t>The Care Act Advocate or, ICAA </a:t>
            </a:r>
          </a:p>
        </p:txBody>
      </p:sp>
    </p:spTree>
    <p:extLst>
      <p:ext uri="{BB962C8B-B14F-4D97-AF65-F5344CB8AC3E}">
        <p14:creationId xmlns:p14="http://schemas.microsoft.com/office/powerpoint/2010/main" val="5900797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E1750109-3B91-4506-B997-0CD8E35A14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E72D8D1B-59F6-4FF3-8547-9BBB6129F2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480060"/>
            <a:ext cx="3442553"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descr="Judge female with solid fill">
            <a:extLst>
              <a:ext uri="{FF2B5EF4-FFF2-40B4-BE49-F238E27FC236}">
                <a16:creationId xmlns:a16="http://schemas.microsoft.com/office/drawing/2014/main" id="{181C1AEE-2A44-00AC-1C11-B63B982474F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31709" y="561670"/>
            <a:ext cx="1497957" cy="1497957"/>
          </a:xfrm>
          <a:prstGeom prst="rect">
            <a:avLst/>
          </a:prstGeom>
        </p:spPr>
      </p:pic>
      <p:sp>
        <p:nvSpPr>
          <p:cNvPr id="45" name="Rectangle 44">
            <a:extLst>
              <a:ext uri="{FF2B5EF4-FFF2-40B4-BE49-F238E27FC236}">
                <a16:creationId xmlns:a16="http://schemas.microsoft.com/office/drawing/2014/main" id="{14044C96-7CFD-44DB-A579-D77B0D37C6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5998" y="487090"/>
            <a:ext cx="3588174" cy="278104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descr="Chat with solid fill">
            <a:extLst>
              <a:ext uri="{FF2B5EF4-FFF2-40B4-BE49-F238E27FC236}">
                <a16:creationId xmlns:a16="http://schemas.microsoft.com/office/drawing/2014/main" id="{D66EED08-303B-8546-7EDD-76F81559D8E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013542" y="374682"/>
            <a:ext cx="1876135" cy="1876135"/>
          </a:xfrm>
          <a:prstGeom prst="rect">
            <a:avLst/>
          </a:prstGeom>
        </p:spPr>
      </p:pic>
      <p:sp>
        <p:nvSpPr>
          <p:cNvPr id="46" name="Rectangle 45">
            <a:extLst>
              <a:ext uri="{FF2B5EF4-FFF2-40B4-BE49-F238E27FC236}">
                <a16:creationId xmlns:a16="http://schemas.microsoft.com/office/drawing/2014/main" id="{8FC8C21F-9484-4A71-ABFA-6C10682FA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3603670"/>
            <a:ext cx="3442553"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descr="Meeting with solid fill">
            <a:extLst>
              <a:ext uri="{FF2B5EF4-FFF2-40B4-BE49-F238E27FC236}">
                <a16:creationId xmlns:a16="http://schemas.microsoft.com/office/drawing/2014/main" id="{CD47BA45-2907-EF61-CA04-005516D04A0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325534" y="3589867"/>
            <a:ext cx="1714143" cy="1714143"/>
          </a:xfrm>
          <a:prstGeom prst="rect">
            <a:avLst/>
          </a:prstGeom>
        </p:spPr>
      </p:pic>
      <p:sp>
        <p:nvSpPr>
          <p:cNvPr id="47" name="Rectangle 46">
            <a:extLst>
              <a:ext uri="{FF2B5EF4-FFF2-40B4-BE49-F238E27FC236}">
                <a16:creationId xmlns:a16="http://schemas.microsoft.com/office/drawing/2014/main" id="{2C444748-5A8D-4B53-89FE-42B455DFA2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5618" y="487090"/>
            <a:ext cx="3588171" cy="589788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descr="Scales of justice with solid fill">
            <a:extLst>
              <a:ext uri="{FF2B5EF4-FFF2-40B4-BE49-F238E27FC236}">
                <a16:creationId xmlns:a16="http://schemas.microsoft.com/office/drawing/2014/main" id="{48E47136-214F-01B7-E31C-EB127E521EC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103637" y="1219380"/>
            <a:ext cx="1806934" cy="1806934"/>
          </a:xfrm>
          <a:prstGeom prst="rect">
            <a:avLst/>
          </a:prstGeom>
        </p:spPr>
      </p:pic>
      <p:sp>
        <p:nvSpPr>
          <p:cNvPr id="42" name="Rectangle 41">
            <a:extLst>
              <a:ext uri="{FF2B5EF4-FFF2-40B4-BE49-F238E27FC236}">
                <a16:creationId xmlns:a16="http://schemas.microsoft.com/office/drawing/2014/main" id="{F4FFA271-A10A-4AC3-8F06-E3313A197A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29502" y="3603670"/>
            <a:ext cx="3601167"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A1BBA90-5669-539C-F771-6E27CC2EE04A}"/>
              </a:ext>
            </a:extLst>
          </p:cNvPr>
          <p:cNvPicPr>
            <a:picLocks noChangeAspect="1"/>
          </p:cNvPicPr>
          <p:nvPr/>
        </p:nvPicPr>
        <p:blipFill>
          <a:blip r:embed="rId11"/>
          <a:stretch>
            <a:fillRect/>
          </a:stretch>
        </p:blipFill>
        <p:spPr>
          <a:xfrm>
            <a:off x="2635654" y="110152"/>
            <a:ext cx="6768574" cy="967368"/>
          </a:xfrm>
          <a:prstGeom prst="rect">
            <a:avLst/>
          </a:prstGeom>
        </p:spPr>
      </p:pic>
      <p:sp>
        <p:nvSpPr>
          <p:cNvPr id="13" name="TextBox 12">
            <a:extLst>
              <a:ext uri="{FF2B5EF4-FFF2-40B4-BE49-F238E27FC236}">
                <a16:creationId xmlns:a16="http://schemas.microsoft.com/office/drawing/2014/main" id="{F0710FF8-0054-F0CF-DDD9-16B8A2FB00B5}"/>
              </a:ext>
            </a:extLst>
          </p:cNvPr>
          <p:cNvSpPr txBox="1"/>
          <p:nvPr/>
        </p:nvSpPr>
        <p:spPr>
          <a:xfrm>
            <a:off x="4475747" y="3268134"/>
            <a:ext cx="3185927" cy="2862322"/>
          </a:xfrm>
          <a:custGeom>
            <a:avLst/>
            <a:gdLst>
              <a:gd name="connsiteX0" fmla="*/ 0 w 3185927"/>
              <a:gd name="connsiteY0" fmla="*/ 0 h 2862322"/>
              <a:gd name="connsiteX1" fmla="*/ 594706 w 3185927"/>
              <a:gd name="connsiteY1" fmla="*/ 0 h 2862322"/>
              <a:gd name="connsiteX2" fmla="*/ 1093835 w 3185927"/>
              <a:gd name="connsiteY2" fmla="*/ 0 h 2862322"/>
              <a:gd name="connsiteX3" fmla="*/ 1656682 w 3185927"/>
              <a:gd name="connsiteY3" fmla="*/ 0 h 2862322"/>
              <a:gd name="connsiteX4" fmla="*/ 2092092 w 3185927"/>
              <a:gd name="connsiteY4" fmla="*/ 0 h 2862322"/>
              <a:gd name="connsiteX5" fmla="*/ 2559361 w 3185927"/>
              <a:gd name="connsiteY5" fmla="*/ 0 h 2862322"/>
              <a:gd name="connsiteX6" fmla="*/ 3185927 w 3185927"/>
              <a:gd name="connsiteY6" fmla="*/ 0 h 2862322"/>
              <a:gd name="connsiteX7" fmla="*/ 3185927 w 3185927"/>
              <a:gd name="connsiteY7" fmla="*/ 543841 h 2862322"/>
              <a:gd name="connsiteX8" fmla="*/ 3185927 w 3185927"/>
              <a:gd name="connsiteY8" fmla="*/ 1116306 h 2862322"/>
              <a:gd name="connsiteX9" fmla="*/ 3185927 w 3185927"/>
              <a:gd name="connsiteY9" fmla="*/ 1746016 h 2862322"/>
              <a:gd name="connsiteX10" fmla="*/ 3185927 w 3185927"/>
              <a:gd name="connsiteY10" fmla="*/ 2347104 h 2862322"/>
              <a:gd name="connsiteX11" fmla="*/ 3185927 w 3185927"/>
              <a:gd name="connsiteY11" fmla="*/ 2862322 h 2862322"/>
              <a:gd name="connsiteX12" fmla="*/ 2686798 w 3185927"/>
              <a:gd name="connsiteY12" fmla="*/ 2862322 h 2862322"/>
              <a:gd name="connsiteX13" fmla="*/ 2219529 w 3185927"/>
              <a:gd name="connsiteY13" fmla="*/ 2862322 h 2862322"/>
              <a:gd name="connsiteX14" fmla="*/ 1624823 w 3185927"/>
              <a:gd name="connsiteY14" fmla="*/ 2862322 h 2862322"/>
              <a:gd name="connsiteX15" fmla="*/ 1093835 w 3185927"/>
              <a:gd name="connsiteY15" fmla="*/ 2862322 h 2862322"/>
              <a:gd name="connsiteX16" fmla="*/ 594706 w 3185927"/>
              <a:gd name="connsiteY16" fmla="*/ 2862322 h 2862322"/>
              <a:gd name="connsiteX17" fmla="*/ 0 w 3185927"/>
              <a:gd name="connsiteY17" fmla="*/ 2862322 h 2862322"/>
              <a:gd name="connsiteX18" fmla="*/ 0 w 3185927"/>
              <a:gd name="connsiteY18" fmla="*/ 2261234 h 2862322"/>
              <a:gd name="connsiteX19" fmla="*/ 0 w 3185927"/>
              <a:gd name="connsiteY19" fmla="*/ 1717393 h 2862322"/>
              <a:gd name="connsiteX20" fmla="*/ 0 w 3185927"/>
              <a:gd name="connsiteY20" fmla="*/ 1116306 h 2862322"/>
              <a:gd name="connsiteX21" fmla="*/ 0 w 3185927"/>
              <a:gd name="connsiteY21" fmla="*/ 601088 h 2862322"/>
              <a:gd name="connsiteX22" fmla="*/ 0 w 3185927"/>
              <a:gd name="connsiteY22" fmla="*/ 0 h 2862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185927" h="2862322" fill="none" extrusionOk="0">
                <a:moveTo>
                  <a:pt x="0" y="0"/>
                </a:moveTo>
                <a:cubicBezTo>
                  <a:pt x="202206" y="-27270"/>
                  <a:pt x="308829" y="58019"/>
                  <a:pt x="594706" y="0"/>
                </a:cubicBezTo>
                <a:cubicBezTo>
                  <a:pt x="880583" y="-58019"/>
                  <a:pt x="876551" y="9006"/>
                  <a:pt x="1093835" y="0"/>
                </a:cubicBezTo>
                <a:cubicBezTo>
                  <a:pt x="1311119" y="-9006"/>
                  <a:pt x="1529258" y="42326"/>
                  <a:pt x="1656682" y="0"/>
                </a:cubicBezTo>
                <a:cubicBezTo>
                  <a:pt x="1784106" y="-42326"/>
                  <a:pt x="1917823" y="2112"/>
                  <a:pt x="2092092" y="0"/>
                </a:cubicBezTo>
                <a:cubicBezTo>
                  <a:pt x="2266361" y="-2112"/>
                  <a:pt x="2405277" y="34934"/>
                  <a:pt x="2559361" y="0"/>
                </a:cubicBezTo>
                <a:cubicBezTo>
                  <a:pt x="2713445" y="-34934"/>
                  <a:pt x="2996272" y="36852"/>
                  <a:pt x="3185927" y="0"/>
                </a:cubicBezTo>
                <a:cubicBezTo>
                  <a:pt x="3192236" y="141863"/>
                  <a:pt x="3135906" y="327859"/>
                  <a:pt x="3185927" y="543841"/>
                </a:cubicBezTo>
                <a:cubicBezTo>
                  <a:pt x="3235948" y="759823"/>
                  <a:pt x="3150816" y="831510"/>
                  <a:pt x="3185927" y="1116306"/>
                </a:cubicBezTo>
                <a:cubicBezTo>
                  <a:pt x="3221038" y="1401102"/>
                  <a:pt x="3154555" y="1474634"/>
                  <a:pt x="3185927" y="1746016"/>
                </a:cubicBezTo>
                <a:cubicBezTo>
                  <a:pt x="3217299" y="2017398"/>
                  <a:pt x="3124597" y="2167277"/>
                  <a:pt x="3185927" y="2347104"/>
                </a:cubicBezTo>
                <a:cubicBezTo>
                  <a:pt x="3247257" y="2526931"/>
                  <a:pt x="3124188" y="2618964"/>
                  <a:pt x="3185927" y="2862322"/>
                </a:cubicBezTo>
                <a:cubicBezTo>
                  <a:pt x="3041427" y="2915391"/>
                  <a:pt x="2871166" y="2806172"/>
                  <a:pt x="2686798" y="2862322"/>
                </a:cubicBezTo>
                <a:cubicBezTo>
                  <a:pt x="2502430" y="2918472"/>
                  <a:pt x="2393920" y="2850220"/>
                  <a:pt x="2219529" y="2862322"/>
                </a:cubicBezTo>
                <a:cubicBezTo>
                  <a:pt x="2045138" y="2874424"/>
                  <a:pt x="1851777" y="2828178"/>
                  <a:pt x="1624823" y="2862322"/>
                </a:cubicBezTo>
                <a:cubicBezTo>
                  <a:pt x="1397869" y="2896466"/>
                  <a:pt x="1303198" y="2842817"/>
                  <a:pt x="1093835" y="2862322"/>
                </a:cubicBezTo>
                <a:cubicBezTo>
                  <a:pt x="884472" y="2881827"/>
                  <a:pt x="788035" y="2824481"/>
                  <a:pt x="594706" y="2862322"/>
                </a:cubicBezTo>
                <a:cubicBezTo>
                  <a:pt x="401377" y="2900163"/>
                  <a:pt x="276163" y="2839511"/>
                  <a:pt x="0" y="2862322"/>
                </a:cubicBezTo>
                <a:cubicBezTo>
                  <a:pt x="-39868" y="2571565"/>
                  <a:pt x="68244" y="2438083"/>
                  <a:pt x="0" y="2261234"/>
                </a:cubicBezTo>
                <a:cubicBezTo>
                  <a:pt x="-68244" y="2084385"/>
                  <a:pt x="8686" y="1879265"/>
                  <a:pt x="0" y="1717393"/>
                </a:cubicBezTo>
                <a:cubicBezTo>
                  <a:pt x="-8686" y="1555521"/>
                  <a:pt x="66349" y="1289756"/>
                  <a:pt x="0" y="1116306"/>
                </a:cubicBezTo>
                <a:cubicBezTo>
                  <a:pt x="-66349" y="942856"/>
                  <a:pt x="15956" y="704403"/>
                  <a:pt x="0" y="601088"/>
                </a:cubicBezTo>
                <a:cubicBezTo>
                  <a:pt x="-15956" y="497773"/>
                  <a:pt x="10106" y="259521"/>
                  <a:pt x="0" y="0"/>
                </a:cubicBezTo>
                <a:close/>
              </a:path>
              <a:path w="3185927" h="2862322" stroke="0" extrusionOk="0">
                <a:moveTo>
                  <a:pt x="0" y="0"/>
                </a:moveTo>
                <a:cubicBezTo>
                  <a:pt x="248314" y="-40507"/>
                  <a:pt x="447684" y="32875"/>
                  <a:pt x="562847" y="0"/>
                </a:cubicBezTo>
                <a:cubicBezTo>
                  <a:pt x="678010" y="-32875"/>
                  <a:pt x="892496" y="44988"/>
                  <a:pt x="998257" y="0"/>
                </a:cubicBezTo>
                <a:cubicBezTo>
                  <a:pt x="1104018" y="-44988"/>
                  <a:pt x="1273691" y="47204"/>
                  <a:pt x="1497386" y="0"/>
                </a:cubicBezTo>
                <a:cubicBezTo>
                  <a:pt x="1721081" y="-47204"/>
                  <a:pt x="1725314" y="36215"/>
                  <a:pt x="1932796" y="0"/>
                </a:cubicBezTo>
                <a:cubicBezTo>
                  <a:pt x="2140278" y="-36215"/>
                  <a:pt x="2331279" y="43106"/>
                  <a:pt x="2495643" y="0"/>
                </a:cubicBezTo>
                <a:cubicBezTo>
                  <a:pt x="2660007" y="-43106"/>
                  <a:pt x="2912168" y="81120"/>
                  <a:pt x="3185927" y="0"/>
                </a:cubicBezTo>
                <a:cubicBezTo>
                  <a:pt x="3233229" y="180728"/>
                  <a:pt x="3158508" y="277656"/>
                  <a:pt x="3185927" y="486595"/>
                </a:cubicBezTo>
                <a:cubicBezTo>
                  <a:pt x="3213346" y="695535"/>
                  <a:pt x="3182656" y="944161"/>
                  <a:pt x="3185927" y="1116306"/>
                </a:cubicBezTo>
                <a:cubicBezTo>
                  <a:pt x="3189198" y="1288451"/>
                  <a:pt x="3184143" y="1400417"/>
                  <a:pt x="3185927" y="1602900"/>
                </a:cubicBezTo>
                <a:cubicBezTo>
                  <a:pt x="3187711" y="1805383"/>
                  <a:pt x="3145045" y="1892323"/>
                  <a:pt x="3185927" y="2089495"/>
                </a:cubicBezTo>
                <a:cubicBezTo>
                  <a:pt x="3226809" y="2286667"/>
                  <a:pt x="3156938" y="2569825"/>
                  <a:pt x="3185927" y="2862322"/>
                </a:cubicBezTo>
                <a:cubicBezTo>
                  <a:pt x="3021694" y="2888580"/>
                  <a:pt x="2797658" y="2828884"/>
                  <a:pt x="2654939" y="2862322"/>
                </a:cubicBezTo>
                <a:cubicBezTo>
                  <a:pt x="2512220" y="2895760"/>
                  <a:pt x="2319872" y="2838674"/>
                  <a:pt x="2219529" y="2862322"/>
                </a:cubicBezTo>
                <a:cubicBezTo>
                  <a:pt x="2119186" y="2885970"/>
                  <a:pt x="1873706" y="2834397"/>
                  <a:pt x="1752260" y="2862322"/>
                </a:cubicBezTo>
                <a:cubicBezTo>
                  <a:pt x="1630814" y="2890247"/>
                  <a:pt x="1381864" y="2827324"/>
                  <a:pt x="1253131" y="2862322"/>
                </a:cubicBezTo>
                <a:cubicBezTo>
                  <a:pt x="1124398" y="2897320"/>
                  <a:pt x="949539" y="2834381"/>
                  <a:pt x="785862" y="2862322"/>
                </a:cubicBezTo>
                <a:cubicBezTo>
                  <a:pt x="622185" y="2890263"/>
                  <a:pt x="265682" y="2858961"/>
                  <a:pt x="0" y="2862322"/>
                </a:cubicBezTo>
                <a:cubicBezTo>
                  <a:pt x="-43614" y="2639971"/>
                  <a:pt x="7814" y="2515851"/>
                  <a:pt x="0" y="2289858"/>
                </a:cubicBezTo>
                <a:cubicBezTo>
                  <a:pt x="-7814" y="2063865"/>
                  <a:pt x="20849" y="1915951"/>
                  <a:pt x="0" y="1746016"/>
                </a:cubicBezTo>
                <a:cubicBezTo>
                  <a:pt x="-20849" y="1576081"/>
                  <a:pt x="3880" y="1293568"/>
                  <a:pt x="0" y="1144929"/>
                </a:cubicBezTo>
                <a:cubicBezTo>
                  <a:pt x="-3880" y="996290"/>
                  <a:pt x="53142" y="738736"/>
                  <a:pt x="0" y="572464"/>
                </a:cubicBezTo>
                <a:cubicBezTo>
                  <a:pt x="-53142" y="406193"/>
                  <a:pt x="62141" y="177078"/>
                  <a:pt x="0" y="0"/>
                </a:cubicBezTo>
                <a:close/>
              </a:path>
            </a:pathLst>
          </a:custGeom>
          <a:solidFill>
            <a:schemeClr val="bg1"/>
          </a:solidFill>
          <a:ln>
            <a:solidFill>
              <a:schemeClr val="tx1"/>
            </a:solidFill>
            <a:extLst>
              <a:ext uri="{C807C97D-BFC1-408E-A445-0C87EB9F89A2}">
                <ask:lineSketchStyleProps xmlns:ask="http://schemas.microsoft.com/office/drawing/2018/sketchyshapes" sd="316480218">
                  <a:prstGeom prst="rect">
                    <a:avLst/>
                  </a:prstGeom>
                  <ask:type>
                    <ask:lineSketchScribble/>
                  </ask:type>
                </ask:lineSketchStyleProps>
              </a:ext>
            </a:extLst>
          </a:ln>
          <a:effectLst>
            <a:outerShdw blurRad="50800" dist="38100" dir="5400000" algn="t" rotWithShape="0">
              <a:prstClr val="black">
                <a:alpha val="40000"/>
              </a:prstClr>
            </a:outerShdw>
          </a:effectLst>
        </p:spPr>
        <p:txBody>
          <a:bodyPr wrap="square" rtlCol="0">
            <a:spAutoFit/>
          </a:bodyPr>
          <a:lstStyle/>
          <a:p>
            <a:pPr algn="ctr"/>
            <a:r>
              <a:rPr lang="en-GB" sz="2000" b="1" dirty="0">
                <a:latin typeface="Aptos" panose="020B0004020202020204" pitchFamily="34" charset="0"/>
              </a:rPr>
              <a:t>IMCA is a legal requirement for people who have been assessed as lacking the capacity to make certain decisions and where they have no other person available to support or represent for them. </a:t>
            </a:r>
          </a:p>
        </p:txBody>
      </p:sp>
      <p:sp>
        <p:nvSpPr>
          <p:cNvPr id="14" name="TextBox 13">
            <a:extLst>
              <a:ext uri="{FF2B5EF4-FFF2-40B4-BE49-F238E27FC236}">
                <a16:creationId xmlns:a16="http://schemas.microsoft.com/office/drawing/2014/main" id="{E1BFF20E-9487-F7F3-2BE2-600901A4442F}"/>
              </a:ext>
            </a:extLst>
          </p:cNvPr>
          <p:cNvSpPr txBox="1"/>
          <p:nvPr/>
        </p:nvSpPr>
        <p:spPr>
          <a:xfrm>
            <a:off x="8387921" y="1975189"/>
            <a:ext cx="3205909" cy="1200329"/>
          </a:xfrm>
          <a:custGeom>
            <a:avLst/>
            <a:gdLst>
              <a:gd name="connsiteX0" fmla="*/ 0 w 3205909"/>
              <a:gd name="connsiteY0" fmla="*/ 0 h 1200329"/>
              <a:gd name="connsiteX1" fmla="*/ 705300 w 3205909"/>
              <a:gd name="connsiteY1" fmla="*/ 0 h 1200329"/>
              <a:gd name="connsiteX2" fmla="*/ 1378541 w 3205909"/>
              <a:gd name="connsiteY2" fmla="*/ 0 h 1200329"/>
              <a:gd name="connsiteX3" fmla="*/ 1923545 w 3205909"/>
              <a:gd name="connsiteY3" fmla="*/ 0 h 1200329"/>
              <a:gd name="connsiteX4" fmla="*/ 2628845 w 3205909"/>
              <a:gd name="connsiteY4" fmla="*/ 0 h 1200329"/>
              <a:gd name="connsiteX5" fmla="*/ 3205909 w 3205909"/>
              <a:gd name="connsiteY5" fmla="*/ 0 h 1200329"/>
              <a:gd name="connsiteX6" fmla="*/ 3205909 w 3205909"/>
              <a:gd name="connsiteY6" fmla="*/ 588161 h 1200329"/>
              <a:gd name="connsiteX7" fmla="*/ 3205909 w 3205909"/>
              <a:gd name="connsiteY7" fmla="*/ 1200329 h 1200329"/>
              <a:gd name="connsiteX8" fmla="*/ 2500609 w 3205909"/>
              <a:gd name="connsiteY8" fmla="*/ 1200329 h 1200329"/>
              <a:gd name="connsiteX9" fmla="*/ 1859427 w 3205909"/>
              <a:gd name="connsiteY9" fmla="*/ 1200329 h 1200329"/>
              <a:gd name="connsiteX10" fmla="*/ 1154127 w 3205909"/>
              <a:gd name="connsiteY10" fmla="*/ 1200329 h 1200329"/>
              <a:gd name="connsiteX11" fmla="*/ 0 w 3205909"/>
              <a:gd name="connsiteY11" fmla="*/ 1200329 h 1200329"/>
              <a:gd name="connsiteX12" fmla="*/ 0 w 3205909"/>
              <a:gd name="connsiteY12" fmla="*/ 612168 h 1200329"/>
              <a:gd name="connsiteX13" fmla="*/ 0 w 3205909"/>
              <a:gd name="connsiteY13" fmla="*/ 0 h 120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05909" h="1200329" fill="none" extrusionOk="0">
                <a:moveTo>
                  <a:pt x="0" y="0"/>
                </a:moveTo>
                <a:cubicBezTo>
                  <a:pt x="218503" y="-29496"/>
                  <a:pt x="376749" y="-22052"/>
                  <a:pt x="705300" y="0"/>
                </a:cubicBezTo>
                <a:cubicBezTo>
                  <a:pt x="1033851" y="22052"/>
                  <a:pt x="1209388" y="-10820"/>
                  <a:pt x="1378541" y="0"/>
                </a:cubicBezTo>
                <a:cubicBezTo>
                  <a:pt x="1547694" y="10820"/>
                  <a:pt x="1787226" y="-25824"/>
                  <a:pt x="1923545" y="0"/>
                </a:cubicBezTo>
                <a:cubicBezTo>
                  <a:pt x="2059864" y="25824"/>
                  <a:pt x="2420752" y="14495"/>
                  <a:pt x="2628845" y="0"/>
                </a:cubicBezTo>
                <a:cubicBezTo>
                  <a:pt x="2836938" y="-14495"/>
                  <a:pt x="3042861" y="-8282"/>
                  <a:pt x="3205909" y="0"/>
                </a:cubicBezTo>
                <a:cubicBezTo>
                  <a:pt x="3215709" y="282723"/>
                  <a:pt x="3219237" y="296514"/>
                  <a:pt x="3205909" y="588161"/>
                </a:cubicBezTo>
                <a:cubicBezTo>
                  <a:pt x="3192581" y="879808"/>
                  <a:pt x="3206370" y="1059796"/>
                  <a:pt x="3205909" y="1200329"/>
                </a:cubicBezTo>
                <a:cubicBezTo>
                  <a:pt x="2981200" y="1230505"/>
                  <a:pt x="2843331" y="1201706"/>
                  <a:pt x="2500609" y="1200329"/>
                </a:cubicBezTo>
                <a:cubicBezTo>
                  <a:pt x="2157887" y="1198952"/>
                  <a:pt x="2072328" y="1174969"/>
                  <a:pt x="1859427" y="1200329"/>
                </a:cubicBezTo>
                <a:cubicBezTo>
                  <a:pt x="1646526" y="1225689"/>
                  <a:pt x="1403381" y="1231500"/>
                  <a:pt x="1154127" y="1200329"/>
                </a:cubicBezTo>
                <a:cubicBezTo>
                  <a:pt x="904873" y="1169158"/>
                  <a:pt x="328637" y="1257860"/>
                  <a:pt x="0" y="1200329"/>
                </a:cubicBezTo>
                <a:cubicBezTo>
                  <a:pt x="-23651" y="971270"/>
                  <a:pt x="-11912" y="900742"/>
                  <a:pt x="0" y="612168"/>
                </a:cubicBezTo>
                <a:cubicBezTo>
                  <a:pt x="11912" y="323594"/>
                  <a:pt x="510" y="234574"/>
                  <a:pt x="0" y="0"/>
                </a:cubicBezTo>
                <a:close/>
              </a:path>
              <a:path w="3205909" h="1200329" stroke="0" extrusionOk="0">
                <a:moveTo>
                  <a:pt x="0" y="0"/>
                </a:moveTo>
                <a:cubicBezTo>
                  <a:pt x="219786" y="-20031"/>
                  <a:pt x="524232" y="11787"/>
                  <a:pt x="705300" y="0"/>
                </a:cubicBezTo>
                <a:cubicBezTo>
                  <a:pt x="886368" y="-11787"/>
                  <a:pt x="1113409" y="-10633"/>
                  <a:pt x="1314423" y="0"/>
                </a:cubicBezTo>
                <a:cubicBezTo>
                  <a:pt x="1515437" y="10633"/>
                  <a:pt x="1700957" y="-27230"/>
                  <a:pt x="1987664" y="0"/>
                </a:cubicBezTo>
                <a:cubicBezTo>
                  <a:pt x="2274371" y="27230"/>
                  <a:pt x="2410411" y="-4099"/>
                  <a:pt x="2628845" y="0"/>
                </a:cubicBezTo>
                <a:cubicBezTo>
                  <a:pt x="2847279" y="4099"/>
                  <a:pt x="2942717" y="6477"/>
                  <a:pt x="3205909" y="0"/>
                </a:cubicBezTo>
                <a:cubicBezTo>
                  <a:pt x="3218600" y="274898"/>
                  <a:pt x="3186889" y="451820"/>
                  <a:pt x="3205909" y="576158"/>
                </a:cubicBezTo>
                <a:cubicBezTo>
                  <a:pt x="3224929" y="700496"/>
                  <a:pt x="3196983" y="1071559"/>
                  <a:pt x="3205909" y="1200329"/>
                </a:cubicBezTo>
                <a:cubicBezTo>
                  <a:pt x="2945941" y="1212674"/>
                  <a:pt x="2659918" y="1225727"/>
                  <a:pt x="2500609" y="1200329"/>
                </a:cubicBezTo>
                <a:cubicBezTo>
                  <a:pt x="2341300" y="1174931"/>
                  <a:pt x="2173303" y="1224479"/>
                  <a:pt x="1891486" y="1200329"/>
                </a:cubicBezTo>
                <a:cubicBezTo>
                  <a:pt x="1609669" y="1176179"/>
                  <a:pt x="1462214" y="1220297"/>
                  <a:pt x="1346482" y="1200329"/>
                </a:cubicBezTo>
                <a:cubicBezTo>
                  <a:pt x="1230750" y="1180361"/>
                  <a:pt x="962543" y="1183143"/>
                  <a:pt x="641182" y="1200329"/>
                </a:cubicBezTo>
                <a:cubicBezTo>
                  <a:pt x="319821" y="1217515"/>
                  <a:pt x="291958" y="1227125"/>
                  <a:pt x="0" y="1200329"/>
                </a:cubicBezTo>
                <a:cubicBezTo>
                  <a:pt x="-18403" y="889505"/>
                  <a:pt x="-22716" y="752814"/>
                  <a:pt x="0" y="576158"/>
                </a:cubicBezTo>
                <a:cubicBezTo>
                  <a:pt x="22716" y="399502"/>
                  <a:pt x="17222" y="263157"/>
                  <a:pt x="0" y="0"/>
                </a:cubicBezTo>
                <a:close/>
              </a:path>
            </a:pathLst>
          </a:custGeom>
          <a:solidFill>
            <a:schemeClr val="bg1"/>
          </a:solidFill>
          <a:ln>
            <a:solidFill>
              <a:schemeClr val="tx1"/>
            </a:solidFill>
            <a:extLst>
              <a:ext uri="{C807C97D-BFC1-408E-A445-0C87EB9F89A2}">
                <ask:lineSketchStyleProps xmlns:ask="http://schemas.microsoft.com/office/drawing/2018/sketchyshapes" sd="2406534683">
                  <a:prstGeom prst="rect">
                    <a:avLst/>
                  </a:prstGeom>
                  <ask:type>
                    <ask:lineSketchFreehand/>
                  </ask:type>
                </ask:lineSketchStyleProps>
              </a:ext>
            </a:extLst>
          </a:ln>
          <a:effectLst>
            <a:outerShdw blurRad="50800" dist="38100" dir="5400000" algn="t" rotWithShape="0">
              <a:prstClr val="black">
                <a:alpha val="40000"/>
              </a:prstClr>
            </a:outerShdw>
          </a:effectLst>
        </p:spPr>
        <p:txBody>
          <a:bodyPr wrap="square" rtlCol="0">
            <a:spAutoFit/>
          </a:bodyPr>
          <a:lstStyle/>
          <a:p>
            <a:pPr algn="ctr"/>
            <a:r>
              <a:rPr lang="en-GB" b="1" dirty="0">
                <a:latin typeface="The Aptos"/>
              </a:rPr>
              <a:t>The IMCA can talk to the person in private and also talk to others who know the person well inc, involved professionals.  </a:t>
            </a:r>
          </a:p>
        </p:txBody>
      </p:sp>
      <p:sp>
        <p:nvSpPr>
          <p:cNvPr id="15" name="TextBox 14">
            <a:extLst>
              <a:ext uri="{FF2B5EF4-FFF2-40B4-BE49-F238E27FC236}">
                <a16:creationId xmlns:a16="http://schemas.microsoft.com/office/drawing/2014/main" id="{6F1B5B8F-E491-BA5D-40B7-4614129C6D97}"/>
              </a:ext>
            </a:extLst>
          </p:cNvPr>
          <p:cNvSpPr txBox="1"/>
          <p:nvPr/>
        </p:nvSpPr>
        <p:spPr>
          <a:xfrm>
            <a:off x="543733" y="1867803"/>
            <a:ext cx="3273907" cy="1200329"/>
          </a:xfrm>
          <a:custGeom>
            <a:avLst/>
            <a:gdLst>
              <a:gd name="connsiteX0" fmla="*/ 0 w 3273907"/>
              <a:gd name="connsiteY0" fmla="*/ 0 h 1200329"/>
              <a:gd name="connsiteX1" fmla="*/ 720260 w 3273907"/>
              <a:gd name="connsiteY1" fmla="*/ 0 h 1200329"/>
              <a:gd name="connsiteX2" fmla="*/ 1407780 w 3273907"/>
              <a:gd name="connsiteY2" fmla="*/ 0 h 1200329"/>
              <a:gd name="connsiteX3" fmla="*/ 1964344 w 3273907"/>
              <a:gd name="connsiteY3" fmla="*/ 0 h 1200329"/>
              <a:gd name="connsiteX4" fmla="*/ 2684604 w 3273907"/>
              <a:gd name="connsiteY4" fmla="*/ 0 h 1200329"/>
              <a:gd name="connsiteX5" fmla="*/ 3273907 w 3273907"/>
              <a:gd name="connsiteY5" fmla="*/ 0 h 1200329"/>
              <a:gd name="connsiteX6" fmla="*/ 3273907 w 3273907"/>
              <a:gd name="connsiteY6" fmla="*/ 588161 h 1200329"/>
              <a:gd name="connsiteX7" fmla="*/ 3273907 w 3273907"/>
              <a:gd name="connsiteY7" fmla="*/ 1200329 h 1200329"/>
              <a:gd name="connsiteX8" fmla="*/ 2553647 w 3273907"/>
              <a:gd name="connsiteY8" fmla="*/ 1200329 h 1200329"/>
              <a:gd name="connsiteX9" fmla="*/ 1898866 w 3273907"/>
              <a:gd name="connsiteY9" fmla="*/ 1200329 h 1200329"/>
              <a:gd name="connsiteX10" fmla="*/ 1178607 w 3273907"/>
              <a:gd name="connsiteY10" fmla="*/ 1200329 h 1200329"/>
              <a:gd name="connsiteX11" fmla="*/ 0 w 3273907"/>
              <a:gd name="connsiteY11" fmla="*/ 1200329 h 1200329"/>
              <a:gd name="connsiteX12" fmla="*/ 0 w 3273907"/>
              <a:gd name="connsiteY12" fmla="*/ 612168 h 1200329"/>
              <a:gd name="connsiteX13" fmla="*/ 0 w 3273907"/>
              <a:gd name="connsiteY13" fmla="*/ 0 h 120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3907" h="1200329" fill="none" extrusionOk="0">
                <a:moveTo>
                  <a:pt x="0" y="0"/>
                </a:moveTo>
                <a:cubicBezTo>
                  <a:pt x="192456" y="-21862"/>
                  <a:pt x="509650" y="-22488"/>
                  <a:pt x="720260" y="0"/>
                </a:cubicBezTo>
                <a:cubicBezTo>
                  <a:pt x="930870" y="22488"/>
                  <a:pt x="1245557" y="-22504"/>
                  <a:pt x="1407780" y="0"/>
                </a:cubicBezTo>
                <a:cubicBezTo>
                  <a:pt x="1570003" y="22504"/>
                  <a:pt x="1765787" y="-19736"/>
                  <a:pt x="1964344" y="0"/>
                </a:cubicBezTo>
                <a:cubicBezTo>
                  <a:pt x="2162901" y="19736"/>
                  <a:pt x="2540546" y="11309"/>
                  <a:pt x="2684604" y="0"/>
                </a:cubicBezTo>
                <a:cubicBezTo>
                  <a:pt x="2828662" y="-11309"/>
                  <a:pt x="3148953" y="-19439"/>
                  <a:pt x="3273907" y="0"/>
                </a:cubicBezTo>
                <a:cubicBezTo>
                  <a:pt x="3283707" y="282723"/>
                  <a:pt x="3287235" y="296514"/>
                  <a:pt x="3273907" y="588161"/>
                </a:cubicBezTo>
                <a:cubicBezTo>
                  <a:pt x="3260579" y="879808"/>
                  <a:pt x="3274368" y="1059796"/>
                  <a:pt x="3273907" y="1200329"/>
                </a:cubicBezTo>
                <a:cubicBezTo>
                  <a:pt x="3067506" y="1167687"/>
                  <a:pt x="2879129" y="1180806"/>
                  <a:pt x="2553647" y="1200329"/>
                </a:cubicBezTo>
                <a:cubicBezTo>
                  <a:pt x="2228165" y="1219852"/>
                  <a:pt x="2130835" y="1217837"/>
                  <a:pt x="1898866" y="1200329"/>
                </a:cubicBezTo>
                <a:cubicBezTo>
                  <a:pt x="1666897" y="1182821"/>
                  <a:pt x="1466525" y="1197604"/>
                  <a:pt x="1178607" y="1200329"/>
                </a:cubicBezTo>
                <a:cubicBezTo>
                  <a:pt x="890689" y="1203054"/>
                  <a:pt x="389211" y="1166160"/>
                  <a:pt x="0" y="1200329"/>
                </a:cubicBezTo>
                <a:cubicBezTo>
                  <a:pt x="-23651" y="971270"/>
                  <a:pt x="-11912" y="900742"/>
                  <a:pt x="0" y="612168"/>
                </a:cubicBezTo>
                <a:cubicBezTo>
                  <a:pt x="11912" y="323594"/>
                  <a:pt x="510" y="234574"/>
                  <a:pt x="0" y="0"/>
                </a:cubicBezTo>
                <a:close/>
              </a:path>
              <a:path w="3273907" h="1200329" stroke="0" extrusionOk="0">
                <a:moveTo>
                  <a:pt x="0" y="0"/>
                </a:moveTo>
                <a:cubicBezTo>
                  <a:pt x="267098" y="13273"/>
                  <a:pt x="424873" y="17791"/>
                  <a:pt x="720260" y="0"/>
                </a:cubicBezTo>
                <a:cubicBezTo>
                  <a:pt x="1015647" y="-17791"/>
                  <a:pt x="1164831" y="2854"/>
                  <a:pt x="1342302" y="0"/>
                </a:cubicBezTo>
                <a:cubicBezTo>
                  <a:pt x="1519773" y="-2854"/>
                  <a:pt x="1787586" y="14240"/>
                  <a:pt x="2029822" y="0"/>
                </a:cubicBezTo>
                <a:cubicBezTo>
                  <a:pt x="2272058" y="-14240"/>
                  <a:pt x="2527463" y="2312"/>
                  <a:pt x="2684604" y="0"/>
                </a:cubicBezTo>
                <a:cubicBezTo>
                  <a:pt x="2841745" y="-2312"/>
                  <a:pt x="3151426" y="-26892"/>
                  <a:pt x="3273907" y="0"/>
                </a:cubicBezTo>
                <a:cubicBezTo>
                  <a:pt x="3286598" y="274898"/>
                  <a:pt x="3254887" y="451820"/>
                  <a:pt x="3273907" y="576158"/>
                </a:cubicBezTo>
                <a:cubicBezTo>
                  <a:pt x="3292927" y="700496"/>
                  <a:pt x="3264981" y="1071559"/>
                  <a:pt x="3273907" y="1200329"/>
                </a:cubicBezTo>
                <a:cubicBezTo>
                  <a:pt x="3056992" y="1196150"/>
                  <a:pt x="2839648" y="1183831"/>
                  <a:pt x="2553647" y="1200329"/>
                </a:cubicBezTo>
                <a:cubicBezTo>
                  <a:pt x="2267646" y="1216827"/>
                  <a:pt x="2110413" y="1197559"/>
                  <a:pt x="1931605" y="1200329"/>
                </a:cubicBezTo>
                <a:cubicBezTo>
                  <a:pt x="1752797" y="1203099"/>
                  <a:pt x="1520032" y="1224468"/>
                  <a:pt x="1375041" y="1200329"/>
                </a:cubicBezTo>
                <a:cubicBezTo>
                  <a:pt x="1230050" y="1176190"/>
                  <a:pt x="911889" y="1236267"/>
                  <a:pt x="654781" y="1200329"/>
                </a:cubicBezTo>
                <a:cubicBezTo>
                  <a:pt x="397673" y="1164391"/>
                  <a:pt x="279472" y="1202056"/>
                  <a:pt x="0" y="1200329"/>
                </a:cubicBezTo>
                <a:cubicBezTo>
                  <a:pt x="-18403" y="889505"/>
                  <a:pt x="-22716" y="752814"/>
                  <a:pt x="0" y="576158"/>
                </a:cubicBezTo>
                <a:cubicBezTo>
                  <a:pt x="22716" y="399502"/>
                  <a:pt x="17222" y="263157"/>
                  <a:pt x="0" y="0"/>
                </a:cubicBezTo>
                <a:close/>
              </a:path>
            </a:pathLst>
          </a:custGeom>
          <a:solidFill>
            <a:schemeClr val="bg1"/>
          </a:solidFill>
          <a:ln>
            <a:solidFill>
              <a:schemeClr val="tx1"/>
            </a:solidFill>
            <a:extLst>
              <a:ext uri="{C807C97D-BFC1-408E-A445-0C87EB9F89A2}">
                <ask:lineSketchStyleProps xmlns:ask="http://schemas.microsoft.com/office/drawing/2018/sketchyshapes" sd="2406534683">
                  <a:prstGeom prst="rect">
                    <a:avLst/>
                  </a:prstGeom>
                  <ask:type>
                    <ask:lineSketchFreehand/>
                  </ask:type>
                </ask:lineSketchStyleProps>
              </a:ext>
            </a:extLst>
          </a:ln>
          <a:effectLst>
            <a:outerShdw blurRad="50800" dist="38100" dir="5400000" algn="t" rotWithShape="0">
              <a:prstClr val="black">
                <a:alpha val="40000"/>
              </a:prstClr>
            </a:outerShdw>
          </a:effectLst>
        </p:spPr>
        <p:txBody>
          <a:bodyPr wrap="square" rtlCol="0">
            <a:spAutoFit/>
          </a:bodyPr>
          <a:lstStyle/>
          <a:p>
            <a:pPr algn="ctr"/>
            <a:r>
              <a:rPr lang="en-GB" b="1" dirty="0">
                <a:latin typeface="Aptos" panose="020B0004020202020204" pitchFamily="34" charset="0"/>
              </a:rPr>
              <a:t>The IMCA looks after the rights of the person and can make challenges to court on behalf of the person.  </a:t>
            </a:r>
          </a:p>
        </p:txBody>
      </p:sp>
      <p:sp>
        <p:nvSpPr>
          <p:cNvPr id="16" name="TextBox 15">
            <a:extLst>
              <a:ext uri="{FF2B5EF4-FFF2-40B4-BE49-F238E27FC236}">
                <a16:creationId xmlns:a16="http://schemas.microsoft.com/office/drawing/2014/main" id="{5FE28345-1BCE-7868-3791-C23D2A0A464A}"/>
              </a:ext>
            </a:extLst>
          </p:cNvPr>
          <p:cNvSpPr txBox="1"/>
          <p:nvPr/>
        </p:nvSpPr>
        <p:spPr>
          <a:xfrm>
            <a:off x="682394" y="5001130"/>
            <a:ext cx="2996588" cy="1200329"/>
          </a:xfrm>
          <a:custGeom>
            <a:avLst/>
            <a:gdLst>
              <a:gd name="connsiteX0" fmla="*/ 0 w 2996588"/>
              <a:gd name="connsiteY0" fmla="*/ 0 h 1200329"/>
              <a:gd name="connsiteX1" fmla="*/ 659249 w 2996588"/>
              <a:gd name="connsiteY1" fmla="*/ 0 h 1200329"/>
              <a:gd name="connsiteX2" fmla="*/ 1288533 w 2996588"/>
              <a:gd name="connsiteY2" fmla="*/ 0 h 1200329"/>
              <a:gd name="connsiteX3" fmla="*/ 1797953 w 2996588"/>
              <a:gd name="connsiteY3" fmla="*/ 0 h 1200329"/>
              <a:gd name="connsiteX4" fmla="*/ 2457202 w 2996588"/>
              <a:gd name="connsiteY4" fmla="*/ 0 h 1200329"/>
              <a:gd name="connsiteX5" fmla="*/ 2996588 w 2996588"/>
              <a:gd name="connsiteY5" fmla="*/ 0 h 1200329"/>
              <a:gd name="connsiteX6" fmla="*/ 2996588 w 2996588"/>
              <a:gd name="connsiteY6" fmla="*/ 588161 h 1200329"/>
              <a:gd name="connsiteX7" fmla="*/ 2996588 w 2996588"/>
              <a:gd name="connsiteY7" fmla="*/ 1200329 h 1200329"/>
              <a:gd name="connsiteX8" fmla="*/ 2337339 w 2996588"/>
              <a:gd name="connsiteY8" fmla="*/ 1200329 h 1200329"/>
              <a:gd name="connsiteX9" fmla="*/ 1738021 w 2996588"/>
              <a:gd name="connsiteY9" fmla="*/ 1200329 h 1200329"/>
              <a:gd name="connsiteX10" fmla="*/ 1078772 w 2996588"/>
              <a:gd name="connsiteY10" fmla="*/ 1200329 h 1200329"/>
              <a:gd name="connsiteX11" fmla="*/ 0 w 2996588"/>
              <a:gd name="connsiteY11" fmla="*/ 1200329 h 1200329"/>
              <a:gd name="connsiteX12" fmla="*/ 0 w 2996588"/>
              <a:gd name="connsiteY12" fmla="*/ 612168 h 1200329"/>
              <a:gd name="connsiteX13" fmla="*/ 0 w 2996588"/>
              <a:gd name="connsiteY13" fmla="*/ 0 h 120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96588" h="1200329" fill="none" extrusionOk="0">
                <a:moveTo>
                  <a:pt x="0" y="0"/>
                </a:moveTo>
                <a:cubicBezTo>
                  <a:pt x="237250" y="-11000"/>
                  <a:pt x="410018" y="-14458"/>
                  <a:pt x="659249" y="0"/>
                </a:cubicBezTo>
                <a:cubicBezTo>
                  <a:pt x="908480" y="14458"/>
                  <a:pt x="1161447" y="-8127"/>
                  <a:pt x="1288533" y="0"/>
                </a:cubicBezTo>
                <a:cubicBezTo>
                  <a:pt x="1415619" y="8127"/>
                  <a:pt x="1567198" y="16876"/>
                  <a:pt x="1797953" y="0"/>
                </a:cubicBezTo>
                <a:cubicBezTo>
                  <a:pt x="2028708" y="-16876"/>
                  <a:pt x="2198680" y="11480"/>
                  <a:pt x="2457202" y="0"/>
                </a:cubicBezTo>
                <a:cubicBezTo>
                  <a:pt x="2715724" y="-11480"/>
                  <a:pt x="2772727" y="26489"/>
                  <a:pt x="2996588" y="0"/>
                </a:cubicBezTo>
                <a:cubicBezTo>
                  <a:pt x="3006388" y="282723"/>
                  <a:pt x="3009916" y="296514"/>
                  <a:pt x="2996588" y="588161"/>
                </a:cubicBezTo>
                <a:cubicBezTo>
                  <a:pt x="2983260" y="879808"/>
                  <a:pt x="2997049" y="1059796"/>
                  <a:pt x="2996588" y="1200329"/>
                </a:cubicBezTo>
                <a:cubicBezTo>
                  <a:pt x="2700957" y="1198686"/>
                  <a:pt x="2506226" y="1232022"/>
                  <a:pt x="2337339" y="1200329"/>
                </a:cubicBezTo>
                <a:cubicBezTo>
                  <a:pt x="2168452" y="1168636"/>
                  <a:pt x="1983875" y="1225410"/>
                  <a:pt x="1738021" y="1200329"/>
                </a:cubicBezTo>
                <a:cubicBezTo>
                  <a:pt x="1492167" y="1175248"/>
                  <a:pt x="1283691" y="1176300"/>
                  <a:pt x="1078772" y="1200329"/>
                </a:cubicBezTo>
                <a:cubicBezTo>
                  <a:pt x="873853" y="1224358"/>
                  <a:pt x="519491" y="1216262"/>
                  <a:pt x="0" y="1200329"/>
                </a:cubicBezTo>
                <a:cubicBezTo>
                  <a:pt x="-23651" y="971270"/>
                  <a:pt x="-11912" y="900742"/>
                  <a:pt x="0" y="612168"/>
                </a:cubicBezTo>
                <a:cubicBezTo>
                  <a:pt x="11912" y="323594"/>
                  <a:pt x="510" y="234574"/>
                  <a:pt x="0" y="0"/>
                </a:cubicBezTo>
                <a:close/>
              </a:path>
              <a:path w="2996588" h="1200329" stroke="0" extrusionOk="0">
                <a:moveTo>
                  <a:pt x="0" y="0"/>
                </a:moveTo>
                <a:cubicBezTo>
                  <a:pt x="182314" y="25277"/>
                  <a:pt x="410579" y="-2521"/>
                  <a:pt x="659249" y="0"/>
                </a:cubicBezTo>
                <a:cubicBezTo>
                  <a:pt x="907919" y="2521"/>
                  <a:pt x="969553" y="-22069"/>
                  <a:pt x="1228601" y="0"/>
                </a:cubicBezTo>
                <a:cubicBezTo>
                  <a:pt x="1487649" y="22069"/>
                  <a:pt x="1671543" y="-8323"/>
                  <a:pt x="1857885" y="0"/>
                </a:cubicBezTo>
                <a:cubicBezTo>
                  <a:pt x="2044227" y="8323"/>
                  <a:pt x="2222983" y="-27872"/>
                  <a:pt x="2457202" y="0"/>
                </a:cubicBezTo>
                <a:cubicBezTo>
                  <a:pt x="2691421" y="27872"/>
                  <a:pt x="2783058" y="11147"/>
                  <a:pt x="2996588" y="0"/>
                </a:cubicBezTo>
                <a:cubicBezTo>
                  <a:pt x="3009279" y="274898"/>
                  <a:pt x="2977568" y="451820"/>
                  <a:pt x="2996588" y="576158"/>
                </a:cubicBezTo>
                <a:cubicBezTo>
                  <a:pt x="3015608" y="700496"/>
                  <a:pt x="2987662" y="1071559"/>
                  <a:pt x="2996588" y="1200329"/>
                </a:cubicBezTo>
                <a:cubicBezTo>
                  <a:pt x="2667611" y="1189964"/>
                  <a:pt x="2645899" y="1220745"/>
                  <a:pt x="2337339" y="1200329"/>
                </a:cubicBezTo>
                <a:cubicBezTo>
                  <a:pt x="2028779" y="1179913"/>
                  <a:pt x="1948313" y="1222306"/>
                  <a:pt x="1767987" y="1200329"/>
                </a:cubicBezTo>
                <a:cubicBezTo>
                  <a:pt x="1587661" y="1178352"/>
                  <a:pt x="1409891" y="1206051"/>
                  <a:pt x="1258567" y="1200329"/>
                </a:cubicBezTo>
                <a:cubicBezTo>
                  <a:pt x="1107243" y="1194607"/>
                  <a:pt x="869784" y="1226407"/>
                  <a:pt x="599318" y="1200329"/>
                </a:cubicBezTo>
                <a:cubicBezTo>
                  <a:pt x="328852" y="1174251"/>
                  <a:pt x="157352" y="1211476"/>
                  <a:pt x="0" y="1200329"/>
                </a:cubicBezTo>
                <a:cubicBezTo>
                  <a:pt x="-18403" y="889505"/>
                  <a:pt x="-22716" y="752814"/>
                  <a:pt x="0" y="576158"/>
                </a:cubicBezTo>
                <a:cubicBezTo>
                  <a:pt x="22716" y="399502"/>
                  <a:pt x="17222" y="263157"/>
                  <a:pt x="0" y="0"/>
                </a:cubicBezTo>
                <a:close/>
              </a:path>
            </a:pathLst>
          </a:custGeom>
          <a:solidFill>
            <a:schemeClr val="bg1"/>
          </a:solidFill>
          <a:ln>
            <a:solidFill>
              <a:schemeClr val="tx1"/>
            </a:solidFill>
            <a:extLst>
              <a:ext uri="{C807C97D-BFC1-408E-A445-0C87EB9F89A2}">
                <ask:lineSketchStyleProps xmlns:ask="http://schemas.microsoft.com/office/drawing/2018/sketchyshapes" sd="2406534683">
                  <a:prstGeom prst="rect">
                    <a:avLst/>
                  </a:prstGeom>
                  <ask:type>
                    <ask:lineSketchFreehand/>
                  </ask:type>
                </ask:lineSketchStyleProps>
              </a:ext>
            </a:extLst>
          </a:ln>
          <a:effectLst>
            <a:outerShdw blurRad="50800" dist="38100" dir="5400000" algn="t" rotWithShape="0">
              <a:prstClr val="black">
                <a:alpha val="40000"/>
              </a:prstClr>
            </a:outerShdw>
          </a:effectLst>
        </p:spPr>
        <p:txBody>
          <a:bodyPr wrap="square" rtlCol="0">
            <a:spAutoFit/>
          </a:bodyPr>
          <a:lstStyle/>
          <a:p>
            <a:pPr algn="ctr"/>
            <a:r>
              <a:rPr lang="en-GB" b="1" dirty="0">
                <a:latin typeface="Aptos" panose="020B0004020202020204" pitchFamily="34" charset="0"/>
              </a:rPr>
              <a:t>The IMCA can attend meetings and discussions being held about the person.</a:t>
            </a:r>
          </a:p>
        </p:txBody>
      </p:sp>
      <p:sp>
        <p:nvSpPr>
          <p:cNvPr id="18" name="TextBox 17">
            <a:extLst>
              <a:ext uri="{FF2B5EF4-FFF2-40B4-BE49-F238E27FC236}">
                <a16:creationId xmlns:a16="http://schemas.microsoft.com/office/drawing/2014/main" id="{634EF6A0-302C-1014-C523-5E3DD7176774}"/>
              </a:ext>
            </a:extLst>
          </p:cNvPr>
          <p:cNvSpPr txBox="1"/>
          <p:nvPr/>
        </p:nvSpPr>
        <p:spPr>
          <a:xfrm>
            <a:off x="8431791" y="4839740"/>
            <a:ext cx="2996588" cy="923330"/>
          </a:xfrm>
          <a:custGeom>
            <a:avLst/>
            <a:gdLst>
              <a:gd name="connsiteX0" fmla="*/ 0 w 2996588"/>
              <a:gd name="connsiteY0" fmla="*/ 0 h 923330"/>
              <a:gd name="connsiteX1" fmla="*/ 659249 w 2996588"/>
              <a:gd name="connsiteY1" fmla="*/ 0 h 923330"/>
              <a:gd name="connsiteX2" fmla="*/ 1288533 w 2996588"/>
              <a:gd name="connsiteY2" fmla="*/ 0 h 923330"/>
              <a:gd name="connsiteX3" fmla="*/ 1797953 w 2996588"/>
              <a:gd name="connsiteY3" fmla="*/ 0 h 923330"/>
              <a:gd name="connsiteX4" fmla="*/ 2457202 w 2996588"/>
              <a:gd name="connsiteY4" fmla="*/ 0 h 923330"/>
              <a:gd name="connsiteX5" fmla="*/ 2996588 w 2996588"/>
              <a:gd name="connsiteY5" fmla="*/ 0 h 923330"/>
              <a:gd name="connsiteX6" fmla="*/ 2996588 w 2996588"/>
              <a:gd name="connsiteY6" fmla="*/ 452432 h 923330"/>
              <a:gd name="connsiteX7" fmla="*/ 2996588 w 2996588"/>
              <a:gd name="connsiteY7" fmla="*/ 923330 h 923330"/>
              <a:gd name="connsiteX8" fmla="*/ 2337339 w 2996588"/>
              <a:gd name="connsiteY8" fmla="*/ 923330 h 923330"/>
              <a:gd name="connsiteX9" fmla="*/ 1738021 w 2996588"/>
              <a:gd name="connsiteY9" fmla="*/ 923330 h 923330"/>
              <a:gd name="connsiteX10" fmla="*/ 1078772 w 2996588"/>
              <a:gd name="connsiteY10" fmla="*/ 923330 h 923330"/>
              <a:gd name="connsiteX11" fmla="*/ 0 w 2996588"/>
              <a:gd name="connsiteY11" fmla="*/ 923330 h 923330"/>
              <a:gd name="connsiteX12" fmla="*/ 0 w 2996588"/>
              <a:gd name="connsiteY12" fmla="*/ 470898 h 923330"/>
              <a:gd name="connsiteX13" fmla="*/ 0 w 2996588"/>
              <a:gd name="connsiteY13" fmla="*/ 0 h 923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96588" h="923330" fill="none" extrusionOk="0">
                <a:moveTo>
                  <a:pt x="0" y="0"/>
                </a:moveTo>
                <a:cubicBezTo>
                  <a:pt x="237250" y="-11000"/>
                  <a:pt x="410018" y="-14458"/>
                  <a:pt x="659249" y="0"/>
                </a:cubicBezTo>
                <a:cubicBezTo>
                  <a:pt x="908480" y="14458"/>
                  <a:pt x="1161447" y="-8127"/>
                  <a:pt x="1288533" y="0"/>
                </a:cubicBezTo>
                <a:cubicBezTo>
                  <a:pt x="1415619" y="8127"/>
                  <a:pt x="1567198" y="16876"/>
                  <a:pt x="1797953" y="0"/>
                </a:cubicBezTo>
                <a:cubicBezTo>
                  <a:pt x="2028708" y="-16876"/>
                  <a:pt x="2198680" y="11480"/>
                  <a:pt x="2457202" y="0"/>
                </a:cubicBezTo>
                <a:cubicBezTo>
                  <a:pt x="2715724" y="-11480"/>
                  <a:pt x="2772727" y="26489"/>
                  <a:pt x="2996588" y="0"/>
                </a:cubicBezTo>
                <a:cubicBezTo>
                  <a:pt x="3014274" y="163018"/>
                  <a:pt x="2995632" y="300919"/>
                  <a:pt x="2996588" y="452432"/>
                </a:cubicBezTo>
                <a:cubicBezTo>
                  <a:pt x="2997544" y="603945"/>
                  <a:pt x="2993804" y="697832"/>
                  <a:pt x="2996588" y="923330"/>
                </a:cubicBezTo>
                <a:cubicBezTo>
                  <a:pt x="2700957" y="921687"/>
                  <a:pt x="2506226" y="955023"/>
                  <a:pt x="2337339" y="923330"/>
                </a:cubicBezTo>
                <a:cubicBezTo>
                  <a:pt x="2168452" y="891637"/>
                  <a:pt x="1983875" y="948411"/>
                  <a:pt x="1738021" y="923330"/>
                </a:cubicBezTo>
                <a:cubicBezTo>
                  <a:pt x="1492167" y="898249"/>
                  <a:pt x="1283691" y="899301"/>
                  <a:pt x="1078772" y="923330"/>
                </a:cubicBezTo>
                <a:cubicBezTo>
                  <a:pt x="873853" y="947359"/>
                  <a:pt x="519491" y="939263"/>
                  <a:pt x="0" y="923330"/>
                </a:cubicBezTo>
                <a:cubicBezTo>
                  <a:pt x="3020" y="827594"/>
                  <a:pt x="13291" y="660225"/>
                  <a:pt x="0" y="470898"/>
                </a:cubicBezTo>
                <a:cubicBezTo>
                  <a:pt x="-13291" y="281571"/>
                  <a:pt x="-9702" y="179837"/>
                  <a:pt x="0" y="0"/>
                </a:cubicBezTo>
                <a:close/>
              </a:path>
              <a:path w="2996588" h="923330" stroke="0" extrusionOk="0">
                <a:moveTo>
                  <a:pt x="0" y="0"/>
                </a:moveTo>
                <a:cubicBezTo>
                  <a:pt x="182314" y="25277"/>
                  <a:pt x="410579" y="-2521"/>
                  <a:pt x="659249" y="0"/>
                </a:cubicBezTo>
                <a:cubicBezTo>
                  <a:pt x="907919" y="2521"/>
                  <a:pt x="969553" y="-22069"/>
                  <a:pt x="1228601" y="0"/>
                </a:cubicBezTo>
                <a:cubicBezTo>
                  <a:pt x="1487649" y="22069"/>
                  <a:pt x="1671543" y="-8323"/>
                  <a:pt x="1857885" y="0"/>
                </a:cubicBezTo>
                <a:cubicBezTo>
                  <a:pt x="2044227" y="8323"/>
                  <a:pt x="2222983" y="-27872"/>
                  <a:pt x="2457202" y="0"/>
                </a:cubicBezTo>
                <a:cubicBezTo>
                  <a:pt x="2691421" y="27872"/>
                  <a:pt x="2783058" y="11147"/>
                  <a:pt x="2996588" y="0"/>
                </a:cubicBezTo>
                <a:cubicBezTo>
                  <a:pt x="2998902" y="113836"/>
                  <a:pt x="2994157" y="291504"/>
                  <a:pt x="2996588" y="443198"/>
                </a:cubicBezTo>
                <a:cubicBezTo>
                  <a:pt x="2999019" y="594892"/>
                  <a:pt x="3000854" y="721118"/>
                  <a:pt x="2996588" y="923330"/>
                </a:cubicBezTo>
                <a:cubicBezTo>
                  <a:pt x="2667611" y="912965"/>
                  <a:pt x="2645899" y="943746"/>
                  <a:pt x="2337339" y="923330"/>
                </a:cubicBezTo>
                <a:cubicBezTo>
                  <a:pt x="2028779" y="902914"/>
                  <a:pt x="1948313" y="945307"/>
                  <a:pt x="1767987" y="923330"/>
                </a:cubicBezTo>
                <a:cubicBezTo>
                  <a:pt x="1587661" y="901353"/>
                  <a:pt x="1409891" y="929052"/>
                  <a:pt x="1258567" y="923330"/>
                </a:cubicBezTo>
                <a:cubicBezTo>
                  <a:pt x="1107243" y="917608"/>
                  <a:pt x="869784" y="949408"/>
                  <a:pt x="599318" y="923330"/>
                </a:cubicBezTo>
                <a:cubicBezTo>
                  <a:pt x="328852" y="897252"/>
                  <a:pt x="157352" y="934477"/>
                  <a:pt x="0" y="923330"/>
                </a:cubicBezTo>
                <a:cubicBezTo>
                  <a:pt x="20531" y="788378"/>
                  <a:pt x="6372" y="599538"/>
                  <a:pt x="0" y="443198"/>
                </a:cubicBezTo>
                <a:cubicBezTo>
                  <a:pt x="-6372" y="286858"/>
                  <a:pt x="-20434" y="158085"/>
                  <a:pt x="0" y="0"/>
                </a:cubicBezTo>
                <a:close/>
              </a:path>
            </a:pathLst>
          </a:custGeom>
          <a:solidFill>
            <a:schemeClr val="bg1"/>
          </a:solidFill>
          <a:ln>
            <a:solidFill>
              <a:schemeClr val="tx1"/>
            </a:solidFill>
            <a:extLst>
              <a:ext uri="{C807C97D-BFC1-408E-A445-0C87EB9F89A2}">
                <ask:lineSketchStyleProps xmlns:ask="http://schemas.microsoft.com/office/drawing/2018/sketchyshapes" sd="2406534683">
                  <a:prstGeom prst="rect">
                    <a:avLst/>
                  </a:prstGeom>
                  <ask:type>
                    <ask:lineSketchFreehand/>
                  </ask:type>
                </ask:lineSketchStyleProps>
              </a:ext>
            </a:extLst>
          </a:ln>
          <a:effectLst>
            <a:outerShdw blurRad="50800" dist="38100" dir="5400000" algn="t" rotWithShape="0">
              <a:prstClr val="black">
                <a:alpha val="40000"/>
              </a:prstClr>
            </a:outerShdw>
          </a:effectLst>
        </p:spPr>
        <p:txBody>
          <a:bodyPr wrap="square" rtlCol="0">
            <a:spAutoFit/>
          </a:bodyPr>
          <a:lstStyle/>
          <a:p>
            <a:pPr algn="ctr"/>
            <a:r>
              <a:rPr lang="en-GB" b="1" dirty="0">
                <a:latin typeface="Aptos" panose="020B0004020202020204" pitchFamily="34" charset="0"/>
              </a:rPr>
              <a:t>IMCAs are accessed through professional’s or decision-maker’s referrals. </a:t>
            </a:r>
          </a:p>
        </p:txBody>
      </p:sp>
      <p:pic>
        <p:nvPicPr>
          <p:cNvPr id="29" name="Graphic 28" descr="Receiver with solid fill">
            <a:extLst>
              <a:ext uri="{FF2B5EF4-FFF2-40B4-BE49-F238E27FC236}">
                <a16:creationId xmlns:a16="http://schemas.microsoft.com/office/drawing/2014/main" id="{2F459817-384E-515F-7EF1-01913C622398}"/>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404228" y="3694597"/>
            <a:ext cx="1173297" cy="1173297"/>
          </a:xfrm>
          <a:prstGeom prst="rect">
            <a:avLst/>
          </a:prstGeom>
        </p:spPr>
      </p:pic>
    </p:spTree>
    <p:extLst>
      <p:ext uri="{BB962C8B-B14F-4D97-AF65-F5344CB8AC3E}">
        <p14:creationId xmlns:p14="http://schemas.microsoft.com/office/powerpoint/2010/main" val="3711453106"/>
      </p:ext>
    </p:extLst>
  </p:cSld>
  <p:clrMapOvr>
    <a:masterClrMapping/>
  </p:clrMapOvr>
</p:sld>
</file>

<file path=ppt/theme/theme1.xml><?xml version="1.0" encoding="utf-8"?>
<a:theme xmlns:a="http://schemas.openxmlformats.org/drawingml/2006/main" name="Frame">
  <a:themeElements>
    <a:clrScheme name="Custom 9">
      <a:dk1>
        <a:sysClr val="windowText" lastClr="000000"/>
      </a:dk1>
      <a:lt1>
        <a:sysClr val="window" lastClr="FFFFFF"/>
      </a:lt1>
      <a:dk2>
        <a:srgbClr val="073E87"/>
      </a:dk2>
      <a:lt2>
        <a:srgbClr val="C6E7FC"/>
      </a:lt2>
      <a:accent1>
        <a:srgbClr val="4584D3"/>
      </a:accent1>
      <a:accent2>
        <a:srgbClr val="4584D3"/>
      </a:accent2>
      <a:accent3>
        <a:srgbClr val="4584D3"/>
      </a:accent3>
      <a:accent4>
        <a:srgbClr val="4584D3"/>
      </a:accent4>
      <a:accent5>
        <a:srgbClr val="4584D3"/>
      </a:accent5>
      <a:accent6>
        <a:srgbClr val="0293E0"/>
      </a:accent6>
      <a:hlink>
        <a:srgbClr val="4584D3"/>
      </a:hlink>
      <a:folHlink>
        <a:srgbClr val="4584D3"/>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5CDBC3650391747837A1C3E839AD6FA" ma:contentTypeVersion="17" ma:contentTypeDescription="Create a new document." ma:contentTypeScope="" ma:versionID="4c8095bb4b6dec07851109469ad9cc88">
  <xsd:schema xmlns:xsd="http://www.w3.org/2001/XMLSchema" xmlns:xs="http://www.w3.org/2001/XMLSchema" xmlns:p="http://schemas.microsoft.com/office/2006/metadata/properties" xmlns:ns2="385d646e-eb26-485a-9e18-75e3ebe6e7b4" xmlns:ns3="7dc008a5-5ed2-4e05-8ecd-f2383eab7cb2" xmlns:ns4="3e24bc36-2db9-4dd4-83ef-e2c9c598d6d6" targetNamespace="http://schemas.microsoft.com/office/2006/metadata/properties" ma:root="true" ma:fieldsID="df8b3c7322b8ed7cbfd882aa8b4e355d" ns2:_="" ns3:_="" ns4:_="">
    <xsd:import namespace="385d646e-eb26-485a-9e18-75e3ebe6e7b4"/>
    <xsd:import namespace="7dc008a5-5ed2-4e05-8ecd-f2383eab7cb2"/>
    <xsd:import namespace="3e24bc36-2db9-4dd4-83ef-e2c9c598d6d6"/>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Location" minOccurs="0"/>
                <xsd:element ref="ns2:MediaLengthInSeconds" minOccurs="0"/>
                <xsd:element ref="ns2:lcf76f155ced4ddcb4097134ff3c332f" minOccurs="0"/>
                <xsd:element ref="ns4: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85d646e-eb26-485a-9e18-75e3ebe6e7b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7b6b569b-509a-467d-b105-d97728d3fc1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dc008a5-5ed2-4e05-8ecd-f2383eab7cb2"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e24bc36-2db9-4dd4-83ef-e2c9c598d6d6"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b0af78cc-2973-4a23-bd92-945edf927c43}" ma:internalName="TaxCatchAll" ma:showField="CatchAllData" ma:web="3e24bc36-2db9-4dd4-83ef-e2c9c598d6d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3e24bc36-2db9-4dd4-83ef-e2c9c598d6d6" xsi:nil="true"/>
    <lcf76f155ced4ddcb4097134ff3c332f xmlns="385d646e-eb26-485a-9e18-75e3ebe6e7b4">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haredContentType xmlns="Microsoft.SharePoint.Taxonomy.ContentTypeSync" SourceId="7b6b569b-509a-467d-b105-d97728d3fc11" ContentTypeId="0x0101" PreviousValue="false"/>
</file>

<file path=customXml/itemProps1.xml><?xml version="1.0" encoding="utf-8"?>
<ds:datastoreItem xmlns:ds="http://schemas.openxmlformats.org/officeDocument/2006/customXml" ds:itemID="{B9C09BD7-5461-494D-B4B7-8CEC0C8D5F7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85d646e-eb26-485a-9e18-75e3ebe6e7b4"/>
    <ds:schemaRef ds:uri="7dc008a5-5ed2-4e05-8ecd-f2383eab7cb2"/>
    <ds:schemaRef ds:uri="3e24bc36-2db9-4dd4-83ef-e2c9c598d6d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6339E18-EEDB-44FF-A847-612AAACF2CED}">
  <ds:schemaRefs>
    <ds:schemaRef ds:uri="http://schemas.microsoft.com/office/2006/metadata/properties"/>
    <ds:schemaRef ds:uri="http://schemas.microsoft.com/office/infopath/2007/PartnerControls"/>
    <ds:schemaRef ds:uri="3e24bc36-2db9-4dd4-83ef-e2c9c598d6d6"/>
    <ds:schemaRef ds:uri="385d646e-eb26-485a-9e18-75e3ebe6e7b4"/>
  </ds:schemaRefs>
</ds:datastoreItem>
</file>

<file path=customXml/itemProps3.xml><?xml version="1.0" encoding="utf-8"?>
<ds:datastoreItem xmlns:ds="http://schemas.openxmlformats.org/officeDocument/2006/customXml" ds:itemID="{8D0887D3-CCAB-4C42-8260-C7EED6095F7B}">
  <ds:schemaRefs>
    <ds:schemaRef ds:uri="http://schemas.microsoft.com/sharepoint/v3/contenttype/forms"/>
  </ds:schemaRefs>
</ds:datastoreItem>
</file>

<file path=customXml/itemProps4.xml><?xml version="1.0" encoding="utf-8"?>
<ds:datastoreItem xmlns:ds="http://schemas.openxmlformats.org/officeDocument/2006/customXml" ds:itemID="{92F4A48D-E3B6-4F02-BBC8-181C7D25FDB3}">
  <ds:schemaRefs>
    <ds:schemaRef ds:uri="Microsoft.SharePoint.Taxonomy.ContentTypeSync"/>
  </ds:schemaRefs>
</ds:datastoreItem>
</file>

<file path=docMetadata/LabelInfo.xml><?xml version="1.0" encoding="utf-8"?>
<clbl:labelList xmlns:clbl="http://schemas.microsoft.com/office/2020/mipLabelMetadata">
  <clbl:label id="{7d396678-c698-4451-b9ab-bac3c3310917}" enabled="1" method="Privileged" siteId="{b524f606-f77a-4aa2-8da2-fe70343b0cce}" contentBits="0" removed="0"/>
</clbl:labelList>
</file>

<file path=docProps/app.xml><?xml version="1.0" encoding="utf-8"?>
<Properties xmlns="http://schemas.openxmlformats.org/officeDocument/2006/extended-properties" xmlns:vt="http://schemas.openxmlformats.org/officeDocument/2006/docPropsVTypes">
  <Template>Frame</Template>
  <TotalTime>1053</TotalTime>
  <Words>1550</Words>
  <Application>Microsoft Office PowerPoint</Application>
  <PresentationFormat>Widescreen</PresentationFormat>
  <Paragraphs>131</Paragraphs>
  <Slides>17</Slides>
  <Notes>11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17</vt:i4>
      </vt:variant>
    </vt:vector>
  </HeadingPairs>
  <TitlesOfParts>
    <vt:vector size="25" baseType="lpstr">
      <vt:lpstr>Aptos</vt:lpstr>
      <vt:lpstr>Arial</vt:lpstr>
      <vt:lpstr>Calibri</vt:lpstr>
      <vt:lpstr>Corbel</vt:lpstr>
      <vt:lpstr>Everybody Aptos</vt:lpstr>
      <vt:lpstr>The Aptos</vt:lpstr>
      <vt:lpstr>Wingdings 2</vt:lpstr>
      <vt:lpstr>Frame</vt:lpstr>
      <vt:lpstr> </vt:lpstr>
      <vt:lpstr>  </vt:lpstr>
      <vt:lpstr> </vt:lpstr>
      <vt:lpstr>PowerPoint Presentation</vt:lpstr>
      <vt:lpstr>  </vt:lpstr>
      <vt:lpstr>PowerPoint Presentation</vt:lpstr>
      <vt:lpstr>PowerPoint Presentation</vt:lpstr>
      <vt:lpstr>Advocates you may have met</vt:lpstr>
      <vt:lpstr>PowerPoint Presentation</vt:lpstr>
      <vt:lpstr>PowerPoint Presentation</vt:lpstr>
      <vt:lpstr>PowerPoint Presentation</vt:lpstr>
      <vt:lpstr>An easy overview of the MCA05. </vt:lpstr>
      <vt:lpstr>PowerPoint Presentation</vt:lpstr>
      <vt:lpstr>PowerPoint Presentation</vt:lpstr>
      <vt:lpstr>PowerPoint Presentation</vt:lpstr>
      <vt:lpstr>PowerPoint Presentation</vt:lpstr>
      <vt:lpst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Claire Gilbert</dc:creator>
  <cp:lastModifiedBy>Jenny Troake</cp:lastModifiedBy>
  <cp:revision>243</cp:revision>
  <dcterms:created xsi:type="dcterms:W3CDTF">2014-08-26T23:49:58Z</dcterms:created>
  <dcterms:modified xsi:type="dcterms:W3CDTF">2023-11-30T10:45:30Z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0x01010075CDBC3650391747837A1C3E839AD6FA</vt:lpwstr>
  </property>
</Properties>
</file>