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7"/>
  </p:notesMasterIdLst>
  <p:sldIdLst>
    <p:sldId id="420" r:id="rId6"/>
    <p:sldId id="422" r:id="rId7"/>
    <p:sldId id="424" r:id="rId8"/>
    <p:sldId id="430" r:id="rId9"/>
    <p:sldId id="426" r:id="rId10"/>
    <p:sldId id="425" r:id="rId11"/>
    <p:sldId id="428" r:id="rId12"/>
    <p:sldId id="427" r:id="rId13"/>
    <p:sldId id="429" r:id="rId14"/>
    <p:sldId id="423" r:id="rId15"/>
    <p:sldId id="43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B8B7AE-9A24-507E-4CBF-8B56FEBE27FD}" v="246" dt="2023-11-07T10:03:09.529"/>
    <p1510:client id="{5D2B605A-62A8-021B-5809-4EFF0881D5AE}" v="7" dt="2023-10-31T11:25:05.601"/>
    <p1510:client id="{D25ED983-AABB-600F-A6C9-CBB9EE84EE00}" v="527" dt="2023-10-31T11:20:35.6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0" autoAdjust="0"/>
    <p:restoredTop sz="94660"/>
  </p:normalViewPr>
  <p:slideViewPr>
    <p:cSldViewPr snapToGrid="0">
      <p:cViewPr varScale="1">
        <p:scale>
          <a:sx n="80" d="100"/>
          <a:sy n="80" d="100"/>
        </p:scale>
        <p:origin x="48" y="10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9600E5-23CC-479B-8D9F-F1B0D1AE2865}" type="datetimeFigureOut">
              <a:rPr lang="en-GB" smtClean="0"/>
              <a:t>30/11/2023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80BF87-FB9B-49D5-B746-BFFD87B62A3A}" type="slidenum">
              <a:rPr lang="en-GB" smtClean="0"/>
              <a:t>‹#›</a:t>
            </a:fld>
            <a:endParaRPr lang="en-GB"/>
          </a:p>
        </p:txBody>
      </p:sp>
    </p:spTree>
    <p:extLst>
      <p:ext uri="{BB962C8B-B14F-4D97-AF65-F5344CB8AC3E}">
        <p14:creationId xmlns:p14="http://schemas.microsoft.com/office/powerpoint/2010/main" val="312124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walthamforest.gov.uk/families-young-people-and-children/child-protection/multi-agency-safeguarding-hub-mash/independent-advocacy"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77EEE148-9334-A44B-B279-9BBC7E5CB2EB}"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4562340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Facilitator notes/script</a:t>
            </a:r>
          </a:p>
          <a:p>
            <a:endParaRPr lang="en-GB" dirty="0"/>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Since 2020 in Somerset there have been at least 4 DHR’s relating to victims over 60 – 2 homicides and 2 domestic abuse related suicides. In these four cases the significant other / person causing harm was their spouse.</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Of the homicide victims one was male, one was female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Of the suicide victims one was male, one was female.</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Learning from these reviews highlight the importance of understanding the complexities of different relationships dynamics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ie</a:t>
            </a:r>
            <a:r>
              <a:rPr lang="en-GB" sz="1800" dirty="0">
                <a:effectLst/>
                <a:latin typeface="Calibri" panose="020F0502020204030204" pitchFamily="34" charset="0"/>
                <a:ea typeface="Calibri" panose="020F0502020204030204" pitchFamily="34" charset="0"/>
                <a:cs typeface="Times New Roman" panose="02020603050405020304" pitchFamily="18" charset="0"/>
              </a:rPr>
              <a:t> Son/daughter- Mother/son- father/son-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Professionals have ben found to be ‘dismissive’ of concerns around elder domestic abuse suggesting victim has lived with abuse for many years and the risk for significant harm in assessed as being relatively low</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Local learning reviews drew out the importance of health professionals understanding of the </a:t>
            </a:r>
            <a:r>
              <a:rPr lang="en-US" sz="2800" dirty="0"/>
              <a:t>Domestic abuse Routine Enquiry ensuring that health professionals are aware of the indicators of domestic abuse, the associated risks to victims of domestic abuse and know how to </a:t>
            </a:r>
            <a:r>
              <a:rPr lang="en-US" sz="2800" dirty="0" err="1"/>
              <a:t>utilise</a:t>
            </a:r>
            <a:r>
              <a:rPr lang="en-US" sz="2800" dirty="0"/>
              <a:t> their professional curiosity combined with their inherent patient care skills, to sensitively ask questions, listen to the patient’s response/disclosure, assess the risk and take appropriate action to keep the patient safe.</a:t>
            </a:r>
          </a:p>
          <a:p>
            <a:pPr>
              <a:lnSpc>
                <a:spcPct val="107000"/>
              </a:lnSpc>
              <a:spcAft>
                <a:spcPts val="800"/>
              </a:spcAft>
            </a:pPr>
            <a:endParaRPr lang="en-US" sz="2800" dirty="0"/>
          </a:p>
          <a:p>
            <a:r>
              <a:rPr lang="en-GB" sz="1800" dirty="0">
                <a:solidFill>
                  <a:srgbClr val="1F3864"/>
                </a:solidFill>
                <a:effectLst/>
                <a:latin typeface="Arial" panose="020B0604020202020204" pitchFamily="34" charset="0"/>
                <a:ea typeface="Calibri" panose="020F0502020204030204" pitchFamily="34" charset="0"/>
                <a:cs typeface="Calibri" panose="020F0502020204030204" pitchFamily="34" charset="0"/>
              </a:rPr>
              <a:t>The Department of Health has recognised Domestic Violence and Abuse as a serious Public Health issue. Health Service colleagues have a valuable contribution to make in the identification and response to patients exposed to domestic violence and abuse. The NHS is the one service that almost all victims of abuse will encounter at some point in their lives.</a:t>
            </a:r>
            <a:endParaRPr lang="en-GB" sz="180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endParaRPr>
          </a:p>
          <a:p>
            <a:r>
              <a:rPr lang="en-GB" sz="1800">
                <a:solidFill>
                  <a:srgbClr val="1F3864"/>
                </a:solidFill>
                <a:effectLst/>
                <a:latin typeface="Arial" panose="020B0604020202020204" pitchFamily="34" charset="0"/>
                <a:ea typeface="Calibri" panose="020F0502020204030204" pitchFamily="34" charset="0"/>
                <a:cs typeface="Calibri" panose="020F0502020204030204" pitchFamily="34" charset="0"/>
              </a:rPr>
              <a:t> </a:t>
            </a:r>
            <a:endParaRPr lang="en-GB" sz="1800">
              <a:solidFill>
                <a:srgbClr val="000000"/>
              </a:solidFill>
              <a:effectLst/>
              <a:latin typeface="Trebuchet MS" panose="020B0603020202020204" pitchFamily="34" charset="0"/>
              <a:ea typeface="Calibri" panose="020F0502020204030204" pitchFamily="34" charset="0"/>
              <a:cs typeface="Calibri" panose="020F0502020204030204" pitchFamily="34" charset="0"/>
            </a:endParaRPr>
          </a:p>
          <a:p>
            <a:pPr>
              <a:lnSpc>
                <a:spcPct val="107000"/>
              </a:lnSpc>
              <a:spcAft>
                <a:spcPts val="80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77EEE148-9334-A44B-B279-9BBC7E5CB2EB}"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997199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Facilitator notes/script</a:t>
            </a:r>
          </a:p>
          <a:p>
            <a:endParaRPr lang="en-GB" dirty="0"/>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Since 2020 in Somerset there have been at least 4 DHR’s relating to victims over 60 – 2 homicides and 2 domestic abuse related suicides. In these four cases the significant other / person causing harm was their spouse.</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Of the homicide victims one was male, one was female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Of the suicide victims one was male, one was female.</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Learning from these reviews highlight the importance of understanding the complexities of different relationships dynamics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ie</a:t>
            </a:r>
            <a:r>
              <a:rPr lang="en-GB" sz="1800" dirty="0">
                <a:effectLst/>
                <a:latin typeface="Calibri" panose="020F0502020204030204" pitchFamily="34" charset="0"/>
                <a:ea typeface="Calibri" panose="020F0502020204030204" pitchFamily="34" charset="0"/>
                <a:cs typeface="Times New Roman" panose="02020603050405020304" pitchFamily="18" charset="0"/>
              </a:rPr>
              <a:t> Son/daughter- Mother/son- father/son-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Professionals have ben found to be ‘dismissive’ of concerns around elder domestic abuse suggesting victim has lived with abuse for many years and the risk for significant harm in assessed as being relatively low</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Local learning reviews drew out the importance of health professionals understanding of the </a:t>
            </a:r>
            <a:r>
              <a:rPr lang="en-US" sz="2800" dirty="0"/>
              <a:t>Domestic abuse Routine Enquiry ensuring that health professionals are aware of the indicators of domestic abuse, the associated risks to victims of domestic abuse and know how to </a:t>
            </a:r>
            <a:r>
              <a:rPr lang="en-US" sz="2800" dirty="0" err="1"/>
              <a:t>utilise</a:t>
            </a:r>
            <a:r>
              <a:rPr lang="en-US" sz="2800" dirty="0"/>
              <a:t> their professional curiosity combined with their inherent patient care skills, to sensitively ask questions, listen to the patient’s response/disclosure, assess the risk and take appropriate action to keep the patient safe.</a:t>
            </a:r>
          </a:p>
          <a:p>
            <a:pPr>
              <a:lnSpc>
                <a:spcPct val="107000"/>
              </a:lnSpc>
              <a:spcAft>
                <a:spcPts val="800"/>
              </a:spcAft>
            </a:pPr>
            <a:endParaRPr lang="en-US" sz="2800" dirty="0"/>
          </a:p>
          <a:p>
            <a:r>
              <a:rPr lang="en-GB" sz="1800" dirty="0">
                <a:solidFill>
                  <a:srgbClr val="1F3864"/>
                </a:solidFill>
                <a:effectLst/>
                <a:latin typeface="Arial" panose="020B0604020202020204" pitchFamily="34" charset="0"/>
                <a:ea typeface="Calibri" panose="020F0502020204030204" pitchFamily="34" charset="0"/>
                <a:cs typeface="Calibri" panose="020F0502020204030204" pitchFamily="34" charset="0"/>
              </a:rPr>
              <a:t>The Department of Health has recognised Domestic Violence and Abuse as a serious Public Health issue. Health Service colleagues have a valuable contribution to make in the identification and response to patients exposed to domestic violence and abuse. The NHS is the one service that almost all victims of abuse will encounter at some point in their lives.</a:t>
            </a:r>
            <a:endParaRPr lang="en-GB" sz="180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endParaRPr>
          </a:p>
          <a:p>
            <a:r>
              <a:rPr lang="en-GB" sz="1800">
                <a:solidFill>
                  <a:srgbClr val="1F3864"/>
                </a:solidFill>
                <a:effectLst/>
                <a:latin typeface="Arial" panose="020B0604020202020204" pitchFamily="34" charset="0"/>
                <a:ea typeface="Calibri" panose="020F0502020204030204" pitchFamily="34" charset="0"/>
                <a:cs typeface="Calibri" panose="020F0502020204030204" pitchFamily="34" charset="0"/>
              </a:rPr>
              <a:t> </a:t>
            </a:r>
            <a:endParaRPr lang="en-GB" sz="1800">
              <a:solidFill>
                <a:srgbClr val="000000"/>
              </a:solidFill>
              <a:effectLst/>
              <a:latin typeface="Trebuchet MS" panose="020B0603020202020204" pitchFamily="34" charset="0"/>
              <a:ea typeface="Calibri" panose="020F0502020204030204" pitchFamily="34" charset="0"/>
              <a:cs typeface="Calibri" panose="020F0502020204030204" pitchFamily="34" charset="0"/>
            </a:endParaRPr>
          </a:p>
          <a:p>
            <a:pPr>
              <a:lnSpc>
                <a:spcPct val="107000"/>
              </a:lnSpc>
              <a:spcAft>
                <a:spcPts val="80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77EEE148-9334-A44B-B279-9BBC7E5CB2EB}"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195806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800" dirty="0">
              <a:cs typeface="Calibri"/>
            </a:endParaRPr>
          </a:p>
        </p:txBody>
      </p:sp>
      <p:sp>
        <p:nvSpPr>
          <p:cNvPr id="4" name="Slide Number Placeholder 3"/>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77EEE148-9334-A44B-B279-9BBC7E5CB2EB}"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257072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77EEE148-9334-A44B-B279-9BBC7E5CB2EB}"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727511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77EEE148-9334-A44B-B279-9BBC7E5CB2EB}"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023411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77EEE148-9334-A44B-B279-9BBC7E5CB2EB}"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699795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Facilitator notes/script</a:t>
            </a:r>
          </a:p>
          <a:p>
            <a:endParaRPr lang="en-GB" dirty="0"/>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Since 2020 in Somerset there have been at least 4 DHR’s relating to victims over 60 – 2 homicides and 2 domestic abuse related suicides. In these four cases the significant other / person causing harm was their spouse.</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Of the homicide victims one was male, one was female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Of the suicide victims one was male, one was female.</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Learning from these reviews highlight the importance of understanding the complexities of different relationships dynamics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ie</a:t>
            </a:r>
            <a:r>
              <a:rPr lang="en-GB" sz="1800" dirty="0">
                <a:effectLst/>
                <a:latin typeface="Calibri" panose="020F0502020204030204" pitchFamily="34" charset="0"/>
                <a:ea typeface="Calibri" panose="020F0502020204030204" pitchFamily="34" charset="0"/>
                <a:cs typeface="Times New Roman" panose="02020603050405020304" pitchFamily="18" charset="0"/>
              </a:rPr>
              <a:t> Son/daughter- Mother/son- father/son-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Professionals have ben found to be ‘dismissive’ of concerns around elder domestic abuse suggesting victim has lived with abuse for many years and the risk for significant harm in assessed as being relatively low</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Local learning reviews drew out the importance of health professionals understanding of the </a:t>
            </a:r>
            <a:r>
              <a:rPr lang="en-US" sz="2800" dirty="0"/>
              <a:t>Domestic abuse Routine Enquiry ensuring that health professionals are aware of the indicators of domestic abuse, the associated risks to victims of domestic abuse and know how to </a:t>
            </a:r>
            <a:r>
              <a:rPr lang="en-US" sz="2800" dirty="0" err="1"/>
              <a:t>utilise</a:t>
            </a:r>
            <a:r>
              <a:rPr lang="en-US" sz="2800" dirty="0"/>
              <a:t> their professional curiosity combined with their inherent patient care skills, to sensitively ask questions, listen to the patient’s response/disclosure, assess the risk and take appropriate action to keep the patient safe.</a:t>
            </a:r>
          </a:p>
          <a:p>
            <a:pPr>
              <a:lnSpc>
                <a:spcPct val="107000"/>
              </a:lnSpc>
              <a:spcAft>
                <a:spcPts val="800"/>
              </a:spcAft>
            </a:pPr>
            <a:endParaRPr lang="en-US" sz="2800" dirty="0"/>
          </a:p>
          <a:p>
            <a:r>
              <a:rPr lang="en-GB" sz="1800" dirty="0">
                <a:solidFill>
                  <a:srgbClr val="1F3864"/>
                </a:solidFill>
                <a:effectLst/>
                <a:latin typeface="Arial" panose="020B0604020202020204" pitchFamily="34" charset="0"/>
                <a:ea typeface="Calibri" panose="020F0502020204030204" pitchFamily="34" charset="0"/>
                <a:cs typeface="Calibri" panose="020F0502020204030204" pitchFamily="34" charset="0"/>
              </a:rPr>
              <a:t>The Department of Health has recognised Domestic Violence and Abuse as a serious Public Health issue. Health Service colleagues have a valuable contribution to make in the identification and response to patients exposed to domestic violence and abuse. The NHS is the one service that almost all victims of abuse will encounter at some point in their lives.</a:t>
            </a:r>
            <a:endParaRPr lang="en-GB" sz="180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endParaRPr>
          </a:p>
          <a:p>
            <a:r>
              <a:rPr lang="en-GB" sz="1800">
                <a:solidFill>
                  <a:srgbClr val="1F3864"/>
                </a:solidFill>
                <a:effectLst/>
                <a:latin typeface="Arial" panose="020B0604020202020204" pitchFamily="34" charset="0"/>
                <a:ea typeface="Calibri" panose="020F0502020204030204" pitchFamily="34" charset="0"/>
                <a:cs typeface="Calibri" panose="020F0502020204030204" pitchFamily="34" charset="0"/>
              </a:rPr>
              <a:t> </a:t>
            </a:r>
            <a:endParaRPr lang="en-GB" sz="1800">
              <a:solidFill>
                <a:srgbClr val="000000"/>
              </a:solidFill>
              <a:effectLst/>
              <a:latin typeface="Trebuchet MS" panose="020B0603020202020204" pitchFamily="34" charset="0"/>
              <a:ea typeface="Calibri" panose="020F0502020204030204" pitchFamily="34" charset="0"/>
              <a:cs typeface="Calibri" panose="020F0502020204030204" pitchFamily="34" charset="0"/>
            </a:endParaRPr>
          </a:p>
          <a:p>
            <a:pPr>
              <a:lnSpc>
                <a:spcPct val="107000"/>
              </a:lnSpc>
              <a:spcAft>
                <a:spcPts val="80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77EEE148-9334-A44B-B279-9BBC7E5CB2EB}"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49012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000000"/>
              </a:solidFill>
              <a:effectLst/>
              <a:latin typeface="Calibri"/>
              <a:ea typeface="Calibri" panose="020F0502020204030204" pitchFamily="34" charset="0"/>
              <a:cs typeface="Calibri" panose="020F0502020204030204" pitchFamily="34" charset="0"/>
            </a:endParaRPr>
          </a:p>
          <a:p>
            <a:r>
              <a:rPr lang="en-GB" sz="1800" dirty="0">
                <a:solidFill>
                  <a:srgbClr val="1F3864"/>
                </a:solidFill>
                <a:effectLst/>
                <a:latin typeface="Arial"/>
                <a:ea typeface="Calibri" panose="020F0502020204030204" pitchFamily="34" charset="0"/>
                <a:cs typeface="Arial"/>
              </a:rPr>
              <a:t> </a:t>
            </a:r>
            <a:endParaRPr lang="en-GB" sz="1800" dirty="0">
              <a:solidFill>
                <a:srgbClr val="000000"/>
              </a:solidFill>
              <a:effectLst/>
              <a:latin typeface="Arial"/>
              <a:ea typeface="Calibri" panose="020F0502020204030204" pitchFamily="34" charset="0"/>
              <a:cs typeface="Arial"/>
            </a:endParaRPr>
          </a:p>
          <a:p>
            <a:pPr>
              <a:lnSpc>
                <a:spcPct val="107000"/>
              </a:lnSpc>
              <a:spcAft>
                <a:spcPts val="80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77EEE148-9334-A44B-B279-9BBC7E5CB2EB}"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334815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77EEE148-9334-A44B-B279-9BBC7E5CB2EB}"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486309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solidFill>
                  <a:srgbClr val="000000"/>
                </a:solidFill>
              </a:rPr>
              <a:t>The scale of the enquiry, who leads it, the format it takes and how long, will depend on the particular circumstances.</a:t>
            </a:r>
            <a:endParaRPr lang="en-US"/>
          </a:p>
          <a:p>
            <a:r>
              <a:rPr lang="en-GB" dirty="0">
                <a:solidFill>
                  <a:srgbClr val="000000"/>
                </a:solidFill>
              </a:rPr>
              <a:t>It will usually start with asking the adult about their view and wishes, which will often determine what next steps to take.</a:t>
            </a:r>
            <a:endParaRPr lang="en-GB" dirty="0"/>
          </a:p>
          <a:p>
            <a:r>
              <a:rPr lang="en-GB" dirty="0">
                <a:solidFill>
                  <a:srgbClr val="000000"/>
                </a:solidFill>
              </a:rPr>
              <a:t>All those involved in an enquiry must focus on improving the adult's well-being and work together toward that shared aim. At this stage, the local authority also has a duty to consider whether the adult requires an </a:t>
            </a:r>
            <a:r>
              <a:rPr lang="en-GB" u="sng" dirty="0">
                <a:solidFill>
                  <a:srgbClr val="000000"/>
                </a:solidFill>
                <a:hlinkClick r:id="rId3"/>
              </a:rPr>
              <a:t>independent advocate</a:t>
            </a:r>
            <a:r>
              <a:rPr lang="en-GB" dirty="0">
                <a:solidFill>
                  <a:srgbClr val="000000"/>
                </a:solidFill>
              </a:rPr>
              <a:t> to represent and support the adult in the enquiry.</a:t>
            </a:r>
            <a:endParaRPr lang="en-GB" dirty="0"/>
          </a:p>
          <a:p>
            <a:r>
              <a:rPr lang="en-GB" dirty="0">
                <a:solidFill>
                  <a:srgbClr val="000000"/>
                </a:solidFill>
              </a:rPr>
              <a:t>The objectives of an enquiry into abuse or neglect are to:</a:t>
            </a:r>
            <a:endParaRPr lang="en-GB" dirty="0"/>
          </a:p>
          <a:p>
            <a:pPr marL="285750" indent="-285750">
              <a:buFont typeface="Arial"/>
              <a:buChar char="•"/>
            </a:pPr>
            <a:r>
              <a:rPr lang="en-GB" dirty="0">
                <a:solidFill>
                  <a:srgbClr val="000000"/>
                </a:solidFill>
              </a:rPr>
              <a:t>establish facts</a:t>
            </a:r>
            <a:endParaRPr lang="en-GB" dirty="0"/>
          </a:p>
          <a:p>
            <a:pPr marL="285750" indent="-285750">
              <a:buFont typeface="Arial"/>
              <a:buChar char="•"/>
            </a:pPr>
            <a:r>
              <a:rPr lang="en-GB" dirty="0">
                <a:solidFill>
                  <a:srgbClr val="000000"/>
                </a:solidFill>
              </a:rPr>
              <a:t>be certain of the adult's views and wishes</a:t>
            </a:r>
            <a:endParaRPr lang="en-GB" dirty="0"/>
          </a:p>
          <a:p>
            <a:pPr marL="285750" indent="-285750">
              <a:buFont typeface="Arial"/>
              <a:buChar char="•"/>
            </a:pPr>
            <a:r>
              <a:rPr lang="en-GB" dirty="0">
                <a:solidFill>
                  <a:srgbClr val="000000"/>
                </a:solidFill>
              </a:rPr>
              <a:t>assess the needs of the adult for protection or support and redress, and how they might be met</a:t>
            </a:r>
            <a:endParaRPr lang="en-GB" dirty="0"/>
          </a:p>
          <a:p>
            <a:pPr marL="285750" indent="-285750">
              <a:buFont typeface="Arial"/>
              <a:buChar char="•"/>
            </a:pPr>
            <a:r>
              <a:rPr lang="en-GB" dirty="0">
                <a:solidFill>
                  <a:srgbClr val="000000"/>
                </a:solidFill>
              </a:rPr>
              <a:t>protect the person from abuse and neglect, in line with the wishes of the adult</a:t>
            </a:r>
            <a:endParaRPr lang="en-GB" dirty="0"/>
          </a:p>
          <a:p>
            <a:pPr marL="285750" indent="-285750">
              <a:buFont typeface="Arial"/>
              <a:buChar char="•"/>
            </a:pPr>
            <a:r>
              <a:rPr lang="en-GB" dirty="0">
                <a:solidFill>
                  <a:srgbClr val="000000"/>
                </a:solidFill>
              </a:rPr>
              <a:t>make decisions about what action should be taken with the person or organisation responsible for the abuse or neglect</a:t>
            </a:r>
            <a:endParaRPr lang="en-GB" dirty="0"/>
          </a:p>
          <a:p>
            <a:pPr marL="285750" indent="-285750">
              <a:buFont typeface="Arial"/>
              <a:buChar char="•"/>
            </a:pPr>
            <a:r>
              <a:rPr lang="en-GB" dirty="0">
                <a:solidFill>
                  <a:srgbClr val="000000"/>
                </a:solidFill>
              </a:rPr>
              <a:t>enable the adult to achieve resolution and recovery</a:t>
            </a:r>
            <a:endParaRPr lang="en-GB" dirty="0"/>
          </a:p>
          <a:p>
            <a:r>
              <a:rPr lang="en-GB" dirty="0">
                <a:solidFill>
                  <a:srgbClr val="000000"/>
                </a:solidFill>
              </a:rPr>
              <a:t>An enquiry could range from a conversation with the adult, or their representative or advocate, prior to initiating a formal enquiry under section 42, right through to a much more formal multi-agency plan or course of action.</a:t>
            </a:r>
            <a:endParaRPr lang="en-GB" dirty="0"/>
          </a:p>
          <a:p>
            <a:r>
              <a:rPr lang="en-GB">
                <a:solidFill>
                  <a:srgbClr val="000000"/>
                </a:solidFill>
              </a:rPr>
              <a:t>What happens as a result of the enquiry should reflect the adult's wishes where possible, as stated by them or by their representative or advocate.</a:t>
            </a:r>
            <a:endParaRPr lang="en-GB"/>
          </a:p>
          <a:p>
            <a:r>
              <a:rPr lang="en-GB" dirty="0">
                <a:solidFill>
                  <a:srgbClr val="000000"/>
                </a:solidFill>
              </a:rPr>
              <a:t>If the adult lacks the capacity to engage with the process, any decision made must be in their best interests and be the correct response to the concern.</a:t>
            </a:r>
            <a:endParaRPr lang="en-GB" dirty="0"/>
          </a:p>
          <a:p>
            <a:endParaRPr lang="en-GB" dirty="0">
              <a:solidFill>
                <a:srgbClr val="000000"/>
              </a:solidFill>
              <a:effectLst/>
              <a:latin typeface="Calibri"/>
              <a:ea typeface="Calibri" panose="020F0502020204030204" pitchFamily="34" charset="0"/>
              <a:cs typeface="Calibri" panose="020F0502020204030204" pitchFamily="34" charset="0"/>
            </a:endParaRPr>
          </a:p>
          <a:p>
            <a:endParaRPr lang="en-GB"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latin typeface="Calibri" panose="020F0502020204030204" pitchFamily="34" charset="0"/>
              <a:cs typeface="Times New Roman" panose="02020603050405020304" pitchFamily="18" charset="0"/>
            </a:endParaRPr>
          </a:p>
          <a:p>
            <a:endParaRPr lang="en-GB" dirty="0">
              <a:cs typeface="Calibri" panose="020F0502020204030204"/>
            </a:endParaRPr>
          </a:p>
        </p:txBody>
      </p:sp>
      <p:sp>
        <p:nvSpPr>
          <p:cNvPr id="4" name="Slide Number Placeholder 3"/>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77EEE148-9334-A44B-B279-9BBC7E5CB2EB}"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181062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1EC71-D8D5-AA57-B1C5-91FF548287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003F790-4DFB-764B-01B3-A906F37C89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BB134B6-32C2-50A9-70A2-63E154BAF35B}"/>
              </a:ext>
            </a:extLst>
          </p:cNvPr>
          <p:cNvSpPr>
            <a:spLocks noGrp="1"/>
          </p:cNvSpPr>
          <p:nvPr>
            <p:ph type="dt" sz="half" idx="10"/>
          </p:nvPr>
        </p:nvSpPr>
        <p:spPr/>
        <p:txBody>
          <a:bodyPr/>
          <a:lstStyle/>
          <a:p>
            <a:fld id="{FADF360B-B8FB-4057-A3C8-EBF1354AFC18}" type="datetimeFigureOut">
              <a:rPr lang="en-GB" smtClean="0"/>
              <a:t>30/11/2023</a:t>
            </a:fld>
            <a:endParaRPr lang="en-GB"/>
          </a:p>
        </p:txBody>
      </p:sp>
      <p:sp>
        <p:nvSpPr>
          <p:cNvPr id="5" name="Footer Placeholder 4">
            <a:extLst>
              <a:ext uri="{FF2B5EF4-FFF2-40B4-BE49-F238E27FC236}">
                <a16:creationId xmlns:a16="http://schemas.microsoft.com/office/drawing/2014/main" id="{338B2221-DBB6-23F1-30B1-DD2EE42622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B71874-D41B-CA88-0650-8607F40A0CBC}"/>
              </a:ext>
            </a:extLst>
          </p:cNvPr>
          <p:cNvSpPr>
            <a:spLocks noGrp="1"/>
          </p:cNvSpPr>
          <p:nvPr>
            <p:ph type="sldNum" sz="quarter" idx="12"/>
          </p:nvPr>
        </p:nvSpPr>
        <p:spPr/>
        <p:txBody>
          <a:bodyPr/>
          <a:lstStyle/>
          <a:p>
            <a:fld id="{7C236F41-099A-4643-82CC-053D75899636}" type="slidenum">
              <a:rPr lang="en-GB" smtClean="0"/>
              <a:t>‹#›</a:t>
            </a:fld>
            <a:endParaRPr lang="en-GB"/>
          </a:p>
        </p:txBody>
      </p:sp>
    </p:spTree>
    <p:extLst>
      <p:ext uri="{BB962C8B-B14F-4D97-AF65-F5344CB8AC3E}">
        <p14:creationId xmlns:p14="http://schemas.microsoft.com/office/powerpoint/2010/main" val="2302189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DF806-3CB7-2905-C006-5FC9A7BEECF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6A72DA6-E572-3156-8E76-464DFA8BA0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9A0C8A-8345-E557-3EC4-3838EB2BFC46}"/>
              </a:ext>
            </a:extLst>
          </p:cNvPr>
          <p:cNvSpPr>
            <a:spLocks noGrp="1"/>
          </p:cNvSpPr>
          <p:nvPr>
            <p:ph type="dt" sz="half" idx="10"/>
          </p:nvPr>
        </p:nvSpPr>
        <p:spPr/>
        <p:txBody>
          <a:bodyPr/>
          <a:lstStyle/>
          <a:p>
            <a:fld id="{FADF360B-B8FB-4057-A3C8-EBF1354AFC18}" type="datetimeFigureOut">
              <a:rPr lang="en-GB" smtClean="0"/>
              <a:t>30/11/2023</a:t>
            </a:fld>
            <a:endParaRPr lang="en-GB"/>
          </a:p>
        </p:txBody>
      </p:sp>
      <p:sp>
        <p:nvSpPr>
          <p:cNvPr id="5" name="Footer Placeholder 4">
            <a:extLst>
              <a:ext uri="{FF2B5EF4-FFF2-40B4-BE49-F238E27FC236}">
                <a16:creationId xmlns:a16="http://schemas.microsoft.com/office/drawing/2014/main" id="{D8AD1AC5-F471-C0E4-4668-E0F36710D7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5A17C1-0454-47C5-804B-80B8891211B8}"/>
              </a:ext>
            </a:extLst>
          </p:cNvPr>
          <p:cNvSpPr>
            <a:spLocks noGrp="1"/>
          </p:cNvSpPr>
          <p:nvPr>
            <p:ph type="sldNum" sz="quarter" idx="12"/>
          </p:nvPr>
        </p:nvSpPr>
        <p:spPr/>
        <p:txBody>
          <a:bodyPr/>
          <a:lstStyle/>
          <a:p>
            <a:fld id="{7C236F41-099A-4643-82CC-053D75899636}" type="slidenum">
              <a:rPr lang="en-GB" smtClean="0"/>
              <a:t>‹#›</a:t>
            </a:fld>
            <a:endParaRPr lang="en-GB"/>
          </a:p>
        </p:txBody>
      </p:sp>
    </p:spTree>
    <p:extLst>
      <p:ext uri="{BB962C8B-B14F-4D97-AF65-F5344CB8AC3E}">
        <p14:creationId xmlns:p14="http://schemas.microsoft.com/office/powerpoint/2010/main" val="3263452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CF3B20-BB3B-A601-5549-BF7546E3283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48DC80F-96BF-79B2-9D86-A48F810EE37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0E32F0-C831-BD74-2A53-BEA6BFF9E234}"/>
              </a:ext>
            </a:extLst>
          </p:cNvPr>
          <p:cNvSpPr>
            <a:spLocks noGrp="1"/>
          </p:cNvSpPr>
          <p:nvPr>
            <p:ph type="dt" sz="half" idx="10"/>
          </p:nvPr>
        </p:nvSpPr>
        <p:spPr/>
        <p:txBody>
          <a:bodyPr/>
          <a:lstStyle/>
          <a:p>
            <a:fld id="{FADF360B-B8FB-4057-A3C8-EBF1354AFC18}" type="datetimeFigureOut">
              <a:rPr lang="en-GB" smtClean="0"/>
              <a:t>30/11/2023</a:t>
            </a:fld>
            <a:endParaRPr lang="en-GB"/>
          </a:p>
        </p:txBody>
      </p:sp>
      <p:sp>
        <p:nvSpPr>
          <p:cNvPr id="5" name="Footer Placeholder 4">
            <a:extLst>
              <a:ext uri="{FF2B5EF4-FFF2-40B4-BE49-F238E27FC236}">
                <a16:creationId xmlns:a16="http://schemas.microsoft.com/office/drawing/2014/main" id="{8B93A15F-F25C-407B-F91C-906C7B964CC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917F25-A836-C8CF-DE04-4F73F3F1CE41}"/>
              </a:ext>
            </a:extLst>
          </p:cNvPr>
          <p:cNvSpPr>
            <a:spLocks noGrp="1"/>
          </p:cNvSpPr>
          <p:nvPr>
            <p:ph type="sldNum" sz="quarter" idx="12"/>
          </p:nvPr>
        </p:nvSpPr>
        <p:spPr/>
        <p:txBody>
          <a:bodyPr/>
          <a:lstStyle/>
          <a:p>
            <a:fld id="{7C236F41-099A-4643-82CC-053D75899636}" type="slidenum">
              <a:rPr lang="en-GB" smtClean="0"/>
              <a:t>‹#›</a:t>
            </a:fld>
            <a:endParaRPr lang="en-GB"/>
          </a:p>
        </p:txBody>
      </p:sp>
    </p:spTree>
    <p:extLst>
      <p:ext uri="{BB962C8B-B14F-4D97-AF65-F5344CB8AC3E}">
        <p14:creationId xmlns:p14="http://schemas.microsoft.com/office/powerpoint/2010/main" val="4097870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EB64E-9D9E-5A25-3135-4FEB1D74F41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FAFF061-EAAA-6CF2-CC42-EA0AC0C5124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40DB3A-26FD-52CF-39DB-DA1795A7DC03}"/>
              </a:ext>
            </a:extLst>
          </p:cNvPr>
          <p:cNvSpPr>
            <a:spLocks noGrp="1"/>
          </p:cNvSpPr>
          <p:nvPr>
            <p:ph type="dt" sz="half" idx="10"/>
          </p:nvPr>
        </p:nvSpPr>
        <p:spPr/>
        <p:txBody>
          <a:bodyPr/>
          <a:lstStyle/>
          <a:p>
            <a:fld id="{FADF360B-B8FB-4057-A3C8-EBF1354AFC18}" type="datetimeFigureOut">
              <a:rPr lang="en-GB" smtClean="0"/>
              <a:t>30/11/2023</a:t>
            </a:fld>
            <a:endParaRPr lang="en-GB"/>
          </a:p>
        </p:txBody>
      </p:sp>
      <p:sp>
        <p:nvSpPr>
          <p:cNvPr id="5" name="Footer Placeholder 4">
            <a:extLst>
              <a:ext uri="{FF2B5EF4-FFF2-40B4-BE49-F238E27FC236}">
                <a16:creationId xmlns:a16="http://schemas.microsoft.com/office/drawing/2014/main" id="{20E7FDEB-39EF-BAC3-9825-09CF137645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5245F1-D3D6-1BDA-DA79-8EE758769284}"/>
              </a:ext>
            </a:extLst>
          </p:cNvPr>
          <p:cNvSpPr>
            <a:spLocks noGrp="1"/>
          </p:cNvSpPr>
          <p:nvPr>
            <p:ph type="sldNum" sz="quarter" idx="12"/>
          </p:nvPr>
        </p:nvSpPr>
        <p:spPr/>
        <p:txBody>
          <a:bodyPr/>
          <a:lstStyle/>
          <a:p>
            <a:fld id="{7C236F41-099A-4643-82CC-053D75899636}" type="slidenum">
              <a:rPr lang="en-GB" smtClean="0"/>
              <a:t>‹#›</a:t>
            </a:fld>
            <a:endParaRPr lang="en-GB"/>
          </a:p>
        </p:txBody>
      </p:sp>
    </p:spTree>
    <p:extLst>
      <p:ext uri="{BB962C8B-B14F-4D97-AF65-F5344CB8AC3E}">
        <p14:creationId xmlns:p14="http://schemas.microsoft.com/office/powerpoint/2010/main" val="188084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EF927-C4BE-DE63-6A52-7C0A197319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A84FF9D-89B2-38B5-A055-214295A269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CA4D28-D3E6-9C7E-6EBC-99AA50EA02D4}"/>
              </a:ext>
            </a:extLst>
          </p:cNvPr>
          <p:cNvSpPr>
            <a:spLocks noGrp="1"/>
          </p:cNvSpPr>
          <p:nvPr>
            <p:ph type="dt" sz="half" idx="10"/>
          </p:nvPr>
        </p:nvSpPr>
        <p:spPr/>
        <p:txBody>
          <a:bodyPr/>
          <a:lstStyle/>
          <a:p>
            <a:fld id="{FADF360B-B8FB-4057-A3C8-EBF1354AFC18}" type="datetimeFigureOut">
              <a:rPr lang="en-GB" smtClean="0"/>
              <a:t>30/11/2023</a:t>
            </a:fld>
            <a:endParaRPr lang="en-GB"/>
          </a:p>
        </p:txBody>
      </p:sp>
      <p:sp>
        <p:nvSpPr>
          <p:cNvPr id="5" name="Footer Placeholder 4">
            <a:extLst>
              <a:ext uri="{FF2B5EF4-FFF2-40B4-BE49-F238E27FC236}">
                <a16:creationId xmlns:a16="http://schemas.microsoft.com/office/drawing/2014/main" id="{C6EC9473-3360-2DB0-106E-FC76A13A6A0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2537DA-472A-FFF6-0B19-7D6DF1AC54EF}"/>
              </a:ext>
            </a:extLst>
          </p:cNvPr>
          <p:cNvSpPr>
            <a:spLocks noGrp="1"/>
          </p:cNvSpPr>
          <p:nvPr>
            <p:ph type="sldNum" sz="quarter" idx="12"/>
          </p:nvPr>
        </p:nvSpPr>
        <p:spPr/>
        <p:txBody>
          <a:bodyPr/>
          <a:lstStyle/>
          <a:p>
            <a:fld id="{7C236F41-099A-4643-82CC-053D75899636}" type="slidenum">
              <a:rPr lang="en-GB" smtClean="0"/>
              <a:t>‹#›</a:t>
            </a:fld>
            <a:endParaRPr lang="en-GB"/>
          </a:p>
        </p:txBody>
      </p:sp>
    </p:spTree>
    <p:extLst>
      <p:ext uri="{BB962C8B-B14F-4D97-AF65-F5344CB8AC3E}">
        <p14:creationId xmlns:p14="http://schemas.microsoft.com/office/powerpoint/2010/main" val="367400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FB241-F1C1-4F20-A71C-E879889DC74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6FECF93-DA27-6839-6C58-50783F1E4B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CED1F1F-5780-8A06-7D99-6E6F01A26D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C4F898F-2BA0-3B8C-7C6F-8CE61EECFBA9}"/>
              </a:ext>
            </a:extLst>
          </p:cNvPr>
          <p:cNvSpPr>
            <a:spLocks noGrp="1"/>
          </p:cNvSpPr>
          <p:nvPr>
            <p:ph type="dt" sz="half" idx="10"/>
          </p:nvPr>
        </p:nvSpPr>
        <p:spPr/>
        <p:txBody>
          <a:bodyPr/>
          <a:lstStyle/>
          <a:p>
            <a:fld id="{FADF360B-B8FB-4057-A3C8-EBF1354AFC18}" type="datetimeFigureOut">
              <a:rPr lang="en-GB" smtClean="0"/>
              <a:t>30/11/2023</a:t>
            </a:fld>
            <a:endParaRPr lang="en-GB"/>
          </a:p>
        </p:txBody>
      </p:sp>
      <p:sp>
        <p:nvSpPr>
          <p:cNvPr id="6" name="Footer Placeholder 5">
            <a:extLst>
              <a:ext uri="{FF2B5EF4-FFF2-40B4-BE49-F238E27FC236}">
                <a16:creationId xmlns:a16="http://schemas.microsoft.com/office/drawing/2014/main" id="{C353951F-04D7-39C4-8C5C-84932ABAB64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D55DE97-3200-F661-04EB-F23FA8ACDA8A}"/>
              </a:ext>
            </a:extLst>
          </p:cNvPr>
          <p:cNvSpPr>
            <a:spLocks noGrp="1"/>
          </p:cNvSpPr>
          <p:nvPr>
            <p:ph type="sldNum" sz="quarter" idx="12"/>
          </p:nvPr>
        </p:nvSpPr>
        <p:spPr/>
        <p:txBody>
          <a:bodyPr/>
          <a:lstStyle/>
          <a:p>
            <a:fld id="{7C236F41-099A-4643-82CC-053D75899636}" type="slidenum">
              <a:rPr lang="en-GB" smtClean="0"/>
              <a:t>‹#›</a:t>
            </a:fld>
            <a:endParaRPr lang="en-GB"/>
          </a:p>
        </p:txBody>
      </p:sp>
    </p:spTree>
    <p:extLst>
      <p:ext uri="{BB962C8B-B14F-4D97-AF65-F5344CB8AC3E}">
        <p14:creationId xmlns:p14="http://schemas.microsoft.com/office/powerpoint/2010/main" val="1994592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48119-2370-53CF-9479-6AE806D94A2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B26DD6D-A0AE-9423-C6C9-7456234A49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CECD02-233E-562B-CDAA-60E456B7D4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9BF6F26-89FD-0FD5-4900-2A55134C2E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4B16D1-FD64-861E-17C4-4ADE260BE68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CCA0916-55B6-3FD1-F174-CA688A220533}"/>
              </a:ext>
            </a:extLst>
          </p:cNvPr>
          <p:cNvSpPr>
            <a:spLocks noGrp="1"/>
          </p:cNvSpPr>
          <p:nvPr>
            <p:ph type="dt" sz="half" idx="10"/>
          </p:nvPr>
        </p:nvSpPr>
        <p:spPr/>
        <p:txBody>
          <a:bodyPr/>
          <a:lstStyle/>
          <a:p>
            <a:fld id="{FADF360B-B8FB-4057-A3C8-EBF1354AFC18}" type="datetimeFigureOut">
              <a:rPr lang="en-GB" smtClean="0"/>
              <a:t>30/11/2023</a:t>
            </a:fld>
            <a:endParaRPr lang="en-GB"/>
          </a:p>
        </p:txBody>
      </p:sp>
      <p:sp>
        <p:nvSpPr>
          <p:cNvPr id="8" name="Footer Placeholder 7">
            <a:extLst>
              <a:ext uri="{FF2B5EF4-FFF2-40B4-BE49-F238E27FC236}">
                <a16:creationId xmlns:a16="http://schemas.microsoft.com/office/drawing/2014/main" id="{E3982BB5-2B17-F2D7-7762-217C117BFC5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2B4B03A-6657-09C4-03C1-303A0931FEE2}"/>
              </a:ext>
            </a:extLst>
          </p:cNvPr>
          <p:cNvSpPr>
            <a:spLocks noGrp="1"/>
          </p:cNvSpPr>
          <p:nvPr>
            <p:ph type="sldNum" sz="quarter" idx="12"/>
          </p:nvPr>
        </p:nvSpPr>
        <p:spPr/>
        <p:txBody>
          <a:bodyPr/>
          <a:lstStyle/>
          <a:p>
            <a:fld id="{7C236F41-099A-4643-82CC-053D75899636}" type="slidenum">
              <a:rPr lang="en-GB" smtClean="0"/>
              <a:t>‹#›</a:t>
            </a:fld>
            <a:endParaRPr lang="en-GB"/>
          </a:p>
        </p:txBody>
      </p:sp>
    </p:spTree>
    <p:extLst>
      <p:ext uri="{BB962C8B-B14F-4D97-AF65-F5344CB8AC3E}">
        <p14:creationId xmlns:p14="http://schemas.microsoft.com/office/powerpoint/2010/main" val="4106255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2C03D-CF6B-C6FC-AB10-99363B503B4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7EEFDAA-FCD5-A6CC-5B36-F74714243450}"/>
              </a:ext>
            </a:extLst>
          </p:cNvPr>
          <p:cNvSpPr>
            <a:spLocks noGrp="1"/>
          </p:cNvSpPr>
          <p:nvPr>
            <p:ph type="dt" sz="half" idx="10"/>
          </p:nvPr>
        </p:nvSpPr>
        <p:spPr/>
        <p:txBody>
          <a:bodyPr/>
          <a:lstStyle/>
          <a:p>
            <a:fld id="{FADF360B-B8FB-4057-A3C8-EBF1354AFC18}" type="datetimeFigureOut">
              <a:rPr lang="en-GB" smtClean="0"/>
              <a:t>30/11/2023</a:t>
            </a:fld>
            <a:endParaRPr lang="en-GB"/>
          </a:p>
        </p:txBody>
      </p:sp>
      <p:sp>
        <p:nvSpPr>
          <p:cNvPr id="4" name="Footer Placeholder 3">
            <a:extLst>
              <a:ext uri="{FF2B5EF4-FFF2-40B4-BE49-F238E27FC236}">
                <a16:creationId xmlns:a16="http://schemas.microsoft.com/office/drawing/2014/main" id="{C72C48ED-A46C-40C0-AB8C-E4E10C8AF09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953144E-2D03-BB02-E9B6-4E969C40B2AA}"/>
              </a:ext>
            </a:extLst>
          </p:cNvPr>
          <p:cNvSpPr>
            <a:spLocks noGrp="1"/>
          </p:cNvSpPr>
          <p:nvPr>
            <p:ph type="sldNum" sz="quarter" idx="12"/>
          </p:nvPr>
        </p:nvSpPr>
        <p:spPr/>
        <p:txBody>
          <a:bodyPr/>
          <a:lstStyle/>
          <a:p>
            <a:fld id="{7C236F41-099A-4643-82CC-053D75899636}" type="slidenum">
              <a:rPr lang="en-GB" smtClean="0"/>
              <a:t>‹#›</a:t>
            </a:fld>
            <a:endParaRPr lang="en-GB"/>
          </a:p>
        </p:txBody>
      </p:sp>
    </p:spTree>
    <p:extLst>
      <p:ext uri="{BB962C8B-B14F-4D97-AF65-F5344CB8AC3E}">
        <p14:creationId xmlns:p14="http://schemas.microsoft.com/office/powerpoint/2010/main" val="1924455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6CD6C1-65EB-A135-7AA5-4EFA9B98C514}"/>
              </a:ext>
            </a:extLst>
          </p:cNvPr>
          <p:cNvSpPr>
            <a:spLocks noGrp="1"/>
          </p:cNvSpPr>
          <p:nvPr>
            <p:ph type="dt" sz="half" idx="10"/>
          </p:nvPr>
        </p:nvSpPr>
        <p:spPr/>
        <p:txBody>
          <a:bodyPr/>
          <a:lstStyle/>
          <a:p>
            <a:fld id="{FADF360B-B8FB-4057-A3C8-EBF1354AFC18}" type="datetimeFigureOut">
              <a:rPr lang="en-GB" smtClean="0"/>
              <a:t>30/11/2023</a:t>
            </a:fld>
            <a:endParaRPr lang="en-GB"/>
          </a:p>
        </p:txBody>
      </p:sp>
      <p:sp>
        <p:nvSpPr>
          <p:cNvPr id="3" name="Footer Placeholder 2">
            <a:extLst>
              <a:ext uri="{FF2B5EF4-FFF2-40B4-BE49-F238E27FC236}">
                <a16:creationId xmlns:a16="http://schemas.microsoft.com/office/drawing/2014/main" id="{ADED9425-486C-3A74-AF67-4C8A3A0A12F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B6506B6-9CCD-7EAF-4E1E-06F1E5205FD8}"/>
              </a:ext>
            </a:extLst>
          </p:cNvPr>
          <p:cNvSpPr>
            <a:spLocks noGrp="1"/>
          </p:cNvSpPr>
          <p:nvPr>
            <p:ph type="sldNum" sz="quarter" idx="12"/>
          </p:nvPr>
        </p:nvSpPr>
        <p:spPr/>
        <p:txBody>
          <a:bodyPr/>
          <a:lstStyle/>
          <a:p>
            <a:fld id="{7C236F41-099A-4643-82CC-053D75899636}" type="slidenum">
              <a:rPr lang="en-GB" smtClean="0"/>
              <a:t>‹#›</a:t>
            </a:fld>
            <a:endParaRPr lang="en-GB"/>
          </a:p>
        </p:txBody>
      </p:sp>
    </p:spTree>
    <p:extLst>
      <p:ext uri="{BB962C8B-B14F-4D97-AF65-F5344CB8AC3E}">
        <p14:creationId xmlns:p14="http://schemas.microsoft.com/office/powerpoint/2010/main" val="1984935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CE448-9444-63A4-E085-645976BE87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368BD6F-2EC0-BF0B-313D-0981E7637B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F7AD180-4CAE-75FF-25E4-339B8988E6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0D3A59-E66E-514D-DD78-36AFF7589919}"/>
              </a:ext>
            </a:extLst>
          </p:cNvPr>
          <p:cNvSpPr>
            <a:spLocks noGrp="1"/>
          </p:cNvSpPr>
          <p:nvPr>
            <p:ph type="dt" sz="half" idx="10"/>
          </p:nvPr>
        </p:nvSpPr>
        <p:spPr/>
        <p:txBody>
          <a:bodyPr/>
          <a:lstStyle/>
          <a:p>
            <a:fld id="{FADF360B-B8FB-4057-A3C8-EBF1354AFC18}" type="datetimeFigureOut">
              <a:rPr lang="en-GB" smtClean="0"/>
              <a:t>30/11/2023</a:t>
            </a:fld>
            <a:endParaRPr lang="en-GB"/>
          </a:p>
        </p:txBody>
      </p:sp>
      <p:sp>
        <p:nvSpPr>
          <p:cNvPr id="6" name="Footer Placeholder 5">
            <a:extLst>
              <a:ext uri="{FF2B5EF4-FFF2-40B4-BE49-F238E27FC236}">
                <a16:creationId xmlns:a16="http://schemas.microsoft.com/office/drawing/2014/main" id="{77CB1E1E-6204-88E4-079B-0D51559A252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98C9C6D-5679-6E87-1B39-62F8AA19C666}"/>
              </a:ext>
            </a:extLst>
          </p:cNvPr>
          <p:cNvSpPr>
            <a:spLocks noGrp="1"/>
          </p:cNvSpPr>
          <p:nvPr>
            <p:ph type="sldNum" sz="quarter" idx="12"/>
          </p:nvPr>
        </p:nvSpPr>
        <p:spPr/>
        <p:txBody>
          <a:bodyPr/>
          <a:lstStyle/>
          <a:p>
            <a:fld id="{7C236F41-099A-4643-82CC-053D75899636}" type="slidenum">
              <a:rPr lang="en-GB" smtClean="0"/>
              <a:t>‹#›</a:t>
            </a:fld>
            <a:endParaRPr lang="en-GB"/>
          </a:p>
        </p:txBody>
      </p:sp>
    </p:spTree>
    <p:extLst>
      <p:ext uri="{BB962C8B-B14F-4D97-AF65-F5344CB8AC3E}">
        <p14:creationId xmlns:p14="http://schemas.microsoft.com/office/powerpoint/2010/main" val="623651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361C9-60D0-AA16-7BCF-0346030112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BCBC54F-8C84-F770-4594-23EFD57400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C502A82-CE98-C530-EF05-1B2B667DE7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F7296C-7CC9-2BC1-BFC4-4A60C5CE9C81}"/>
              </a:ext>
            </a:extLst>
          </p:cNvPr>
          <p:cNvSpPr>
            <a:spLocks noGrp="1"/>
          </p:cNvSpPr>
          <p:nvPr>
            <p:ph type="dt" sz="half" idx="10"/>
          </p:nvPr>
        </p:nvSpPr>
        <p:spPr/>
        <p:txBody>
          <a:bodyPr/>
          <a:lstStyle/>
          <a:p>
            <a:fld id="{FADF360B-B8FB-4057-A3C8-EBF1354AFC18}" type="datetimeFigureOut">
              <a:rPr lang="en-GB" smtClean="0"/>
              <a:t>30/11/2023</a:t>
            </a:fld>
            <a:endParaRPr lang="en-GB"/>
          </a:p>
        </p:txBody>
      </p:sp>
      <p:sp>
        <p:nvSpPr>
          <p:cNvPr id="6" name="Footer Placeholder 5">
            <a:extLst>
              <a:ext uri="{FF2B5EF4-FFF2-40B4-BE49-F238E27FC236}">
                <a16:creationId xmlns:a16="http://schemas.microsoft.com/office/drawing/2014/main" id="{1D0AD51F-9B9C-FC39-E868-F3457244D39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79B5795-D0D8-19B2-8B4D-7ED1FAC8EA6C}"/>
              </a:ext>
            </a:extLst>
          </p:cNvPr>
          <p:cNvSpPr>
            <a:spLocks noGrp="1"/>
          </p:cNvSpPr>
          <p:nvPr>
            <p:ph type="sldNum" sz="quarter" idx="12"/>
          </p:nvPr>
        </p:nvSpPr>
        <p:spPr/>
        <p:txBody>
          <a:bodyPr/>
          <a:lstStyle/>
          <a:p>
            <a:fld id="{7C236F41-099A-4643-82CC-053D75899636}" type="slidenum">
              <a:rPr lang="en-GB" smtClean="0"/>
              <a:t>‹#›</a:t>
            </a:fld>
            <a:endParaRPr lang="en-GB"/>
          </a:p>
        </p:txBody>
      </p:sp>
    </p:spTree>
    <p:extLst>
      <p:ext uri="{BB962C8B-B14F-4D97-AF65-F5344CB8AC3E}">
        <p14:creationId xmlns:p14="http://schemas.microsoft.com/office/powerpoint/2010/main" val="3679284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5E623E-1EE0-1C7B-F945-1B74971D6C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BAB2D25-9994-D036-8B6A-1B7271E277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C5D2B3-EF23-0E5B-F42E-65569CA483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DF360B-B8FB-4057-A3C8-EBF1354AFC18}" type="datetimeFigureOut">
              <a:rPr lang="en-GB" smtClean="0"/>
              <a:t>30/11/2023</a:t>
            </a:fld>
            <a:endParaRPr lang="en-GB"/>
          </a:p>
        </p:txBody>
      </p:sp>
      <p:sp>
        <p:nvSpPr>
          <p:cNvPr id="5" name="Footer Placeholder 4">
            <a:extLst>
              <a:ext uri="{FF2B5EF4-FFF2-40B4-BE49-F238E27FC236}">
                <a16:creationId xmlns:a16="http://schemas.microsoft.com/office/drawing/2014/main" id="{EAB7C2B3-456B-DBD0-50C6-57F1CF0CAA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76D829E-B53D-F46C-6437-C842DB1C4D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236F41-099A-4643-82CC-053D75899636}" type="slidenum">
              <a:rPr lang="en-GB" smtClean="0"/>
              <a:t>‹#›</a:t>
            </a:fld>
            <a:endParaRPr lang="en-GB"/>
          </a:p>
        </p:txBody>
      </p:sp>
    </p:spTree>
    <p:extLst>
      <p:ext uri="{BB962C8B-B14F-4D97-AF65-F5344CB8AC3E}">
        <p14:creationId xmlns:p14="http://schemas.microsoft.com/office/powerpoint/2010/main" val="36156556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ssab.safeguardingsomerset.org.uk/publications/annual-reports/" TargetMode="External"/><Relationship Id="rId5" Type="http://schemas.openxmlformats.org/officeDocument/2006/relationships/hyperlink" Target="https://ssab.safeguardingsomerset.org.uk/publications/strategic-plan/" TargetMode="Externa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orn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2224" y="0"/>
            <a:ext cx="2779776" cy="2407920"/>
          </a:xfrm>
          <a:prstGeom prst="rect">
            <a:avLst/>
          </a:prstGeom>
        </p:spPr>
      </p:pic>
      <p:cxnSp>
        <p:nvCxnSpPr>
          <p:cNvPr id="9" name="Straight Connector 8"/>
          <p:cNvCxnSpPr>
            <a:cxnSpLocks/>
          </p:cNvCxnSpPr>
          <p:nvPr/>
        </p:nvCxnSpPr>
        <p:spPr>
          <a:xfrm>
            <a:off x="330009" y="5912662"/>
            <a:ext cx="11694695" cy="91596"/>
          </a:xfrm>
          <a:prstGeom prst="line">
            <a:avLst/>
          </a:prstGeom>
          <a:ln w="38100" cap="rnd">
            <a:solidFill>
              <a:srgbClr val="211F5B"/>
            </a:solidFill>
            <a:prstDash val="sysDot"/>
          </a:ln>
          <a:effectLst/>
        </p:spPr>
        <p:style>
          <a:lnRef idx="2">
            <a:schemeClr val="accent1"/>
          </a:lnRef>
          <a:fillRef idx="0">
            <a:schemeClr val="accent1"/>
          </a:fillRef>
          <a:effectRef idx="1">
            <a:schemeClr val="accent1"/>
          </a:effectRef>
          <a:fontRef idx="minor">
            <a:schemeClr val="tx1"/>
          </a:fontRef>
        </p:style>
      </p:cxnSp>
      <p:pic>
        <p:nvPicPr>
          <p:cNvPr id="10" name="Picture 9" descr="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624" y="6092467"/>
            <a:ext cx="2247883" cy="765533"/>
          </a:xfrm>
          <a:prstGeom prst="rect">
            <a:avLst/>
          </a:prstGeom>
        </p:spPr>
      </p:pic>
      <p:sp>
        <p:nvSpPr>
          <p:cNvPr id="13" name="TextBox 12"/>
          <p:cNvSpPr txBox="1"/>
          <p:nvPr/>
        </p:nvSpPr>
        <p:spPr>
          <a:xfrm>
            <a:off x="2660056" y="6495748"/>
            <a:ext cx="7755709" cy="205184"/>
          </a:xfrm>
          <a:prstGeom prst="rect">
            <a:avLst/>
          </a:prstGeom>
          <a:noFill/>
        </p:spPr>
        <p:txBody>
          <a:bodyPr wrap="square" lIns="0" tIns="0" rIns="0" bIns="0" rtlCol="0" anchor="t">
            <a:spAutoFit/>
          </a:bodyPr>
          <a:lstStyle/>
          <a:p>
            <a:pPr defTabSz="457200" eaLnBrk="0" fontAlgn="base" hangingPunct="0">
              <a:spcBef>
                <a:spcPct val="0"/>
              </a:spcBef>
              <a:spcAft>
                <a:spcPct val="0"/>
              </a:spcAft>
            </a:pPr>
            <a:r>
              <a:rPr lang="en-GB" sz="2000" b="1" baseline="30000" dirty="0">
                <a:solidFill>
                  <a:srgbClr val="211F5B"/>
                </a:solidFill>
                <a:latin typeface="Arial"/>
                <a:ea typeface="ＭＳ Ｐゴシック"/>
                <a:cs typeface="Arial"/>
              </a:rPr>
              <a:t>Working in partnership to enable adults in Somerset to live a life free from fear, harm or abuse</a:t>
            </a:r>
          </a:p>
        </p:txBody>
      </p:sp>
      <p:sp>
        <p:nvSpPr>
          <p:cNvPr id="8" name="Rectangle 2">
            <a:extLst>
              <a:ext uri="{FF2B5EF4-FFF2-40B4-BE49-F238E27FC236}">
                <a16:creationId xmlns:a16="http://schemas.microsoft.com/office/drawing/2014/main" id="{E98EA7BF-036E-4FEE-A1F1-0B5FFD7A979B}"/>
              </a:ext>
            </a:extLst>
          </p:cNvPr>
          <p:cNvSpPr>
            <a:spLocks noChangeArrowheads="1"/>
          </p:cNvSpPr>
          <p:nvPr/>
        </p:nvSpPr>
        <p:spPr bwMode="auto">
          <a:xfrm>
            <a:off x="4997408" y="531760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457200" eaLnBrk="0" fontAlgn="base" hangingPunct="0">
              <a:spcBef>
                <a:spcPct val="0"/>
              </a:spcBef>
              <a:spcAft>
                <a:spcPct val="0"/>
              </a:spcAft>
            </a:pPr>
            <a:endParaRPr lang="en-GB" dirty="0">
              <a:solidFill>
                <a:prstClr val="black"/>
              </a:solidFill>
              <a:latin typeface="Arial" panose="020B0604020202020204" pitchFamily="34" charset="0"/>
              <a:ea typeface="ＭＳ Ｐゴシック" panose="020B0600070205080204" pitchFamily="34" charset="-128"/>
            </a:endParaRPr>
          </a:p>
        </p:txBody>
      </p:sp>
      <p:sp>
        <p:nvSpPr>
          <p:cNvPr id="11" name="Rectangle 3">
            <a:extLst>
              <a:ext uri="{FF2B5EF4-FFF2-40B4-BE49-F238E27FC236}">
                <a16:creationId xmlns:a16="http://schemas.microsoft.com/office/drawing/2014/main" id="{BABCAEBC-985F-474D-AE75-E15E347F82EA}"/>
              </a:ext>
            </a:extLst>
          </p:cNvPr>
          <p:cNvSpPr>
            <a:spLocks noChangeArrowheads="1"/>
          </p:cNvSpPr>
          <p:nvPr/>
        </p:nvSpPr>
        <p:spPr bwMode="auto">
          <a:xfrm>
            <a:off x="4997407" y="6335327"/>
            <a:ext cx="26802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altLang="en-US" sz="1200" dirty="0">
                <a:solidFill>
                  <a:prstClr val="black"/>
                </a:solidFill>
                <a:latin typeface="Gadugi" panose="020B0502040204020203" pitchFamily="34" charset="0"/>
                <a:ea typeface="Calibri" panose="020F0502020204030204" pitchFamily="34" charset="0"/>
              </a:rPr>
              <a:t>  </a:t>
            </a:r>
            <a:endParaRPr lang="en-GB" altLang="en-US" dirty="0">
              <a:solidFill>
                <a:prstClr val="black"/>
              </a:solidFill>
              <a:latin typeface="Arial" panose="020B0604020202020204" pitchFamily="34" charset="0"/>
              <a:ea typeface="ＭＳ Ｐゴシック" panose="020B0600070205080204" pitchFamily="34" charset="-128"/>
            </a:endParaRPr>
          </a:p>
        </p:txBody>
      </p:sp>
      <p:sp>
        <p:nvSpPr>
          <p:cNvPr id="2" name="Title 1">
            <a:extLst>
              <a:ext uri="{FF2B5EF4-FFF2-40B4-BE49-F238E27FC236}">
                <a16:creationId xmlns:a16="http://schemas.microsoft.com/office/drawing/2014/main" id="{77995525-37F7-5899-E34E-E8D032D16D07}"/>
              </a:ext>
            </a:extLst>
          </p:cNvPr>
          <p:cNvSpPr>
            <a:spLocks noGrp="1"/>
          </p:cNvSpPr>
          <p:nvPr>
            <p:ph type="title"/>
          </p:nvPr>
        </p:nvSpPr>
        <p:spPr>
          <a:xfrm>
            <a:off x="768016" y="685967"/>
            <a:ext cx="10515600" cy="1325563"/>
          </a:xfrm>
        </p:spPr>
        <p:txBody>
          <a:bodyPr>
            <a:normAutofit/>
          </a:bodyPr>
          <a:lstStyle/>
          <a:p>
            <a:pPr algn="ctr"/>
            <a:br>
              <a:rPr lang="en-US" b="1" dirty="0">
                <a:solidFill>
                  <a:srgbClr val="303030"/>
                </a:solidFill>
              </a:rPr>
            </a:br>
            <a:r>
              <a:rPr lang="en-US" sz="3200" b="1" dirty="0">
                <a:solidFill>
                  <a:srgbClr val="00B0F0"/>
                </a:solidFill>
                <a:latin typeface="Arial"/>
                <a:cs typeface="Arial"/>
              </a:rPr>
              <a:t>Role and duties of Safeguarding Adults Board</a:t>
            </a:r>
            <a:endParaRPr lang="en-US" sz="3200" b="1">
              <a:solidFill>
                <a:srgbClr val="00B0F0"/>
              </a:solidFill>
              <a:latin typeface="Arial"/>
              <a:cs typeface="Arial"/>
            </a:endParaRPr>
          </a:p>
          <a:p>
            <a:endParaRPr lang="en-US" dirty="0">
              <a:cs typeface="Calibri Light"/>
            </a:endParaRPr>
          </a:p>
        </p:txBody>
      </p:sp>
      <p:sp>
        <p:nvSpPr>
          <p:cNvPr id="3" name="Content Placeholder 2">
            <a:extLst>
              <a:ext uri="{FF2B5EF4-FFF2-40B4-BE49-F238E27FC236}">
                <a16:creationId xmlns:a16="http://schemas.microsoft.com/office/drawing/2014/main" id="{12C06AD0-0085-6314-7794-8C28B16F2D5A}"/>
              </a:ext>
            </a:extLst>
          </p:cNvPr>
          <p:cNvSpPr>
            <a:spLocks noGrp="1"/>
          </p:cNvSpPr>
          <p:nvPr>
            <p:ph idx="1"/>
          </p:nvPr>
        </p:nvSpPr>
        <p:spPr/>
        <p:txBody>
          <a:bodyPr vert="horz" lIns="91440" tIns="45720" rIns="91440" bIns="45720" rtlCol="0" anchor="t">
            <a:normAutofit/>
          </a:bodyPr>
          <a:lstStyle/>
          <a:p>
            <a:pPr marL="0" indent="0">
              <a:buNone/>
            </a:pPr>
            <a:r>
              <a:rPr lang="en-US" sz="2000" dirty="0">
                <a:solidFill>
                  <a:srgbClr val="303030"/>
                </a:solidFill>
                <a:latin typeface="Arial"/>
                <a:cs typeface="Calibri"/>
              </a:rPr>
              <a:t>The overarching purpose of an SAB is to help and safeguard adults with care and support needs. It does this by:</a:t>
            </a:r>
            <a:endParaRPr lang="en-US"/>
          </a:p>
          <a:p>
            <a:r>
              <a:rPr lang="en-US" sz="2000" dirty="0">
                <a:solidFill>
                  <a:srgbClr val="303030"/>
                </a:solidFill>
                <a:latin typeface="Arial"/>
                <a:cs typeface="Calibri"/>
              </a:rPr>
              <a:t>assuring itself that local safeguarding arrangements are in place as defined by the Care Act 2014 and statutory guidance</a:t>
            </a:r>
          </a:p>
          <a:p>
            <a:r>
              <a:rPr lang="en-US" sz="2000" dirty="0">
                <a:solidFill>
                  <a:srgbClr val="303030"/>
                </a:solidFill>
                <a:latin typeface="Arial"/>
                <a:cs typeface="Calibri"/>
              </a:rPr>
              <a:t>assuring itself that safeguarding practice is person-</a:t>
            </a:r>
            <a:r>
              <a:rPr lang="en-US" sz="2000" dirty="0" err="1">
                <a:solidFill>
                  <a:srgbClr val="303030"/>
                </a:solidFill>
                <a:latin typeface="Arial"/>
                <a:cs typeface="Calibri"/>
              </a:rPr>
              <a:t>centred</a:t>
            </a:r>
            <a:r>
              <a:rPr lang="en-US" sz="2000" dirty="0">
                <a:solidFill>
                  <a:srgbClr val="303030"/>
                </a:solidFill>
                <a:latin typeface="Arial"/>
                <a:cs typeface="Calibri"/>
              </a:rPr>
              <a:t> and outcome-focused</a:t>
            </a:r>
          </a:p>
          <a:p>
            <a:r>
              <a:rPr lang="en-US" sz="2000" dirty="0">
                <a:solidFill>
                  <a:srgbClr val="303030"/>
                </a:solidFill>
                <a:latin typeface="Arial"/>
                <a:cs typeface="Calibri"/>
              </a:rPr>
              <a:t>working collaboratively to prevent abuse and neglect where possible</a:t>
            </a:r>
          </a:p>
          <a:p>
            <a:r>
              <a:rPr lang="en-US" sz="2000" dirty="0">
                <a:solidFill>
                  <a:srgbClr val="303030"/>
                </a:solidFill>
                <a:latin typeface="Arial"/>
                <a:cs typeface="Calibri"/>
              </a:rPr>
              <a:t>ensuring agencies and individuals give timely and proportionate responses when abuse or neglect have occurred</a:t>
            </a:r>
          </a:p>
          <a:p>
            <a:r>
              <a:rPr lang="en-US" sz="2000" dirty="0">
                <a:solidFill>
                  <a:srgbClr val="303030"/>
                </a:solidFill>
                <a:latin typeface="Arial"/>
                <a:cs typeface="Calibri"/>
              </a:rPr>
              <a:t>assuring itself that safeguarding practice is continuously improving and enhancing the quality of life of adults in its area.</a:t>
            </a:r>
            <a:endParaRPr lang="en-US" sz="2000" dirty="0">
              <a:latin typeface="Arial"/>
            </a:endParaRPr>
          </a:p>
        </p:txBody>
      </p:sp>
    </p:spTree>
    <p:extLst>
      <p:ext uri="{BB962C8B-B14F-4D97-AF65-F5344CB8AC3E}">
        <p14:creationId xmlns:p14="http://schemas.microsoft.com/office/powerpoint/2010/main" val="2667852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orn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2224" y="0"/>
            <a:ext cx="2779776" cy="2407920"/>
          </a:xfrm>
          <a:prstGeom prst="rect">
            <a:avLst/>
          </a:prstGeom>
        </p:spPr>
      </p:pic>
      <p:cxnSp>
        <p:nvCxnSpPr>
          <p:cNvPr id="9" name="Straight Connector 8"/>
          <p:cNvCxnSpPr>
            <a:cxnSpLocks/>
          </p:cNvCxnSpPr>
          <p:nvPr/>
        </p:nvCxnSpPr>
        <p:spPr>
          <a:xfrm>
            <a:off x="330009" y="5912662"/>
            <a:ext cx="11694695" cy="91596"/>
          </a:xfrm>
          <a:prstGeom prst="line">
            <a:avLst/>
          </a:prstGeom>
          <a:ln w="38100" cap="rnd">
            <a:solidFill>
              <a:srgbClr val="211F5B"/>
            </a:solidFill>
            <a:prstDash val="sysDot"/>
          </a:ln>
          <a:effectLst/>
        </p:spPr>
        <p:style>
          <a:lnRef idx="2">
            <a:schemeClr val="accent1"/>
          </a:lnRef>
          <a:fillRef idx="0">
            <a:schemeClr val="accent1"/>
          </a:fillRef>
          <a:effectRef idx="1">
            <a:schemeClr val="accent1"/>
          </a:effectRef>
          <a:fontRef idx="minor">
            <a:schemeClr val="tx1"/>
          </a:fontRef>
        </p:style>
      </p:cxnSp>
      <p:pic>
        <p:nvPicPr>
          <p:cNvPr id="10" name="Picture 9" descr="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624" y="6092467"/>
            <a:ext cx="2247883" cy="765533"/>
          </a:xfrm>
          <a:prstGeom prst="rect">
            <a:avLst/>
          </a:prstGeom>
        </p:spPr>
      </p:pic>
      <p:sp>
        <p:nvSpPr>
          <p:cNvPr id="13" name="TextBox 12"/>
          <p:cNvSpPr txBox="1"/>
          <p:nvPr/>
        </p:nvSpPr>
        <p:spPr>
          <a:xfrm>
            <a:off x="2609924" y="6565932"/>
            <a:ext cx="7855971" cy="205184"/>
          </a:xfrm>
          <a:prstGeom prst="rect">
            <a:avLst/>
          </a:prstGeom>
          <a:noFill/>
        </p:spPr>
        <p:txBody>
          <a:bodyPr wrap="square" lIns="0" tIns="0" rIns="0" bIns="0" rtlCol="0" anchor="t">
            <a:spAutoFit/>
          </a:bodyPr>
          <a:lstStyle/>
          <a:p>
            <a:pPr defTabSz="457200" eaLnBrk="0" fontAlgn="base" hangingPunct="0">
              <a:spcBef>
                <a:spcPct val="0"/>
              </a:spcBef>
              <a:spcAft>
                <a:spcPct val="0"/>
              </a:spcAft>
            </a:pPr>
            <a:r>
              <a:rPr lang="en-GB" sz="2000" b="1" baseline="30000" dirty="0">
                <a:solidFill>
                  <a:srgbClr val="211F5B"/>
                </a:solidFill>
                <a:latin typeface="Arial"/>
                <a:ea typeface="ＭＳ Ｐゴシック"/>
                <a:cs typeface="Arial"/>
              </a:rPr>
              <a:t>Working in partnership to enable adults in Somerset to live a life free from fear, harm or abuse</a:t>
            </a:r>
          </a:p>
        </p:txBody>
      </p:sp>
      <p:sp>
        <p:nvSpPr>
          <p:cNvPr id="8" name="Rectangle 2">
            <a:extLst>
              <a:ext uri="{FF2B5EF4-FFF2-40B4-BE49-F238E27FC236}">
                <a16:creationId xmlns:a16="http://schemas.microsoft.com/office/drawing/2014/main" id="{E98EA7BF-036E-4FEE-A1F1-0B5FFD7A979B}"/>
              </a:ext>
            </a:extLst>
          </p:cNvPr>
          <p:cNvSpPr>
            <a:spLocks noChangeArrowheads="1"/>
          </p:cNvSpPr>
          <p:nvPr/>
        </p:nvSpPr>
        <p:spPr bwMode="auto">
          <a:xfrm>
            <a:off x="4997408" y="531760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457200" eaLnBrk="0" fontAlgn="base" hangingPunct="0">
              <a:spcBef>
                <a:spcPct val="0"/>
              </a:spcBef>
              <a:spcAft>
                <a:spcPct val="0"/>
              </a:spcAft>
            </a:pPr>
            <a:endParaRPr lang="en-GB" dirty="0">
              <a:solidFill>
                <a:prstClr val="black"/>
              </a:solidFill>
              <a:latin typeface="Arial" panose="020B0604020202020204" pitchFamily="34" charset="0"/>
              <a:ea typeface="ＭＳ Ｐゴシック" panose="020B0600070205080204" pitchFamily="34" charset="-128"/>
            </a:endParaRPr>
          </a:p>
        </p:txBody>
      </p:sp>
      <p:sp>
        <p:nvSpPr>
          <p:cNvPr id="11" name="Rectangle 3">
            <a:extLst>
              <a:ext uri="{FF2B5EF4-FFF2-40B4-BE49-F238E27FC236}">
                <a16:creationId xmlns:a16="http://schemas.microsoft.com/office/drawing/2014/main" id="{BABCAEBC-985F-474D-AE75-E15E347F82EA}"/>
              </a:ext>
            </a:extLst>
          </p:cNvPr>
          <p:cNvSpPr>
            <a:spLocks noChangeArrowheads="1"/>
          </p:cNvSpPr>
          <p:nvPr/>
        </p:nvSpPr>
        <p:spPr bwMode="auto">
          <a:xfrm>
            <a:off x="4997407" y="6335327"/>
            <a:ext cx="26802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altLang="en-US" sz="1200" dirty="0">
                <a:solidFill>
                  <a:prstClr val="black"/>
                </a:solidFill>
                <a:latin typeface="Gadugi" panose="020B0502040204020203" pitchFamily="34" charset="0"/>
                <a:ea typeface="Calibri" panose="020F0502020204030204" pitchFamily="34" charset="0"/>
              </a:rPr>
              <a:t>  </a:t>
            </a:r>
            <a:endParaRPr lang="en-GB" altLang="en-US" dirty="0">
              <a:solidFill>
                <a:prstClr val="black"/>
              </a:solidFill>
              <a:latin typeface="Arial" panose="020B0604020202020204" pitchFamily="34" charset="0"/>
              <a:ea typeface="ＭＳ Ｐゴシック" panose="020B0600070205080204" pitchFamily="34" charset="-128"/>
            </a:endParaRPr>
          </a:p>
        </p:txBody>
      </p:sp>
      <p:sp>
        <p:nvSpPr>
          <p:cNvPr id="2" name="Title 1">
            <a:extLst>
              <a:ext uri="{FF2B5EF4-FFF2-40B4-BE49-F238E27FC236}">
                <a16:creationId xmlns:a16="http://schemas.microsoft.com/office/drawing/2014/main" id="{8D06AE5B-D71C-6C48-26E4-35C1E4FDCAF4}"/>
              </a:ext>
            </a:extLst>
          </p:cNvPr>
          <p:cNvSpPr>
            <a:spLocks noGrp="1"/>
          </p:cNvSpPr>
          <p:nvPr>
            <p:ph type="title"/>
          </p:nvPr>
        </p:nvSpPr>
        <p:spPr>
          <a:xfrm>
            <a:off x="848226" y="445335"/>
            <a:ext cx="10515600" cy="1325563"/>
          </a:xfrm>
        </p:spPr>
        <p:txBody>
          <a:bodyPr>
            <a:normAutofit/>
          </a:bodyPr>
          <a:lstStyle/>
          <a:p>
            <a:r>
              <a:rPr lang="en-US" sz="3200" b="1" dirty="0">
                <a:solidFill>
                  <a:srgbClr val="00B0F0"/>
                </a:solidFill>
                <a:latin typeface="Calibri"/>
                <a:ea typeface="Calibri"/>
                <a:cs typeface="Calibri"/>
              </a:rPr>
              <a:t>The Six Safeguarding Principles</a:t>
            </a:r>
            <a:endParaRPr lang="en-US" sz="3200" b="1" dirty="0">
              <a:solidFill>
                <a:srgbClr val="00B0F0"/>
              </a:solidFill>
            </a:endParaRPr>
          </a:p>
        </p:txBody>
      </p:sp>
      <p:sp>
        <p:nvSpPr>
          <p:cNvPr id="3" name="Content Placeholder 2">
            <a:extLst>
              <a:ext uri="{FF2B5EF4-FFF2-40B4-BE49-F238E27FC236}">
                <a16:creationId xmlns:a16="http://schemas.microsoft.com/office/drawing/2014/main" id="{00796499-8289-695B-E086-83BD2BDF3CE9}"/>
              </a:ext>
            </a:extLst>
          </p:cNvPr>
          <p:cNvSpPr>
            <a:spLocks noGrp="1"/>
          </p:cNvSpPr>
          <p:nvPr>
            <p:ph idx="1"/>
          </p:nvPr>
        </p:nvSpPr>
        <p:spPr>
          <a:xfrm>
            <a:off x="848226" y="1334335"/>
            <a:ext cx="10515600" cy="4351338"/>
          </a:xfrm>
        </p:spPr>
        <p:txBody>
          <a:bodyPr vert="horz" lIns="91440" tIns="45720" rIns="91440" bIns="45720" rtlCol="0" anchor="t">
            <a:normAutofit lnSpcReduction="10000"/>
          </a:bodyPr>
          <a:lstStyle/>
          <a:p>
            <a:endParaRPr lang="en-US" sz="1700" dirty="0">
              <a:solidFill>
                <a:srgbClr val="0099FF"/>
              </a:solidFill>
              <a:ea typeface="Calibri" panose="020F0502020204030204"/>
              <a:cs typeface="Calibri" panose="020F0502020204030204"/>
            </a:endParaRPr>
          </a:p>
          <a:p>
            <a:r>
              <a:rPr lang="en-US" sz="2400" b="1" dirty="0">
                <a:solidFill>
                  <a:srgbClr val="303030"/>
                </a:solidFill>
                <a:latin typeface="Arial"/>
                <a:ea typeface="+mn-lt"/>
                <a:cs typeface="+mn-lt"/>
              </a:rPr>
              <a:t>Empowerment: </a:t>
            </a:r>
            <a:r>
              <a:rPr lang="en-US" sz="2400" dirty="0">
                <a:solidFill>
                  <a:srgbClr val="303030"/>
                </a:solidFill>
                <a:latin typeface="Arial"/>
                <a:ea typeface="+mn-lt"/>
                <a:cs typeface="+mn-lt"/>
              </a:rPr>
              <a:t>people being supported and encouraged to make their own decisions and give informed consent</a:t>
            </a:r>
            <a:endParaRPr lang="en-US" sz="2400">
              <a:latin typeface="Arial"/>
              <a:cs typeface="Arial"/>
            </a:endParaRPr>
          </a:p>
          <a:p>
            <a:r>
              <a:rPr lang="en-US" sz="2400" b="1" dirty="0">
                <a:solidFill>
                  <a:srgbClr val="303030"/>
                </a:solidFill>
                <a:latin typeface="Arial"/>
                <a:ea typeface="+mn-lt"/>
                <a:cs typeface="+mn-lt"/>
              </a:rPr>
              <a:t>Prevention: </a:t>
            </a:r>
            <a:r>
              <a:rPr lang="en-US" sz="2400" dirty="0">
                <a:solidFill>
                  <a:srgbClr val="303030"/>
                </a:solidFill>
                <a:latin typeface="Arial"/>
                <a:ea typeface="+mn-lt"/>
                <a:cs typeface="+mn-lt"/>
              </a:rPr>
              <a:t>it is better to take action before harm occurs</a:t>
            </a:r>
            <a:endParaRPr lang="en-US" sz="2400">
              <a:latin typeface="Arial"/>
              <a:cs typeface="Arial"/>
            </a:endParaRPr>
          </a:p>
          <a:p>
            <a:r>
              <a:rPr lang="en-US" sz="2400" b="1" dirty="0">
                <a:solidFill>
                  <a:srgbClr val="303030"/>
                </a:solidFill>
                <a:latin typeface="Arial"/>
                <a:ea typeface="+mn-lt"/>
                <a:cs typeface="+mn-lt"/>
              </a:rPr>
              <a:t>Proportionality: </a:t>
            </a:r>
            <a:r>
              <a:rPr lang="en-US" sz="2400" dirty="0">
                <a:solidFill>
                  <a:srgbClr val="303030"/>
                </a:solidFill>
                <a:latin typeface="Arial"/>
                <a:ea typeface="+mn-lt"/>
                <a:cs typeface="+mn-lt"/>
              </a:rPr>
              <a:t>the least intrusive response appropriate to the risk presented</a:t>
            </a:r>
            <a:endParaRPr lang="en-US" sz="2400">
              <a:latin typeface="Arial"/>
              <a:cs typeface="Arial"/>
            </a:endParaRPr>
          </a:p>
          <a:p>
            <a:r>
              <a:rPr lang="en-US" sz="2400" b="1" dirty="0">
                <a:solidFill>
                  <a:srgbClr val="303030"/>
                </a:solidFill>
                <a:latin typeface="Arial"/>
                <a:ea typeface="+mn-lt"/>
                <a:cs typeface="+mn-lt"/>
              </a:rPr>
              <a:t>Protection: </a:t>
            </a:r>
            <a:r>
              <a:rPr lang="en-US" sz="2400" dirty="0">
                <a:solidFill>
                  <a:srgbClr val="303030"/>
                </a:solidFill>
                <a:latin typeface="Arial"/>
                <a:ea typeface="+mn-lt"/>
                <a:cs typeface="+mn-lt"/>
              </a:rPr>
              <a:t>support and representation for those in greatest need</a:t>
            </a:r>
            <a:endParaRPr lang="en-US" sz="2400">
              <a:latin typeface="Arial"/>
              <a:cs typeface="Arial"/>
            </a:endParaRPr>
          </a:p>
          <a:p>
            <a:r>
              <a:rPr lang="en-US" sz="2400" b="1" dirty="0">
                <a:solidFill>
                  <a:srgbClr val="303030"/>
                </a:solidFill>
                <a:latin typeface="Arial"/>
                <a:ea typeface="+mn-lt"/>
                <a:cs typeface="+mn-lt"/>
              </a:rPr>
              <a:t>Partnership: </a:t>
            </a:r>
            <a:r>
              <a:rPr lang="en-US" sz="2400" dirty="0">
                <a:solidFill>
                  <a:srgbClr val="303030"/>
                </a:solidFill>
                <a:latin typeface="Arial"/>
                <a:ea typeface="+mn-lt"/>
                <a:cs typeface="+mn-lt"/>
              </a:rPr>
              <a:t>local solutions through services working with their communities – communities have a part to play in preventing, detecting and reporting neglect and abuse</a:t>
            </a:r>
            <a:endParaRPr lang="en-US" sz="2400">
              <a:latin typeface="Arial"/>
              <a:cs typeface="Arial"/>
            </a:endParaRPr>
          </a:p>
          <a:p>
            <a:r>
              <a:rPr lang="en-US" sz="2400" b="1" dirty="0">
                <a:solidFill>
                  <a:srgbClr val="303030"/>
                </a:solidFill>
                <a:latin typeface="Arial"/>
                <a:ea typeface="+mn-lt"/>
                <a:cs typeface="+mn-lt"/>
              </a:rPr>
              <a:t>Accountability </a:t>
            </a:r>
            <a:r>
              <a:rPr lang="en-US" sz="2400" dirty="0">
                <a:solidFill>
                  <a:srgbClr val="303030"/>
                </a:solidFill>
                <a:latin typeface="Arial"/>
                <a:ea typeface="+mn-lt"/>
                <a:cs typeface="+mn-lt"/>
              </a:rPr>
              <a:t>and transparency in safeguarding practice</a:t>
            </a:r>
            <a:endParaRPr lang="en-US" sz="2400">
              <a:latin typeface="Arial"/>
              <a:cs typeface="Arial"/>
            </a:endParaRPr>
          </a:p>
          <a:p>
            <a:endParaRPr lang="en-US" dirty="0">
              <a:ea typeface="Calibri"/>
              <a:cs typeface="Calibri"/>
            </a:endParaRPr>
          </a:p>
        </p:txBody>
      </p:sp>
    </p:spTree>
    <p:extLst>
      <p:ext uri="{BB962C8B-B14F-4D97-AF65-F5344CB8AC3E}">
        <p14:creationId xmlns:p14="http://schemas.microsoft.com/office/powerpoint/2010/main" val="698724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orn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2224" y="0"/>
            <a:ext cx="2779776" cy="2407920"/>
          </a:xfrm>
          <a:prstGeom prst="rect">
            <a:avLst/>
          </a:prstGeom>
        </p:spPr>
      </p:pic>
      <p:cxnSp>
        <p:nvCxnSpPr>
          <p:cNvPr id="9" name="Straight Connector 8"/>
          <p:cNvCxnSpPr>
            <a:cxnSpLocks/>
          </p:cNvCxnSpPr>
          <p:nvPr/>
        </p:nvCxnSpPr>
        <p:spPr>
          <a:xfrm>
            <a:off x="330009" y="5912662"/>
            <a:ext cx="11694695" cy="91596"/>
          </a:xfrm>
          <a:prstGeom prst="line">
            <a:avLst/>
          </a:prstGeom>
          <a:ln w="38100" cap="rnd">
            <a:solidFill>
              <a:srgbClr val="211F5B"/>
            </a:solidFill>
            <a:prstDash val="sysDot"/>
          </a:ln>
          <a:effectLst/>
        </p:spPr>
        <p:style>
          <a:lnRef idx="2">
            <a:schemeClr val="accent1"/>
          </a:lnRef>
          <a:fillRef idx="0">
            <a:schemeClr val="accent1"/>
          </a:fillRef>
          <a:effectRef idx="1">
            <a:schemeClr val="accent1"/>
          </a:effectRef>
          <a:fontRef idx="minor">
            <a:schemeClr val="tx1"/>
          </a:fontRef>
        </p:style>
      </p:cxnSp>
      <p:pic>
        <p:nvPicPr>
          <p:cNvPr id="10" name="Picture 9" descr="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624" y="6092467"/>
            <a:ext cx="2247883" cy="765533"/>
          </a:xfrm>
          <a:prstGeom prst="rect">
            <a:avLst/>
          </a:prstGeom>
        </p:spPr>
      </p:pic>
      <p:sp>
        <p:nvSpPr>
          <p:cNvPr id="13" name="TextBox 12"/>
          <p:cNvSpPr txBox="1"/>
          <p:nvPr/>
        </p:nvSpPr>
        <p:spPr>
          <a:xfrm>
            <a:off x="2609924" y="6565932"/>
            <a:ext cx="7855971" cy="205184"/>
          </a:xfrm>
          <a:prstGeom prst="rect">
            <a:avLst/>
          </a:prstGeom>
          <a:noFill/>
        </p:spPr>
        <p:txBody>
          <a:bodyPr wrap="square" lIns="0" tIns="0" rIns="0" bIns="0" rtlCol="0" anchor="t">
            <a:spAutoFit/>
          </a:bodyPr>
          <a:lstStyle/>
          <a:p>
            <a:pPr defTabSz="457200" eaLnBrk="0" fontAlgn="base" hangingPunct="0">
              <a:spcBef>
                <a:spcPct val="0"/>
              </a:spcBef>
              <a:spcAft>
                <a:spcPct val="0"/>
              </a:spcAft>
            </a:pPr>
            <a:r>
              <a:rPr lang="en-GB" sz="2000" b="1" baseline="30000" dirty="0">
                <a:solidFill>
                  <a:srgbClr val="211F5B"/>
                </a:solidFill>
                <a:latin typeface="Arial"/>
                <a:ea typeface="ＭＳ Ｐゴシック"/>
                <a:cs typeface="Arial"/>
              </a:rPr>
              <a:t>Working in partnership to enable adults in Somerset to live a life free from fear, harm or abuse</a:t>
            </a:r>
          </a:p>
        </p:txBody>
      </p:sp>
      <p:sp>
        <p:nvSpPr>
          <p:cNvPr id="8" name="Rectangle 2">
            <a:extLst>
              <a:ext uri="{FF2B5EF4-FFF2-40B4-BE49-F238E27FC236}">
                <a16:creationId xmlns:a16="http://schemas.microsoft.com/office/drawing/2014/main" id="{E98EA7BF-036E-4FEE-A1F1-0B5FFD7A979B}"/>
              </a:ext>
            </a:extLst>
          </p:cNvPr>
          <p:cNvSpPr>
            <a:spLocks noChangeArrowheads="1"/>
          </p:cNvSpPr>
          <p:nvPr/>
        </p:nvSpPr>
        <p:spPr bwMode="auto">
          <a:xfrm>
            <a:off x="4997408" y="531760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457200" eaLnBrk="0" fontAlgn="base" hangingPunct="0">
              <a:spcBef>
                <a:spcPct val="0"/>
              </a:spcBef>
              <a:spcAft>
                <a:spcPct val="0"/>
              </a:spcAft>
            </a:pPr>
            <a:endParaRPr lang="en-GB" dirty="0">
              <a:solidFill>
                <a:prstClr val="black"/>
              </a:solidFill>
              <a:latin typeface="Arial" panose="020B0604020202020204" pitchFamily="34" charset="0"/>
              <a:ea typeface="ＭＳ Ｐゴシック" panose="020B0600070205080204" pitchFamily="34" charset="-128"/>
            </a:endParaRPr>
          </a:p>
        </p:txBody>
      </p:sp>
      <p:sp>
        <p:nvSpPr>
          <p:cNvPr id="11" name="Rectangle 3">
            <a:extLst>
              <a:ext uri="{FF2B5EF4-FFF2-40B4-BE49-F238E27FC236}">
                <a16:creationId xmlns:a16="http://schemas.microsoft.com/office/drawing/2014/main" id="{BABCAEBC-985F-474D-AE75-E15E347F82EA}"/>
              </a:ext>
            </a:extLst>
          </p:cNvPr>
          <p:cNvSpPr>
            <a:spLocks noChangeArrowheads="1"/>
          </p:cNvSpPr>
          <p:nvPr/>
        </p:nvSpPr>
        <p:spPr bwMode="auto">
          <a:xfrm>
            <a:off x="4997407" y="6335327"/>
            <a:ext cx="26802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altLang="en-US" sz="1200" dirty="0">
                <a:solidFill>
                  <a:prstClr val="black"/>
                </a:solidFill>
                <a:latin typeface="Gadugi" panose="020B0502040204020203" pitchFamily="34" charset="0"/>
                <a:ea typeface="Calibri" panose="020F0502020204030204" pitchFamily="34" charset="0"/>
              </a:rPr>
              <a:t>  </a:t>
            </a:r>
            <a:endParaRPr lang="en-GB" altLang="en-US" dirty="0">
              <a:solidFill>
                <a:prstClr val="black"/>
              </a:solidFill>
              <a:latin typeface="Arial" panose="020B0604020202020204" pitchFamily="34" charset="0"/>
              <a:ea typeface="ＭＳ Ｐゴシック" panose="020B0600070205080204" pitchFamily="34" charset="-128"/>
            </a:endParaRPr>
          </a:p>
        </p:txBody>
      </p:sp>
      <p:sp>
        <p:nvSpPr>
          <p:cNvPr id="2" name="Title 1">
            <a:extLst>
              <a:ext uri="{FF2B5EF4-FFF2-40B4-BE49-F238E27FC236}">
                <a16:creationId xmlns:a16="http://schemas.microsoft.com/office/drawing/2014/main" id="{8D06AE5B-D71C-6C48-26E4-35C1E4FDCAF4}"/>
              </a:ext>
            </a:extLst>
          </p:cNvPr>
          <p:cNvSpPr>
            <a:spLocks noGrp="1"/>
          </p:cNvSpPr>
          <p:nvPr>
            <p:ph type="title"/>
          </p:nvPr>
        </p:nvSpPr>
        <p:spPr>
          <a:xfrm>
            <a:off x="848226" y="2179888"/>
            <a:ext cx="10515600" cy="1325563"/>
          </a:xfrm>
        </p:spPr>
        <p:txBody>
          <a:bodyPr>
            <a:normAutofit/>
          </a:bodyPr>
          <a:lstStyle/>
          <a:p>
            <a:pPr algn="ctr"/>
            <a:r>
              <a:rPr lang="en-US" sz="4000" b="1" i="1" dirty="0">
                <a:solidFill>
                  <a:srgbClr val="00B0F0"/>
                </a:solidFill>
                <a:latin typeface="Calibri"/>
                <a:cs typeface="Calibri"/>
              </a:rPr>
              <a:t>Any Questions......</a:t>
            </a:r>
          </a:p>
        </p:txBody>
      </p:sp>
      <p:sp>
        <p:nvSpPr>
          <p:cNvPr id="3" name="Content Placeholder 2">
            <a:extLst>
              <a:ext uri="{FF2B5EF4-FFF2-40B4-BE49-F238E27FC236}">
                <a16:creationId xmlns:a16="http://schemas.microsoft.com/office/drawing/2014/main" id="{00796499-8289-695B-E086-83BD2BDF3CE9}"/>
              </a:ext>
            </a:extLst>
          </p:cNvPr>
          <p:cNvSpPr>
            <a:spLocks noGrp="1"/>
          </p:cNvSpPr>
          <p:nvPr>
            <p:ph idx="1"/>
          </p:nvPr>
        </p:nvSpPr>
        <p:spPr>
          <a:xfrm>
            <a:off x="848226" y="1334335"/>
            <a:ext cx="10515600" cy="4351338"/>
          </a:xfrm>
        </p:spPr>
        <p:txBody>
          <a:bodyPr vert="horz" lIns="91440" tIns="45720" rIns="91440" bIns="45720" rtlCol="0" anchor="t">
            <a:normAutofit/>
          </a:bodyPr>
          <a:lstStyle/>
          <a:p>
            <a:endParaRPr lang="en-US" sz="1700" dirty="0">
              <a:solidFill>
                <a:srgbClr val="0099FF"/>
              </a:solidFill>
              <a:ea typeface="Calibri" panose="020F0502020204030204"/>
              <a:cs typeface="Calibri" panose="020F0502020204030204"/>
            </a:endParaRPr>
          </a:p>
          <a:p>
            <a:endParaRPr lang="en-US" dirty="0">
              <a:ea typeface="Calibri"/>
              <a:cs typeface="Calibri"/>
            </a:endParaRPr>
          </a:p>
        </p:txBody>
      </p:sp>
    </p:spTree>
    <p:extLst>
      <p:ext uri="{BB962C8B-B14F-4D97-AF65-F5344CB8AC3E}">
        <p14:creationId xmlns:p14="http://schemas.microsoft.com/office/powerpoint/2010/main" val="480416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orn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2224" y="0"/>
            <a:ext cx="2779776" cy="2407920"/>
          </a:xfrm>
          <a:prstGeom prst="rect">
            <a:avLst/>
          </a:prstGeom>
        </p:spPr>
      </p:pic>
      <p:cxnSp>
        <p:nvCxnSpPr>
          <p:cNvPr id="9" name="Straight Connector 8"/>
          <p:cNvCxnSpPr>
            <a:cxnSpLocks/>
          </p:cNvCxnSpPr>
          <p:nvPr/>
        </p:nvCxnSpPr>
        <p:spPr>
          <a:xfrm>
            <a:off x="330009" y="5912662"/>
            <a:ext cx="11694695" cy="91596"/>
          </a:xfrm>
          <a:prstGeom prst="line">
            <a:avLst/>
          </a:prstGeom>
          <a:ln w="38100" cap="rnd">
            <a:solidFill>
              <a:srgbClr val="211F5B"/>
            </a:solidFill>
            <a:prstDash val="sysDot"/>
          </a:ln>
          <a:effectLst/>
        </p:spPr>
        <p:style>
          <a:lnRef idx="2">
            <a:schemeClr val="accent1"/>
          </a:lnRef>
          <a:fillRef idx="0">
            <a:schemeClr val="accent1"/>
          </a:fillRef>
          <a:effectRef idx="1">
            <a:schemeClr val="accent1"/>
          </a:effectRef>
          <a:fontRef idx="minor">
            <a:schemeClr val="tx1"/>
          </a:fontRef>
        </p:style>
      </p:cxnSp>
      <p:pic>
        <p:nvPicPr>
          <p:cNvPr id="10" name="Picture 9" descr="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624" y="6092467"/>
            <a:ext cx="2247883" cy="765533"/>
          </a:xfrm>
          <a:prstGeom prst="rect">
            <a:avLst/>
          </a:prstGeom>
        </p:spPr>
      </p:pic>
      <p:sp>
        <p:nvSpPr>
          <p:cNvPr id="13" name="TextBox 12"/>
          <p:cNvSpPr txBox="1"/>
          <p:nvPr/>
        </p:nvSpPr>
        <p:spPr>
          <a:xfrm>
            <a:off x="2629977" y="6495748"/>
            <a:ext cx="7876025" cy="205184"/>
          </a:xfrm>
          <a:prstGeom prst="rect">
            <a:avLst/>
          </a:prstGeom>
          <a:noFill/>
        </p:spPr>
        <p:txBody>
          <a:bodyPr wrap="square" lIns="0" tIns="0" rIns="0" bIns="0" rtlCol="0" anchor="t">
            <a:spAutoFit/>
          </a:bodyPr>
          <a:lstStyle/>
          <a:p>
            <a:pPr defTabSz="457200" eaLnBrk="0" fontAlgn="base" hangingPunct="0">
              <a:spcBef>
                <a:spcPct val="0"/>
              </a:spcBef>
              <a:spcAft>
                <a:spcPct val="0"/>
              </a:spcAft>
            </a:pPr>
            <a:r>
              <a:rPr lang="en-GB" sz="2000" b="1" baseline="30000" dirty="0">
                <a:solidFill>
                  <a:srgbClr val="211F5B"/>
                </a:solidFill>
                <a:latin typeface="Arial"/>
                <a:ea typeface="ＭＳ Ｐゴシック"/>
                <a:cs typeface="Arial"/>
              </a:rPr>
              <a:t>Working in partnership to enable adults in Somerset to live a life free from fear, harm or abuse</a:t>
            </a:r>
          </a:p>
        </p:txBody>
      </p:sp>
      <p:sp>
        <p:nvSpPr>
          <p:cNvPr id="8" name="Rectangle 2">
            <a:extLst>
              <a:ext uri="{FF2B5EF4-FFF2-40B4-BE49-F238E27FC236}">
                <a16:creationId xmlns:a16="http://schemas.microsoft.com/office/drawing/2014/main" id="{E98EA7BF-036E-4FEE-A1F1-0B5FFD7A979B}"/>
              </a:ext>
            </a:extLst>
          </p:cNvPr>
          <p:cNvSpPr>
            <a:spLocks noChangeArrowheads="1"/>
          </p:cNvSpPr>
          <p:nvPr/>
        </p:nvSpPr>
        <p:spPr bwMode="auto">
          <a:xfrm>
            <a:off x="4997408" y="531760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457200" eaLnBrk="0" fontAlgn="base" hangingPunct="0">
              <a:spcBef>
                <a:spcPct val="0"/>
              </a:spcBef>
              <a:spcAft>
                <a:spcPct val="0"/>
              </a:spcAft>
            </a:pPr>
            <a:endParaRPr lang="en-GB" dirty="0">
              <a:solidFill>
                <a:prstClr val="black"/>
              </a:solidFill>
              <a:latin typeface="Arial" panose="020B0604020202020204" pitchFamily="34" charset="0"/>
              <a:ea typeface="ＭＳ Ｐゴシック" panose="020B0600070205080204" pitchFamily="34" charset="-128"/>
            </a:endParaRPr>
          </a:p>
        </p:txBody>
      </p:sp>
      <p:sp>
        <p:nvSpPr>
          <p:cNvPr id="11" name="Rectangle 3">
            <a:extLst>
              <a:ext uri="{FF2B5EF4-FFF2-40B4-BE49-F238E27FC236}">
                <a16:creationId xmlns:a16="http://schemas.microsoft.com/office/drawing/2014/main" id="{BABCAEBC-985F-474D-AE75-E15E347F82EA}"/>
              </a:ext>
            </a:extLst>
          </p:cNvPr>
          <p:cNvSpPr>
            <a:spLocks noChangeArrowheads="1"/>
          </p:cNvSpPr>
          <p:nvPr/>
        </p:nvSpPr>
        <p:spPr bwMode="auto">
          <a:xfrm>
            <a:off x="4997407" y="6335327"/>
            <a:ext cx="26802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altLang="en-US" sz="1200" dirty="0">
                <a:solidFill>
                  <a:prstClr val="black"/>
                </a:solidFill>
                <a:latin typeface="Gadugi" panose="020B0502040204020203" pitchFamily="34" charset="0"/>
                <a:ea typeface="Calibri" panose="020F0502020204030204" pitchFamily="34" charset="0"/>
              </a:rPr>
              <a:t>  </a:t>
            </a:r>
            <a:endParaRPr lang="en-GB" altLang="en-US" dirty="0">
              <a:solidFill>
                <a:prstClr val="black"/>
              </a:solidFill>
              <a:latin typeface="Arial" panose="020B0604020202020204" pitchFamily="34" charset="0"/>
              <a:ea typeface="ＭＳ Ｐゴシック" panose="020B0600070205080204" pitchFamily="34" charset="-128"/>
            </a:endParaRPr>
          </a:p>
        </p:txBody>
      </p:sp>
      <p:sp>
        <p:nvSpPr>
          <p:cNvPr id="2" name="Title 1">
            <a:extLst>
              <a:ext uri="{FF2B5EF4-FFF2-40B4-BE49-F238E27FC236}">
                <a16:creationId xmlns:a16="http://schemas.microsoft.com/office/drawing/2014/main" id="{9C6CD164-8CF0-2CA4-7517-B12669FA3112}"/>
              </a:ext>
            </a:extLst>
          </p:cNvPr>
          <p:cNvSpPr>
            <a:spLocks noGrp="1"/>
          </p:cNvSpPr>
          <p:nvPr>
            <p:ph type="title"/>
          </p:nvPr>
        </p:nvSpPr>
        <p:spPr>
          <a:xfrm>
            <a:off x="768927" y="1085561"/>
            <a:ext cx="10515600" cy="584345"/>
          </a:xfrm>
        </p:spPr>
        <p:txBody>
          <a:bodyPr>
            <a:normAutofit fontScale="90000"/>
          </a:bodyPr>
          <a:lstStyle/>
          <a:p>
            <a:br>
              <a:rPr lang="en-US" sz="3200" b="1" dirty="0">
                <a:latin typeface="Arial"/>
                <a:cs typeface="Arial"/>
              </a:rPr>
            </a:br>
            <a:endParaRPr lang="en-US" sz="3200" b="1">
              <a:latin typeface="Arial"/>
              <a:cs typeface="Arial"/>
            </a:endParaRPr>
          </a:p>
          <a:p>
            <a:endParaRPr lang="en-US" dirty="0">
              <a:cs typeface="Calibri Light"/>
            </a:endParaRPr>
          </a:p>
        </p:txBody>
      </p:sp>
      <p:sp>
        <p:nvSpPr>
          <p:cNvPr id="3" name="Content Placeholder 2">
            <a:extLst>
              <a:ext uri="{FF2B5EF4-FFF2-40B4-BE49-F238E27FC236}">
                <a16:creationId xmlns:a16="http://schemas.microsoft.com/office/drawing/2014/main" id="{27F88025-A9BF-EFE7-3559-FBA925EECCA8}"/>
              </a:ext>
            </a:extLst>
          </p:cNvPr>
          <p:cNvSpPr>
            <a:spLocks noGrp="1"/>
          </p:cNvSpPr>
          <p:nvPr>
            <p:ph idx="1"/>
          </p:nvPr>
        </p:nvSpPr>
        <p:spPr/>
        <p:txBody>
          <a:bodyPr vert="horz" lIns="91440" tIns="45720" rIns="91440" bIns="45720" rtlCol="0" anchor="t">
            <a:normAutofit/>
          </a:bodyPr>
          <a:lstStyle/>
          <a:p>
            <a:pPr marL="0" indent="0">
              <a:buNone/>
            </a:pPr>
            <a:r>
              <a:rPr lang="en-US" sz="2400" dirty="0">
                <a:solidFill>
                  <a:srgbClr val="303030"/>
                </a:solidFill>
                <a:latin typeface="Arial"/>
                <a:ea typeface="+mn-lt"/>
                <a:cs typeface="+mn-lt"/>
              </a:rPr>
              <a:t>They </a:t>
            </a:r>
            <a:r>
              <a:rPr lang="en-US" sz="2400" b="1" dirty="0">
                <a:solidFill>
                  <a:srgbClr val="303030"/>
                </a:solidFill>
                <a:latin typeface="Arial"/>
                <a:ea typeface="+mn-lt"/>
                <a:cs typeface="+mn-lt"/>
              </a:rPr>
              <a:t>must:</a:t>
            </a:r>
            <a:endParaRPr lang="en-US" sz="2400" dirty="0">
              <a:latin typeface="Arial"/>
              <a:cs typeface="Calibri" panose="020F0502020204030204"/>
            </a:endParaRPr>
          </a:p>
          <a:p>
            <a:r>
              <a:rPr lang="en-US" sz="2400" dirty="0">
                <a:solidFill>
                  <a:srgbClr val="303030"/>
                </a:solidFill>
                <a:latin typeface="Arial"/>
                <a:ea typeface="+mn-lt"/>
                <a:cs typeface="+mn-lt"/>
              </a:rPr>
              <a:t>develop and publish a </a:t>
            </a:r>
            <a:r>
              <a:rPr lang="en-US" sz="2400" b="1" dirty="0">
                <a:solidFill>
                  <a:srgbClr val="00539F"/>
                </a:solidFill>
                <a:latin typeface="Arial"/>
                <a:ea typeface="+mn-lt"/>
                <a:cs typeface="+mn-lt"/>
                <a:hlinkClick r:id="rId5"/>
              </a:rPr>
              <a:t>strategic plan</a:t>
            </a:r>
            <a:r>
              <a:rPr lang="en-US" sz="2400" dirty="0">
                <a:solidFill>
                  <a:srgbClr val="303030"/>
                </a:solidFill>
                <a:latin typeface="Arial"/>
                <a:ea typeface="+mn-lt"/>
                <a:cs typeface="+mn-lt"/>
              </a:rPr>
              <a:t> setting out how they will meet their objectives and how their member and partner agencies will contribute</a:t>
            </a:r>
            <a:endParaRPr lang="en-US" sz="2400" dirty="0">
              <a:latin typeface="Arial"/>
              <a:cs typeface="Calibri"/>
            </a:endParaRPr>
          </a:p>
          <a:p>
            <a:r>
              <a:rPr lang="en-US" sz="2400" dirty="0">
                <a:solidFill>
                  <a:srgbClr val="303030"/>
                </a:solidFill>
                <a:latin typeface="Arial"/>
                <a:ea typeface="+mn-lt"/>
                <a:cs typeface="+mn-lt"/>
              </a:rPr>
              <a:t>publish an </a:t>
            </a:r>
            <a:r>
              <a:rPr lang="en-US" sz="2400" b="1" dirty="0">
                <a:solidFill>
                  <a:srgbClr val="00539F"/>
                </a:solidFill>
                <a:latin typeface="Arial"/>
                <a:ea typeface="+mn-lt"/>
                <a:cs typeface="+mn-lt"/>
                <a:hlinkClick r:id="rId6"/>
              </a:rPr>
              <a:t>annual report</a:t>
            </a:r>
            <a:r>
              <a:rPr lang="en-US" sz="2400" dirty="0">
                <a:solidFill>
                  <a:srgbClr val="303030"/>
                </a:solidFill>
                <a:latin typeface="Arial"/>
                <a:ea typeface="+mn-lt"/>
                <a:cs typeface="+mn-lt"/>
              </a:rPr>
              <a:t> detailing how effective their work has been</a:t>
            </a:r>
            <a:endParaRPr lang="en-US" sz="2400" dirty="0">
              <a:latin typeface="Arial"/>
              <a:cs typeface="Calibri"/>
            </a:endParaRPr>
          </a:p>
          <a:p>
            <a:r>
              <a:rPr lang="en-US" sz="2400" dirty="0">
                <a:solidFill>
                  <a:srgbClr val="303030"/>
                </a:solidFill>
                <a:latin typeface="Arial"/>
                <a:ea typeface="+mn-lt"/>
                <a:cs typeface="+mn-lt"/>
              </a:rPr>
              <a:t>commission safeguarding adult reviews (SARs) for any cases which meet the criteria for these.</a:t>
            </a:r>
            <a:endParaRPr lang="en-US" sz="2400" dirty="0">
              <a:latin typeface="Arial"/>
            </a:endParaRPr>
          </a:p>
          <a:p>
            <a:endParaRPr lang="en-US" dirty="0">
              <a:cs typeface="Calibri"/>
            </a:endParaRPr>
          </a:p>
        </p:txBody>
      </p:sp>
      <p:sp>
        <p:nvSpPr>
          <p:cNvPr id="4" name="TextBox 3">
            <a:extLst>
              <a:ext uri="{FF2B5EF4-FFF2-40B4-BE49-F238E27FC236}">
                <a16:creationId xmlns:a16="http://schemas.microsoft.com/office/drawing/2014/main" id="{E613A4F4-31AF-FA5F-5480-84EEB9E3F7A4}"/>
              </a:ext>
            </a:extLst>
          </p:cNvPr>
          <p:cNvSpPr txBox="1"/>
          <p:nvPr/>
        </p:nvSpPr>
        <p:spPr>
          <a:xfrm>
            <a:off x="838200" y="921327"/>
            <a:ext cx="7592290"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solidFill>
                  <a:srgbClr val="00B0F0"/>
                </a:solidFill>
                <a:latin typeface="Arial"/>
                <a:cs typeface="Arial"/>
              </a:rPr>
              <a:t>SABs have three core duties</a:t>
            </a:r>
          </a:p>
          <a:p>
            <a:endParaRPr lang="en-US" dirty="0">
              <a:cs typeface="Calibri"/>
            </a:endParaRPr>
          </a:p>
        </p:txBody>
      </p:sp>
    </p:spTree>
    <p:extLst>
      <p:ext uri="{BB962C8B-B14F-4D97-AF65-F5344CB8AC3E}">
        <p14:creationId xmlns:p14="http://schemas.microsoft.com/office/powerpoint/2010/main" val="1916706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orn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2224" y="0"/>
            <a:ext cx="2779776" cy="2407920"/>
          </a:xfrm>
          <a:prstGeom prst="rect">
            <a:avLst/>
          </a:prstGeom>
        </p:spPr>
      </p:pic>
      <p:cxnSp>
        <p:nvCxnSpPr>
          <p:cNvPr id="9" name="Straight Connector 8"/>
          <p:cNvCxnSpPr>
            <a:cxnSpLocks/>
          </p:cNvCxnSpPr>
          <p:nvPr/>
        </p:nvCxnSpPr>
        <p:spPr>
          <a:xfrm>
            <a:off x="330009" y="5912662"/>
            <a:ext cx="11694695" cy="91596"/>
          </a:xfrm>
          <a:prstGeom prst="line">
            <a:avLst/>
          </a:prstGeom>
          <a:ln w="38100" cap="rnd">
            <a:solidFill>
              <a:srgbClr val="211F5B"/>
            </a:solidFill>
            <a:prstDash val="sysDot"/>
          </a:ln>
          <a:effectLst/>
        </p:spPr>
        <p:style>
          <a:lnRef idx="2">
            <a:schemeClr val="accent1"/>
          </a:lnRef>
          <a:fillRef idx="0">
            <a:schemeClr val="accent1"/>
          </a:fillRef>
          <a:effectRef idx="1">
            <a:schemeClr val="accent1"/>
          </a:effectRef>
          <a:fontRef idx="minor">
            <a:schemeClr val="tx1"/>
          </a:fontRef>
        </p:style>
      </p:cxnSp>
      <p:pic>
        <p:nvPicPr>
          <p:cNvPr id="10" name="Picture 9" descr="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624" y="6092467"/>
            <a:ext cx="2247883" cy="765533"/>
          </a:xfrm>
          <a:prstGeom prst="rect">
            <a:avLst/>
          </a:prstGeom>
        </p:spPr>
      </p:pic>
      <p:sp>
        <p:nvSpPr>
          <p:cNvPr id="13" name="TextBox 12"/>
          <p:cNvSpPr txBox="1"/>
          <p:nvPr/>
        </p:nvSpPr>
        <p:spPr>
          <a:xfrm>
            <a:off x="2740267" y="6505774"/>
            <a:ext cx="8327209" cy="205184"/>
          </a:xfrm>
          <a:prstGeom prst="rect">
            <a:avLst/>
          </a:prstGeom>
          <a:noFill/>
        </p:spPr>
        <p:txBody>
          <a:bodyPr wrap="square" lIns="0" tIns="0" rIns="0" bIns="0" rtlCol="0" anchor="t">
            <a:spAutoFit/>
          </a:bodyPr>
          <a:lstStyle/>
          <a:p>
            <a:pPr defTabSz="457200" eaLnBrk="0" fontAlgn="base" hangingPunct="0">
              <a:spcBef>
                <a:spcPct val="0"/>
              </a:spcBef>
              <a:spcAft>
                <a:spcPct val="0"/>
              </a:spcAft>
            </a:pPr>
            <a:r>
              <a:rPr lang="en-GB" sz="2000" b="1" baseline="30000" dirty="0">
                <a:solidFill>
                  <a:srgbClr val="211F5B"/>
                </a:solidFill>
                <a:latin typeface="Arial"/>
                <a:ea typeface="ＭＳ Ｐゴシック"/>
                <a:cs typeface="Arial"/>
              </a:rPr>
              <a:t>Working in partnership to enable adults in Somerset to live a life free from fear, harm or abuse</a:t>
            </a:r>
          </a:p>
        </p:txBody>
      </p:sp>
      <p:sp>
        <p:nvSpPr>
          <p:cNvPr id="8" name="Rectangle 2">
            <a:extLst>
              <a:ext uri="{FF2B5EF4-FFF2-40B4-BE49-F238E27FC236}">
                <a16:creationId xmlns:a16="http://schemas.microsoft.com/office/drawing/2014/main" id="{E98EA7BF-036E-4FEE-A1F1-0B5FFD7A979B}"/>
              </a:ext>
            </a:extLst>
          </p:cNvPr>
          <p:cNvSpPr>
            <a:spLocks noChangeArrowheads="1"/>
          </p:cNvSpPr>
          <p:nvPr/>
        </p:nvSpPr>
        <p:spPr bwMode="auto">
          <a:xfrm>
            <a:off x="4997408" y="531760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457200" eaLnBrk="0" fontAlgn="base" hangingPunct="0">
              <a:spcBef>
                <a:spcPct val="0"/>
              </a:spcBef>
              <a:spcAft>
                <a:spcPct val="0"/>
              </a:spcAft>
            </a:pPr>
            <a:endParaRPr lang="en-GB" dirty="0">
              <a:solidFill>
                <a:prstClr val="black"/>
              </a:solidFill>
              <a:latin typeface="Arial" panose="020B0604020202020204" pitchFamily="34" charset="0"/>
              <a:ea typeface="ＭＳ Ｐゴシック" panose="020B0600070205080204" pitchFamily="34" charset="-128"/>
            </a:endParaRPr>
          </a:p>
        </p:txBody>
      </p:sp>
      <p:sp>
        <p:nvSpPr>
          <p:cNvPr id="11" name="Rectangle 3">
            <a:extLst>
              <a:ext uri="{FF2B5EF4-FFF2-40B4-BE49-F238E27FC236}">
                <a16:creationId xmlns:a16="http://schemas.microsoft.com/office/drawing/2014/main" id="{BABCAEBC-985F-474D-AE75-E15E347F82EA}"/>
              </a:ext>
            </a:extLst>
          </p:cNvPr>
          <p:cNvSpPr>
            <a:spLocks noChangeArrowheads="1"/>
          </p:cNvSpPr>
          <p:nvPr/>
        </p:nvSpPr>
        <p:spPr bwMode="auto">
          <a:xfrm>
            <a:off x="4997407" y="6335327"/>
            <a:ext cx="26802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altLang="en-US" sz="1200" dirty="0">
                <a:solidFill>
                  <a:prstClr val="black"/>
                </a:solidFill>
                <a:latin typeface="Gadugi" panose="020B0502040204020203" pitchFamily="34" charset="0"/>
                <a:ea typeface="Calibri" panose="020F0502020204030204" pitchFamily="34" charset="0"/>
              </a:rPr>
              <a:t>  </a:t>
            </a:r>
            <a:endParaRPr lang="en-GB" altLang="en-US" dirty="0">
              <a:solidFill>
                <a:prstClr val="black"/>
              </a:solidFill>
              <a:latin typeface="Arial" panose="020B0604020202020204" pitchFamily="34" charset="0"/>
              <a:ea typeface="ＭＳ Ｐゴシック" panose="020B0600070205080204" pitchFamily="34" charset="-128"/>
            </a:endParaRPr>
          </a:p>
        </p:txBody>
      </p:sp>
      <p:sp>
        <p:nvSpPr>
          <p:cNvPr id="2" name="Title 1">
            <a:extLst>
              <a:ext uri="{FF2B5EF4-FFF2-40B4-BE49-F238E27FC236}">
                <a16:creationId xmlns:a16="http://schemas.microsoft.com/office/drawing/2014/main" id="{8D06AE5B-D71C-6C48-26E4-35C1E4FDCAF4}"/>
              </a:ext>
            </a:extLst>
          </p:cNvPr>
          <p:cNvSpPr>
            <a:spLocks noGrp="1"/>
          </p:cNvSpPr>
          <p:nvPr>
            <p:ph type="title"/>
          </p:nvPr>
        </p:nvSpPr>
        <p:spPr>
          <a:xfrm>
            <a:off x="848226" y="445335"/>
            <a:ext cx="10515600" cy="1325563"/>
          </a:xfrm>
        </p:spPr>
        <p:txBody>
          <a:bodyPr>
            <a:normAutofit/>
          </a:bodyPr>
          <a:lstStyle/>
          <a:p>
            <a:br>
              <a:rPr lang="en-US" sz="3600" b="1" dirty="0">
                <a:solidFill>
                  <a:srgbClr val="00B0F0"/>
                </a:solidFill>
                <a:latin typeface="Arial"/>
                <a:cs typeface="Arial"/>
              </a:rPr>
            </a:br>
            <a:r>
              <a:rPr lang="en-US" sz="3600" b="1" dirty="0">
                <a:solidFill>
                  <a:srgbClr val="00B0F0"/>
                </a:solidFill>
                <a:latin typeface="Arial"/>
                <a:cs typeface="Arial"/>
              </a:rPr>
              <a:t>Links to other boards and partnerships</a:t>
            </a:r>
          </a:p>
          <a:p>
            <a:endParaRPr lang="en-US" sz="3200" b="1" dirty="0">
              <a:solidFill>
                <a:srgbClr val="00B0F0"/>
              </a:solidFill>
              <a:latin typeface="Calibri"/>
              <a:ea typeface="Calibri"/>
              <a:cs typeface="Calibri"/>
            </a:endParaRPr>
          </a:p>
        </p:txBody>
      </p:sp>
      <p:sp>
        <p:nvSpPr>
          <p:cNvPr id="5" name="Content Placeholder 4">
            <a:extLst>
              <a:ext uri="{FF2B5EF4-FFF2-40B4-BE49-F238E27FC236}">
                <a16:creationId xmlns:a16="http://schemas.microsoft.com/office/drawing/2014/main" id="{77169817-BFE2-F76D-6413-E2A035E26EB8}"/>
              </a:ext>
            </a:extLst>
          </p:cNvPr>
          <p:cNvSpPr>
            <a:spLocks noGrp="1"/>
          </p:cNvSpPr>
          <p:nvPr>
            <p:ph idx="1"/>
          </p:nvPr>
        </p:nvSpPr>
        <p:spPr/>
        <p:txBody>
          <a:bodyPr vert="horz" lIns="91440" tIns="45720" rIns="91440" bIns="45720" rtlCol="0" anchor="t">
            <a:normAutofit/>
          </a:bodyPr>
          <a:lstStyle/>
          <a:p>
            <a:pPr marL="0" indent="0">
              <a:buNone/>
            </a:pPr>
            <a:r>
              <a:rPr lang="en-US" sz="3200" dirty="0">
                <a:solidFill>
                  <a:srgbClr val="303030"/>
                </a:solidFill>
                <a:ea typeface="+mn-lt"/>
                <a:cs typeface="+mn-lt"/>
              </a:rPr>
              <a:t>The SAB works  with other boards and partners including:</a:t>
            </a:r>
            <a:endParaRPr lang="en-US" sz="3200" dirty="0">
              <a:cs typeface="Calibri" panose="020F0502020204030204"/>
            </a:endParaRPr>
          </a:p>
          <a:p>
            <a:r>
              <a:rPr lang="en-US" sz="3200" dirty="0">
                <a:solidFill>
                  <a:srgbClr val="303030"/>
                </a:solidFill>
                <a:ea typeface="+mn-lt"/>
                <a:cs typeface="+mn-lt"/>
              </a:rPr>
              <a:t>Somerset Safeguarding Children's Partnership </a:t>
            </a:r>
            <a:endParaRPr lang="en-US" sz="3200">
              <a:cs typeface="Calibri"/>
            </a:endParaRPr>
          </a:p>
          <a:p>
            <a:r>
              <a:rPr lang="en-US" sz="3200" dirty="0">
                <a:solidFill>
                  <a:srgbClr val="303030"/>
                </a:solidFill>
                <a:ea typeface="+mn-lt"/>
                <a:cs typeface="+mn-lt"/>
              </a:rPr>
              <a:t>Safer Somerset Partnership </a:t>
            </a:r>
            <a:endParaRPr lang="en-US" sz="3200">
              <a:solidFill>
                <a:srgbClr val="303030"/>
              </a:solidFill>
              <a:cs typeface="Calibri"/>
            </a:endParaRPr>
          </a:p>
          <a:p>
            <a:r>
              <a:rPr lang="en-US" sz="3200" dirty="0">
                <a:solidFill>
                  <a:srgbClr val="303030"/>
                </a:solidFill>
                <a:ea typeface="+mn-lt"/>
                <a:cs typeface="+mn-lt"/>
              </a:rPr>
              <a:t>Health and Wellbeing Boards </a:t>
            </a:r>
            <a:endParaRPr lang="en-US" sz="3200" dirty="0">
              <a:cs typeface="Calibri"/>
            </a:endParaRPr>
          </a:p>
          <a:p>
            <a:r>
              <a:rPr lang="en-US" sz="3200" dirty="0">
                <a:solidFill>
                  <a:srgbClr val="303030"/>
                </a:solidFill>
                <a:ea typeface="+mn-lt"/>
                <a:cs typeface="+mn-lt"/>
              </a:rPr>
              <a:t>Health Forums</a:t>
            </a:r>
            <a:endParaRPr lang="en-US" sz="3200" dirty="0">
              <a:cs typeface="Calibri"/>
            </a:endParaRPr>
          </a:p>
          <a:p>
            <a:r>
              <a:rPr lang="en-US" sz="3200" dirty="0">
                <a:solidFill>
                  <a:srgbClr val="303030"/>
                </a:solidFill>
                <a:ea typeface="+mn-lt"/>
                <a:cs typeface="+mn-lt"/>
              </a:rPr>
              <a:t>Domestic Abuse Boards</a:t>
            </a:r>
            <a:endParaRPr lang="en-US" sz="3200" dirty="0">
              <a:solidFill>
                <a:srgbClr val="303030"/>
              </a:solidFill>
              <a:cs typeface="Calibri"/>
            </a:endParaRPr>
          </a:p>
          <a:p>
            <a:endParaRPr lang="en-US" dirty="0">
              <a:cs typeface="Calibri"/>
            </a:endParaRPr>
          </a:p>
        </p:txBody>
      </p:sp>
    </p:spTree>
    <p:extLst>
      <p:ext uri="{BB962C8B-B14F-4D97-AF65-F5344CB8AC3E}">
        <p14:creationId xmlns:p14="http://schemas.microsoft.com/office/powerpoint/2010/main" val="2601168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orn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2224" y="0"/>
            <a:ext cx="2779776" cy="2407920"/>
          </a:xfrm>
          <a:prstGeom prst="rect">
            <a:avLst/>
          </a:prstGeom>
        </p:spPr>
      </p:pic>
      <p:cxnSp>
        <p:nvCxnSpPr>
          <p:cNvPr id="9" name="Straight Connector 8"/>
          <p:cNvCxnSpPr>
            <a:cxnSpLocks/>
          </p:cNvCxnSpPr>
          <p:nvPr/>
        </p:nvCxnSpPr>
        <p:spPr>
          <a:xfrm>
            <a:off x="330009" y="5912662"/>
            <a:ext cx="11694695" cy="91596"/>
          </a:xfrm>
          <a:prstGeom prst="line">
            <a:avLst/>
          </a:prstGeom>
          <a:ln w="38100" cap="rnd">
            <a:solidFill>
              <a:srgbClr val="211F5B"/>
            </a:solidFill>
            <a:prstDash val="sysDot"/>
          </a:ln>
          <a:effectLst/>
        </p:spPr>
        <p:style>
          <a:lnRef idx="2">
            <a:schemeClr val="accent1"/>
          </a:lnRef>
          <a:fillRef idx="0">
            <a:schemeClr val="accent1"/>
          </a:fillRef>
          <a:effectRef idx="1">
            <a:schemeClr val="accent1"/>
          </a:effectRef>
          <a:fontRef idx="minor">
            <a:schemeClr val="tx1"/>
          </a:fontRef>
        </p:style>
      </p:cxnSp>
      <p:pic>
        <p:nvPicPr>
          <p:cNvPr id="10" name="Picture 9" descr="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624" y="6092467"/>
            <a:ext cx="2247883" cy="765533"/>
          </a:xfrm>
          <a:prstGeom prst="rect">
            <a:avLst/>
          </a:prstGeom>
        </p:spPr>
      </p:pic>
      <p:sp>
        <p:nvSpPr>
          <p:cNvPr id="13" name="TextBox 12"/>
          <p:cNvSpPr txBox="1"/>
          <p:nvPr/>
        </p:nvSpPr>
        <p:spPr>
          <a:xfrm>
            <a:off x="2656714" y="6509952"/>
            <a:ext cx="8981844" cy="205184"/>
          </a:xfrm>
          <a:prstGeom prst="rect">
            <a:avLst/>
          </a:prstGeom>
          <a:noFill/>
        </p:spPr>
        <p:txBody>
          <a:bodyPr wrap="square" lIns="0" tIns="0" rIns="0" bIns="0" rtlCol="0" anchor="t">
            <a:spAutoFit/>
          </a:bodyPr>
          <a:lstStyle/>
          <a:p>
            <a:pPr defTabSz="457200" eaLnBrk="0" fontAlgn="base" hangingPunct="0">
              <a:spcBef>
                <a:spcPct val="0"/>
              </a:spcBef>
              <a:spcAft>
                <a:spcPct val="0"/>
              </a:spcAft>
            </a:pPr>
            <a:r>
              <a:rPr lang="en-GB" sz="2000" b="1" baseline="30000" dirty="0">
                <a:solidFill>
                  <a:srgbClr val="211F5B"/>
                </a:solidFill>
                <a:latin typeface="Arial"/>
                <a:ea typeface="ＭＳ Ｐゴシック"/>
                <a:cs typeface="Arial"/>
              </a:rPr>
              <a:t>Working in partnership to enable adults in Somerset to live a life free from fear, harm or abuse</a:t>
            </a:r>
          </a:p>
        </p:txBody>
      </p:sp>
      <p:sp>
        <p:nvSpPr>
          <p:cNvPr id="8" name="Rectangle 2">
            <a:extLst>
              <a:ext uri="{FF2B5EF4-FFF2-40B4-BE49-F238E27FC236}">
                <a16:creationId xmlns:a16="http://schemas.microsoft.com/office/drawing/2014/main" id="{E98EA7BF-036E-4FEE-A1F1-0B5FFD7A979B}"/>
              </a:ext>
            </a:extLst>
          </p:cNvPr>
          <p:cNvSpPr>
            <a:spLocks noChangeArrowheads="1"/>
          </p:cNvSpPr>
          <p:nvPr/>
        </p:nvSpPr>
        <p:spPr bwMode="auto">
          <a:xfrm>
            <a:off x="4997408" y="531760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457200" eaLnBrk="0" fontAlgn="base" hangingPunct="0">
              <a:spcBef>
                <a:spcPct val="0"/>
              </a:spcBef>
              <a:spcAft>
                <a:spcPct val="0"/>
              </a:spcAft>
            </a:pPr>
            <a:endParaRPr lang="en-GB" dirty="0">
              <a:solidFill>
                <a:prstClr val="black"/>
              </a:solidFill>
              <a:latin typeface="Arial" panose="020B0604020202020204" pitchFamily="34" charset="0"/>
              <a:ea typeface="ＭＳ Ｐゴシック" panose="020B0600070205080204" pitchFamily="34" charset="-128"/>
            </a:endParaRPr>
          </a:p>
        </p:txBody>
      </p:sp>
      <p:sp>
        <p:nvSpPr>
          <p:cNvPr id="11" name="Rectangle 3">
            <a:extLst>
              <a:ext uri="{FF2B5EF4-FFF2-40B4-BE49-F238E27FC236}">
                <a16:creationId xmlns:a16="http://schemas.microsoft.com/office/drawing/2014/main" id="{BABCAEBC-985F-474D-AE75-E15E347F82EA}"/>
              </a:ext>
            </a:extLst>
          </p:cNvPr>
          <p:cNvSpPr>
            <a:spLocks noChangeArrowheads="1"/>
          </p:cNvSpPr>
          <p:nvPr/>
        </p:nvSpPr>
        <p:spPr bwMode="auto">
          <a:xfrm>
            <a:off x="4997407" y="6335327"/>
            <a:ext cx="26802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altLang="en-US" sz="1200" dirty="0">
                <a:solidFill>
                  <a:prstClr val="black"/>
                </a:solidFill>
                <a:latin typeface="Gadugi" panose="020B0502040204020203" pitchFamily="34" charset="0"/>
                <a:ea typeface="Calibri" panose="020F0502020204030204" pitchFamily="34" charset="0"/>
              </a:rPr>
              <a:t>  </a:t>
            </a:r>
            <a:endParaRPr lang="en-GB" altLang="en-US" dirty="0">
              <a:solidFill>
                <a:prstClr val="black"/>
              </a:solidFill>
              <a:latin typeface="Arial" panose="020B0604020202020204" pitchFamily="34" charset="0"/>
              <a:ea typeface="ＭＳ Ｐゴシック" panose="020B0600070205080204" pitchFamily="34" charset="-128"/>
            </a:endParaRPr>
          </a:p>
        </p:txBody>
      </p:sp>
      <p:sp>
        <p:nvSpPr>
          <p:cNvPr id="2" name="Title 1">
            <a:extLst>
              <a:ext uri="{FF2B5EF4-FFF2-40B4-BE49-F238E27FC236}">
                <a16:creationId xmlns:a16="http://schemas.microsoft.com/office/drawing/2014/main" id="{8D06AE5B-D71C-6C48-26E4-35C1E4FDCAF4}"/>
              </a:ext>
            </a:extLst>
          </p:cNvPr>
          <p:cNvSpPr>
            <a:spLocks noGrp="1"/>
          </p:cNvSpPr>
          <p:nvPr>
            <p:ph type="title"/>
          </p:nvPr>
        </p:nvSpPr>
        <p:spPr>
          <a:xfrm>
            <a:off x="848226" y="445335"/>
            <a:ext cx="10515600" cy="1325563"/>
          </a:xfrm>
        </p:spPr>
        <p:txBody>
          <a:bodyPr>
            <a:normAutofit/>
          </a:bodyPr>
          <a:lstStyle/>
          <a:p>
            <a:br>
              <a:rPr lang="en-US" sz="3600" b="1" dirty="0">
                <a:solidFill>
                  <a:srgbClr val="00B0F0"/>
                </a:solidFill>
                <a:latin typeface="Arial"/>
                <a:cs typeface="Arial"/>
              </a:rPr>
            </a:br>
            <a:r>
              <a:rPr lang="en-US" sz="3600" b="1" dirty="0">
                <a:solidFill>
                  <a:srgbClr val="00B0F0"/>
                </a:solidFill>
                <a:latin typeface="Arial"/>
                <a:cs typeface="Arial"/>
              </a:rPr>
              <a:t>Somerset Safeguarding Adults Board Website</a:t>
            </a:r>
          </a:p>
          <a:p>
            <a:endParaRPr lang="en-US" sz="3200" b="1" dirty="0">
              <a:solidFill>
                <a:srgbClr val="00B0F0"/>
              </a:solidFill>
              <a:latin typeface="Calibri"/>
              <a:ea typeface="Calibri"/>
              <a:cs typeface="Calibri"/>
            </a:endParaRPr>
          </a:p>
        </p:txBody>
      </p:sp>
      <p:sp>
        <p:nvSpPr>
          <p:cNvPr id="5" name="Content Placeholder 4">
            <a:extLst>
              <a:ext uri="{FF2B5EF4-FFF2-40B4-BE49-F238E27FC236}">
                <a16:creationId xmlns:a16="http://schemas.microsoft.com/office/drawing/2014/main" id="{77169817-BFE2-F76D-6413-E2A035E26EB8}"/>
              </a:ext>
            </a:extLst>
          </p:cNvPr>
          <p:cNvSpPr>
            <a:spLocks noGrp="1"/>
          </p:cNvSpPr>
          <p:nvPr>
            <p:ph idx="1"/>
          </p:nvPr>
        </p:nvSpPr>
        <p:spPr/>
        <p:txBody>
          <a:bodyPr vert="horz" lIns="91440" tIns="45720" rIns="91440" bIns="45720" rtlCol="0" anchor="t">
            <a:normAutofit/>
          </a:bodyPr>
          <a:lstStyle/>
          <a:p>
            <a:pPr marL="0" indent="0">
              <a:buNone/>
            </a:pPr>
            <a:endParaRPr lang="en-US" sz="3200" dirty="0">
              <a:solidFill>
                <a:srgbClr val="303030"/>
              </a:solidFill>
              <a:cs typeface="Calibri"/>
            </a:endParaRPr>
          </a:p>
          <a:p>
            <a:endParaRPr lang="en-US" dirty="0">
              <a:cs typeface="Calibri"/>
            </a:endParaRPr>
          </a:p>
        </p:txBody>
      </p:sp>
      <p:sp>
        <p:nvSpPr>
          <p:cNvPr id="3" name="TextBox 2">
            <a:extLst>
              <a:ext uri="{FF2B5EF4-FFF2-40B4-BE49-F238E27FC236}">
                <a16:creationId xmlns:a16="http://schemas.microsoft.com/office/drawing/2014/main" id="{751D60C1-16A1-E350-85A9-61F06DB2B23B}"/>
              </a:ext>
            </a:extLst>
          </p:cNvPr>
          <p:cNvSpPr txBox="1"/>
          <p:nvPr/>
        </p:nvSpPr>
        <p:spPr>
          <a:xfrm>
            <a:off x="794147" y="1524396"/>
            <a:ext cx="10743802" cy="33239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cs typeface="Calibri"/>
              </a:rPr>
              <a:t>On the website, you will find policies, procedures and information about safeguarding:</a:t>
            </a:r>
          </a:p>
          <a:p>
            <a:endParaRPr lang="en-US" sz="2800"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pic>
        <p:nvPicPr>
          <p:cNvPr id="4" name="Picture 3" descr="A screenshot of a website&#10;&#10;Description automatically generated">
            <a:extLst>
              <a:ext uri="{FF2B5EF4-FFF2-40B4-BE49-F238E27FC236}">
                <a16:creationId xmlns:a16="http://schemas.microsoft.com/office/drawing/2014/main" id="{063532B5-8132-00B2-2085-B4B6802636A1}"/>
              </a:ext>
            </a:extLst>
          </p:cNvPr>
          <p:cNvPicPr>
            <a:picLocks noChangeAspect="1"/>
          </p:cNvPicPr>
          <p:nvPr/>
        </p:nvPicPr>
        <p:blipFill>
          <a:blip r:embed="rId5"/>
          <a:stretch>
            <a:fillRect/>
          </a:stretch>
        </p:blipFill>
        <p:spPr>
          <a:xfrm>
            <a:off x="3200401" y="2044870"/>
            <a:ext cx="7235824" cy="3498506"/>
          </a:xfrm>
          <a:prstGeom prst="rect">
            <a:avLst/>
          </a:prstGeom>
        </p:spPr>
      </p:pic>
    </p:spTree>
    <p:extLst>
      <p:ext uri="{BB962C8B-B14F-4D97-AF65-F5344CB8AC3E}">
        <p14:creationId xmlns:p14="http://schemas.microsoft.com/office/powerpoint/2010/main" val="4155611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orn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2224" y="0"/>
            <a:ext cx="2779776" cy="2407920"/>
          </a:xfrm>
          <a:prstGeom prst="rect">
            <a:avLst/>
          </a:prstGeom>
        </p:spPr>
      </p:pic>
      <p:cxnSp>
        <p:nvCxnSpPr>
          <p:cNvPr id="9" name="Straight Connector 8"/>
          <p:cNvCxnSpPr>
            <a:cxnSpLocks/>
          </p:cNvCxnSpPr>
          <p:nvPr/>
        </p:nvCxnSpPr>
        <p:spPr>
          <a:xfrm>
            <a:off x="330009" y="5912662"/>
            <a:ext cx="11694695" cy="91596"/>
          </a:xfrm>
          <a:prstGeom prst="line">
            <a:avLst/>
          </a:prstGeom>
          <a:ln w="38100" cap="rnd">
            <a:solidFill>
              <a:srgbClr val="211F5B"/>
            </a:solidFill>
            <a:prstDash val="sysDot"/>
          </a:ln>
          <a:effectLst/>
        </p:spPr>
        <p:style>
          <a:lnRef idx="2">
            <a:schemeClr val="accent1"/>
          </a:lnRef>
          <a:fillRef idx="0">
            <a:schemeClr val="accent1"/>
          </a:fillRef>
          <a:effectRef idx="1">
            <a:schemeClr val="accent1"/>
          </a:effectRef>
          <a:fontRef idx="minor">
            <a:schemeClr val="tx1"/>
          </a:fontRef>
        </p:style>
      </p:cxnSp>
      <p:pic>
        <p:nvPicPr>
          <p:cNvPr id="10" name="Picture 9" descr="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624" y="6092467"/>
            <a:ext cx="2247883" cy="765533"/>
          </a:xfrm>
          <a:prstGeom prst="rect">
            <a:avLst/>
          </a:prstGeom>
        </p:spPr>
      </p:pic>
      <p:sp>
        <p:nvSpPr>
          <p:cNvPr id="13" name="TextBox 12"/>
          <p:cNvSpPr txBox="1"/>
          <p:nvPr/>
        </p:nvSpPr>
        <p:spPr>
          <a:xfrm>
            <a:off x="2700161" y="6475695"/>
            <a:ext cx="7515078" cy="410369"/>
          </a:xfrm>
          <a:prstGeom prst="rect">
            <a:avLst/>
          </a:prstGeom>
          <a:noFill/>
        </p:spPr>
        <p:txBody>
          <a:bodyPr wrap="square" lIns="0" tIns="0" rIns="0" bIns="0" rtlCol="0" anchor="t">
            <a:spAutoFit/>
          </a:bodyPr>
          <a:lstStyle/>
          <a:p>
            <a:pPr defTabSz="457200" eaLnBrk="0" fontAlgn="base" hangingPunct="0">
              <a:spcBef>
                <a:spcPct val="0"/>
              </a:spcBef>
              <a:spcAft>
                <a:spcPct val="0"/>
              </a:spcAft>
            </a:pPr>
            <a:r>
              <a:rPr lang="en-GB" sz="2000" b="1" baseline="30000" dirty="0">
                <a:solidFill>
                  <a:srgbClr val="211F5B"/>
                </a:solidFill>
                <a:latin typeface="Arial"/>
                <a:ea typeface="ＭＳ Ｐゴシック"/>
                <a:cs typeface="Arial"/>
              </a:rPr>
              <a:t>Working in partnership to enable adults in Somerset to live a life free from fear, harm or abuse</a:t>
            </a:r>
          </a:p>
        </p:txBody>
      </p:sp>
      <p:sp>
        <p:nvSpPr>
          <p:cNvPr id="8" name="Rectangle 2">
            <a:extLst>
              <a:ext uri="{FF2B5EF4-FFF2-40B4-BE49-F238E27FC236}">
                <a16:creationId xmlns:a16="http://schemas.microsoft.com/office/drawing/2014/main" id="{E98EA7BF-036E-4FEE-A1F1-0B5FFD7A979B}"/>
              </a:ext>
            </a:extLst>
          </p:cNvPr>
          <p:cNvSpPr>
            <a:spLocks noChangeArrowheads="1"/>
          </p:cNvSpPr>
          <p:nvPr/>
        </p:nvSpPr>
        <p:spPr bwMode="auto">
          <a:xfrm>
            <a:off x="4997408" y="531760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457200" eaLnBrk="0" fontAlgn="base" hangingPunct="0">
              <a:spcBef>
                <a:spcPct val="0"/>
              </a:spcBef>
              <a:spcAft>
                <a:spcPct val="0"/>
              </a:spcAft>
            </a:pPr>
            <a:endParaRPr lang="en-GB" dirty="0">
              <a:solidFill>
                <a:prstClr val="black"/>
              </a:solidFill>
              <a:latin typeface="Arial" panose="020B0604020202020204" pitchFamily="34" charset="0"/>
              <a:ea typeface="ＭＳ Ｐゴシック" panose="020B0600070205080204" pitchFamily="34" charset="-128"/>
            </a:endParaRPr>
          </a:p>
        </p:txBody>
      </p:sp>
      <p:sp>
        <p:nvSpPr>
          <p:cNvPr id="11" name="Rectangle 3">
            <a:extLst>
              <a:ext uri="{FF2B5EF4-FFF2-40B4-BE49-F238E27FC236}">
                <a16:creationId xmlns:a16="http://schemas.microsoft.com/office/drawing/2014/main" id="{BABCAEBC-985F-474D-AE75-E15E347F82EA}"/>
              </a:ext>
            </a:extLst>
          </p:cNvPr>
          <p:cNvSpPr>
            <a:spLocks noChangeArrowheads="1"/>
          </p:cNvSpPr>
          <p:nvPr/>
        </p:nvSpPr>
        <p:spPr bwMode="auto">
          <a:xfrm>
            <a:off x="4917196" y="6475695"/>
            <a:ext cx="26802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altLang="en-US" sz="1200" dirty="0">
                <a:solidFill>
                  <a:prstClr val="black"/>
                </a:solidFill>
                <a:latin typeface="Gadugi" panose="020B0502040204020203" pitchFamily="34" charset="0"/>
                <a:ea typeface="Calibri" panose="020F0502020204030204" pitchFamily="34" charset="0"/>
              </a:rPr>
              <a:t>  </a:t>
            </a:r>
            <a:endParaRPr lang="en-GB" altLang="en-US" dirty="0">
              <a:solidFill>
                <a:prstClr val="black"/>
              </a:solidFill>
              <a:latin typeface="Arial" panose="020B0604020202020204" pitchFamily="34" charset="0"/>
              <a:ea typeface="ＭＳ Ｐゴシック" panose="020B0600070205080204" pitchFamily="34" charset="-128"/>
            </a:endParaRPr>
          </a:p>
        </p:txBody>
      </p:sp>
      <p:sp>
        <p:nvSpPr>
          <p:cNvPr id="2" name="Title 1">
            <a:extLst>
              <a:ext uri="{FF2B5EF4-FFF2-40B4-BE49-F238E27FC236}">
                <a16:creationId xmlns:a16="http://schemas.microsoft.com/office/drawing/2014/main" id="{9C6CD164-8CF0-2CA4-7517-B12669FA3112}"/>
              </a:ext>
            </a:extLst>
          </p:cNvPr>
          <p:cNvSpPr>
            <a:spLocks noGrp="1"/>
          </p:cNvSpPr>
          <p:nvPr>
            <p:ph type="title"/>
          </p:nvPr>
        </p:nvSpPr>
        <p:spPr>
          <a:xfrm>
            <a:off x="768927" y="1085561"/>
            <a:ext cx="10515600" cy="584345"/>
          </a:xfrm>
        </p:spPr>
        <p:txBody>
          <a:bodyPr>
            <a:normAutofit fontScale="90000"/>
          </a:bodyPr>
          <a:lstStyle/>
          <a:p>
            <a:br>
              <a:rPr lang="en-US" sz="3200" b="1" dirty="0">
                <a:latin typeface="Arial"/>
                <a:cs typeface="Arial"/>
              </a:rPr>
            </a:br>
            <a:endParaRPr lang="en-US" sz="3200" b="1">
              <a:latin typeface="Arial"/>
              <a:cs typeface="Arial"/>
            </a:endParaRPr>
          </a:p>
          <a:p>
            <a:endParaRPr lang="en-US" dirty="0">
              <a:cs typeface="Calibri Light"/>
            </a:endParaRPr>
          </a:p>
        </p:txBody>
      </p:sp>
      <p:sp>
        <p:nvSpPr>
          <p:cNvPr id="3" name="Content Placeholder 2">
            <a:extLst>
              <a:ext uri="{FF2B5EF4-FFF2-40B4-BE49-F238E27FC236}">
                <a16:creationId xmlns:a16="http://schemas.microsoft.com/office/drawing/2014/main" id="{27F88025-A9BF-EFE7-3559-FBA925EECCA8}"/>
              </a:ext>
            </a:extLst>
          </p:cNvPr>
          <p:cNvSpPr>
            <a:spLocks noGrp="1"/>
          </p:cNvSpPr>
          <p:nvPr>
            <p:ph idx="1"/>
          </p:nvPr>
        </p:nvSpPr>
        <p:spPr/>
        <p:txBody>
          <a:bodyPr vert="horz" lIns="91440" tIns="45720" rIns="91440" bIns="45720" rtlCol="0" anchor="t">
            <a:normAutofit/>
          </a:bodyPr>
          <a:lstStyle/>
          <a:p>
            <a:pPr marL="0" indent="0">
              <a:buNone/>
            </a:pPr>
            <a:endParaRPr lang="en-US" sz="2400" b="1" dirty="0">
              <a:solidFill>
                <a:srgbClr val="303030"/>
              </a:solidFill>
              <a:latin typeface="Arial"/>
              <a:cs typeface="Calibri"/>
            </a:endParaRPr>
          </a:p>
          <a:p>
            <a:endParaRPr lang="en-US" dirty="0">
              <a:cs typeface="Calibri"/>
            </a:endParaRPr>
          </a:p>
        </p:txBody>
      </p:sp>
      <p:sp>
        <p:nvSpPr>
          <p:cNvPr id="4" name="TextBox 3">
            <a:extLst>
              <a:ext uri="{FF2B5EF4-FFF2-40B4-BE49-F238E27FC236}">
                <a16:creationId xmlns:a16="http://schemas.microsoft.com/office/drawing/2014/main" id="{E613A4F4-31AF-FA5F-5480-84EEB9E3F7A4}"/>
              </a:ext>
            </a:extLst>
          </p:cNvPr>
          <p:cNvSpPr txBox="1"/>
          <p:nvPr/>
        </p:nvSpPr>
        <p:spPr>
          <a:xfrm>
            <a:off x="236621" y="349827"/>
            <a:ext cx="7592290"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solidFill>
                  <a:srgbClr val="00B0F0"/>
                </a:solidFill>
                <a:latin typeface="Arial"/>
                <a:cs typeface="Arial"/>
              </a:rPr>
              <a:t>Safeguarding Adult Review (SAR) Criteria</a:t>
            </a:r>
          </a:p>
          <a:p>
            <a:endParaRPr lang="en-US" dirty="0">
              <a:solidFill>
                <a:srgbClr val="000000"/>
              </a:solidFill>
              <a:latin typeface="Calibri" panose="020F0502020204030204"/>
              <a:cs typeface="Calibri"/>
            </a:endParaRPr>
          </a:p>
        </p:txBody>
      </p:sp>
      <p:sp>
        <p:nvSpPr>
          <p:cNvPr id="5" name="TextBox 4">
            <a:extLst>
              <a:ext uri="{FF2B5EF4-FFF2-40B4-BE49-F238E27FC236}">
                <a16:creationId xmlns:a16="http://schemas.microsoft.com/office/drawing/2014/main" id="{5AF4B0AF-EC94-16D3-3774-82C357700D4B}"/>
              </a:ext>
            </a:extLst>
          </p:cNvPr>
          <p:cNvSpPr txBox="1"/>
          <p:nvPr/>
        </p:nvSpPr>
        <p:spPr>
          <a:xfrm>
            <a:off x="577515" y="940218"/>
            <a:ext cx="10429122"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333333"/>
                </a:solidFill>
                <a:latin typeface="Arial"/>
                <a:ea typeface="+mn-lt"/>
                <a:cs typeface="+mn-lt"/>
              </a:rPr>
              <a:t>A Safeguarding Adult Board (SAB) must arrange for there to be a review of a case involving an adult in its area with needs for care and support (whether or not the local authority has been meeting any of those needs) if:</a:t>
            </a:r>
          </a:p>
          <a:p>
            <a:pPr marL="285750" indent="-285750">
              <a:buFont typeface="Arial"/>
              <a:buChar char="•"/>
            </a:pPr>
            <a:r>
              <a:rPr lang="en-US" sz="2000" dirty="0">
                <a:solidFill>
                  <a:srgbClr val="333333"/>
                </a:solidFill>
                <a:latin typeface="Arial"/>
                <a:ea typeface="+mn-lt"/>
                <a:cs typeface="+mn-lt"/>
              </a:rPr>
              <a:t>There is reasonable cause for concern about how the SAB, members of it or other persons with relevant functions worked together to safeguard the adult, and</a:t>
            </a:r>
            <a:endParaRPr lang="en-US" sz="2000" dirty="0">
              <a:latin typeface="Arial"/>
              <a:cs typeface="Calibri"/>
            </a:endParaRPr>
          </a:p>
          <a:p>
            <a:pPr marL="285750" indent="-285750">
              <a:buFont typeface="Arial"/>
              <a:buChar char="•"/>
            </a:pPr>
            <a:r>
              <a:rPr lang="en-US" sz="2000" dirty="0">
                <a:solidFill>
                  <a:srgbClr val="333333"/>
                </a:solidFill>
                <a:latin typeface="Arial"/>
                <a:ea typeface="+mn-lt"/>
                <a:cs typeface="+mn-lt"/>
              </a:rPr>
              <a:t>Condition 1 or 2 is met:</a:t>
            </a:r>
            <a:endParaRPr lang="en-US" sz="2000" dirty="0">
              <a:latin typeface="Arial"/>
              <a:cs typeface="Calibri"/>
            </a:endParaRPr>
          </a:p>
          <a:p>
            <a:r>
              <a:rPr lang="en-US" sz="2000" b="1" dirty="0">
                <a:solidFill>
                  <a:srgbClr val="333333"/>
                </a:solidFill>
                <a:latin typeface="Arial"/>
                <a:cs typeface="Arial"/>
              </a:rPr>
              <a:t>Condition 1</a:t>
            </a:r>
            <a:endParaRPr lang="en-US" sz="2000" b="1">
              <a:latin typeface="Arial"/>
              <a:cs typeface="Arial"/>
            </a:endParaRPr>
          </a:p>
          <a:p>
            <a:r>
              <a:rPr lang="en-US" sz="2000" dirty="0">
                <a:solidFill>
                  <a:srgbClr val="333333"/>
                </a:solidFill>
                <a:latin typeface="Arial"/>
                <a:ea typeface="+mn-lt"/>
                <a:cs typeface="+mn-lt"/>
              </a:rPr>
              <a:t>Condition 1 is met if:</a:t>
            </a:r>
            <a:endParaRPr lang="en-US" sz="2000">
              <a:latin typeface="Arial"/>
              <a:cs typeface="Calibri"/>
            </a:endParaRPr>
          </a:p>
          <a:p>
            <a:pPr marL="285750" indent="-285750">
              <a:buFont typeface="Arial"/>
              <a:buChar char="•"/>
            </a:pPr>
            <a:r>
              <a:rPr lang="en-US" sz="2000" dirty="0">
                <a:solidFill>
                  <a:srgbClr val="333333"/>
                </a:solidFill>
                <a:latin typeface="Arial"/>
                <a:ea typeface="+mn-lt"/>
                <a:cs typeface="+mn-lt"/>
              </a:rPr>
              <a:t>The adult has died, and</a:t>
            </a:r>
            <a:endParaRPr lang="en-US" sz="2000">
              <a:latin typeface="Arial"/>
              <a:cs typeface="Calibri"/>
            </a:endParaRPr>
          </a:p>
          <a:p>
            <a:pPr marL="285750" indent="-285750">
              <a:buFont typeface="Arial"/>
              <a:buChar char="•"/>
            </a:pPr>
            <a:r>
              <a:rPr lang="en-US" sz="2000" dirty="0">
                <a:solidFill>
                  <a:srgbClr val="333333"/>
                </a:solidFill>
                <a:latin typeface="Arial"/>
                <a:ea typeface="+mn-lt"/>
                <a:cs typeface="+mn-lt"/>
              </a:rPr>
              <a:t>The SAB knows or suspects that the death resulted from abuse or neglect (whether or not it knew or suspected the abuse or neglect before the adult died).</a:t>
            </a:r>
            <a:endParaRPr lang="en-US" sz="2000">
              <a:latin typeface="Arial"/>
              <a:cs typeface="Calibri"/>
            </a:endParaRPr>
          </a:p>
          <a:p>
            <a:r>
              <a:rPr lang="en-US" sz="2000" b="1" dirty="0">
                <a:solidFill>
                  <a:srgbClr val="333333"/>
                </a:solidFill>
                <a:latin typeface="Arial"/>
                <a:cs typeface="Arial"/>
              </a:rPr>
              <a:t>Condition 2</a:t>
            </a:r>
            <a:endParaRPr lang="en-US" sz="2000" b="1">
              <a:latin typeface="Arial"/>
              <a:cs typeface="Arial"/>
            </a:endParaRPr>
          </a:p>
          <a:p>
            <a:r>
              <a:rPr lang="en-US" sz="2000" dirty="0">
                <a:solidFill>
                  <a:srgbClr val="333333"/>
                </a:solidFill>
                <a:latin typeface="Arial"/>
                <a:ea typeface="+mn-lt"/>
                <a:cs typeface="+mn-lt"/>
              </a:rPr>
              <a:t>Condition 2 is met if:</a:t>
            </a:r>
            <a:endParaRPr lang="en-US" sz="2000">
              <a:latin typeface="Arial"/>
              <a:cs typeface="Calibri"/>
            </a:endParaRPr>
          </a:p>
          <a:p>
            <a:pPr marL="285750" indent="-285750">
              <a:buFont typeface="Arial"/>
              <a:buChar char="•"/>
            </a:pPr>
            <a:r>
              <a:rPr lang="en-US" sz="2000" dirty="0">
                <a:solidFill>
                  <a:srgbClr val="333333"/>
                </a:solidFill>
                <a:latin typeface="Arial"/>
                <a:ea typeface="+mn-lt"/>
                <a:cs typeface="+mn-lt"/>
              </a:rPr>
              <a:t>The adult is still alive, and</a:t>
            </a:r>
            <a:endParaRPr lang="en-US" sz="2000">
              <a:latin typeface="Arial"/>
              <a:cs typeface="Calibri"/>
            </a:endParaRPr>
          </a:p>
          <a:p>
            <a:pPr marL="285750" indent="-285750">
              <a:buFont typeface="Arial"/>
              <a:buChar char="•"/>
            </a:pPr>
            <a:r>
              <a:rPr lang="en-US" sz="2000" dirty="0">
                <a:solidFill>
                  <a:srgbClr val="333333"/>
                </a:solidFill>
                <a:latin typeface="Arial"/>
                <a:ea typeface="+mn-lt"/>
                <a:cs typeface="+mn-lt"/>
              </a:rPr>
              <a:t>The SAB knows or suspects that the adult has experienced serious abuse or neglect.</a:t>
            </a:r>
            <a:endParaRPr lang="en-US" sz="2000">
              <a:latin typeface="Arial"/>
              <a:cs typeface="Calibri"/>
            </a:endParaRPr>
          </a:p>
          <a:p>
            <a:endParaRPr lang="en-US" sz="1200" dirty="0">
              <a:solidFill>
                <a:srgbClr val="333333"/>
              </a:solidFill>
              <a:cs typeface="Calibri"/>
            </a:endParaRPr>
          </a:p>
        </p:txBody>
      </p:sp>
    </p:spTree>
    <p:extLst>
      <p:ext uri="{BB962C8B-B14F-4D97-AF65-F5344CB8AC3E}">
        <p14:creationId xmlns:p14="http://schemas.microsoft.com/office/powerpoint/2010/main" val="1067732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orn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2224" y="0"/>
            <a:ext cx="2779776" cy="2407920"/>
          </a:xfrm>
          <a:prstGeom prst="rect">
            <a:avLst/>
          </a:prstGeom>
        </p:spPr>
      </p:pic>
      <p:cxnSp>
        <p:nvCxnSpPr>
          <p:cNvPr id="9" name="Straight Connector 8"/>
          <p:cNvCxnSpPr>
            <a:cxnSpLocks/>
          </p:cNvCxnSpPr>
          <p:nvPr/>
        </p:nvCxnSpPr>
        <p:spPr>
          <a:xfrm>
            <a:off x="330009" y="5912662"/>
            <a:ext cx="11694695" cy="91596"/>
          </a:xfrm>
          <a:prstGeom prst="line">
            <a:avLst/>
          </a:prstGeom>
          <a:ln w="38100" cap="rnd">
            <a:solidFill>
              <a:srgbClr val="211F5B"/>
            </a:solidFill>
            <a:prstDash val="sysDot"/>
          </a:ln>
          <a:effectLst/>
        </p:spPr>
        <p:style>
          <a:lnRef idx="2">
            <a:schemeClr val="accent1"/>
          </a:lnRef>
          <a:fillRef idx="0">
            <a:schemeClr val="accent1"/>
          </a:fillRef>
          <a:effectRef idx="1">
            <a:schemeClr val="accent1"/>
          </a:effectRef>
          <a:fontRef idx="minor">
            <a:schemeClr val="tx1"/>
          </a:fontRef>
        </p:style>
      </p:cxnSp>
      <p:pic>
        <p:nvPicPr>
          <p:cNvPr id="10" name="Picture 9" descr="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624" y="6092467"/>
            <a:ext cx="2247883" cy="765533"/>
          </a:xfrm>
          <a:prstGeom prst="rect">
            <a:avLst/>
          </a:prstGeom>
        </p:spPr>
      </p:pic>
      <p:sp>
        <p:nvSpPr>
          <p:cNvPr id="13" name="TextBox 12"/>
          <p:cNvSpPr txBox="1"/>
          <p:nvPr/>
        </p:nvSpPr>
        <p:spPr>
          <a:xfrm>
            <a:off x="2710188" y="6555906"/>
            <a:ext cx="7384735" cy="410369"/>
          </a:xfrm>
          <a:prstGeom prst="rect">
            <a:avLst/>
          </a:prstGeom>
          <a:noFill/>
        </p:spPr>
        <p:txBody>
          <a:bodyPr wrap="square" lIns="0" tIns="0" rIns="0" bIns="0" rtlCol="0" anchor="t">
            <a:spAutoFit/>
          </a:bodyPr>
          <a:lstStyle/>
          <a:p>
            <a:pPr defTabSz="457200" eaLnBrk="0" fontAlgn="base" hangingPunct="0">
              <a:spcBef>
                <a:spcPct val="0"/>
              </a:spcBef>
              <a:spcAft>
                <a:spcPct val="0"/>
              </a:spcAft>
            </a:pPr>
            <a:r>
              <a:rPr lang="en-GB" sz="2000" b="1" baseline="30000" dirty="0">
                <a:solidFill>
                  <a:srgbClr val="211F5B"/>
                </a:solidFill>
                <a:latin typeface="Arial"/>
                <a:ea typeface="ＭＳ Ｐゴシック"/>
                <a:cs typeface="Arial"/>
              </a:rPr>
              <a:t>Working in partnership to enable adults in Somerset to live a life free from fear, harm or abuse</a:t>
            </a:r>
          </a:p>
        </p:txBody>
      </p:sp>
      <p:sp>
        <p:nvSpPr>
          <p:cNvPr id="8" name="Rectangle 2">
            <a:extLst>
              <a:ext uri="{FF2B5EF4-FFF2-40B4-BE49-F238E27FC236}">
                <a16:creationId xmlns:a16="http://schemas.microsoft.com/office/drawing/2014/main" id="{E98EA7BF-036E-4FEE-A1F1-0B5FFD7A979B}"/>
              </a:ext>
            </a:extLst>
          </p:cNvPr>
          <p:cNvSpPr>
            <a:spLocks noChangeArrowheads="1"/>
          </p:cNvSpPr>
          <p:nvPr/>
        </p:nvSpPr>
        <p:spPr bwMode="auto">
          <a:xfrm>
            <a:off x="4997408" y="531760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457200" eaLnBrk="0" fontAlgn="base" hangingPunct="0">
              <a:spcBef>
                <a:spcPct val="0"/>
              </a:spcBef>
              <a:spcAft>
                <a:spcPct val="0"/>
              </a:spcAft>
            </a:pPr>
            <a:endParaRPr lang="en-GB" dirty="0">
              <a:solidFill>
                <a:prstClr val="black"/>
              </a:solidFill>
              <a:latin typeface="Arial" panose="020B0604020202020204" pitchFamily="34" charset="0"/>
              <a:ea typeface="ＭＳ Ｐゴシック" panose="020B0600070205080204" pitchFamily="34" charset="-128"/>
            </a:endParaRPr>
          </a:p>
        </p:txBody>
      </p:sp>
      <p:sp>
        <p:nvSpPr>
          <p:cNvPr id="11" name="Rectangle 3">
            <a:extLst>
              <a:ext uri="{FF2B5EF4-FFF2-40B4-BE49-F238E27FC236}">
                <a16:creationId xmlns:a16="http://schemas.microsoft.com/office/drawing/2014/main" id="{BABCAEBC-985F-474D-AE75-E15E347F82EA}"/>
              </a:ext>
            </a:extLst>
          </p:cNvPr>
          <p:cNvSpPr>
            <a:spLocks noChangeArrowheads="1"/>
          </p:cNvSpPr>
          <p:nvPr/>
        </p:nvSpPr>
        <p:spPr bwMode="auto">
          <a:xfrm>
            <a:off x="4997407" y="6335327"/>
            <a:ext cx="26802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altLang="en-US" sz="1200" dirty="0">
                <a:solidFill>
                  <a:prstClr val="black"/>
                </a:solidFill>
                <a:latin typeface="Gadugi" panose="020B0502040204020203" pitchFamily="34" charset="0"/>
                <a:ea typeface="Calibri" panose="020F0502020204030204" pitchFamily="34" charset="0"/>
              </a:rPr>
              <a:t>  </a:t>
            </a:r>
            <a:endParaRPr lang="en-GB" altLang="en-US" dirty="0">
              <a:solidFill>
                <a:prstClr val="black"/>
              </a:solidFill>
              <a:latin typeface="Arial" panose="020B0604020202020204" pitchFamily="34" charset="0"/>
              <a:ea typeface="ＭＳ Ｐゴシック" panose="020B0600070205080204" pitchFamily="34" charset="-128"/>
            </a:endParaRPr>
          </a:p>
        </p:txBody>
      </p:sp>
      <p:sp>
        <p:nvSpPr>
          <p:cNvPr id="12" name="Content Placeholder 11">
            <a:extLst>
              <a:ext uri="{FF2B5EF4-FFF2-40B4-BE49-F238E27FC236}">
                <a16:creationId xmlns:a16="http://schemas.microsoft.com/office/drawing/2014/main" id="{FFFBC01B-54B6-33EC-58A8-4E53738FED88}"/>
              </a:ext>
            </a:extLst>
          </p:cNvPr>
          <p:cNvSpPr>
            <a:spLocks noGrp="1"/>
          </p:cNvSpPr>
          <p:nvPr>
            <p:ph idx="1"/>
          </p:nvPr>
        </p:nvSpPr>
        <p:spPr>
          <a:xfrm>
            <a:off x="354012" y="515938"/>
            <a:ext cx="10515600" cy="4351338"/>
          </a:xfrm>
        </p:spPr>
        <p:txBody>
          <a:bodyPr vert="horz" lIns="91440" tIns="45720" rIns="91440" bIns="45720" rtlCol="0" anchor="t">
            <a:normAutofit fontScale="92500" lnSpcReduction="10000"/>
          </a:bodyPr>
          <a:lstStyle/>
          <a:p>
            <a:pPr marL="0" indent="0" algn="ctr">
              <a:buNone/>
            </a:pPr>
            <a:endParaRPr lang="en-US" dirty="0">
              <a:cs typeface="Calibri"/>
            </a:endParaRPr>
          </a:p>
          <a:p>
            <a:pPr marL="0" indent="0" algn="ctr">
              <a:buNone/>
            </a:pPr>
            <a:r>
              <a:rPr lang="en-US" sz="3200" b="1" dirty="0">
                <a:solidFill>
                  <a:srgbClr val="00B0F0"/>
                </a:solidFill>
                <a:ea typeface="+mn-lt"/>
                <a:cs typeface="+mn-lt"/>
              </a:rPr>
              <a:t>Safeguarding means protecting an adult’s right to live in safety, free from abuse and neglect. </a:t>
            </a:r>
            <a:r>
              <a:rPr lang="en-US" sz="3200" dirty="0">
                <a:ea typeface="+mn-lt"/>
                <a:cs typeface="+mn-lt"/>
              </a:rPr>
              <a:t> </a:t>
            </a:r>
            <a:endParaRPr lang="en-US" dirty="0">
              <a:ea typeface="+mn-lt"/>
              <a:cs typeface="+mn-lt"/>
            </a:endParaRPr>
          </a:p>
          <a:p>
            <a:pPr marL="0" indent="0" algn="ctr">
              <a:buNone/>
            </a:pPr>
            <a:r>
              <a:rPr lang="en-US" dirty="0">
                <a:ea typeface="+mn-lt"/>
                <a:cs typeface="+mn-lt"/>
              </a:rPr>
              <a:t>It is about people and </a:t>
            </a:r>
            <a:r>
              <a:rPr lang="en-US" dirty="0" err="1">
                <a:ea typeface="+mn-lt"/>
                <a:cs typeface="+mn-lt"/>
              </a:rPr>
              <a:t>organisations</a:t>
            </a:r>
            <a:r>
              <a:rPr lang="en-US" dirty="0">
                <a:ea typeface="+mn-lt"/>
                <a:cs typeface="+mn-lt"/>
              </a:rPr>
              <a:t> working together to prevent and stop both the risks and experience of abuse or neglect, while at the same time making sure that the adult’s wellbeing is promoted including, where appropriate, having regard to their views, wishes, feelings and beliefs in deciding on any action.</a:t>
            </a:r>
          </a:p>
          <a:p>
            <a:pPr algn="ctr">
              <a:buNone/>
            </a:pPr>
            <a:r>
              <a:rPr lang="en-US" sz="3000" b="1" dirty="0">
                <a:solidFill>
                  <a:srgbClr val="00B0F0"/>
                </a:solidFill>
                <a:cs typeface="Calibri"/>
              </a:rPr>
              <a:t>Care and Support</a:t>
            </a:r>
            <a:r>
              <a:rPr lang="en-US" sz="3000" dirty="0">
                <a:cs typeface="Calibri"/>
              </a:rPr>
              <a:t> is the term used to describe the help some adults need to live as well as possible with any illness or disability they may have</a:t>
            </a:r>
          </a:p>
          <a:p>
            <a:pPr marL="0" indent="0" algn="ctr">
              <a:buNone/>
            </a:pPr>
            <a:endParaRPr lang="en-US" sz="3200" dirty="0">
              <a:cs typeface="Calibri"/>
            </a:endParaRPr>
          </a:p>
        </p:txBody>
      </p:sp>
    </p:spTree>
    <p:extLst>
      <p:ext uri="{BB962C8B-B14F-4D97-AF65-F5344CB8AC3E}">
        <p14:creationId xmlns:p14="http://schemas.microsoft.com/office/powerpoint/2010/main" val="2317959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orn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2224" y="0"/>
            <a:ext cx="2779776" cy="2407920"/>
          </a:xfrm>
          <a:prstGeom prst="rect">
            <a:avLst/>
          </a:prstGeom>
        </p:spPr>
      </p:pic>
      <p:cxnSp>
        <p:nvCxnSpPr>
          <p:cNvPr id="9" name="Straight Connector 8"/>
          <p:cNvCxnSpPr>
            <a:cxnSpLocks/>
          </p:cNvCxnSpPr>
          <p:nvPr/>
        </p:nvCxnSpPr>
        <p:spPr>
          <a:xfrm>
            <a:off x="330009" y="5912662"/>
            <a:ext cx="11694695" cy="91596"/>
          </a:xfrm>
          <a:prstGeom prst="line">
            <a:avLst/>
          </a:prstGeom>
          <a:ln w="38100" cap="rnd">
            <a:solidFill>
              <a:srgbClr val="211F5B"/>
            </a:solidFill>
            <a:prstDash val="sysDot"/>
          </a:ln>
          <a:effectLst/>
        </p:spPr>
        <p:style>
          <a:lnRef idx="2">
            <a:schemeClr val="accent1"/>
          </a:lnRef>
          <a:fillRef idx="0">
            <a:schemeClr val="accent1"/>
          </a:fillRef>
          <a:effectRef idx="1">
            <a:schemeClr val="accent1"/>
          </a:effectRef>
          <a:fontRef idx="minor">
            <a:schemeClr val="tx1"/>
          </a:fontRef>
        </p:style>
      </p:cxnSp>
      <p:pic>
        <p:nvPicPr>
          <p:cNvPr id="10" name="Picture 9" descr="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624" y="6092467"/>
            <a:ext cx="2247883" cy="765533"/>
          </a:xfrm>
          <a:prstGeom prst="rect">
            <a:avLst/>
          </a:prstGeom>
        </p:spPr>
      </p:pic>
      <p:sp>
        <p:nvSpPr>
          <p:cNvPr id="13" name="TextBox 12"/>
          <p:cNvSpPr txBox="1"/>
          <p:nvPr/>
        </p:nvSpPr>
        <p:spPr>
          <a:xfrm>
            <a:off x="2700161" y="6505774"/>
            <a:ext cx="7595288" cy="205184"/>
          </a:xfrm>
          <a:prstGeom prst="rect">
            <a:avLst/>
          </a:prstGeom>
          <a:noFill/>
        </p:spPr>
        <p:txBody>
          <a:bodyPr wrap="square" lIns="0" tIns="0" rIns="0" bIns="0" rtlCol="0" anchor="t">
            <a:spAutoFit/>
          </a:bodyPr>
          <a:lstStyle/>
          <a:p>
            <a:pPr defTabSz="457200" eaLnBrk="0" fontAlgn="base" hangingPunct="0">
              <a:spcBef>
                <a:spcPct val="0"/>
              </a:spcBef>
              <a:spcAft>
                <a:spcPct val="0"/>
              </a:spcAft>
            </a:pPr>
            <a:r>
              <a:rPr lang="en-GB" sz="2000" b="1" baseline="30000" dirty="0">
                <a:solidFill>
                  <a:srgbClr val="211F5B"/>
                </a:solidFill>
                <a:latin typeface="Arial"/>
                <a:ea typeface="ＭＳ Ｐゴシック"/>
                <a:cs typeface="Arial"/>
              </a:rPr>
              <a:t>Working in partnership to enable adults in Somerset to live a life free from fear, harm or abuse</a:t>
            </a:r>
          </a:p>
        </p:txBody>
      </p:sp>
      <p:sp>
        <p:nvSpPr>
          <p:cNvPr id="8" name="Rectangle 2">
            <a:extLst>
              <a:ext uri="{FF2B5EF4-FFF2-40B4-BE49-F238E27FC236}">
                <a16:creationId xmlns:a16="http://schemas.microsoft.com/office/drawing/2014/main" id="{E98EA7BF-036E-4FEE-A1F1-0B5FFD7A979B}"/>
              </a:ext>
            </a:extLst>
          </p:cNvPr>
          <p:cNvSpPr>
            <a:spLocks noChangeArrowheads="1"/>
          </p:cNvSpPr>
          <p:nvPr/>
        </p:nvSpPr>
        <p:spPr bwMode="auto">
          <a:xfrm>
            <a:off x="4997408" y="531760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457200" eaLnBrk="0" fontAlgn="base" hangingPunct="0">
              <a:spcBef>
                <a:spcPct val="0"/>
              </a:spcBef>
              <a:spcAft>
                <a:spcPct val="0"/>
              </a:spcAft>
            </a:pPr>
            <a:endParaRPr lang="en-GB" dirty="0">
              <a:solidFill>
                <a:prstClr val="black"/>
              </a:solidFill>
              <a:latin typeface="Arial" panose="020B0604020202020204" pitchFamily="34" charset="0"/>
              <a:ea typeface="ＭＳ Ｐゴシック" panose="020B0600070205080204" pitchFamily="34" charset="-128"/>
            </a:endParaRPr>
          </a:p>
        </p:txBody>
      </p:sp>
      <p:sp>
        <p:nvSpPr>
          <p:cNvPr id="11" name="Rectangle 3">
            <a:extLst>
              <a:ext uri="{FF2B5EF4-FFF2-40B4-BE49-F238E27FC236}">
                <a16:creationId xmlns:a16="http://schemas.microsoft.com/office/drawing/2014/main" id="{BABCAEBC-985F-474D-AE75-E15E347F82EA}"/>
              </a:ext>
            </a:extLst>
          </p:cNvPr>
          <p:cNvSpPr>
            <a:spLocks noChangeArrowheads="1"/>
          </p:cNvSpPr>
          <p:nvPr/>
        </p:nvSpPr>
        <p:spPr bwMode="auto">
          <a:xfrm>
            <a:off x="4997407" y="6335327"/>
            <a:ext cx="26802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altLang="en-US" sz="1200" dirty="0">
                <a:solidFill>
                  <a:prstClr val="black"/>
                </a:solidFill>
                <a:latin typeface="Gadugi" panose="020B0502040204020203" pitchFamily="34" charset="0"/>
                <a:ea typeface="Calibri" panose="020F0502020204030204" pitchFamily="34" charset="0"/>
              </a:rPr>
              <a:t>  </a:t>
            </a:r>
            <a:endParaRPr lang="en-GB" altLang="en-US" dirty="0">
              <a:solidFill>
                <a:prstClr val="black"/>
              </a:solidFill>
              <a:latin typeface="Arial" panose="020B0604020202020204" pitchFamily="34" charset="0"/>
              <a:ea typeface="ＭＳ Ｐゴシック" panose="020B0600070205080204" pitchFamily="34" charset="-128"/>
            </a:endParaRPr>
          </a:p>
        </p:txBody>
      </p:sp>
      <p:sp>
        <p:nvSpPr>
          <p:cNvPr id="2" name="Title 1">
            <a:extLst>
              <a:ext uri="{FF2B5EF4-FFF2-40B4-BE49-F238E27FC236}">
                <a16:creationId xmlns:a16="http://schemas.microsoft.com/office/drawing/2014/main" id="{8D06AE5B-D71C-6C48-26E4-35C1E4FDCAF4}"/>
              </a:ext>
            </a:extLst>
          </p:cNvPr>
          <p:cNvSpPr>
            <a:spLocks noGrp="1"/>
          </p:cNvSpPr>
          <p:nvPr>
            <p:ph type="title"/>
          </p:nvPr>
        </p:nvSpPr>
        <p:spPr>
          <a:xfrm>
            <a:off x="848226" y="445335"/>
            <a:ext cx="10515600" cy="1325563"/>
          </a:xfrm>
        </p:spPr>
        <p:txBody>
          <a:bodyPr>
            <a:normAutofit/>
          </a:bodyPr>
          <a:lstStyle/>
          <a:p>
            <a:br>
              <a:rPr lang="en-US" sz="3600" b="1" dirty="0">
                <a:solidFill>
                  <a:srgbClr val="00B0F0"/>
                </a:solidFill>
                <a:latin typeface="Arial"/>
                <a:cs typeface="Arial"/>
              </a:rPr>
            </a:br>
            <a:endParaRPr lang="en-US" sz="3600" b="1">
              <a:solidFill>
                <a:srgbClr val="00B0F0"/>
              </a:solidFill>
              <a:latin typeface="Arial"/>
              <a:cs typeface="Arial"/>
            </a:endParaRPr>
          </a:p>
          <a:p>
            <a:endParaRPr lang="en-US" sz="3200" b="1" dirty="0">
              <a:solidFill>
                <a:srgbClr val="00B0F0"/>
              </a:solidFill>
              <a:latin typeface="Calibri"/>
              <a:ea typeface="Calibri"/>
              <a:cs typeface="Calibri"/>
            </a:endParaRPr>
          </a:p>
        </p:txBody>
      </p:sp>
      <p:sp>
        <p:nvSpPr>
          <p:cNvPr id="5" name="Content Placeholder 4">
            <a:extLst>
              <a:ext uri="{FF2B5EF4-FFF2-40B4-BE49-F238E27FC236}">
                <a16:creationId xmlns:a16="http://schemas.microsoft.com/office/drawing/2014/main" id="{77169817-BFE2-F76D-6413-E2A035E26EB8}"/>
              </a:ext>
            </a:extLst>
          </p:cNvPr>
          <p:cNvSpPr>
            <a:spLocks noGrp="1"/>
          </p:cNvSpPr>
          <p:nvPr>
            <p:ph idx="1"/>
          </p:nvPr>
        </p:nvSpPr>
        <p:spPr/>
        <p:txBody>
          <a:bodyPr vert="horz" lIns="91440" tIns="45720" rIns="91440" bIns="45720" rtlCol="0" anchor="t">
            <a:normAutofit/>
          </a:bodyPr>
          <a:lstStyle/>
          <a:p>
            <a:pPr marL="0" indent="0">
              <a:buNone/>
            </a:pPr>
            <a:endParaRPr lang="en-US" sz="3200" dirty="0">
              <a:solidFill>
                <a:srgbClr val="303030"/>
              </a:solidFill>
              <a:cs typeface="Calibri"/>
            </a:endParaRPr>
          </a:p>
          <a:p>
            <a:endParaRPr lang="en-US" dirty="0">
              <a:cs typeface="Calibri"/>
            </a:endParaRPr>
          </a:p>
        </p:txBody>
      </p:sp>
      <p:sp>
        <p:nvSpPr>
          <p:cNvPr id="3" name="TextBox 2">
            <a:extLst>
              <a:ext uri="{FF2B5EF4-FFF2-40B4-BE49-F238E27FC236}">
                <a16:creationId xmlns:a16="http://schemas.microsoft.com/office/drawing/2014/main" id="{7CE544F9-4851-2CD3-3B1C-DB1C0C45B8F2}"/>
              </a:ext>
            </a:extLst>
          </p:cNvPr>
          <p:cNvSpPr txBox="1"/>
          <p:nvPr/>
        </p:nvSpPr>
        <p:spPr>
          <a:xfrm>
            <a:off x="485774" y="684796"/>
            <a:ext cx="1015239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solidFill>
                  <a:srgbClr val="00B0F0"/>
                </a:solidFill>
                <a:latin typeface="Arial"/>
                <a:cs typeface="Calibri"/>
              </a:rPr>
              <a:t>Types of Abuse...</a:t>
            </a:r>
            <a:endParaRPr lang="en-US" sz="3200" b="1" dirty="0">
              <a:solidFill>
                <a:srgbClr val="00B0F0"/>
              </a:solidFill>
              <a:latin typeface="Arial"/>
            </a:endParaRPr>
          </a:p>
        </p:txBody>
      </p:sp>
      <p:sp>
        <p:nvSpPr>
          <p:cNvPr id="4" name="TextBox 3">
            <a:extLst>
              <a:ext uri="{FF2B5EF4-FFF2-40B4-BE49-F238E27FC236}">
                <a16:creationId xmlns:a16="http://schemas.microsoft.com/office/drawing/2014/main" id="{F2D72235-49A7-C841-1FD0-065E839BAF0F}"/>
              </a:ext>
            </a:extLst>
          </p:cNvPr>
          <p:cNvSpPr txBox="1"/>
          <p:nvPr/>
        </p:nvSpPr>
        <p:spPr>
          <a:xfrm>
            <a:off x="485775" y="1451559"/>
            <a:ext cx="11155528"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800" dirty="0">
                <a:latin typeface="Arial"/>
                <a:cs typeface="Calibri"/>
              </a:rPr>
              <a:t>Physical abuse</a:t>
            </a:r>
          </a:p>
          <a:p>
            <a:pPr marL="285750" indent="-285750">
              <a:buFont typeface="Arial"/>
              <a:buChar char="•"/>
            </a:pPr>
            <a:r>
              <a:rPr lang="en-US" sz="2800" dirty="0">
                <a:latin typeface="Arial"/>
                <a:cs typeface="Arial"/>
              </a:rPr>
              <a:t>Domestic violence or abuse</a:t>
            </a:r>
            <a:endParaRPr lang="en-US" dirty="0"/>
          </a:p>
          <a:p>
            <a:pPr marL="285750" indent="-285750">
              <a:buFont typeface="Arial"/>
              <a:buChar char="•"/>
            </a:pPr>
            <a:r>
              <a:rPr lang="en-US" sz="2800" dirty="0">
                <a:latin typeface="Arial"/>
                <a:cs typeface="Arial"/>
              </a:rPr>
              <a:t>Sexual abuse</a:t>
            </a:r>
            <a:endParaRPr lang="en-US" dirty="0"/>
          </a:p>
          <a:p>
            <a:pPr marL="285750" indent="-285750">
              <a:buFont typeface="Arial"/>
              <a:buChar char="•"/>
            </a:pPr>
            <a:r>
              <a:rPr lang="en-US" sz="2800" dirty="0">
                <a:latin typeface="Arial"/>
                <a:cs typeface="Arial"/>
              </a:rPr>
              <a:t>Psychological or emotional abuse</a:t>
            </a:r>
            <a:endParaRPr lang="en-US" dirty="0"/>
          </a:p>
          <a:p>
            <a:pPr marL="285750" indent="-285750">
              <a:buFont typeface="Arial"/>
              <a:buChar char="•"/>
            </a:pPr>
            <a:r>
              <a:rPr lang="en-US" sz="2800" dirty="0">
                <a:latin typeface="Arial"/>
                <a:cs typeface="Arial"/>
              </a:rPr>
              <a:t>Financial or material abuse</a:t>
            </a:r>
            <a:endParaRPr lang="en-US" dirty="0"/>
          </a:p>
          <a:p>
            <a:pPr marL="285750" indent="-285750">
              <a:buFont typeface="Arial"/>
              <a:buChar char="•"/>
            </a:pPr>
            <a:r>
              <a:rPr lang="en-US" sz="2800" dirty="0">
                <a:latin typeface="Arial"/>
                <a:cs typeface="Arial"/>
              </a:rPr>
              <a:t>Modern slavery</a:t>
            </a:r>
            <a:endParaRPr lang="en-US" dirty="0"/>
          </a:p>
          <a:p>
            <a:pPr marL="285750" indent="-285750">
              <a:buFont typeface="Arial"/>
              <a:buChar char="•"/>
            </a:pPr>
            <a:r>
              <a:rPr lang="en-US" sz="2800" dirty="0">
                <a:latin typeface="Arial"/>
                <a:cs typeface="Arial"/>
              </a:rPr>
              <a:t>Discriminatory abuse</a:t>
            </a:r>
            <a:endParaRPr lang="en-US" dirty="0"/>
          </a:p>
          <a:p>
            <a:pPr marL="285750" indent="-285750">
              <a:buFont typeface="Arial"/>
              <a:buChar char="•"/>
            </a:pPr>
            <a:r>
              <a:rPr lang="en-US" sz="2800" dirty="0" err="1">
                <a:latin typeface="Arial"/>
                <a:cs typeface="Arial"/>
              </a:rPr>
              <a:t>Organisational</a:t>
            </a:r>
            <a:r>
              <a:rPr lang="en-US" sz="2800" dirty="0">
                <a:latin typeface="Arial"/>
                <a:cs typeface="Arial"/>
              </a:rPr>
              <a:t> or institutional abuse</a:t>
            </a:r>
            <a:endParaRPr lang="en-US" dirty="0"/>
          </a:p>
          <a:p>
            <a:pPr marL="285750" indent="-285750">
              <a:buFont typeface="Arial"/>
              <a:buChar char="•"/>
            </a:pPr>
            <a:r>
              <a:rPr lang="en-US" sz="2800" dirty="0">
                <a:latin typeface="Arial"/>
                <a:cs typeface="Arial"/>
              </a:rPr>
              <a:t>Neglect or acts of omission</a:t>
            </a:r>
            <a:endParaRPr lang="en-US" dirty="0"/>
          </a:p>
          <a:p>
            <a:pPr marL="285750" indent="-285750">
              <a:buFont typeface="Arial"/>
              <a:buChar char="•"/>
            </a:pPr>
            <a:r>
              <a:rPr lang="en-US" sz="2800" dirty="0">
                <a:latin typeface="Arial"/>
                <a:cs typeface="Arial"/>
              </a:rPr>
              <a:t>Self-neglect</a:t>
            </a:r>
            <a:endParaRPr lang="en-US" dirty="0"/>
          </a:p>
        </p:txBody>
      </p:sp>
    </p:spTree>
    <p:extLst>
      <p:ext uri="{BB962C8B-B14F-4D97-AF65-F5344CB8AC3E}">
        <p14:creationId xmlns:p14="http://schemas.microsoft.com/office/powerpoint/2010/main" val="1635565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orn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2224" y="0"/>
            <a:ext cx="2779776" cy="2407920"/>
          </a:xfrm>
          <a:prstGeom prst="rect">
            <a:avLst/>
          </a:prstGeom>
        </p:spPr>
      </p:pic>
      <p:cxnSp>
        <p:nvCxnSpPr>
          <p:cNvPr id="9" name="Straight Connector 8"/>
          <p:cNvCxnSpPr>
            <a:cxnSpLocks/>
          </p:cNvCxnSpPr>
          <p:nvPr/>
        </p:nvCxnSpPr>
        <p:spPr>
          <a:xfrm>
            <a:off x="330009" y="5912662"/>
            <a:ext cx="11694695" cy="91596"/>
          </a:xfrm>
          <a:prstGeom prst="line">
            <a:avLst/>
          </a:prstGeom>
          <a:ln w="38100" cap="rnd">
            <a:solidFill>
              <a:srgbClr val="211F5B"/>
            </a:solidFill>
            <a:prstDash val="sysDot"/>
          </a:ln>
          <a:effectLst/>
        </p:spPr>
        <p:style>
          <a:lnRef idx="2">
            <a:schemeClr val="accent1"/>
          </a:lnRef>
          <a:fillRef idx="0">
            <a:schemeClr val="accent1"/>
          </a:fillRef>
          <a:effectRef idx="1">
            <a:schemeClr val="accent1"/>
          </a:effectRef>
          <a:fontRef idx="minor">
            <a:schemeClr val="tx1"/>
          </a:fontRef>
        </p:style>
      </p:cxnSp>
      <p:pic>
        <p:nvPicPr>
          <p:cNvPr id="10" name="Picture 9" descr="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624" y="6092467"/>
            <a:ext cx="2247883" cy="765533"/>
          </a:xfrm>
          <a:prstGeom prst="rect">
            <a:avLst/>
          </a:prstGeom>
        </p:spPr>
      </p:pic>
      <p:sp>
        <p:nvSpPr>
          <p:cNvPr id="13" name="TextBox 12"/>
          <p:cNvSpPr txBox="1"/>
          <p:nvPr/>
        </p:nvSpPr>
        <p:spPr>
          <a:xfrm>
            <a:off x="2650030" y="6565932"/>
            <a:ext cx="7665472" cy="205184"/>
          </a:xfrm>
          <a:prstGeom prst="rect">
            <a:avLst/>
          </a:prstGeom>
          <a:noFill/>
        </p:spPr>
        <p:txBody>
          <a:bodyPr wrap="square" lIns="0" tIns="0" rIns="0" bIns="0" rtlCol="0" anchor="t">
            <a:spAutoFit/>
          </a:bodyPr>
          <a:lstStyle/>
          <a:p>
            <a:pPr defTabSz="457200" eaLnBrk="0" fontAlgn="base" hangingPunct="0">
              <a:spcBef>
                <a:spcPct val="0"/>
              </a:spcBef>
              <a:spcAft>
                <a:spcPct val="0"/>
              </a:spcAft>
            </a:pPr>
            <a:r>
              <a:rPr lang="en-GB" sz="2000" b="1" baseline="30000" dirty="0">
                <a:solidFill>
                  <a:srgbClr val="211F5B"/>
                </a:solidFill>
                <a:latin typeface="Arial"/>
                <a:ea typeface="ＭＳ Ｐゴシック"/>
                <a:cs typeface="Arial"/>
              </a:rPr>
              <a:t>Working in partnership to enable adults in Somerset to live a life free from fear, harm or abuse</a:t>
            </a:r>
          </a:p>
        </p:txBody>
      </p:sp>
      <p:sp>
        <p:nvSpPr>
          <p:cNvPr id="8" name="Rectangle 2">
            <a:extLst>
              <a:ext uri="{FF2B5EF4-FFF2-40B4-BE49-F238E27FC236}">
                <a16:creationId xmlns:a16="http://schemas.microsoft.com/office/drawing/2014/main" id="{E98EA7BF-036E-4FEE-A1F1-0B5FFD7A979B}"/>
              </a:ext>
            </a:extLst>
          </p:cNvPr>
          <p:cNvSpPr>
            <a:spLocks noChangeArrowheads="1"/>
          </p:cNvSpPr>
          <p:nvPr/>
        </p:nvSpPr>
        <p:spPr bwMode="auto">
          <a:xfrm>
            <a:off x="4997408" y="531760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457200" eaLnBrk="0" fontAlgn="base" hangingPunct="0">
              <a:spcBef>
                <a:spcPct val="0"/>
              </a:spcBef>
              <a:spcAft>
                <a:spcPct val="0"/>
              </a:spcAft>
            </a:pPr>
            <a:endParaRPr lang="en-GB" dirty="0">
              <a:solidFill>
                <a:prstClr val="black"/>
              </a:solidFill>
              <a:latin typeface="Arial" panose="020B0604020202020204" pitchFamily="34" charset="0"/>
              <a:ea typeface="ＭＳ Ｐゴシック" panose="020B0600070205080204" pitchFamily="34" charset="-128"/>
            </a:endParaRPr>
          </a:p>
        </p:txBody>
      </p:sp>
      <p:sp>
        <p:nvSpPr>
          <p:cNvPr id="11" name="Rectangle 3">
            <a:extLst>
              <a:ext uri="{FF2B5EF4-FFF2-40B4-BE49-F238E27FC236}">
                <a16:creationId xmlns:a16="http://schemas.microsoft.com/office/drawing/2014/main" id="{BABCAEBC-985F-474D-AE75-E15E347F82EA}"/>
              </a:ext>
            </a:extLst>
          </p:cNvPr>
          <p:cNvSpPr>
            <a:spLocks noChangeArrowheads="1"/>
          </p:cNvSpPr>
          <p:nvPr/>
        </p:nvSpPr>
        <p:spPr bwMode="auto">
          <a:xfrm>
            <a:off x="4997407" y="6335327"/>
            <a:ext cx="26802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altLang="en-US" sz="1200" dirty="0">
                <a:solidFill>
                  <a:prstClr val="black"/>
                </a:solidFill>
                <a:latin typeface="Gadugi" panose="020B0502040204020203" pitchFamily="34" charset="0"/>
                <a:ea typeface="Calibri" panose="020F0502020204030204" pitchFamily="34" charset="0"/>
              </a:rPr>
              <a:t>  </a:t>
            </a:r>
            <a:endParaRPr lang="en-GB" altLang="en-US" dirty="0">
              <a:solidFill>
                <a:prstClr val="black"/>
              </a:solidFill>
              <a:latin typeface="Arial" panose="020B0604020202020204" pitchFamily="34" charset="0"/>
              <a:ea typeface="ＭＳ Ｐゴシック" panose="020B0600070205080204" pitchFamily="34" charset="-128"/>
            </a:endParaRPr>
          </a:p>
        </p:txBody>
      </p:sp>
      <p:sp>
        <p:nvSpPr>
          <p:cNvPr id="2" name="Title 1">
            <a:extLst>
              <a:ext uri="{FF2B5EF4-FFF2-40B4-BE49-F238E27FC236}">
                <a16:creationId xmlns:a16="http://schemas.microsoft.com/office/drawing/2014/main" id="{8D06AE5B-D71C-6C48-26E4-35C1E4FDCAF4}"/>
              </a:ext>
            </a:extLst>
          </p:cNvPr>
          <p:cNvSpPr>
            <a:spLocks noGrp="1"/>
          </p:cNvSpPr>
          <p:nvPr>
            <p:ph type="title"/>
          </p:nvPr>
        </p:nvSpPr>
        <p:spPr>
          <a:xfrm>
            <a:off x="848226" y="445335"/>
            <a:ext cx="10515600" cy="1325563"/>
          </a:xfrm>
        </p:spPr>
        <p:txBody>
          <a:bodyPr>
            <a:normAutofit/>
          </a:bodyPr>
          <a:lstStyle/>
          <a:p>
            <a:br>
              <a:rPr lang="en-US" sz="3600" b="1" dirty="0">
                <a:solidFill>
                  <a:srgbClr val="00B0F0"/>
                </a:solidFill>
                <a:latin typeface="Arial"/>
                <a:cs typeface="Arial"/>
              </a:rPr>
            </a:br>
            <a:endParaRPr lang="en-US" sz="3600" b="1">
              <a:solidFill>
                <a:srgbClr val="00B0F0"/>
              </a:solidFill>
              <a:latin typeface="Arial"/>
              <a:cs typeface="Arial"/>
            </a:endParaRPr>
          </a:p>
          <a:p>
            <a:endParaRPr lang="en-US" sz="3200" b="1" dirty="0">
              <a:solidFill>
                <a:srgbClr val="00B0F0"/>
              </a:solidFill>
              <a:latin typeface="Calibri"/>
              <a:ea typeface="Calibri"/>
              <a:cs typeface="Calibri"/>
            </a:endParaRPr>
          </a:p>
        </p:txBody>
      </p:sp>
      <p:sp>
        <p:nvSpPr>
          <p:cNvPr id="5" name="Content Placeholder 4">
            <a:extLst>
              <a:ext uri="{FF2B5EF4-FFF2-40B4-BE49-F238E27FC236}">
                <a16:creationId xmlns:a16="http://schemas.microsoft.com/office/drawing/2014/main" id="{77169817-BFE2-F76D-6413-E2A035E26EB8}"/>
              </a:ext>
            </a:extLst>
          </p:cNvPr>
          <p:cNvSpPr>
            <a:spLocks noGrp="1"/>
          </p:cNvSpPr>
          <p:nvPr>
            <p:ph idx="1"/>
          </p:nvPr>
        </p:nvSpPr>
        <p:spPr/>
        <p:txBody>
          <a:bodyPr vert="horz" lIns="91440" tIns="45720" rIns="91440" bIns="45720" rtlCol="0" anchor="t">
            <a:normAutofit/>
          </a:bodyPr>
          <a:lstStyle/>
          <a:p>
            <a:pPr marL="0" indent="0">
              <a:buNone/>
            </a:pPr>
            <a:endParaRPr lang="en-US" sz="3200" dirty="0">
              <a:solidFill>
                <a:srgbClr val="303030"/>
              </a:solidFill>
              <a:cs typeface="Calibri"/>
            </a:endParaRPr>
          </a:p>
          <a:p>
            <a:endParaRPr lang="en-US" dirty="0">
              <a:cs typeface="Calibri"/>
            </a:endParaRPr>
          </a:p>
        </p:txBody>
      </p:sp>
      <p:sp>
        <p:nvSpPr>
          <p:cNvPr id="3" name="TextBox 2">
            <a:extLst>
              <a:ext uri="{FF2B5EF4-FFF2-40B4-BE49-F238E27FC236}">
                <a16:creationId xmlns:a16="http://schemas.microsoft.com/office/drawing/2014/main" id="{7CE544F9-4851-2CD3-3B1C-DB1C0C45B8F2}"/>
              </a:ext>
            </a:extLst>
          </p:cNvPr>
          <p:cNvSpPr txBox="1"/>
          <p:nvPr/>
        </p:nvSpPr>
        <p:spPr>
          <a:xfrm>
            <a:off x="485774" y="684796"/>
            <a:ext cx="1015239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solidFill>
                  <a:srgbClr val="00B0F0"/>
                </a:solidFill>
                <a:latin typeface="Arial"/>
                <a:cs typeface="Calibri"/>
              </a:rPr>
              <a:t>What if I have a Safeguarding Concern about Someone?</a:t>
            </a:r>
            <a:endParaRPr lang="en-US" sz="2800" b="1" dirty="0">
              <a:solidFill>
                <a:srgbClr val="00B0F0"/>
              </a:solidFill>
              <a:latin typeface="Arial"/>
            </a:endParaRPr>
          </a:p>
        </p:txBody>
      </p:sp>
      <p:sp>
        <p:nvSpPr>
          <p:cNvPr id="4" name="TextBox 3">
            <a:extLst>
              <a:ext uri="{FF2B5EF4-FFF2-40B4-BE49-F238E27FC236}">
                <a16:creationId xmlns:a16="http://schemas.microsoft.com/office/drawing/2014/main" id="{F2D72235-49A7-C841-1FD0-065E839BAF0F}"/>
              </a:ext>
            </a:extLst>
          </p:cNvPr>
          <p:cNvSpPr txBox="1"/>
          <p:nvPr/>
        </p:nvSpPr>
        <p:spPr>
          <a:xfrm>
            <a:off x="325354" y="1571874"/>
            <a:ext cx="11155528" cy="44935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600" dirty="0">
                <a:latin typeface="Arial"/>
                <a:cs typeface="Arial"/>
              </a:rPr>
              <a:t>If you are worried about a child, a young person under the age of 18, or a vulnerable adult you should contact Somerset Council on 0300 123 2224.</a:t>
            </a:r>
          </a:p>
          <a:p>
            <a:endParaRPr lang="en-US" sz="2600" dirty="0">
              <a:latin typeface="Arial"/>
              <a:cs typeface="Arial"/>
            </a:endParaRPr>
          </a:p>
          <a:p>
            <a:r>
              <a:rPr lang="en-US" sz="2600" dirty="0">
                <a:latin typeface="Arial"/>
                <a:cs typeface="Arial"/>
              </a:rPr>
              <a:t>If you or the person you are concerned about is in danger and immediate action is required, you should ring the emergency services on 999.</a:t>
            </a:r>
            <a:r>
              <a:rPr lang="en-US" sz="2600" dirty="0"/>
              <a:t> </a:t>
            </a:r>
          </a:p>
          <a:p>
            <a:endParaRPr lang="en-US" sz="2600" dirty="0">
              <a:cs typeface="Calibri"/>
            </a:endParaRPr>
          </a:p>
          <a:p>
            <a:r>
              <a:rPr lang="en-US" sz="2600" dirty="0">
                <a:latin typeface="Arial"/>
                <a:cs typeface="Calibri"/>
              </a:rPr>
              <a:t>Your concern will be triaged - Safeguarding Team</a:t>
            </a:r>
          </a:p>
          <a:p>
            <a:endParaRPr lang="en-US" sz="2600" dirty="0">
              <a:cs typeface="Calibri"/>
            </a:endParaRPr>
          </a:p>
          <a:p>
            <a:endParaRPr lang="en-US" sz="2600" dirty="0">
              <a:cs typeface="Calibri"/>
            </a:endParaRPr>
          </a:p>
          <a:p>
            <a:endParaRPr lang="en-US" sz="2600" dirty="0">
              <a:cs typeface="Calibri"/>
            </a:endParaRPr>
          </a:p>
          <a:p>
            <a:endParaRPr lang="en-US" sz="2600" dirty="0">
              <a:cs typeface="Calibri"/>
            </a:endParaRPr>
          </a:p>
        </p:txBody>
      </p:sp>
    </p:spTree>
    <p:extLst>
      <p:ext uri="{BB962C8B-B14F-4D97-AF65-F5344CB8AC3E}">
        <p14:creationId xmlns:p14="http://schemas.microsoft.com/office/powerpoint/2010/main" val="2700903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orn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2224" y="0"/>
            <a:ext cx="2779776" cy="2407920"/>
          </a:xfrm>
          <a:prstGeom prst="rect">
            <a:avLst/>
          </a:prstGeom>
        </p:spPr>
      </p:pic>
      <p:cxnSp>
        <p:nvCxnSpPr>
          <p:cNvPr id="9" name="Straight Connector 8"/>
          <p:cNvCxnSpPr>
            <a:cxnSpLocks/>
          </p:cNvCxnSpPr>
          <p:nvPr/>
        </p:nvCxnSpPr>
        <p:spPr>
          <a:xfrm>
            <a:off x="330009" y="5912662"/>
            <a:ext cx="11694695" cy="91596"/>
          </a:xfrm>
          <a:prstGeom prst="line">
            <a:avLst/>
          </a:prstGeom>
          <a:ln w="38100" cap="rnd">
            <a:solidFill>
              <a:srgbClr val="211F5B"/>
            </a:solidFill>
            <a:prstDash val="sysDot"/>
          </a:ln>
          <a:effectLst/>
        </p:spPr>
        <p:style>
          <a:lnRef idx="2">
            <a:schemeClr val="accent1"/>
          </a:lnRef>
          <a:fillRef idx="0">
            <a:schemeClr val="accent1"/>
          </a:fillRef>
          <a:effectRef idx="1">
            <a:schemeClr val="accent1"/>
          </a:effectRef>
          <a:fontRef idx="minor">
            <a:schemeClr val="tx1"/>
          </a:fontRef>
        </p:style>
      </p:cxnSp>
      <p:pic>
        <p:nvPicPr>
          <p:cNvPr id="10" name="Picture 9" descr="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624" y="6092467"/>
            <a:ext cx="2247883" cy="765533"/>
          </a:xfrm>
          <a:prstGeom prst="rect">
            <a:avLst/>
          </a:prstGeom>
        </p:spPr>
      </p:pic>
      <p:sp>
        <p:nvSpPr>
          <p:cNvPr id="13" name="TextBox 12"/>
          <p:cNvSpPr txBox="1"/>
          <p:nvPr/>
        </p:nvSpPr>
        <p:spPr>
          <a:xfrm>
            <a:off x="2579846" y="6606037"/>
            <a:ext cx="7565209" cy="410369"/>
          </a:xfrm>
          <a:prstGeom prst="rect">
            <a:avLst/>
          </a:prstGeom>
          <a:noFill/>
        </p:spPr>
        <p:txBody>
          <a:bodyPr wrap="square" lIns="0" tIns="0" rIns="0" bIns="0" rtlCol="0" anchor="t">
            <a:spAutoFit/>
          </a:bodyPr>
          <a:lstStyle/>
          <a:p>
            <a:pPr defTabSz="457200" eaLnBrk="0" fontAlgn="base" hangingPunct="0">
              <a:spcBef>
                <a:spcPct val="0"/>
              </a:spcBef>
              <a:spcAft>
                <a:spcPct val="0"/>
              </a:spcAft>
            </a:pPr>
            <a:r>
              <a:rPr lang="en-GB" sz="2000" b="1" baseline="30000" dirty="0">
                <a:solidFill>
                  <a:srgbClr val="211F5B"/>
                </a:solidFill>
                <a:latin typeface="Arial"/>
                <a:ea typeface="ＭＳ Ｐゴシック"/>
                <a:cs typeface="Arial"/>
              </a:rPr>
              <a:t>Working in partnership to enable adults in Somerset to live a life free from fear, harm or abuse</a:t>
            </a:r>
          </a:p>
        </p:txBody>
      </p:sp>
      <p:sp>
        <p:nvSpPr>
          <p:cNvPr id="8" name="Rectangle 2">
            <a:extLst>
              <a:ext uri="{FF2B5EF4-FFF2-40B4-BE49-F238E27FC236}">
                <a16:creationId xmlns:a16="http://schemas.microsoft.com/office/drawing/2014/main" id="{E98EA7BF-036E-4FEE-A1F1-0B5FFD7A979B}"/>
              </a:ext>
            </a:extLst>
          </p:cNvPr>
          <p:cNvSpPr>
            <a:spLocks noChangeArrowheads="1"/>
          </p:cNvSpPr>
          <p:nvPr/>
        </p:nvSpPr>
        <p:spPr bwMode="auto">
          <a:xfrm>
            <a:off x="4997408" y="531760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457200" eaLnBrk="0" fontAlgn="base" hangingPunct="0">
              <a:spcBef>
                <a:spcPct val="0"/>
              </a:spcBef>
              <a:spcAft>
                <a:spcPct val="0"/>
              </a:spcAft>
            </a:pPr>
            <a:endParaRPr lang="en-GB" dirty="0">
              <a:solidFill>
                <a:prstClr val="black"/>
              </a:solidFill>
              <a:latin typeface="Arial" panose="020B0604020202020204" pitchFamily="34" charset="0"/>
              <a:ea typeface="ＭＳ Ｐゴシック" panose="020B0600070205080204" pitchFamily="34" charset="-128"/>
            </a:endParaRPr>
          </a:p>
        </p:txBody>
      </p:sp>
      <p:sp>
        <p:nvSpPr>
          <p:cNvPr id="11" name="Rectangle 3">
            <a:extLst>
              <a:ext uri="{FF2B5EF4-FFF2-40B4-BE49-F238E27FC236}">
                <a16:creationId xmlns:a16="http://schemas.microsoft.com/office/drawing/2014/main" id="{BABCAEBC-985F-474D-AE75-E15E347F82EA}"/>
              </a:ext>
            </a:extLst>
          </p:cNvPr>
          <p:cNvSpPr>
            <a:spLocks noChangeArrowheads="1"/>
          </p:cNvSpPr>
          <p:nvPr/>
        </p:nvSpPr>
        <p:spPr bwMode="auto">
          <a:xfrm>
            <a:off x="4997407" y="6335327"/>
            <a:ext cx="26802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altLang="en-US" sz="1200" dirty="0">
                <a:solidFill>
                  <a:prstClr val="black"/>
                </a:solidFill>
                <a:latin typeface="Gadugi" panose="020B0502040204020203" pitchFamily="34" charset="0"/>
                <a:ea typeface="Calibri" panose="020F0502020204030204" pitchFamily="34" charset="0"/>
              </a:rPr>
              <a:t>  </a:t>
            </a:r>
            <a:endParaRPr lang="en-GB" altLang="en-US" dirty="0">
              <a:solidFill>
                <a:prstClr val="black"/>
              </a:solidFill>
              <a:latin typeface="Arial" panose="020B0604020202020204" pitchFamily="34" charset="0"/>
              <a:ea typeface="ＭＳ Ｐゴシック" panose="020B0600070205080204" pitchFamily="34" charset="-128"/>
            </a:endParaRPr>
          </a:p>
        </p:txBody>
      </p:sp>
      <p:sp>
        <p:nvSpPr>
          <p:cNvPr id="2" name="Title 1">
            <a:extLst>
              <a:ext uri="{FF2B5EF4-FFF2-40B4-BE49-F238E27FC236}">
                <a16:creationId xmlns:a16="http://schemas.microsoft.com/office/drawing/2014/main" id="{8D06AE5B-D71C-6C48-26E4-35C1E4FDCAF4}"/>
              </a:ext>
            </a:extLst>
          </p:cNvPr>
          <p:cNvSpPr>
            <a:spLocks noGrp="1"/>
          </p:cNvSpPr>
          <p:nvPr>
            <p:ph type="title"/>
          </p:nvPr>
        </p:nvSpPr>
        <p:spPr>
          <a:xfrm>
            <a:off x="848226" y="445335"/>
            <a:ext cx="10515600" cy="1325563"/>
          </a:xfrm>
        </p:spPr>
        <p:txBody>
          <a:bodyPr>
            <a:normAutofit/>
          </a:bodyPr>
          <a:lstStyle/>
          <a:p>
            <a:br>
              <a:rPr lang="en-US" sz="3600" b="1" dirty="0">
                <a:solidFill>
                  <a:srgbClr val="00B0F0"/>
                </a:solidFill>
                <a:latin typeface="Arial"/>
                <a:cs typeface="Arial"/>
              </a:rPr>
            </a:br>
            <a:endParaRPr lang="en-US" sz="3600" b="1">
              <a:solidFill>
                <a:srgbClr val="00B0F0"/>
              </a:solidFill>
              <a:latin typeface="Arial"/>
              <a:cs typeface="Arial"/>
            </a:endParaRPr>
          </a:p>
          <a:p>
            <a:endParaRPr lang="en-US" sz="3200" b="1" dirty="0">
              <a:solidFill>
                <a:srgbClr val="00B0F0"/>
              </a:solidFill>
              <a:latin typeface="Calibri"/>
              <a:ea typeface="Calibri"/>
              <a:cs typeface="Calibri"/>
            </a:endParaRPr>
          </a:p>
        </p:txBody>
      </p:sp>
      <p:sp>
        <p:nvSpPr>
          <p:cNvPr id="5" name="Content Placeholder 4">
            <a:extLst>
              <a:ext uri="{FF2B5EF4-FFF2-40B4-BE49-F238E27FC236}">
                <a16:creationId xmlns:a16="http://schemas.microsoft.com/office/drawing/2014/main" id="{77169817-BFE2-F76D-6413-E2A035E26EB8}"/>
              </a:ext>
            </a:extLst>
          </p:cNvPr>
          <p:cNvSpPr>
            <a:spLocks noGrp="1"/>
          </p:cNvSpPr>
          <p:nvPr>
            <p:ph idx="1"/>
          </p:nvPr>
        </p:nvSpPr>
        <p:spPr/>
        <p:txBody>
          <a:bodyPr vert="horz" lIns="91440" tIns="45720" rIns="91440" bIns="45720" rtlCol="0" anchor="t">
            <a:normAutofit/>
          </a:bodyPr>
          <a:lstStyle/>
          <a:p>
            <a:pPr marL="0" indent="0">
              <a:buNone/>
            </a:pPr>
            <a:endParaRPr lang="en-US" sz="3200" dirty="0">
              <a:solidFill>
                <a:srgbClr val="303030"/>
              </a:solidFill>
              <a:cs typeface="Calibri"/>
            </a:endParaRPr>
          </a:p>
          <a:p>
            <a:endParaRPr lang="en-US" dirty="0">
              <a:cs typeface="Calibri"/>
            </a:endParaRPr>
          </a:p>
        </p:txBody>
      </p:sp>
      <p:sp>
        <p:nvSpPr>
          <p:cNvPr id="3" name="TextBox 2">
            <a:extLst>
              <a:ext uri="{FF2B5EF4-FFF2-40B4-BE49-F238E27FC236}">
                <a16:creationId xmlns:a16="http://schemas.microsoft.com/office/drawing/2014/main" id="{7CE544F9-4851-2CD3-3B1C-DB1C0C45B8F2}"/>
              </a:ext>
            </a:extLst>
          </p:cNvPr>
          <p:cNvSpPr txBox="1"/>
          <p:nvPr/>
        </p:nvSpPr>
        <p:spPr>
          <a:xfrm>
            <a:off x="325353" y="855243"/>
            <a:ext cx="1015239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solidFill>
                  <a:srgbClr val="00B0F0"/>
                </a:solidFill>
                <a:latin typeface="Arial"/>
                <a:cs typeface="Calibri"/>
              </a:rPr>
              <a:t>Section 42</a:t>
            </a:r>
          </a:p>
        </p:txBody>
      </p:sp>
      <p:sp>
        <p:nvSpPr>
          <p:cNvPr id="4" name="TextBox 3">
            <a:extLst>
              <a:ext uri="{FF2B5EF4-FFF2-40B4-BE49-F238E27FC236}">
                <a16:creationId xmlns:a16="http://schemas.microsoft.com/office/drawing/2014/main" id="{F2D72235-49A7-C841-1FD0-065E839BAF0F}"/>
              </a:ext>
            </a:extLst>
          </p:cNvPr>
          <p:cNvSpPr txBox="1"/>
          <p:nvPr/>
        </p:nvSpPr>
        <p:spPr>
          <a:xfrm>
            <a:off x="325354" y="1571874"/>
            <a:ext cx="11155528"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600" dirty="0">
                <a:solidFill>
                  <a:srgbClr val="121212"/>
                </a:solidFill>
                <a:latin typeface="Arial"/>
                <a:ea typeface="+mn-lt"/>
                <a:cs typeface="+mn-lt"/>
              </a:rPr>
              <a:t>A section 42 enquiry relates to the duty of the Local Authority to make enquiries, or have others do so, if an adult may be at risk of abuse or neglect. This happens whether or not the authority is providing any care and support services to that adult. It aims to decide what, if any, action is needed to help and protect the adult. </a:t>
            </a:r>
          </a:p>
          <a:p>
            <a:endParaRPr lang="en-US" sz="2600" dirty="0">
              <a:cs typeface="Calibri"/>
            </a:endParaRPr>
          </a:p>
          <a:p>
            <a:endParaRPr lang="en-US" sz="2600" dirty="0">
              <a:cs typeface="Calibri"/>
            </a:endParaRPr>
          </a:p>
          <a:p>
            <a:endParaRPr lang="en-US" sz="2600" dirty="0">
              <a:cs typeface="Calibri"/>
            </a:endParaRPr>
          </a:p>
          <a:p>
            <a:endParaRPr lang="en-US" sz="2600" dirty="0">
              <a:cs typeface="Calibri"/>
            </a:endParaRPr>
          </a:p>
        </p:txBody>
      </p:sp>
    </p:spTree>
    <p:extLst>
      <p:ext uri="{BB962C8B-B14F-4D97-AF65-F5344CB8AC3E}">
        <p14:creationId xmlns:p14="http://schemas.microsoft.com/office/powerpoint/2010/main" val="15186773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e24bc36-2db9-4dd4-83ef-e2c9c598d6d6" xsi:nil="true"/>
    <SharedWithUsers xmlns="7dc008a5-5ed2-4e05-8ecd-f2383eab7cb2">
      <UserInfo>
        <DisplayName>Stacey Partington-Williams</DisplayName>
        <AccountId>11588</AccountId>
        <AccountType/>
      </UserInfo>
    </SharedWithUsers>
    <lcf76f155ced4ddcb4097134ff3c332f xmlns="385d646e-eb26-485a-9e18-75e3ebe6e7b4">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5CDBC3650391747837A1C3E839AD6FA" ma:contentTypeVersion="17" ma:contentTypeDescription="Create a new document." ma:contentTypeScope="" ma:versionID="4c8095bb4b6dec07851109469ad9cc88">
  <xsd:schema xmlns:xsd="http://www.w3.org/2001/XMLSchema" xmlns:xs="http://www.w3.org/2001/XMLSchema" xmlns:p="http://schemas.microsoft.com/office/2006/metadata/properties" xmlns:ns2="385d646e-eb26-485a-9e18-75e3ebe6e7b4" xmlns:ns3="7dc008a5-5ed2-4e05-8ecd-f2383eab7cb2" xmlns:ns4="3e24bc36-2db9-4dd4-83ef-e2c9c598d6d6" targetNamespace="http://schemas.microsoft.com/office/2006/metadata/properties" ma:root="true" ma:fieldsID="df8b3c7322b8ed7cbfd882aa8b4e355d" ns2:_="" ns3:_="" ns4:_="">
    <xsd:import namespace="385d646e-eb26-485a-9e18-75e3ebe6e7b4"/>
    <xsd:import namespace="7dc008a5-5ed2-4e05-8ecd-f2383eab7cb2"/>
    <xsd:import namespace="3e24bc36-2db9-4dd4-83ef-e2c9c598d6d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5d646e-eb26-485a-9e18-75e3ebe6e7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b6b569b-509a-467d-b105-d97728d3fc1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dc008a5-5ed2-4e05-8ecd-f2383eab7cb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e24bc36-2db9-4dd4-83ef-e2c9c598d6d6"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b0af78cc-2973-4a23-bd92-945edf927c43}" ma:internalName="TaxCatchAll" ma:showField="CatchAllData" ma:web="3e24bc36-2db9-4dd4-83ef-e2c9c598d6d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7b6b569b-509a-467d-b105-d97728d3fc11" ContentTypeId="0x0101" PreviousValue="false"/>
</file>

<file path=customXml/itemProps1.xml><?xml version="1.0" encoding="utf-8"?>
<ds:datastoreItem xmlns:ds="http://schemas.openxmlformats.org/officeDocument/2006/customXml" ds:itemID="{0E34355E-A3CD-4F69-92E8-26E8F24E0CA7}">
  <ds:schemaRefs>
    <ds:schemaRef ds:uri="http://schemas.microsoft.com/sharepoint/v3/contenttype/forms"/>
  </ds:schemaRefs>
</ds:datastoreItem>
</file>

<file path=customXml/itemProps2.xml><?xml version="1.0" encoding="utf-8"?>
<ds:datastoreItem xmlns:ds="http://schemas.openxmlformats.org/officeDocument/2006/customXml" ds:itemID="{B6332A99-0F28-4D93-8626-A641C99B52E9}">
  <ds:schemaRefs>
    <ds:schemaRef ds:uri="http://schemas.microsoft.com/office/2006/metadata/properties"/>
    <ds:schemaRef ds:uri="http://schemas.microsoft.com/office/infopath/2007/PartnerControls"/>
    <ds:schemaRef ds:uri="53e61792-80e9-49b3-ac7d-ef962a816aae"/>
    <ds:schemaRef ds:uri="3e24bc36-2db9-4dd4-83ef-e2c9c598d6d6"/>
    <ds:schemaRef ds:uri="7dc008a5-5ed2-4e05-8ecd-f2383eab7cb2"/>
    <ds:schemaRef ds:uri="385d646e-eb26-485a-9e18-75e3ebe6e7b4"/>
  </ds:schemaRefs>
</ds:datastoreItem>
</file>

<file path=customXml/itemProps3.xml><?xml version="1.0" encoding="utf-8"?>
<ds:datastoreItem xmlns:ds="http://schemas.openxmlformats.org/officeDocument/2006/customXml" ds:itemID="{991CB56A-DDD9-4F2E-BFE0-06C5F971A4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5d646e-eb26-485a-9e18-75e3ebe6e7b4"/>
    <ds:schemaRef ds:uri="7dc008a5-5ed2-4e05-8ecd-f2383eab7cb2"/>
    <ds:schemaRef ds:uri="3e24bc36-2db9-4dd4-83ef-e2c9c598d6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EB811875-5130-426A-B4A6-1A5AC29B104C}">
  <ds:schemaRefs>
    <ds:schemaRef ds:uri="Microsoft.SharePoint.Taxonomy.ContentTypeSync"/>
  </ds:schemaRefs>
</ds:datastoreItem>
</file>

<file path=docMetadata/LabelInfo.xml><?xml version="1.0" encoding="utf-8"?>
<clbl:labelList xmlns:clbl="http://schemas.microsoft.com/office/2020/mipLabelMetadata">
  <clbl:label id="{7d396678-c698-4451-b9ab-bac3c3310917}" enabled="1" method="Privileged" siteId="{b524f606-f77a-4aa2-8da2-fe70343b0cce}" removed="0"/>
</clbl:labelList>
</file>

<file path=docProps/app.xml><?xml version="1.0" encoding="utf-8"?>
<Properties xmlns="http://schemas.openxmlformats.org/officeDocument/2006/extended-properties" xmlns:vt="http://schemas.openxmlformats.org/officeDocument/2006/docPropsVTypes">
  <TotalTime>37</TotalTime>
  <Words>2080</Words>
  <Application>Microsoft Office PowerPoint</Application>
  <PresentationFormat>Widescreen</PresentationFormat>
  <Paragraphs>177</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Gadugi</vt:lpstr>
      <vt:lpstr>Trebuchet MS</vt:lpstr>
      <vt:lpstr>Office Theme</vt:lpstr>
      <vt:lpstr> Role and duties of Safeguarding Adults Board </vt:lpstr>
      <vt:lpstr>  </vt:lpstr>
      <vt:lpstr> Links to other boards and partnerships </vt:lpstr>
      <vt:lpstr> Somerset Safeguarding Adults Board Website </vt:lpstr>
      <vt:lpstr>  </vt:lpstr>
      <vt:lpstr>PowerPoint Presentation</vt:lpstr>
      <vt:lpstr>  </vt:lpstr>
      <vt:lpstr>  </vt:lpstr>
      <vt:lpstr>  </vt:lpstr>
      <vt:lpstr>The Six Safeguarding Principles</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 Green</dc:creator>
  <cp:lastModifiedBy>Jenny Troake</cp:lastModifiedBy>
  <cp:revision>318</cp:revision>
  <dcterms:created xsi:type="dcterms:W3CDTF">2022-10-28T13:46:36Z</dcterms:created>
  <dcterms:modified xsi:type="dcterms:W3CDTF">2023-11-30T10:43:10Z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0x01010075CDBC3650391747837A1C3E839AD6FA</vt:lpwstr>
  </property>
  <property fmtid="{D5CDD505-2E9C-101B-9397-08002B2CF9AE}" pid="3" name="MediaServiceImageTags">
    <vt:lpwstr/>
  </property>
</Properties>
</file>