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5"/>
    <p:sldMasterId id="2147483648" r:id="rId6"/>
  </p:sldMasterIdLst>
  <p:notesMasterIdLst>
    <p:notesMasterId r:id="rId24"/>
  </p:notesMasterIdLst>
  <p:sldIdLst>
    <p:sldId id="257" r:id="rId7"/>
    <p:sldId id="258" r:id="rId8"/>
    <p:sldId id="259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68826" autoAdjust="0"/>
  </p:normalViewPr>
  <p:slideViewPr>
    <p:cSldViewPr snapToGrid="0">
      <p:cViewPr varScale="1">
        <p:scale>
          <a:sx n="81" d="100"/>
          <a:sy n="81" d="100"/>
        </p:scale>
        <p:origin x="45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DEE55-570A-4B5D-902B-7816992D2869}" type="datetimeFigureOut">
              <a:rPr lang="en-GB" smtClean="0"/>
              <a:t>30/11/2023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8297B-5C99-474A-8558-DC1B0E9EE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80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29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0BC6B-1E03-4CC8-8AAD-72E4899A42C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23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defRPr>
                <a:solidFill>
                  <a:srgbClr val="10253F"/>
                </a:solidFill>
              </a:defRPr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58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0BC6B-1E03-4CC8-8AAD-72E4899A42C5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728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8297B-5C99-474A-8558-DC1B0E9EEF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45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705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048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692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24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22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90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779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71" name="Shape 2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P</a:t>
            </a:r>
            <a:r>
              <a:rPr dirty="0" err="1"/>
              <a:t>ublished</a:t>
            </a:r>
            <a:r>
              <a:rPr dirty="0"/>
              <a:t> in June </a:t>
            </a:r>
            <a:r>
              <a:rPr lang="en-GB" dirty="0"/>
              <a:t>20</a:t>
            </a:r>
            <a:r>
              <a:rPr dirty="0"/>
              <a:t>19, this CQC reports now puts oral health the inspection agenda, -</a:t>
            </a:r>
            <a:r>
              <a:rPr lang="en-GB" dirty="0"/>
              <a:t> dentist visited 100 residential homes, 47% staff had no OH training, 52% no OH policy in place.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262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229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943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72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 for graphs and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871" y="359999"/>
            <a:ext cx="4133095" cy="61569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Rectangle 7"/>
          <p:cNvSpPr/>
          <p:nvPr/>
        </p:nvSpPr>
        <p:spPr>
          <a:xfrm>
            <a:off x="0" y="6227379"/>
            <a:ext cx="12192000" cy="63062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 dirty="0"/>
          </a:p>
        </p:txBody>
      </p:sp>
      <p:pic>
        <p:nvPicPr>
          <p:cNvPr id="118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9289"/>
            <a:ext cx="12192000" cy="254005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44135" y="6224226"/>
            <a:ext cx="593469" cy="264251"/>
          </a:xfrm>
          <a:prstGeom prst="rect">
            <a:avLst/>
          </a:prstGeom>
        </p:spPr>
        <p:txBody>
          <a:bodyPr/>
          <a:lstStyle>
            <a:lvl1pPr marL="171450" indent="-171450">
              <a:buSzPct val="100000"/>
              <a:buFont typeface="Arial"/>
              <a:buChar char="•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, subtitle, text and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 – Arial, 36, Bold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– Arial, 36, Bold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757360"/>
            <a:ext cx="8534400" cy="58102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1pPr>
            <a:lvl2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2pPr>
            <a:lvl3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3pPr>
            <a:lvl4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4pPr>
            <a:lvl5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5pPr>
          </a:lstStyle>
          <a:p>
            <a:r>
              <a:t>Slide subtitle – Arial, 28, Bold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09597" y="2486025"/>
            <a:ext cx="6348257" cy="2457450"/>
          </a:xfrm>
          <a:prstGeom prst="rect">
            <a:avLst/>
          </a:prstGeom>
        </p:spPr>
        <p:txBody>
          <a:bodyPr/>
          <a:lstStyle/>
          <a:p>
            <a:r>
              <a:t> Body text – Arial, 24
Second level
Third level
Fourth level
Fifth level</a:t>
            </a:r>
          </a:p>
        </p:txBody>
      </p:sp>
      <p:sp>
        <p:nvSpPr>
          <p:cNvPr id="46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7147983" y="2486025"/>
            <a:ext cx="4601639" cy="24574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 for graphs and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871" y="359999"/>
            <a:ext cx="4133095" cy="61569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7"/>
          <p:cNvSpPr/>
          <p:nvPr/>
        </p:nvSpPr>
        <p:spPr>
          <a:xfrm>
            <a:off x="0" y="6227379"/>
            <a:ext cx="12192000" cy="63062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 dirty="0"/>
          </a:p>
        </p:txBody>
      </p:sp>
      <p:pic>
        <p:nvPicPr>
          <p:cNvPr id="167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9289"/>
            <a:ext cx="12192000" cy="25400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" y="0"/>
            <a:ext cx="477879" cy="35065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" y="0"/>
            <a:ext cx="477879" cy="35065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title – Arial, 36, Bold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– Arial, 36, Bold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954925"/>
            <a:ext cx="6159064" cy="3720663"/>
          </a:xfrm>
          <a:prstGeom prst="rect">
            <a:avLst/>
          </a:prstGeom>
        </p:spPr>
        <p:txBody>
          <a:bodyPr/>
          <a:lstStyle/>
          <a:p>
            <a:r>
              <a:t> Body text – Arial,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6957483" y="1954213"/>
            <a:ext cx="4897972" cy="37211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title – Arial, 36, Bold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– Arial, 36, Bold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Body text – Arial,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title – Arial, 36, Bold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– Arial, 36, Bold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757360"/>
            <a:ext cx="8534400" cy="58102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1pPr>
            <a:lvl2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2pPr>
            <a:lvl3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3pPr>
            <a:lvl4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4pPr>
            <a:lvl5pPr marL="0" indent="0">
              <a:spcBef>
                <a:spcPts val="600"/>
              </a:spcBef>
              <a:buSzTx/>
              <a:buFontTx/>
              <a:buNone/>
              <a:defRPr sz="2800" b="1">
                <a:solidFill>
                  <a:srgbClr val="003893"/>
                </a:solidFill>
              </a:defRPr>
            </a:lvl5pPr>
          </a:lstStyle>
          <a:p>
            <a:r>
              <a:t>Slide subtitle – Arial, 28, Bold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Text Placeholder 7"/>
          <p:cNvSpPr>
            <a:spLocks noGrp="1"/>
          </p:cNvSpPr>
          <p:nvPr>
            <p:ph type="body" sz="half" idx="21" hasCustomPrompt="1"/>
          </p:nvPr>
        </p:nvSpPr>
        <p:spPr>
          <a:xfrm>
            <a:off x="609601" y="2486025"/>
            <a:ext cx="10452100" cy="2457450"/>
          </a:xfrm>
          <a:prstGeom prst="rect">
            <a:avLst/>
          </a:prstGeom>
        </p:spPr>
        <p:txBody>
          <a:bodyPr/>
          <a:lstStyle/>
          <a:p>
            <a:r>
              <a:t> Body text – Arial, 24
Second level
Third level
Fourth level
Fifth level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E8E5-7252-4488-A315-73533165BE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23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1871" y="359999"/>
            <a:ext cx="4133093" cy="61569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7"/>
          <p:cNvSpPr/>
          <p:nvPr/>
        </p:nvSpPr>
        <p:spPr>
          <a:xfrm>
            <a:off x="0" y="6227380"/>
            <a:ext cx="12192000" cy="63062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 dirty="0"/>
          </a:p>
        </p:txBody>
      </p:sp>
      <p:pic>
        <p:nvPicPr>
          <p:cNvPr id="4" name="Picture 9" descr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189288"/>
            <a:ext cx="12192000" cy="25400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title – Arial, 36, Bold"/>
          <p:cNvSpPr txBox="1">
            <a:spLocks noGrp="1"/>
          </p:cNvSpPr>
          <p:nvPr>
            <p:ph type="title" hasCustomPrompt="1"/>
          </p:nvPr>
        </p:nvSpPr>
        <p:spPr>
          <a:xfrm>
            <a:off x="609600" y="1025525"/>
            <a:ext cx="10363200" cy="67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Slide title – Arial, 36, Bold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9601" y="1954925"/>
            <a:ext cx="10452100" cy="372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 Body text – Arial,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2732" y="6217854"/>
            <a:ext cx="364869" cy="27699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53" r:id="rId3"/>
    <p:sldLayoutId id="2147483663" r:id="rId4"/>
    <p:sldLayoutId id="2147483654" r:id="rId5"/>
    <p:sldLayoutId id="2147483669" r:id="rId6"/>
    <p:sldLayoutId id="2147483730" r:id="rId7"/>
    <p:sldLayoutId id="2147483651" r:id="rId8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A00054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42950" marR="0" indent="-28575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430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002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574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18" marR="0" indent="-274317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18" marR="0" indent="-274318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72" y="360000"/>
            <a:ext cx="4133088" cy="6156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27380"/>
            <a:ext cx="12192000" cy="6306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9288"/>
            <a:ext cx="12192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hyperlink" Target="http://mouthcarematters.hee.nhs.uk/wp-content/uploads/sites/6/2020/01/MCM-GUIDE-2019-Final.pdf" TargetMode="External"/><Relationship Id="rId5" Type="http://schemas.openxmlformats.org/officeDocument/2006/relationships/hyperlink" Target="https://www.gov.uk/government/publications/adult-oral-health-in-care-homes-toolkit/oral-health-toolkit-for-adults-in-care-homes" TargetMode="External"/><Relationship Id="rId4" Type="http://schemas.openxmlformats.org/officeDocument/2006/relationships/hyperlink" Target="https://www.gov.uk/government/publications/delivering-better-oral-health-an-evidence-based-toolkit-for-preven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42" y="2064031"/>
            <a:ext cx="8688131" cy="892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13" descr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421" y="4851978"/>
            <a:ext cx="1798204" cy="124350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Box 1"/>
          <p:cNvSpPr txBox="1"/>
          <p:nvPr/>
        </p:nvSpPr>
        <p:spPr>
          <a:xfrm>
            <a:off x="1813149" y="762519"/>
            <a:ext cx="8577320" cy="307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800" b="1">
                <a:solidFill>
                  <a:srgbClr val="A00054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0" dirty="0"/>
          </a:p>
          <a:p>
            <a:pPr algn="ctr">
              <a:defRPr sz="800" b="1">
                <a:solidFill>
                  <a:srgbClr val="A00054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0" dirty="0"/>
          </a:p>
          <a:p>
            <a:pPr algn="ctr">
              <a:defRPr sz="800" b="1">
                <a:solidFill>
                  <a:srgbClr val="A00054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0" dirty="0"/>
          </a:p>
          <a:p>
            <a:pPr algn="ctr">
              <a:defRPr sz="800" b="1">
                <a:solidFill>
                  <a:srgbClr val="A00054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800" dirty="0"/>
          </a:p>
          <a:p>
            <a:pPr algn="ctr">
              <a:defRPr sz="3000" b="1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3000" dirty="0"/>
              <a:t>Oral Health Training in Somerset</a:t>
            </a:r>
            <a:endParaRPr sz="3000" dirty="0"/>
          </a:p>
          <a:p>
            <a:pPr algn="ctr">
              <a:defRPr sz="240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400" dirty="0"/>
              <a:t>Health and </a:t>
            </a:r>
            <a:r>
              <a:rPr lang="en-GB" sz="2400" dirty="0" err="1"/>
              <a:t>socialcare</a:t>
            </a:r>
            <a:r>
              <a:rPr lang="en-GB" sz="2400" dirty="0"/>
              <a:t> settings</a:t>
            </a:r>
            <a:endParaRPr sz="2400" dirty="0"/>
          </a:p>
          <a:p>
            <a:pPr algn="ctr">
              <a:defRPr sz="240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 dirty="0"/>
          </a:p>
          <a:p>
            <a:pPr algn="ctr">
              <a:def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800" dirty="0"/>
          </a:p>
          <a:p>
            <a:pPr algn="ctr">
              <a:defRPr sz="2800" b="1">
                <a:solidFill>
                  <a:srgbClr val="0038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 </a:t>
            </a:r>
          </a:p>
          <a:p>
            <a:pPr algn="ctr">
              <a:defRPr sz="2800" b="1">
                <a:solidFill>
                  <a:srgbClr val="0038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 </a:t>
            </a:r>
          </a:p>
        </p:txBody>
      </p:sp>
      <p:pic>
        <p:nvPicPr>
          <p:cNvPr id="229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345" y="2956075"/>
            <a:ext cx="4701310" cy="3139409"/>
          </a:xfrm>
          <a:prstGeom prst="rect">
            <a:avLst/>
          </a:prstGeom>
          <a:ln w="19050">
            <a:solidFill>
              <a:srgbClr val="FFFFFF"/>
            </a:solidFill>
            <a:miter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06945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B0469-6DB6-447C-817E-03B8603A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‘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94E608-F509-4656-A09B-E2A4286B8C1A}"/>
              </a:ext>
            </a:extLst>
          </p:cNvPr>
          <p:cNvSpPr/>
          <p:nvPr/>
        </p:nvSpPr>
        <p:spPr>
          <a:xfrm>
            <a:off x="1524000" y="0"/>
            <a:ext cx="251520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>
              <a:solidFill>
                <a:schemeClr val="lt1"/>
              </a:solidFill>
            </a:endParaRPr>
          </a:p>
        </p:txBody>
      </p:sp>
      <p:pic>
        <p:nvPicPr>
          <p:cNvPr id="8194" name="Picture 2" descr="Bathroom Sink And Mirror. free photo bathroom sink mirror counter ">
            <a:extLst>
              <a:ext uri="{FF2B5EF4-FFF2-40B4-BE49-F238E27FC236}">
                <a16:creationId xmlns:a16="http://schemas.microsoft.com/office/drawing/2014/main" id="{3707789D-AEB7-43D9-A342-2452DB3F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86" y="2604136"/>
            <a:ext cx="1344717" cy="31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A5068-28E5-4A84-BDF6-6C0B7A54D4CD}"/>
              </a:ext>
            </a:extLst>
          </p:cNvPr>
          <p:cNvSpPr txBox="1"/>
          <p:nvPr/>
        </p:nvSpPr>
        <p:spPr>
          <a:xfrm>
            <a:off x="2611308" y="1493632"/>
            <a:ext cx="6720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I can clean my own teeth</a:t>
            </a:r>
            <a:endParaRPr lang="en-GB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8081D-C35D-BBAF-F9B7-9EDE1D248D76}"/>
              </a:ext>
            </a:extLst>
          </p:cNvPr>
          <p:cNvSpPr txBox="1"/>
          <p:nvPr/>
        </p:nvSpPr>
        <p:spPr>
          <a:xfrm>
            <a:off x="3376484" y="2315122"/>
            <a:ext cx="62834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‘</a:t>
            </a:r>
            <a:r>
              <a:rPr lang="en-GB" sz="3200" b="1" dirty="0"/>
              <a:t>I need a little support</a:t>
            </a:r>
            <a:r>
              <a:rPr lang="en-GB" dirty="0"/>
              <a:t>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206CE-7077-153F-BF13-DD9145CF77FD}"/>
              </a:ext>
            </a:extLst>
          </p:cNvPr>
          <p:cNvSpPr txBox="1"/>
          <p:nvPr/>
        </p:nvSpPr>
        <p:spPr>
          <a:xfrm>
            <a:off x="3376484" y="3136612"/>
            <a:ext cx="62834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I need a lot of help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6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1DB90-4B86-9FBB-EF08-813A3F19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 resistant behaviours </a:t>
            </a:r>
          </a:p>
        </p:txBody>
      </p:sp>
      <p:pic>
        <p:nvPicPr>
          <p:cNvPr id="5" name="Picture 4" descr="Father brushing disabled child's teeth">
            <a:extLst>
              <a:ext uri="{FF2B5EF4-FFF2-40B4-BE49-F238E27FC236}">
                <a16:creationId xmlns:a16="http://schemas.microsoft.com/office/drawing/2014/main" id="{5611486C-1287-1B6F-A1C0-378E393E6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49" y="1958473"/>
            <a:ext cx="6001310" cy="4000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2825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3707E-B5C6-4BE2-8A7F-225ABE89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rgbClr val="002060"/>
                </a:solidFill>
              </a:rPr>
              <a:t>If the person refuses care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3100" b="1" dirty="0">
                <a:solidFill>
                  <a:srgbClr val="002060"/>
                </a:solidFill>
              </a:rPr>
              <a:t>Someone can refuse verbally or non-verbally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5217C-A27C-4BA0-93EC-C77A19BE1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869" y="2585545"/>
            <a:ext cx="8108731" cy="36737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Clr>
                <a:srgbClr val="0070C0"/>
              </a:buClr>
              <a:buNone/>
              <a:defRPr/>
            </a:pPr>
            <a:r>
              <a:rPr lang="en-US" sz="2400" dirty="0">
                <a:solidFill>
                  <a:srgbClr val="1F497D">
                    <a:lumMod val="50000"/>
                  </a:srgbClr>
                </a:solidFill>
              </a:rPr>
              <a:t>If they have capacity to make that decision then it is their right to make it, explain why mouth care is important and the possible consequences of their choice</a:t>
            </a: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  <a:defRPr/>
            </a:pPr>
            <a:endParaRPr lang="en-US" sz="1100" dirty="0">
              <a:solidFill>
                <a:srgbClr val="1F497D">
                  <a:lumMod val="50000"/>
                </a:srgbClr>
              </a:solidFill>
            </a:endParaRPr>
          </a:p>
          <a:p>
            <a:pPr marL="0" indent="0">
              <a:spcBef>
                <a:spcPts val="0"/>
              </a:spcBef>
              <a:buClr>
                <a:srgbClr val="0070C0"/>
              </a:buClr>
              <a:buNone/>
              <a:defRPr/>
            </a:pPr>
            <a:r>
              <a:rPr lang="en-US" sz="2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If they lack capacity, then investigate why they are refusing, then:</a:t>
            </a:r>
          </a:p>
          <a:p>
            <a:pPr>
              <a:spcBef>
                <a:spcPts val="0"/>
              </a:spcBef>
              <a:buClr>
                <a:srgbClr val="0070C0"/>
              </a:buClr>
              <a:defRPr/>
            </a:pPr>
            <a:endParaRPr lang="en-US" sz="800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FEF36-8618-4813-A9BE-401DF27F3034}"/>
              </a:ext>
            </a:extLst>
          </p:cNvPr>
          <p:cNvSpPr/>
          <p:nvPr/>
        </p:nvSpPr>
        <p:spPr>
          <a:xfrm>
            <a:off x="1524000" y="0"/>
            <a:ext cx="251520" cy="685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30C9D1-8804-41DC-BE61-651EEAA136B6}"/>
              </a:ext>
            </a:extLst>
          </p:cNvPr>
          <p:cNvSpPr/>
          <p:nvPr/>
        </p:nvSpPr>
        <p:spPr>
          <a:xfrm>
            <a:off x="1676402" y="4803229"/>
            <a:ext cx="899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C00000"/>
              </a:buClr>
              <a:defRPr/>
            </a:pPr>
            <a:r>
              <a:rPr lang="en-GB" altLang="en-US" sz="2400" dirty="0">
                <a:solidFill>
                  <a:srgbClr val="FF0000"/>
                </a:solidFill>
              </a:rPr>
              <a:t>Document and report if a resident persistently refuses mouth care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5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4B6B-C4E5-147A-40FA-9A5B3B5C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332509"/>
            <a:ext cx="7772400" cy="679450"/>
          </a:xfrm>
        </p:spPr>
        <p:txBody>
          <a:bodyPr>
            <a:normAutofit/>
          </a:bodyPr>
          <a:lstStyle/>
          <a:p>
            <a:r>
              <a:rPr lang="en-GB" dirty="0"/>
              <a:t>Specialist tools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5D017-F4D8-9653-CBA7-10773B89D3D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981202" y="1704975"/>
            <a:ext cx="3740726" cy="3238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09EB3-2454-E9D1-ECE5-0CF984988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827" y="1330245"/>
            <a:ext cx="2237426" cy="257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57F1B-E48F-382D-746A-62E397F27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2062" y="3198855"/>
            <a:ext cx="1871634" cy="263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9A94A-2866-D175-FCF4-52DDA1A1C4C6}"/>
              </a:ext>
            </a:extLst>
          </p:cNvPr>
          <p:cNvSpPr txBox="1"/>
          <p:nvPr/>
        </p:nvSpPr>
        <p:spPr>
          <a:xfrm>
            <a:off x="484909" y="1136072"/>
            <a:ext cx="5514109" cy="52629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D</a:t>
            </a: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ifferent types of toothbrushes: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Electric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Manual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 sided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Adapting a handle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Suction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Different types of toothpaste: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SLS free (non foaming)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Low flavour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Fluoride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High Fluoride (prescription only)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Sensitive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8724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Box 1"/>
          <p:cNvSpPr txBox="1"/>
          <p:nvPr/>
        </p:nvSpPr>
        <p:spPr>
          <a:xfrm>
            <a:off x="1960326" y="1024495"/>
            <a:ext cx="851461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600" b="1">
                <a:solidFill>
                  <a:srgbClr val="A000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600" dirty="0"/>
              <a:t>Dentures</a:t>
            </a:r>
          </a:p>
        </p:txBody>
      </p:sp>
      <p:pic>
        <p:nvPicPr>
          <p:cNvPr id="349" name="Picture 3" descr="Picture 3"/>
          <p:cNvPicPr>
            <a:picLocks noChangeAspect="1"/>
          </p:cNvPicPr>
          <p:nvPr/>
        </p:nvPicPr>
        <p:blipFill>
          <a:blip r:embed="rId4"/>
          <a:srcRect b="1"/>
          <a:stretch>
            <a:fillRect/>
          </a:stretch>
        </p:blipFill>
        <p:spPr>
          <a:xfrm>
            <a:off x="6647543" y="2163794"/>
            <a:ext cx="3746104" cy="3584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44" y="0"/>
                </a:moveTo>
                <a:cubicBezTo>
                  <a:pt x="1541" y="0"/>
                  <a:pt x="0" y="1611"/>
                  <a:pt x="0" y="3599"/>
                </a:cubicBezTo>
                <a:lnTo>
                  <a:pt x="0" y="21600"/>
                </a:lnTo>
                <a:lnTo>
                  <a:pt x="18156" y="21600"/>
                </a:lnTo>
                <a:cubicBezTo>
                  <a:pt x="20059" y="21600"/>
                  <a:pt x="21600" y="19989"/>
                  <a:pt x="21600" y="18001"/>
                </a:cubicBezTo>
                <a:lnTo>
                  <a:pt x="21600" y="0"/>
                </a:lnTo>
                <a:lnTo>
                  <a:pt x="3444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350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610" y="2163794"/>
            <a:ext cx="4613193" cy="3534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58" y="0"/>
                </a:moveTo>
                <a:cubicBezTo>
                  <a:pt x="1234" y="0"/>
                  <a:pt x="0" y="1611"/>
                  <a:pt x="0" y="3600"/>
                </a:cubicBezTo>
                <a:lnTo>
                  <a:pt x="0" y="21600"/>
                </a:lnTo>
                <a:lnTo>
                  <a:pt x="18842" y="21600"/>
                </a:lnTo>
                <a:cubicBezTo>
                  <a:pt x="20366" y="21600"/>
                  <a:pt x="21600" y="19989"/>
                  <a:pt x="21600" y="18000"/>
                </a:cubicBezTo>
                <a:lnTo>
                  <a:pt x="21600" y="0"/>
                </a:lnTo>
                <a:lnTo>
                  <a:pt x="2758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1140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5" descr="Picture 5"/>
          <p:cNvPicPr>
            <a:picLocks noChangeAspect="1"/>
          </p:cNvPicPr>
          <p:nvPr/>
        </p:nvPicPr>
        <p:blipFill>
          <a:blip r:embed="rId4"/>
          <a:srcRect t="7017" b="6"/>
          <a:stretch>
            <a:fillRect/>
          </a:stretch>
        </p:blipFill>
        <p:spPr>
          <a:xfrm>
            <a:off x="3876288" y="1073885"/>
            <a:ext cx="6287294" cy="2334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8" y="272"/>
                </a:lnTo>
                <a:cubicBezTo>
                  <a:pt x="2060" y="5955"/>
                  <a:pt x="3283" y="12903"/>
                  <a:pt x="3459" y="20451"/>
                </a:cubicBezTo>
                <a:lnTo>
                  <a:pt x="3473" y="21600"/>
                </a:lnTo>
                <a:lnTo>
                  <a:pt x="21600" y="21600"/>
                </a:lnTo>
                <a:lnTo>
                  <a:pt x="21581" y="19966"/>
                </a:lnTo>
                <a:cubicBezTo>
                  <a:pt x="21419" y="13047"/>
                  <a:pt x="20378" y="6632"/>
                  <a:pt x="18694" y="1234"/>
                </a:cubicBezTo>
                <a:lnTo>
                  <a:pt x="18268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1" name="Picture 1" descr="Picture 1"/>
          <p:cNvPicPr>
            <a:picLocks noChangeAspect="1"/>
          </p:cNvPicPr>
          <p:nvPr/>
        </p:nvPicPr>
        <p:blipFill>
          <a:blip r:embed="rId5"/>
          <a:srcRect b="637"/>
          <a:stretch>
            <a:fillRect/>
          </a:stretch>
        </p:blipFill>
        <p:spPr>
          <a:xfrm>
            <a:off x="3916071" y="3449574"/>
            <a:ext cx="6247561" cy="2551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86" y="0"/>
                </a:moveTo>
                <a:lnTo>
                  <a:pt x="3264" y="1825"/>
                </a:lnTo>
                <a:cubicBezTo>
                  <a:pt x="3101" y="8743"/>
                  <a:pt x="2049" y="15156"/>
                  <a:pt x="347" y="20555"/>
                </a:cubicBezTo>
                <a:lnTo>
                  <a:pt x="0" y="21600"/>
                </a:lnTo>
                <a:lnTo>
                  <a:pt x="18133" y="21600"/>
                </a:lnTo>
                <a:lnTo>
                  <a:pt x="18665" y="20074"/>
                </a:lnTo>
                <a:cubicBezTo>
                  <a:pt x="20367" y="14676"/>
                  <a:pt x="21420" y="8259"/>
                  <a:pt x="21584" y="1341"/>
                </a:cubicBezTo>
                <a:lnTo>
                  <a:pt x="21600" y="0"/>
                </a:lnTo>
                <a:lnTo>
                  <a:pt x="3286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2" name="Title 1"/>
          <p:cNvSpPr txBox="1">
            <a:spLocks noGrp="1"/>
          </p:cNvSpPr>
          <p:nvPr>
            <p:ph type="title"/>
          </p:nvPr>
        </p:nvSpPr>
        <p:spPr>
          <a:xfrm>
            <a:off x="1723698" y="1032738"/>
            <a:ext cx="2447969" cy="1333038"/>
          </a:xfrm>
          <a:prstGeom prst="rect">
            <a:avLst/>
          </a:prstGeom>
        </p:spPr>
        <p:txBody>
          <a:bodyPr lIns="34290" tIns="34290" rIns="34290" bIns="34290" anchor="ctr">
            <a:normAutofit fontScale="90000"/>
          </a:bodyPr>
          <a:lstStyle/>
          <a:p>
            <a:r>
              <a:rPr lang="en-GB" dirty="0"/>
              <a:t>Xerostomia/</a:t>
            </a:r>
            <a:r>
              <a:rPr dirty="0"/>
              <a:t>Dry Mouth</a:t>
            </a:r>
          </a:p>
        </p:txBody>
      </p:sp>
      <p:sp>
        <p:nvSpPr>
          <p:cNvPr id="29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778921" y="2459371"/>
            <a:ext cx="2737481" cy="2942086"/>
          </a:xfrm>
          <a:prstGeom prst="rect">
            <a:avLst/>
          </a:prstGeom>
        </p:spPr>
        <p:txBody>
          <a:bodyPr lIns="34290" tIns="34290" rIns="34290" bIns="34290">
            <a:normAutofit fontScale="92500" lnSpcReduction="20000"/>
          </a:bodyPr>
          <a:lstStyle/>
          <a:p>
            <a:pPr marL="288036" indent="-288036" defTabSz="329184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rPr dirty="0"/>
              <a:t>Difficulty talking</a:t>
            </a:r>
            <a:endParaRPr sz="1700" b="0" dirty="0">
              <a:solidFill>
                <a:srgbClr val="000000"/>
              </a:solidFill>
            </a:endParaRPr>
          </a:p>
          <a:p>
            <a:pPr marL="768094" indent="-768094" defTabSz="329184">
              <a:spcBef>
                <a:spcPts val="400"/>
              </a:spcBef>
              <a:buSzPct val="100000"/>
              <a:buFont typeface="Arial"/>
              <a:buChar char="•"/>
              <a:defRPr sz="600" b="0">
                <a:solidFill>
                  <a:srgbClr val="0070C0"/>
                </a:solidFill>
              </a:defRPr>
            </a:pPr>
            <a:endParaRPr sz="1700" b="0" dirty="0">
              <a:solidFill>
                <a:srgbClr val="000000"/>
              </a:solidFill>
            </a:endParaRPr>
          </a:p>
          <a:p>
            <a:pPr marL="288036" indent="-288036" defTabSz="329184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rPr dirty="0"/>
              <a:t>Difficulty eating</a:t>
            </a:r>
            <a:endParaRPr sz="1700" b="0" dirty="0">
              <a:solidFill>
                <a:srgbClr val="000000"/>
              </a:solidFill>
            </a:endParaRPr>
          </a:p>
          <a:p>
            <a:pPr marL="768094" indent="-768094" defTabSz="329184">
              <a:spcBef>
                <a:spcPts val="400"/>
              </a:spcBef>
              <a:buSzPct val="100000"/>
              <a:buFont typeface="Arial"/>
              <a:buChar char="•"/>
              <a:defRPr sz="600" b="0">
                <a:solidFill>
                  <a:srgbClr val="0070C0"/>
                </a:solidFill>
              </a:defRPr>
            </a:pPr>
            <a:endParaRPr sz="1700" b="0" dirty="0">
              <a:solidFill>
                <a:srgbClr val="000000"/>
              </a:solidFill>
            </a:endParaRPr>
          </a:p>
          <a:p>
            <a:pPr marL="288036" indent="-288036" defTabSz="329184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rPr dirty="0"/>
              <a:t>Difficulty swallowing</a:t>
            </a:r>
            <a:endParaRPr sz="1700" b="0" dirty="0">
              <a:solidFill>
                <a:srgbClr val="000000"/>
              </a:solidFill>
            </a:endParaRPr>
          </a:p>
          <a:p>
            <a:pPr marL="768094" indent="-768094" defTabSz="329184">
              <a:spcBef>
                <a:spcPts val="400"/>
              </a:spcBef>
              <a:buSzPct val="100000"/>
              <a:buFont typeface="Arial"/>
              <a:buChar char="•"/>
              <a:defRPr sz="600" b="0">
                <a:solidFill>
                  <a:srgbClr val="0070C0"/>
                </a:solidFill>
              </a:defRPr>
            </a:pPr>
            <a:endParaRPr sz="1700" b="0" dirty="0">
              <a:solidFill>
                <a:srgbClr val="000000"/>
              </a:solidFill>
            </a:endParaRPr>
          </a:p>
          <a:p>
            <a:pPr marL="288036" indent="-288036" defTabSz="329184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rPr dirty="0"/>
              <a:t>Unpleasant sensation</a:t>
            </a:r>
            <a:endParaRPr sz="1700" b="0" dirty="0">
              <a:solidFill>
                <a:srgbClr val="000000"/>
              </a:solidFill>
            </a:endParaRPr>
          </a:p>
          <a:p>
            <a:pPr marL="768094" indent="-768094" defTabSz="329184">
              <a:spcBef>
                <a:spcPts val="400"/>
              </a:spcBef>
              <a:buSzPct val="100000"/>
              <a:buFont typeface="Arial"/>
              <a:buChar char="•"/>
              <a:defRPr sz="600" b="0">
                <a:solidFill>
                  <a:srgbClr val="0070C0"/>
                </a:solidFill>
              </a:defRPr>
            </a:pPr>
            <a:endParaRPr sz="1700" b="0" dirty="0">
              <a:solidFill>
                <a:srgbClr val="000000"/>
              </a:solidFill>
            </a:endParaRPr>
          </a:p>
          <a:p>
            <a:pPr marL="288036" indent="-288036" defTabSz="329184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rPr dirty="0"/>
              <a:t>Tooth decay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13423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EF86-842E-3367-B920-D5D917B2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/>
              <a:t>Difference between end of life and palliative care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C52D6-E3C1-16D4-C65D-AE4D6DB2B5A7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09601" y="2486025"/>
            <a:ext cx="5611090" cy="2457450"/>
          </a:xfrm>
        </p:spPr>
        <p:txBody>
          <a:bodyPr>
            <a:normAutofit fontScale="92500"/>
          </a:bodyPr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</a:rPr>
              <a:t>Differences between EOL and Palliative care</a:t>
            </a:r>
          </a:p>
          <a:p>
            <a:r>
              <a:rPr lang="en-GB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Involving relatives in EOL mouthcare</a:t>
            </a:r>
          </a:p>
          <a:p>
            <a:r>
              <a:rPr lang="en-GB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Risks involved with using pink sponges and other alternative available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92419-2E53-83BB-D6CD-6396ED07E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969" y="1855309"/>
            <a:ext cx="3676207" cy="3718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6498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Resour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Resources </a:t>
            </a:r>
          </a:p>
        </p:txBody>
      </p:sp>
      <p:sp>
        <p:nvSpPr>
          <p:cNvPr id="400" name="Text Placeholder 7"/>
          <p:cNvSpPr>
            <a:spLocks noGrp="1"/>
          </p:cNvSpPr>
          <p:nvPr>
            <p:ph type="body" idx="21"/>
          </p:nvPr>
        </p:nvSpPr>
        <p:spPr>
          <a:xfrm>
            <a:off x="1947862" y="1815153"/>
            <a:ext cx="7839076" cy="436728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29743" indent="-229743" defTabSz="306324">
              <a:spcBef>
                <a:spcPts val="300"/>
              </a:spcBef>
              <a:defRPr sz="1608"/>
            </a:pPr>
            <a:r>
              <a:rPr sz="2000" dirty="0"/>
              <a:t>Delivering Better Oral Health </a:t>
            </a:r>
          </a:p>
          <a:p>
            <a:pPr marL="0" indent="0" defTabSz="306324">
              <a:spcBef>
                <a:spcPts val="300"/>
              </a:spcBef>
              <a:buSzTx/>
              <a:buFontTx/>
              <a:buNone/>
              <a:defRPr sz="1608"/>
            </a:pP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https://www.gov.uk/government/publications/delivering-better-oral-health-an-evidence-based-toolkit-for-prevention</a:t>
            </a:r>
          </a:p>
          <a:p>
            <a:pPr marL="229743" indent="-229743" defTabSz="306324">
              <a:spcBef>
                <a:spcPts val="300"/>
              </a:spcBef>
              <a:defRPr sz="1608"/>
            </a:pPr>
            <a:r>
              <a:rPr sz="2000" dirty="0"/>
              <a:t>Oral Health Toolkit for Adults in Care Homes </a:t>
            </a:r>
          </a:p>
          <a:p>
            <a:pPr marL="0" indent="0" defTabSz="306324">
              <a:spcBef>
                <a:spcPts val="300"/>
              </a:spcBef>
              <a:buSzTx/>
              <a:buFontTx/>
              <a:buNone/>
              <a:defRPr sz="1608"/>
            </a:pP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https://www.gov.uk/government/publications/adult-oral-health-in-care-homes-toolkit/oral-health-toolkit-for-adults-in-care-homes</a:t>
            </a:r>
          </a:p>
          <a:p>
            <a:pPr marL="229743" indent="-229743" defTabSz="306324">
              <a:spcBef>
                <a:spcPts val="300"/>
              </a:spcBef>
              <a:defRPr sz="1608"/>
            </a:pPr>
            <a:r>
              <a:rPr sz="2000" dirty="0"/>
              <a:t>Mouth Care Matters a guide for Health Professionals</a:t>
            </a:r>
          </a:p>
          <a:p>
            <a:pPr marL="0" indent="0" defTabSz="306324">
              <a:spcBef>
                <a:spcPts val="300"/>
              </a:spcBef>
              <a:buSzTx/>
              <a:buFontTx/>
              <a:buNone/>
              <a:defRPr sz="1608"/>
            </a:pP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http://mouthcarematters.hee.nhs.uk/wp-content/uploads/sites/6/2020/01/MCM-GUIDE-2019-Final.pdf</a:t>
            </a:r>
            <a:endParaRPr lang="en-GB" sz="200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6"/>
            </a:endParaRPr>
          </a:p>
          <a:p>
            <a:pPr marL="0" indent="0" defTabSz="306324">
              <a:spcBef>
                <a:spcPts val="300"/>
              </a:spcBef>
              <a:buSzTx/>
              <a:buFontTx/>
              <a:buNone/>
              <a:defRPr sz="1608"/>
            </a:pPr>
            <a:endParaRPr lang="en-GB" sz="2000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6"/>
            </a:endParaRPr>
          </a:p>
          <a:p>
            <a:pPr marL="0" indent="0" defTabSz="306324">
              <a:spcBef>
                <a:spcPts val="300"/>
              </a:spcBef>
              <a:buSzTx/>
              <a:buFontTx/>
              <a:buNone/>
              <a:defRPr sz="1608"/>
            </a:pPr>
            <a:r>
              <a:rPr lang="en-GB"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gayle.kime@nhs.net</a:t>
            </a:r>
          </a:p>
          <a:p>
            <a:pPr marL="0" indent="0" defTabSz="306324">
              <a:spcBef>
                <a:spcPts val="300"/>
              </a:spcBef>
              <a:buSzTx/>
              <a:buFontTx/>
              <a:buNone/>
              <a:defRPr sz="1608"/>
            </a:pPr>
            <a:endParaRPr lang="en-GB"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6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780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What is Mouthcar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is Mouthcare?</a:t>
            </a:r>
          </a:p>
        </p:txBody>
      </p:sp>
      <p:sp>
        <p:nvSpPr>
          <p:cNvPr id="241" name="Toothbrushing…"/>
          <p:cNvSpPr txBox="1">
            <a:spLocks noGrp="1"/>
          </p:cNvSpPr>
          <p:nvPr>
            <p:ph type="body" idx="1"/>
          </p:nvPr>
        </p:nvSpPr>
        <p:spPr>
          <a:xfrm>
            <a:off x="1981201" y="1954925"/>
            <a:ext cx="7839075" cy="3720663"/>
          </a:xfrm>
          <a:prstGeom prst="rect">
            <a:avLst/>
          </a:prstGeom>
        </p:spPr>
        <p:txBody>
          <a:bodyPr/>
          <a:lstStyle/>
          <a:p>
            <a:pPr marL="372045" indent="-372045" defTabSz="425194">
              <a:defRPr sz="2600" b="1">
                <a:solidFill>
                  <a:srgbClr val="003893"/>
                </a:solidFill>
              </a:defRPr>
            </a:pPr>
            <a:r>
              <a:rPr dirty="0"/>
              <a:t>Toothbrushing </a:t>
            </a:r>
          </a:p>
          <a:p>
            <a:pPr marL="372045" indent="-372045" defTabSz="425194">
              <a:defRPr sz="2600" b="1">
                <a:solidFill>
                  <a:srgbClr val="003893"/>
                </a:solidFill>
              </a:defRPr>
            </a:pPr>
            <a:r>
              <a:rPr dirty="0"/>
              <a:t>Denture cleaning </a:t>
            </a:r>
          </a:p>
          <a:p>
            <a:pPr marL="372045" indent="-372045" defTabSz="425194">
              <a:defRPr sz="2600" b="1">
                <a:solidFill>
                  <a:srgbClr val="003893"/>
                </a:solidFill>
              </a:defRPr>
            </a:pPr>
            <a:r>
              <a:rPr dirty="0"/>
              <a:t>Relieving dry mouth</a:t>
            </a:r>
          </a:p>
          <a:p>
            <a:pPr marL="372045" indent="-372045" defTabSz="425194">
              <a:defRPr sz="2600" b="1">
                <a:solidFill>
                  <a:srgbClr val="003893"/>
                </a:solidFill>
              </a:defRPr>
            </a:pPr>
            <a:r>
              <a:rPr dirty="0"/>
              <a:t>Removing dried secretions </a:t>
            </a:r>
          </a:p>
          <a:p>
            <a:pPr marL="372045" indent="-372045" defTabSz="425194">
              <a:defRPr sz="2600" b="1">
                <a:solidFill>
                  <a:srgbClr val="003893"/>
                </a:solidFill>
              </a:defRPr>
            </a:pPr>
            <a:r>
              <a:rPr dirty="0"/>
              <a:t>Providing hydration</a:t>
            </a:r>
          </a:p>
          <a:p>
            <a:pPr marL="372045" indent="-372045" defTabSz="425194">
              <a:defRPr sz="2600" b="1">
                <a:solidFill>
                  <a:srgbClr val="003893"/>
                </a:solidFill>
              </a:defRPr>
            </a:pPr>
            <a:r>
              <a:rPr dirty="0"/>
              <a:t>Treating infections </a:t>
            </a:r>
          </a:p>
          <a:p>
            <a:pPr marL="372045" indent="-372045" defTabSz="425194">
              <a:defRPr sz="2600" b="1">
                <a:solidFill>
                  <a:srgbClr val="003893"/>
                </a:solidFill>
              </a:defRPr>
            </a:pPr>
            <a:r>
              <a:rPr dirty="0" err="1"/>
              <a:t>Recognising</a:t>
            </a:r>
            <a:r>
              <a:rPr dirty="0"/>
              <a:t> issues/abnormalities </a:t>
            </a:r>
          </a:p>
          <a:p>
            <a:pPr marL="372045" indent="-372045" defTabSz="425194">
              <a:defRPr sz="2600" b="1">
                <a:solidFill>
                  <a:srgbClr val="003893"/>
                </a:solidFill>
              </a:defRPr>
            </a:pPr>
            <a:r>
              <a:rPr dirty="0"/>
              <a:t>Seeking appropriate help if needed </a:t>
            </a:r>
          </a:p>
        </p:txBody>
      </p:sp>
      <p:pic>
        <p:nvPicPr>
          <p:cNvPr id="242" name="Picture 5" descr="Picture 5"/>
          <p:cNvPicPr>
            <a:picLocks noChangeAspect="1"/>
          </p:cNvPicPr>
          <p:nvPr/>
        </p:nvPicPr>
        <p:blipFill>
          <a:blip r:embed="rId4"/>
          <a:srcRect t="16175" r="3" b="15849"/>
          <a:stretch>
            <a:fillRect/>
          </a:stretch>
        </p:blipFill>
        <p:spPr>
          <a:xfrm>
            <a:off x="6920479" y="1529529"/>
            <a:ext cx="3345256" cy="3025262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2338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Why is it important?"/>
          <p:cNvSpPr txBox="1">
            <a:spLocks noGrp="1"/>
          </p:cNvSpPr>
          <p:nvPr>
            <p:ph type="title"/>
          </p:nvPr>
        </p:nvSpPr>
        <p:spPr>
          <a:xfrm>
            <a:off x="1981200" y="1025525"/>
            <a:ext cx="7772400" cy="679450"/>
          </a:xfrm>
        </p:spPr>
        <p:txBody>
          <a:bodyPr>
            <a:normAutofit/>
          </a:bodyPr>
          <a:lstStyle>
            <a:lvl1pPr marL="0" indent="0">
              <a:buSzTx/>
              <a:buNone/>
            </a:lvl1pPr>
          </a:lstStyle>
          <a:p>
            <a:r>
              <a:rPr dirty="0"/>
              <a:t>Why is it important?</a:t>
            </a:r>
          </a:p>
        </p:txBody>
      </p:sp>
      <p:sp>
        <p:nvSpPr>
          <p:cNvPr id="245" name="Text Placeholder 7"/>
          <p:cNvSpPr txBox="1">
            <a:spLocks noGrp="1"/>
          </p:cNvSpPr>
          <p:nvPr>
            <p:ph type="body" sz="half" idx="1"/>
          </p:nvPr>
        </p:nvSpPr>
        <p:spPr>
          <a:xfrm>
            <a:off x="1981200" y="1954925"/>
            <a:ext cx="4619298" cy="3720663"/>
          </a:xfrm>
        </p:spPr>
        <p:txBody>
          <a:bodyPr>
            <a:normAutofit/>
          </a:bodyPr>
          <a:lstStyle/>
          <a:p>
            <a:pPr marL="384047" indent="-384047" defTabSz="438911">
              <a:defRPr sz="2600"/>
            </a:pPr>
            <a:r>
              <a:rPr lang="en-GB" sz="2600"/>
              <a:t>Comfort</a:t>
            </a:r>
            <a:endParaRPr lang="en-GB" sz="2600" b="0"/>
          </a:p>
          <a:p>
            <a:pPr marL="384047" indent="-384047" defTabSz="438911">
              <a:defRPr sz="2600"/>
            </a:pPr>
            <a:r>
              <a:rPr lang="en-GB" sz="2600"/>
              <a:t>Nutrition/Hydration </a:t>
            </a:r>
            <a:endParaRPr lang="en-GB" sz="2600" b="0"/>
          </a:p>
          <a:p>
            <a:pPr marL="384047" indent="-384047" defTabSz="438911">
              <a:defRPr sz="2600"/>
            </a:pPr>
            <a:r>
              <a:rPr lang="en-GB" sz="2600"/>
              <a:t>Communication</a:t>
            </a:r>
          </a:p>
          <a:p>
            <a:pPr marL="0" indent="0" defTabSz="438911">
              <a:buNone/>
              <a:defRPr sz="2600"/>
            </a:pPr>
            <a:r>
              <a:rPr lang="en-GB" sz="2600"/>
              <a:t>	/Speech</a:t>
            </a:r>
            <a:endParaRPr lang="en-GB" sz="2600" b="0"/>
          </a:p>
          <a:p>
            <a:pPr marL="384047" indent="-384047" defTabSz="438911">
              <a:defRPr sz="2600"/>
            </a:pPr>
            <a:r>
              <a:rPr lang="en-GB" sz="2600"/>
              <a:t>Dignity</a:t>
            </a:r>
            <a:endParaRPr lang="en-GB" sz="2600" b="0"/>
          </a:p>
          <a:p>
            <a:pPr marL="384047" indent="-384047" defTabSz="438911">
              <a:defRPr sz="2600"/>
            </a:pPr>
            <a:r>
              <a:rPr lang="en-GB" sz="2600"/>
              <a:t>Prevention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BDFF-DC75-9B9E-D4FC-D25EF46AD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5" r="45696" b="3"/>
          <a:stretch/>
        </p:blipFill>
        <p:spPr>
          <a:xfrm>
            <a:off x="6742113" y="1954213"/>
            <a:ext cx="3673479" cy="372110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16965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8" descr="Picture 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7" y="57834"/>
            <a:ext cx="5637234" cy="609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extBox 6"/>
          <p:cNvSpPr txBox="1"/>
          <p:nvPr/>
        </p:nvSpPr>
        <p:spPr>
          <a:xfrm>
            <a:off x="7064552" y="1276091"/>
            <a:ext cx="3353192" cy="492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600" b="1">
                <a:solidFill>
                  <a:srgbClr val="A000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00" dirty="0"/>
              <a:t>Systemic health link</a:t>
            </a:r>
          </a:p>
        </p:txBody>
      </p:sp>
      <p:sp>
        <p:nvSpPr>
          <p:cNvPr id="257" name="Text Placeholder 2"/>
          <p:cNvSpPr txBox="1"/>
          <p:nvPr/>
        </p:nvSpPr>
        <p:spPr>
          <a:xfrm>
            <a:off x="7396180" y="1985896"/>
            <a:ext cx="3347351" cy="306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400050" indent="-400050">
              <a:spcBef>
                <a:spcPts val="600"/>
              </a:spcBef>
              <a:buSzPct val="100000"/>
              <a:buFont typeface="Arial"/>
              <a:buChar char="•"/>
              <a:defRPr sz="2800" b="1">
                <a:solidFill>
                  <a:srgbClr val="0038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Heart disease</a:t>
            </a:r>
            <a:endParaRPr sz="2400" dirty="0"/>
          </a:p>
          <a:p>
            <a:pPr marL="400050" indent="-400050">
              <a:spcBef>
                <a:spcPts val="600"/>
              </a:spcBef>
              <a:buSzPct val="100000"/>
              <a:buFont typeface="Arial"/>
              <a:buChar char="•"/>
              <a:defRPr sz="2800" b="1">
                <a:solidFill>
                  <a:srgbClr val="0038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Diabetes</a:t>
            </a:r>
            <a:endParaRPr sz="2400" dirty="0"/>
          </a:p>
          <a:p>
            <a:pPr marL="400050" indent="-400050">
              <a:spcBef>
                <a:spcPts val="600"/>
              </a:spcBef>
              <a:buSzPct val="100000"/>
              <a:buFont typeface="Arial"/>
              <a:buChar char="•"/>
              <a:defRPr sz="2800" b="1">
                <a:solidFill>
                  <a:srgbClr val="0038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Mouth cancer</a:t>
            </a:r>
            <a:endParaRPr sz="2400" dirty="0"/>
          </a:p>
          <a:p>
            <a:pPr marL="400050" indent="-400050">
              <a:spcBef>
                <a:spcPts val="600"/>
              </a:spcBef>
              <a:buSzPct val="100000"/>
              <a:buFont typeface="Arial"/>
              <a:buChar char="•"/>
              <a:defRPr sz="2800" b="1">
                <a:solidFill>
                  <a:srgbClr val="0038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Lung conditions</a:t>
            </a:r>
            <a:endParaRPr sz="2400" dirty="0"/>
          </a:p>
          <a:p>
            <a:pPr marL="400050" indent="-400050">
              <a:spcBef>
                <a:spcPts val="600"/>
              </a:spcBef>
              <a:buSzPct val="100000"/>
              <a:buFont typeface="Arial"/>
              <a:buChar char="•"/>
              <a:defRPr sz="2800" b="1">
                <a:solidFill>
                  <a:srgbClr val="0038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Strokes</a:t>
            </a:r>
            <a:endParaRPr sz="2400" dirty="0"/>
          </a:p>
          <a:p>
            <a:pPr marL="400050" indent="-400050">
              <a:spcBef>
                <a:spcPts val="600"/>
              </a:spcBef>
              <a:buSzPct val="100000"/>
              <a:buFont typeface="Arial"/>
              <a:buChar char="•"/>
              <a:defRPr sz="2800" b="1">
                <a:solidFill>
                  <a:srgbClr val="00389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Dementia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53394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14" y="3545312"/>
            <a:ext cx="4459535" cy="2330107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extBox 1"/>
          <p:cNvSpPr txBox="1"/>
          <p:nvPr/>
        </p:nvSpPr>
        <p:spPr>
          <a:xfrm>
            <a:off x="2143347" y="5506091"/>
            <a:ext cx="790530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dirty="0"/>
              <a:t>June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34DF6-7DE8-9373-BBD2-F58B6B9EC5CC}"/>
              </a:ext>
            </a:extLst>
          </p:cNvPr>
          <p:cNvSpPr txBox="1"/>
          <p:nvPr/>
        </p:nvSpPr>
        <p:spPr>
          <a:xfrm>
            <a:off x="5627474" y="2705904"/>
            <a:ext cx="6478028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4400" dirty="0"/>
              <a:t>Oral health for adults in care homes (NG48) 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0EB14-07D4-8A80-C45F-F1FE088EE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474" y="1612362"/>
            <a:ext cx="3572566" cy="640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1A5DB-EA01-F36F-0E37-44A2E2F78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14" y="472978"/>
            <a:ext cx="2048434" cy="1310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F51E71-1C46-FF7E-83D4-BDDD3D4886F9}"/>
              </a:ext>
            </a:extLst>
          </p:cNvPr>
          <p:cNvSpPr txBox="1"/>
          <p:nvPr/>
        </p:nvSpPr>
        <p:spPr>
          <a:xfrm>
            <a:off x="403914" y="2044185"/>
            <a:ext cx="4735402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4000" dirty="0"/>
              <a:t>Key Lines of Enquiry (KLOE)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67750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27" descr="Picture 27"/>
          <p:cNvPicPr>
            <a:picLocks noChangeAspect="1"/>
          </p:cNvPicPr>
          <p:nvPr/>
        </p:nvPicPr>
        <p:blipFill>
          <a:blip r:embed="rId4"/>
          <a:srcRect l="34524" t="18254" r="35476" b="6402"/>
          <a:stretch>
            <a:fillRect/>
          </a:stretch>
        </p:blipFill>
        <p:spPr>
          <a:xfrm>
            <a:off x="963302" y="517137"/>
            <a:ext cx="4061210" cy="503083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F0A37-B91F-D66C-805A-0FD5A606DDA8}"/>
              </a:ext>
            </a:extLst>
          </p:cNvPr>
          <p:cNvSpPr txBox="1"/>
          <p:nvPr/>
        </p:nvSpPr>
        <p:spPr>
          <a:xfrm>
            <a:off x="6335927" y="1166842"/>
            <a:ext cx="4624516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200" dirty="0"/>
              <a:t>Mouth Assessments: </a:t>
            </a:r>
          </a:p>
          <a:p>
            <a:endParaRPr lang="en-GB" sz="3200" dirty="0"/>
          </a:p>
          <a:p>
            <a:r>
              <a:rPr lang="en-GB" sz="3200" dirty="0"/>
              <a:t>When to complete them</a:t>
            </a:r>
          </a:p>
          <a:p>
            <a:r>
              <a:rPr lang="en-GB" sz="3200" dirty="0"/>
              <a:t>Why we complete them</a:t>
            </a:r>
          </a:p>
          <a:p>
            <a:r>
              <a:rPr lang="en-GB" sz="3200" dirty="0"/>
              <a:t>What to document</a:t>
            </a:r>
          </a:p>
          <a:p>
            <a:r>
              <a:rPr lang="en-GB" sz="3200" dirty="0"/>
              <a:t>What to escalate/refer</a:t>
            </a:r>
          </a:p>
          <a:p>
            <a:r>
              <a:rPr lang="en-GB" sz="3200" dirty="0"/>
              <a:t>What to do with this information once collated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6455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ubtitle 3"/>
          <p:cNvSpPr txBox="1">
            <a:spLocks noGrp="1"/>
          </p:cNvSpPr>
          <p:nvPr>
            <p:ph type="body" sz="quarter" idx="1"/>
          </p:nvPr>
        </p:nvSpPr>
        <p:spPr>
          <a:xfrm>
            <a:off x="1917167" y="1435923"/>
            <a:ext cx="6400807" cy="5810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00054"/>
                </a:solidFill>
              </a:defRPr>
            </a:lvl1pPr>
          </a:lstStyle>
          <a:p>
            <a:r>
              <a:rPr dirty="0"/>
              <a:t>Dental Plaque</a:t>
            </a:r>
          </a:p>
        </p:txBody>
      </p:sp>
      <p:pic>
        <p:nvPicPr>
          <p:cNvPr id="296" name="Picture 6" descr="Picture 6"/>
          <p:cNvPicPr>
            <a:picLocks noChangeAspect="1"/>
          </p:cNvPicPr>
          <p:nvPr/>
        </p:nvPicPr>
        <p:blipFill>
          <a:blip r:embed="rId4"/>
          <a:srcRect b="3"/>
          <a:stretch>
            <a:fillRect/>
          </a:stretch>
        </p:blipFill>
        <p:spPr>
          <a:xfrm>
            <a:off x="1917166" y="2206168"/>
            <a:ext cx="3808017" cy="3608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11" y="0"/>
                </a:moveTo>
                <a:cubicBezTo>
                  <a:pt x="1526" y="0"/>
                  <a:pt x="0" y="1611"/>
                  <a:pt x="0" y="3599"/>
                </a:cubicBezTo>
                <a:lnTo>
                  <a:pt x="0" y="21600"/>
                </a:lnTo>
                <a:lnTo>
                  <a:pt x="18189" y="21600"/>
                </a:lnTo>
                <a:cubicBezTo>
                  <a:pt x="20074" y="21600"/>
                  <a:pt x="21600" y="19989"/>
                  <a:pt x="21600" y="18001"/>
                </a:cubicBezTo>
                <a:lnTo>
                  <a:pt x="21600" y="0"/>
                </a:lnTo>
                <a:lnTo>
                  <a:pt x="3411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pic>
        <p:nvPicPr>
          <p:cNvPr id="297" name="Picture 7" descr="Picture 7"/>
          <p:cNvPicPr>
            <a:picLocks noChangeAspect="1"/>
          </p:cNvPicPr>
          <p:nvPr/>
        </p:nvPicPr>
        <p:blipFill>
          <a:blip r:embed="rId5"/>
          <a:srcRect b="3"/>
          <a:stretch>
            <a:fillRect/>
          </a:stretch>
        </p:blipFill>
        <p:spPr>
          <a:xfrm>
            <a:off x="6216464" y="2206168"/>
            <a:ext cx="3965419" cy="3608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75" y="0"/>
                </a:moveTo>
                <a:cubicBezTo>
                  <a:pt x="1466" y="0"/>
                  <a:pt x="0" y="1611"/>
                  <a:pt x="0" y="3599"/>
                </a:cubicBezTo>
                <a:lnTo>
                  <a:pt x="0" y="21600"/>
                </a:lnTo>
                <a:lnTo>
                  <a:pt x="18323" y="21600"/>
                </a:lnTo>
                <a:cubicBezTo>
                  <a:pt x="20132" y="21600"/>
                  <a:pt x="21600" y="19989"/>
                  <a:pt x="21600" y="18001"/>
                </a:cubicBezTo>
                <a:lnTo>
                  <a:pt x="21600" y="0"/>
                </a:lnTo>
                <a:lnTo>
                  <a:pt x="3275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1208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3"/>
          <p:cNvSpPr txBox="1">
            <a:spLocks noGrp="1"/>
          </p:cNvSpPr>
          <p:nvPr>
            <p:ph type="title"/>
          </p:nvPr>
        </p:nvSpPr>
        <p:spPr>
          <a:xfrm>
            <a:off x="1981200" y="1365250"/>
            <a:ext cx="7772400" cy="6794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72455">
              <a:defRPr sz="2116"/>
            </a:pPr>
            <a:r>
              <a:rPr dirty="0"/>
              <a:t>Sugar</a:t>
            </a:r>
            <a:br>
              <a:rPr dirty="0"/>
            </a:br>
            <a:endParaRPr dirty="0"/>
          </a:p>
        </p:txBody>
      </p:sp>
      <p:pic>
        <p:nvPicPr>
          <p:cNvPr id="32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363" y="1757458"/>
            <a:ext cx="5788422" cy="3688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94" y="0"/>
                </a:moveTo>
                <a:cubicBezTo>
                  <a:pt x="1027" y="0"/>
                  <a:pt x="0" y="1612"/>
                  <a:pt x="0" y="3600"/>
                </a:cubicBezTo>
                <a:lnTo>
                  <a:pt x="0" y="21600"/>
                </a:lnTo>
                <a:lnTo>
                  <a:pt x="19306" y="21600"/>
                </a:lnTo>
                <a:cubicBezTo>
                  <a:pt x="20573" y="21600"/>
                  <a:pt x="21600" y="19988"/>
                  <a:pt x="21600" y="18000"/>
                </a:cubicBezTo>
                <a:lnTo>
                  <a:pt x="21600" y="0"/>
                </a:lnTo>
                <a:lnTo>
                  <a:pt x="2294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90583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026" y="981075"/>
            <a:ext cx="5961146" cy="5200652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9146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OHOPI FD Project - Presentation FDs give to carers">
  <a:themeElements>
    <a:clrScheme name="IOHOPI FD Project - Presentation FDs give to carer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IOHOPI FD Project - Presentation FDs give to carer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IOHOPI FD Project - Presentation FDs give to carer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OHOPI FD Project - Presentation FDs give to car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F1 5 top tips" id="{2F3A925E-2D68-453A-96EC-350A6C1FC369}" vid="{A2DC85B2-8F97-4BD2-8164-A50614FED79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24bc36-2db9-4dd4-83ef-e2c9c598d6d6" xsi:nil="true"/>
    <lcf76f155ced4ddcb4097134ff3c332f xmlns="385d646e-eb26-485a-9e18-75e3ebe6e7b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7b6b569b-509a-467d-b105-d97728d3fc11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CDBC3650391747837A1C3E839AD6FA" ma:contentTypeVersion="17" ma:contentTypeDescription="Create a new document." ma:contentTypeScope="" ma:versionID="4c8095bb4b6dec07851109469ad9cc88">
  <xsd:schema xmlns:xsd="http://www.w3.org/2001/XMLSchema" xmlns:xs="http://www.w3.org/2001/XMLSchema" xmlns:p="http://schemas.microsoft.com/office/2006/metadata/properties" xmlns:ns2="385d646e-eb26-485a-9e18-75e3ebe6e7b4" xmlns:ns3="7dc008a5-5ed2-4e05-8ecd-f2383eab7cb2" xmlns:ns4="3e24bc36-2db9-4dd4-83ef-e2c9c598d6d6" targetNamespace="http://schemas.microsoft.com/office/2006/metadata/properties" ma:root="true" ma:fieldsID="df8b3c7322b8ed7cbfd882aa8b4e355d" ns2:_="" ns3:_="" ns4:_="">
    <xsd:import namespace="385d646e-eb26-485a-9e18-75e3ebe6e7b4"/>
    <xsd:import namespace="7dc008a5-5ed2-4e05-8ecd-f2383eab7cb2"/>
    <xsd:import namespace="3e24bc36-2db9-4dd4-83ef-e2c9c598d6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d646e-eb26-485a-9e18-75e3ebe6e7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b6b569b-509a-467d-b105-d97728d3fc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008a5-5ed2-4e05-8ecd-f2383eab7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4bc36-2db9-4dd4-83ef-e2c9c598d6d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0af78cc-2973-4a23-bd92-945edf927c43}" ma:internalName="TaxCatchAll" ma:showField="CatchAllData" ma:web="3e24bc36-2db9-4dd4-83ef-e2c9c598d6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73C8BE-378A-4BF9-8285-A9FA0BB7193D}">
  <ds:schemaRefs>
    <ds:schemaRef ds:uri="http://schemas.microsoft.com/office/2006/metadata/properties"/>
    <ds:schemaRef ds:uri="http://schemas.microsoft.com/office/infopath/2007/PartnerControls"/>
    <ds:schemaRef ds:uri="3e24bc36-2db9-4dd4-83ef-e2c9c598d6d6"/>
    <ds:schemaRef ds:uri="385d646e-eb26-485a-9e18-75e3ebe6e7b4"/>
  </ds:schemaRefs>
</ds:datastoreItem>
</file>

<file path=customXml/itemProps2.xml><?xml version="1.0" encoding="utf-8"?>
<ds:datastoreItem xmlns:ds="http://schemas.openxmlformats.org/officeDocument/2006/customXml" ds:itemID="{B5AA1C35-CED2-4CD2-A0D4-4C9609D59F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BBC004-DE2F-4D12-B80A-FED06DC332BD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F71EAF30-DD55-4AB4-B54A-A2EF2ABD8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5d646e-eb26-485a-9e18-75e3ebe6e7b4"/>
    <ds:schemaRef ds:uri="7dc008a5-5ed2-4e05-8ecd-f2383eab7cb2"/>
    <ds:schemaRef ds:uri="3e24bc36-2db9-4dd4-83ef-e2c9c598d6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d396678-c698-4451-b9ab-bac3c3310917}" enabled="1" method="Privileged" siteId="{b524f606-f77a-4aa2-8da2-fe70343b0cce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407</Words>
  <Application>Microsoft Office PowerPoint</Application>
  <PresentationFormat>Widescreen</PresentationFormat>
  <Paragraphs>99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</vt:lpstr>
      <vt:lpstr>Calibri</vt:lpstr>
      <vt:lpstr>Helvetica</vt:lpstr>
      <vt:lpstr>IOHOPI FD Project - Presentation FDs give to carers</vt:lpstr>
      <vt:lpstr>IOHOPI FD Project - Presentation FDs give to carers</vt:lpstr>
      <vt:lpstr>PowerPoint Presentation</vt:lpstr>
      <vt:lpstr>What is Mouthcare?</vt:lpstr>
      <vt:lpstr>Why is it important?</vt:lpstr>
      <vt:lpstr>PowerPoint Presentation</vt:lpstr>
      <vt:lpstr>PowerPoint Presentation</vt:lpstr>
      <vt:lpstr>PowerPoint Presentation</vt:lpstr>
      <vt:lpstr>PowerPoint Presentation</vt:lpstr>
      <vt:lpstr>Sugar </vt:lpstr>
      <vt:lpstr>PowerPoint Presentation</vt:lpstr>
      <vt:lpstr>‘</vt:lpstr>
      <vt:lpstr>Care resistant behaviours </vt:lpstr>
      <vt:lpstr>  If the person refuses care Someone can refuse verbally or non-verbally</vt:lpstr>
      <vt:lpstr>Specialist tools </vt:lpstr>
      <vt:lpstr>PowerPoint Presentation</vt:lpstr>
      <vt:lpstr>Xerostomia/Dry Mouth</vt:lpstr>
      <vt:lpstr>Difference between end of life and palliative care </vt:lpstr>
      <vt:lpstr>Resources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Gayle Kime</dc:creator>
  <cp:lastModifiedBy>Jenny Troake</cp:lastModifiedBy>
  <cp:revision>7</cp:revision>
  <dcterms:created xsi:type="dcterms:W3CDTF">2023-07-14T10:52:42Z</dcterms:created>
  <dcterms:modified xsi:type="dcterms:W3CDTF">2023-11-30T10:44:32Z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5C53D7B6-51C1-4A3C-98E5-A4280CF46A92</vt:lpwstr>
  </property>
  <property fmtid="{D5CDD505-2E9C-101B-9397-08002B2CF9AE}" pid="3" name="ArticulatePath">
    <vt:lpwstr>5 min overview of training for somerset</vt:lpwstr>
  </property>
  <property fmtid="{D5CDD505-2E9C-101B-9397-08002B2CF9AE}" pid="4" name="ContentTypeId">
    <vt:lpwstr>0x01010075CDBC3650391747837A1C3E839AD6FA</vt:lpwstr>
  </property>
</Properties>
</file>