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6" r:id="rId6"/>
    <p:sldMasterId id="2147483664" r:id="rId7"/>
    <p:sldMasterId id="2147483708" r:id="rId8"/>
    <p:sldMasterId id="2147483658" r:id="rId9"/>
  </p:sldMasterIdLst>
  <p:notesMasterIdLst>
    <p:notesMasterId r:id="rId18"/>
  </p:notesMasterIdLst>
  <p:sldIdLst>
    <p:sldId id="3840" r:id="rId10"/>
    <p:sldId id="257" r:id="rId11"/>
    <p:sldId id="3848" r:id="rId12"/>
    <p:sldId id="3827" r:id="rId13"/>
    <p:sldId id="3826" r:id="rId14"/>
    <p:sldId id="3791" r:id="rId15"/>
    <p:sldId id="3855" r:id="rId16"/>
    <p:sldId id="3842" r:id="rId1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EF503D-7B43-4764-9410-CF3E670CDBE4}" v="29" dt="2023-11-07T13:32:55.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6" d="100"/>
          <a:sy n="76" d="100"/>
        </p:scale>
        <p:origin x="34"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5" Type="http://schemas.openxmlformats.org/officeDocument/2006/relationships/slideMaster" Target="slideMasters/slideMaster1.xml"/><Relationship Id="rId15" Type="http://schemas.openxmlformats.org/officeDocument/2006/relationships/slide" Target="slides/slide6.xml"/><Relationship Id="rId23"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1CC26-B50D-484F-8E0E-94F051EAB076}" type="datetimeFigureOut">
              <a:t>11/30/2023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02A82-6C22-4202-8526-9F77B28B7C40}" type="slidenum">
              <a:t>‹#›</a:t>
            </a:fld>
            <a:endParaRPr lang="en-GB"/>
          </a:p>
        </p:txBody>
      </p:sp>
    </p:spTree>
    <p:extLst>
      <p:ext uri="{BB962C8B-B14F-4D97-AF65-F5344CB8AC3E}">
        <p14:creationId xmlns:p14="http://schemas.microsoft.com/office/powerpoint/2010/main" val="93671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4</a:t>
            </a:fld>
            <a:endParaRPr lang="en-GB"/>
          </a:p>
        </p:txBody>
      </p:sp>
    </p:spTree>
    <p:extLst>
      <p:ext uri="{BB962C8B-B14F-4D97-AF65-F5344CB8AC3E}">
        <p14:creationId xmlns:p14="http://schemas.microsoft.com/office/powerpoint/2010/main" val="395094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5</a:t>
            </a:fld>
            <a:endParaRPr lang="en-GB"/>
          </a:p>
        </p:txBody>
      </p:sp>
    </p:spTree>
    <p:extLst>
      <p:ext uri="{BB962C8B-B14F-4D97-AF65-F5344CB8AC3E}">
        <p14:creationId xmlns:p14="http://schemas.microsoft.com/office/powerpoint/2010/main" val="35277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lnSpc>
                <a:spcPct val="160000"/>
              </a:lnSpc>
              <a:buFont typeface="Courier New" panose="02070309020205020404" pitchFamily="49" charset="0"/>
              <a:buChar char="o"/>
            </a:pPr>
            <a:r>
              <a:rPr lang="en-GB" sz="1200" dirty="0">
                <a:latin typeface="Arial" panose="020B0604020202020204" pitchFamily="34" charset="0"/>
                <a:cs typeface="Arial" panose="020B0604020202020204" pitchFamily="34" charset="0"/>
              </a:rPr>
              <a:t>Staff have more time to deliver person centred care.</a:t>
            </a:r>
          </a:p>
          <a:p>
            <a:pPr marL="342900" indent="-342900" algn="l">
              <a:lnSpc>
                <a:spcPct val="160000"/>
              </a:lnSpc>
              <a:buFont typeface="Courier New" panose="02070309020205020404" pitchFamily="49" charset="0"/>
              <a:buChar char="o"/>
            </a:pPr>
            <a:r>
              <a:rPr lang="en-GB" sz="1200" dirty="0">
                <a:latin typeface="Arial" panose="020B0604020202020204" pitchFamily="34" charset="0"/>
                <a:cs typeface="Arial" panose="020B0604020202020204" pitchFamily="34" charset="0"/>
              </a:rPr>
              <a:t>Personalised details in the care plan allow for staff deliver more personalised care e.g., Remembering to give Mrs Miggins orange juice with her medicine in the morning.</a:t>
            </a:r>
          </a:p>
          <a:p>
            <a:pPr marL="342900" indent="-342900" algn="l">
              <a:lnSpc>
                <a:spcPct val="160000"/>
              </a:lnSpc>
              <a:buFont typeface="Courier New" panose="02070309020205020404" pitchFamily="49" charset="0"/>
              <a:buChar char="o"/>
            </a:pPr>
            <a:r>
              <a:rPr lang="en-GB" sz="1200" dirty="0">
                <a:latin typeface="Arial" panose="020B0604020202020204" pitchFamily="34" charset="0"/>
                <a:cs typeface="Arial" panose="020B0604020202020204" pitchFamily="34" charset="0"/>
              </a:rPr>
              <a:t>Staff have a better understanding of the people they are caring for and can have more meaningful conversations with them. </a:t>
            </a:r>
          </a:p>
          <a:p>
            <a:pPr marL="342900" indent="-342900" algn="l">
              <a:lnSpc>
                <a:spcPct val="160000"/>
              </a:lnSpc>
              <a:buFont typeface="Courier New" panose="02070309020205020404" pitchFamily="49" charset="0"/>
              <a:buChar char="o"/>
            </a:pPr>
            <a:r>
              <a:rPr lang="en-GB" sz="1200" dirty="0">
                <a:latin typeface="Arial" panose="020B0604020202020204" pitchFamily="34" charset="0"/>
                <a:cs typeface="Arial" panose="020B0604020202020204" pitchFamily="34" charset="0"/>
              </a:rPr>
              <a:t>Family of those in your care have access to parts of their relatives DSCR and can see what they are up to and speak with them through the family portal. </a:t>
            </a:r>
          </a:p>
          <a:p>
            <a:endParaRPr lang="en-GB" dirty="0"/>
          </a:p>
        </p:txBody>
      </p:sp>
      <p:sp>
        <p:nvSpPr>
          <p:cNvPr id="4" name="Slide Number Placeholder 3"/>
          <p:cNvSpPr>
            <a:spLocks noGrp="1"/>
          </p:cNvSpPr>
          <p:nvPr>
            <p:ph type="sldNum" sz="quarter" idx="5"/>
          </p:nvPr>
        </p:nvSpPr>
        <p:spPr/>
        <p:txBody>
          <a:bodyPr/>
          <a:lstStyle/>
          <a:p>
            <a:pPr rtl="0"/>
            <a:fld id="{D40C6A29-4676-420C-BBE3-ACC2B80F64D4}" type="slidenum">
              <a:rPr lang="en-GB" smtClean="0"/>
              <a:t>6</a:t>
            </a:fld>
            <a:endParaRPr lang="en-GB"/>
          </a:p>
        </p:txBody>
      </p:sp>
    </p:spTree>
    <p:extLst>
      <p:ext uri="{BB962C8B-B14F-4D97-AF65-F5344CB8AC3E}">
        <p14:creationId xmlns:p14="http://schemas.microsoft.com/office/powerpoint/2010/main" val="394235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D4F51E-9C34-DBAD-CC57-291494DBAB62}"/>
              </a:ext>
            </a:extLst>
          </p:cNvPr>
          <p:cNvSpPr>
            <a:spLocks noGrp="1"/>
          </p:cNvSpPr>
          <p:nvPr>
            <p:ph type="pic" sz="quarter" idx="10"/>
          </p:nvPr>
        </p:nvSpPr>
        <p:spPr>
          <a:xfrm>
            <a:off x="8420100" y="1517650"/>
            <a:ext cx="2906713" cy="1911350"/>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EA2FA4F6-C353-88B3-C993-8DE6ED4BF003}"/>
              </a:ext>
            </a:extLst>
          </p:cNvPr>
          <p:cNvSpPr>
            <a:spLocks noGrp="1"/>
          </p:cNvSpPr>
          <p:nvPr>
            <p:ph type="pic" sz="quarter" idx="11"/>
          </p:nvPr>
        </p:nvSpPr>
        <p:spPr>
          <a:xfrm>
            <a:off x="8420099" y="3586552"/>
            <a:ext cx="2906713" cy="1911350"/>
          </a:xfrm>
          <a:prstGeom prst="rect">
            <a:avLst/>
          </a:prstGeom>
        </p:spPr>
        <p:txBody>
          <a:bodyPr/>
          <a:lstStyle/>
          <a:p>
            <a:endParaRPr lang="en-GB"/>
          </a:p>
        </p:txBody>
      </p:sp>
    </p:spTree>
    <p:extLst>
      <p:ext uri="{BB962C8B-B14F-4D97-AF65-F5344CB8AC3E}">
        <p14:creationId xmlns:p14="http://schemas.microsoft.com/office/powerpoint/2010/main" val="2594994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rtl="0">
                <a:defRPr/>
              </a:pPr>
              <a:t>‹#›</a:t>
            </a:fld>
            <a:endParaRPr lang="en-GB" noProof="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389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rtl="0">
                <a:defRPr/>
              </a:pPr>
              <a:t>‹#›</a:t>
            </a:fld>
            <a:endParaRPr lang="en-GB" noProof="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056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rtlCol="0">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rtl="0">
                <a:defRPr/>
              </a:pPr>
              <a:t>‹#›</a:t>
            </a:fld>
            <a:endParaRPr lang="en-GB" noProof="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081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7F8953B-80E1-4E3A-5FB9-8FB3390CADA8}"/>
              </a:ext>
            </a:extLst>
          </p:cNvPr>
          <p:cNvSpPr>
            <a:spLocks noGrp="1"/>
          </p:cNvSpPr>
          <p:nvPr>
            <p:ph type="pic" sz="quarter" idx="10"/>
          </p:nvPr>
        </p:nvSpPr>
        <p:spPr>
          <a:xfrm>
            <a:off x="7495786" y="456422"/>
            <a:ext cx="4339656" cy="2252272"/>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61F0BF9F-567D-69BA-EC66-A752E3B3EE9F}"/>
              </a:ext>
            </a:extLst>
          </p:cNvPr>
          <p:cNvSpPr>
            <a:spLocks noGrp="1"/>
          </p:cNvSpPr>
          <p:nvPr>
            <p:ph type="pic" sz="quarter" idx="11"/>
          </p:nvPr>
        </p:nvSpPr>
        <p:spPr>
          <a:xfrm>
            <a:off x="7495786" y="3576309"/>
            <a:ext cx="4339656" cy="2252272"/>
          </a:xfrm>
          <a:prstGeom prst="rect">
            <a:avLst/>
          </a:prstGeom>
        </p:spPr>
        <p:txBody>
          <a:bodyPr/>
          <a:lstStyle/>
          <a:p>
            <a:endParaRPr lang="en-GB"/>
          </a:p>
        </p:txBody>
      </p:sp>
    </p:spTree>
    <p:extLst>
      <p:ext uri="{BB962C8B-B14F-4D97-AF65-F5344CB8AC3E}">
        <p14:creationId xmlns:p14="http://schemas.microsoft.com/office/powerpoint/2010/main" val="3512265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D7EEDC04-75D8-4948-AC70-01AD678F4B16}"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CE754D-1F32-4E8C-92A5-97D7A2C99410}" type="slidenum">
              <a:rPr lang="en-GB" smtClean="0"/>
              <a:t>‹#›</a:t>
            </a:fld>
            <a:endParaRPr lang="en-GB"/>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4664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EEDC04-75D8-4948-AC70-01AD678F4B16}"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CE754D-1F32-4E8C-92A5-97D7A2C99410}" type="slidenum">
              <a:rPr lang="en-GB" smtClean="0"/>
              <a:t>‹#›</a:t>
            </a:fld>
            <a:endParaRPr lang="en-GB"/>
          </a:p>
        </p:txBody>
      </p:sp>
    </p:spTree>
    <p:extLst>
      <p:ext uri="{BB962C8B-B14F-4D97-AF65-F5344CB8AC3E}">
        <p14:creationId xmlns:p14="http://schemas.microsoft.com/office/powerpoint/2010/main" val="1294584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EDC04-75D8-4948-AC70-01AD678F4B16}"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CE754D-1F32-4E8C-92A5-97D7A2C99410}" type="slidenum">
              <a:rPr lang="en-GB" smtClean="0"/>
              <a:t>‹#›</a:t>
            </a:fld>
            <a:endParaRPr lang="en-GB"/>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675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EEDC04-75D8-4948-AC70-01AD678F4B16}"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CE754D-1F32-4E8C-92A5-97D7A2C99410}" type="slidenum">
              <a:rPr lang="en-GB" smtClean="0"/>
              <a:t>‹#›</a:t>
            </a:fld>
            <a:endParaRPr lang="en-GB"/>
          </a:p>
        </p:txBody>
      </p:sp>
    </p:spTree>
    <p:extLst>
      <p:ext uri="{BB962C8B-B14F-4D97-AF65-F5344CB8AC3E}">
        <p14:creationId xmlns:p14="http://schemas.microsoft.com/office/powerpoint/2010/main" val="3673168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EEDC04-75D8-4948-AC70-01AD678F4B16}" type="datetimeFigureOut">
              <a:rPr lang="en-GB" smtClean="0"/>
              <a:t>30/11/2023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CE754D-1F32-4E8C-92A5-97D7A2C99410}" type="slidenum">
              <a:rPr lang="en-GB" smtClean="0"/>
              <a:t>‹#›</a:t>
            </a:fld>
            <a:endParaRPr lang="en-GB"/>
          </a:p>
        </p:txBody>
      </p:sp>
    </p:spTree>
    <p:extLst>
      <p:ext uri="{BB962C8B-B14F-4D97-AF65-F5344CB8AC3E}">
        <p14:creationId xmlns:p14="http://schemas.microsoft.com/office/powerpoint/2010/main" val="3931225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EEDC04-75D8-4948-AC70-01AD678F4B16}" type="datetimeFigureOut">
              <a:rPr lang="en-GB" smtClean="0"/>
              <a:t>30/11/2023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CE754D-1F32-4E8C-92A5-97D7A2C99410}" type="slidenum">
              <a:rPr lang="en-GB" smtClean="0"/>
              <a:t>‹#›</a:t>
            </a:fld>
            <a:endParaRPr lang="en-GB"/>
          </a:p>
        </p:txBody>
      </p:sp>
    </p:spTree>
    <p:extLst>
      <p:ext uri="{BB962C8B-B14F-4D97-AF65-F5344CB8AC3E}">
        <p14:creationId xmlns:p14="http://schemas.microsoft.com/office/powerpoint/2010/main" val="2396178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EDC04-75D8-4948-AC70-01AD678F4B16}" type="datetimeFigureOut">
              <a:rPr lang="en-GB" smtClean="0"/>
              <a:t>30/11/2023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CE754D-1F32-4E8C-92A5-97D7A2C99410}" type="slidenum">
              <a:rPr lang="en-GB" smtClean="0"/>
              <a:t>‹#›</a:t>
            </a:fld>
            <a:endParaRPr lang="en-GB"/>
          </a:p>
        </p:txBody>
      </p:sp>
    </p:spTree>
    <p:extLst>
      <p:ext uri="{BB962C8B-B14F-4D97-AF65-F5344CB8AC3E}">
        <p14:creationId xmlns:p14="http://schemas.microsoft.com/office/powerpoint/2010/main" val="3838187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EEDC04-75D8-4948-AC70-01AD678F4B16}"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CE754D-1F32-4E8C-92A5-97D7A2C99410}" type="slidenum">
              <a:rPr lang="en-GB" smtClean="0"/>
              <a:t>‹#›</a:t>
            </a:fld>
            <a:endParaRPr lang="en-GB"/>
          </a:p>
        </p:txBody>
      </p:sp>
    </p:spTree>
    <p:extLst>
      <p:ext uri="{BB962C8B-B14F-4D97-AF65-F5344CB8AC3E}">
        <p14:creationId xmlns:p14="http://schemas.microsoft.com/office/powerpoint/2010/main" val="1236498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EEDC04-75D8-4948-AC70-01AD678F4B16}"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CE754D-1F32-4E8C-92A5-97D7A2C99410}"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320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EEDC04-75D8-4948-AC70-01AD678F4B16}"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CE754D-1F32-4E8C-92A5-97D7A2C99410}" type="slidenum">
              <a:rPr lang="en-GB" smtClean="0"/>
              <a:t>‹#›</a:t>
            </a:fld>
            <a:endParaRPr lang="en-GB"/>
          </a:p>
        </p:txBody>
      </p:sp>
    </p:spTree>
    <p:extLst>
      <p:ext uri="{BB962C8B-B14F-4D97-AF65-F5344CB8AC3E}">
        <p14:creationId xmlns:p14="http://schemas.microsoft.com/office/powerpoint/2010/main" val="3329867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EEDC04-75D8-4948-AC70-01AD678F4B16}"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CE754D-1F32-4E8C-92A5-97D7A2C99410}"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02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12"/>
        <p:cNvGrpSpPr/>
        <p:nvPr/>
      </p:nvGrpSpPr>
      <p:grpSpPr>
        <a:xfrm>
          <a:off x="0" y="0"/>
          <a:ext cx="0" cy="0"/>
          <a:chOff x="0" y="0"/>
          <a:chExt cx="0" cy="0"/>
        </a:xfrm>
      </p:grpSpPr>
      <p:sp>
        <p:nvSpPr>
          <p:cNvPr id="13" name="Google Shape;13;p9"/>
          <p:cNvSpPr/>
          <p:nvPr/>
        </p:nvSpPr>
        <p:spPr>
          <a:xfrm>
            <a:off x="-17125" y="1160525"/>
            <a:ext cx="12209200" cy="5820800"/>
          </a:xfrm>
          <a:prstGeom prst="rect">
            <a:avLst/>
          </a:prstGeom>
          <a:solidFill>
            <a:srgbClr val="FFFFF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4" name="Google Shape;14;p9"/>
          <p:cNvSpPr txBox="1">
            <a:spLocks noGrp="1"/>
          </p:cNvSpPr>
          <p:nvPr>
            <p:ph type="title"/>
          </p:nvPr>
        </p:nvSpPr>
        <p:spPr>
          <a:xfrm>
            <a:off x="623392" y="356659"/>
            <a:ext cx="10176000" cy="70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3600"/>
              <a:buFont typeface="Arial"/>
              <a:buNone/>
              <a:defRPr sz="36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9"/>
          <p:cNvSpPr txBox="1">
            <a:spLocks noGrp="1"/>
          </p:cNvSpPr>
          <p:nvPr>
            <p:ph type="body" idx="1"/>
          </p:nvPr>
        </p:nvSpPr>
        <p:spPr>
          <a:xfrm>
            <a:off x="431801" y="1478362"/>
            <a:ext cx="11328300" cy="45255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1"/>
              </a:buClr>
              <a:buSzPts val="1800"/>
              <a:buFont typeface="Arial"/>
              <a:buChar char="•"/>
              <a:defRPr sz="2400">
                <a:solidFill>
                  <a:schemeClr val="dk1"/>
                </a:solidFill>
              </a:defRPr>
            </a:lvl1pPr>
            <a:lvl2pPr marL="914400" lvl="1" indent="-317500" algn="l">
              <a:lnSpc>
                <a:spcPct val="100000"/>
              </a:lnSpc>
              <a:spcBef>
                <a:spcPts val="480"/>
              </a:spcBef>
              <a:spcAft>
                <a:spcPts val="0"/>
              </a:spcAft>
              <a:buClr>
                <a:schemeClr val="dk1"/>
              </a:buClr>
              <a:buSzPts val="1400"/>
              <a:buChar char="–"/>
              <a:defRPr sz="1867">
                <a:solidFill>
                  <a:schemeClr val="dk1"/>
                </a:solidFill>
              </a:defRPr>
            </a:lvl2pPr>
            <a:lvl3pPr marL="1371600" lvl="2" indent="-304800" algn="l">
              <a:lnSpc>
                <a:spcPct val="100000"/>
              </a:lnSpc>
              <a:spcBef>
                <a:spcPts val="480"/>
              </a:spcBef>
              <a:spcAft>
                <a:spcPts val="0"/>
              </a:spcAft>
              <a:buClr>
                <a:schemeClr val="dk1"/>
              </a:buClr>
              <a:buSzPts val="1200"/>
              <a:buChar char="•"/>
              <a:defRPr sz="1600">
                <a:solidFill>
                  <a:schemeClr val="dk1"/>
                </a:solidFill>
              </a:defRPr>
            </a:lvl3pPr>
            <a:lvl4pPr marL="1828800" lvl="3" indent="-304800" algn="l">
              <a:lnSpc>
                <a:spcPct val="100000"/>
              </a:lnSpc>
              <a:spcBef>
                <a:spcPts val="480"/>
              </a:spcBef>
              <a:spcAft>
                <a:spcPts val="0"/>
              </a:spcAft>
              <a:buClr>
                <a:schemeClr val="dk1"/>
              </a:buClr>
              <a:buSzPts val="1200"/>
              <a:buChar char="–"/>
              <a:defRPr sz="1600">
                <a:solidFill>
                  <a:schemeClr val="dk1"/>
                </a:solidFill>
              </a:defRPr>
            </a:lvl4pPr>
            <a:lvl5pPr marL="2286000" lvl="4" indent="-304800" algn="l">
              <a:lnSpc>
                <a:spcPct val="100000"/>
              </a:lnSpc>
              <a:spcBef>
                <a:spcPts val="480"/>
              </a:spcBef>
              <a:spcAft>
                <a:spcPts val="0"/>
              </a:spcAft>
              <a:buClr>
                <a:schemeClr val="dk1"/>
              </a:buClr>
              <a:buSzPts val="1200"/>
              <a:buChar char="»"/>
              <a:defRPr sz="1600">
                <a:solidFill>
                  <a:schemeClr val="dk1"/>
                </a:solidFill>
              </a:defRPr>
            </a:lvl5pPr>
            <a:lvl6pPr marL="2743200" lvl="5" indent="-304800" algn="l">
              <a:lnSpc>
                <a:spcPct val="100000"/>
              </a:lnSpc>
              <a:spcBef>
                <a:spcPts val="480"/>
              </a:spcBef>
              <a:spcAft>
                <a:spcPts val="0"/>
              </a:spcAft>
              <a:buClr>
                <a:schemeClr val="dk1"/>
              </a:buClr>
              <a:buSzPts val="1200"/>
              <a:buChar char="•"/>
              <a:defRPr sz="1600">
                <a:solidFill>
                  <a:schemeClr val="dk1"/>
                </a:solidFill>
              </a:defRPr>
            </a:lvl6pPr>
            <a:lvl7pPr marL="3200400" lvl="6" indent="-304800" algn="l">
              <a:lnSpc>
                <a:spcPct val="100000"/>
              </a:lnSpc>
              <a:spcBef>
                <a:spcPts val="480"/>
              </a:spcBef>
              <a:spcAft>
                <a:spcPts val="0"/>
              </a:spcAft>
              <a:buClr>
                <a:schemeClr val="dk1"/>
              </a:buClr>
              <a:buSzPts val="1200"/>
              <a:buChar char="•"/>
              <a:defRPr sz="1600">
                <a:solidFill>
                  <a:schemeClr val="dk1"/>
                </a:solidFill>
              </a:defRPr>
            </a:lvl7pPr>
            <a:lvl8pPr marL="3657600" lvl="7" indent="-304800" algn="l">
              <a:lnSpc>
                <a:spcPct val="100000"/>
              </a:lnSpc>
              <a:spcBef>
                <a:spcPts val="480"/>
              </a:spcBef>
              <a:spcAft>
                <a:spcPts val="0"/>
              </a:spcAft>
              <a:buClr>
                <a:schemeClr val="dk1"/>
              </a:buClr>
              <a:buSzPts val="1200"/>
              <a:buChar char="•"/>
              <a:defRPr sz="1600">
                <a:solidFill>
                  <a:schemeClr val="dk1"/>
                </a:solidFill>
              </a:defRPr>
            </a:lvl8pPr>
            <a:lvl9pPr marL="4114800" lvl="8" indent="-304800" algn="l">
              <a:lnSpc>
                <a:spcPct val="100000"/>
              </a:lnSpc>
              <a:spcBef>
                <a:spcPts val="480"/>
              </a:spcBef>
              <a:spcAft>
                <a:spcPts val="0"/>
              </a:spcAft>
              <a:buClr>
                <a:schemeClr val="dk1"/>
              </a:buClr>
              <a:buSzPts val="1200"/>
              <a:buChar char="•"/>
              <a:defRPr sz="1600">
                <a:solidFill>
                  <a:schemeClr val="dk1"/>
                </a:solidFill>
              </a:defRPr>
            </a:lvl9pPr>
          </a:lstStyle>
          <a:p>
            <a:endParaRPr/>
          </a:p>
        </p:txBody>
      </p:sp>
      <p:pic>
        <p:nvPicPr>
          <p:cNvPr id="16" name="Google Shape;16;p9"/>
          <p:cNvPicPr preferRelativeResize="0"/>
          <p:nvPr/>
        </p:nvPicPr>
        <p:blipFill rotWithShape="1">
          <a:blip r:embed="rId2">
            <a:alphaModFix/>
          </a:blip>
          <a:srcRect r="20641"/>
          <a:stretch/>
        </p:blipFill>
        <p:spPr>
          <a:xfrm>
            <a:off x="10165032" y="190434"/>
            <a:ext cx="1528867" cy="886033"/>
          </a:xfrm>
          <a:prstGeom prst="rect">
            <a:avLst/>
          </a:prstGeom>
          <a:noFill/>
          <a:ln>
            <a:noFill/>
          </a:ln>
        </p:spPr>
      </p:pic>
      <p:pic>
        <p:nvPicPr>
          <p:cNvPr id="17" name="Google Shape;17;p9"/>
          <p:cNvPicPr preferRelativeResize="0"/>
          <p:nvPr/>
        </p:nvPicPr>
        <p:blipFill rotWithShape="1">
          <a:blip r:embed="rId3">
            <a:alphaModFix/>
          </a:blip>
          <a:srcRect/>
          <a:stretch/>
        </p:blipFill>
        <p:spPr>
          <a:xfrm>
            <a:off x="8276950" y="349221"/>
            <a:ext cx="1888067" cy="568467"/>
          </a:xfrm>
          <a:prstGeom prst="rect">
            <a:avLst/>
          </a:prstGeom>
          <a:noFill/>
          <a:ln>
            <a:noFill/>
          </a:ln>
        </p:spPr>
      </p:pic>
    </p:spTree>
    <p:extLst>
      <p:ext uri="{BB962C8B-B14F-4D97-AF65-F5344CB8AC3E}">
        <p14:creationId xmlns:p14="http://schemas.microsoft.com/office/powerpoint/2010/main" val="1868219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30/11/2023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30/11/2023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30/11/2023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30/11/2023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4" r:id="rId4"/>
    <p:sldLayoutId id="2147483675" r:id="rId5"/>
    <p:sldLayoutId id="2147483672" r:id="rId6"/>
    <p:sldLayoutId id="2147483673"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E886B4E-914A-6D02-BC61-6FEAAE502B52}"/>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6CA36070-64C1-1CC1-E342-A4DD4F4A025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3973119817"/>
      </p:ext>
    </p:extLst>
  </p:cSld>
  <p:clrMap bg1="lt1" tx1="dk1" bg2="lt2" tx2="dk2" accent1="accent1" accent2="accent2" accent3="accent3" accent4="accent4" accent5="accent5" accent6="accent6" hlink="hlink" folHlink="folHlink"/>
  <p:sldLayoutIdLst>
    <p:sldLayoutId id="2147483667" r:id="rId1"/>
    <p:sldLayoutId id="2147483722" r:id="rId2"/>
    <p:sldLayoutId id="2147483723" r:id="rId3"/>
    <p:sldLayoutId id="214748372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E3451E-B880-94C7-0B09-43313F30BC1D}"/>
              </a:ext>
            </a:extLst>
          </p:cNvPr>
          <p:cNvSpPr/>
          <p:nvPr userDrawn="1"/>
        </p:nvSpPr>
        <p:spPr>
          <a:xfrm>
            <a:off x="7004482" y="1"/>
            <a:ext cx="5187518" cy="6922652"/>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ircle&#10;&#10;Description automatically generated">
            <a:extLst>
              <a:ext uri="{FF2B5EF4-FFF2-40B4-BE49-F238E27FC236}">
                <a16:creationId xmlns:a16="http://schemas.microsoft.com/office/drawing/2014/main" id="{81677155-4FAF-D144-791F-3758B3D63D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053743" y="4370025"/>
            <a:ext cx="5792286" cy="3766803"/>
          </a:xfrm>
          <a:prstGeom prst="rect">
            <a:avLst/>
          </a:prstGeom>
        </p:spPr>
      </p:pic>
      <p:cxnSp>
        <p:nvCxnSpPr>
          <p:cNvPr id="8" name="Straight Connector 7">
            <a:extLst>
              <a:ext uri="{FF2B5EF4-FFF2-40B4-BE49-F238E27FC236}">
                <a16:creationId xmlns:a16="http://schemas.microsoft.com/office/drawing/2014/main" id="{859AEF0C-9591-6D91-3888-D1A07A1492E8}"/>
              </a:ext>
            </a:extLst>
          </p:cNvPr>
          <p:cNvCxnSpPr>
            <a:cxnSpLocks/>
          </p:cNvCxnSpPr>
          <p:nvPr userDrawn="1"/>
        </p:nvCxnSpPr>
        <p:spPr>
          <a:xfrm>
            <a:off x="847550" y="1248063"/>
            <a:ext cx="5837335"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25082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7EEDC04-75D8-4948-AC70-01AD678F4B16}" type="datetimeFigureOut">
              <a:rPr lang="en-GB" smtClean="0"/>
              <a:t>30/11/2023</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ACE754D-1F32-4E8C-92A5-97D7A2C99410}" type="slidenum">
              <a:rPr lang="en-GB" smtClean="0"/>
              <a:t>‹#›</a:t>
            </a:fld>
            <a:endParaRPr lang="en-GB"/>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0130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1"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20F74B-3053-4EA7-6612-79CE9C12273A}"/>
              </a:ext>
            </a:extLst>
          </p:cNvPr>
          <p:cNvSpPr/>
          <p:nvPr userDrawn="1"/>
        </p:nvSpPr>
        <p:spPr>
          <a:xfrm>
            <a:off x="0" y="-2160"/>
            <a:ext cx="12192000" cy="1667058"/>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ack and white spiral&#10;&#10;Description automatically generated with low confidence">
            <a:extLst>
              <a:ext uri="{FF2B5EF4-FFF2-40B4-BE49-F238E27FC236}">
                <a16:creationId xmlns:a16="http://schemas.microsoft.com/office/drawing/2014/main" id="{AB12C66F-87DB-1D82-E46D-4AB472A1EF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6664722">
            <a:off x="6781850" y="-1855217"/>
            <a:ext cx="6318409" cy="6276287"/>
          </a:xfrm>
          <a:prstGeom prst="rect">
            <a:avLst/>
          </a:prstGeom>
        </p:spPr>
      </p:pic>
    </p:spTree>
    <p:extLst>
      <p:ext uri="{BB962C8B-B14F-4D97-AF65-F5344CB8AC3E}">
        <p14:creationId xmlns:p14="http://schemas.microsoft.com/office/powerpoint/2010/main" val="244659164"/>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dsptoolkit.nhs.uk/"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4.xml"/><Relationship Id="rId1" Type="http://schemas.openxmlformats.org/officeDocument/2006/relationships/video" Target="https://www.youtube.com/embed/DTzMC7wUrLg?feature=oembed" TargetMode="External"/><Relationship Id="rId6" Type="http://schemas.openxmlformats.org/officeDocument/2006/relationships/image" Target="../media/image25.png"/><Relationship Id="rId5" Type="http://schemas.openxmlformats.org/officeDocument/2006/relationships/hyperlink" Target="https://clipground.com/service-building-clipart.html" TargetMode="Externa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jpe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www.allycares.com/solution/" TargetMode="External"/><Relationship Id="rId5" Type="http://schemas.openxmlformats.org/officeDocument/2006/relationships/image" Target="../media/image27.png"/><Relationship Id="rId4" Type="http://schemas.openxmlformats.org/officeDocument/2006/relationships/hyperlink" Target="https://techacute.com/smart-lamp-nobi/" TargetMode="External"/><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mailto:admin@rcpa.org.uk" TargetMode="External"/><Relationship Id="rId7" Type="http://schemas.openxmlformats.org/officeDocument/2006/relationships/hyperlink" Target="mailto:Digitisationinsocialcare@somerset.gov.uk" TargetMode="Externa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hyperlink" Target="https://forms.office.com/Pages/ResponsePage.aspx?id=BvYktXr3okqNov5wNDsMzqDzxvo_3ptEmdpx7vQratFURFM2Wk1HOUlLT0ZWMkNMQUpDUzdHQjJSMi4u" TargetMode="External"/><Relationship Id="rId5" Type="http://schemas.openxmlformats.org/officeDocument/2006/relationships/image" Target="../media/image36.png"/><Relationship Id="rId4" Type="http://schemas.openxmlformats.org/officeDocument/2006/relationships/hyperlink" Target="mailto:somicb.digitalcarehomes@nhs.net" TargetMode="External"/><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llout: Right Arrow 5">
            <a:extLst>
              <a:ext uri="{FF2B5EF4-FFF2-40B4-BE49-F238E27FC236}">
                <a16:creationId xmlns:a16="http://schemas.microsoft.com/office/drawing/2014/main" id="{A272DD7D-CDAD-166C-CFC3-85BFE64A1246}"/>
              </a:ext>
            </a:extLst>
          </p:cNvPr>
          <p:cNvSpPr/>
          <p:nvPr/>
        </p:nvSpPr>
        <p:spPr>
          <a:xfrm>
            <a:off x="1095138" y="1942575"/>
            <a:ext cx="2743199" cy="1164567"/>
          </a:xfrm>
          <a:prstGeom prst="rightArrowCallout">
            <a:avLst>
              <a:gd name="adj1" fmla="val 23519"/>
              <a:gd name="adj2" fmla="val 26481"/>
              <a:gd name="adj3" fmla="val 50185"/>
              <a:gd name="adj4" fmla="val 64977"/>
            </a:avLst>
          </a:prstGeom>
          <a:solidFill>
            <a:srgbClr val="7030A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Digital Security &amp; Protection Toolkit</a:t>
            </a:r>
          </a:p>
        </p:txBody>
      </p:sp>
      <p:sp>
        <p:nvSpPr>
          <p:cNvPr id="11" name="Flowchart: Process 10">
            <a:extLst>
              <a:ext uri="{FF2B5EF4-FFF2-40B4-BE49-F238E27FC236}">
                <a16:creationId xmlns:a16="http://schemas.microsoft.com/office/drawing/2014/main" id="{7EF371A4-650D-A64F-FF43-3B7679C7934F}"/>
              </a:ext>
            </a:extLst>
          </p:cNvPr>
          <p:cNvSpPr/>
          <p:nvPr/>
        </p:nvSpPr>
        <p:spPr>
          <a:xfrm>
            <a:off x="9494904" y="1942573"/>
            <a:ext cx="1599483" cy="1284791"/>
          </a:xfrm>
          <a:prstGeom prst="flowChartProcess">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GP Connect</a:t>
            </a:r>
          </a:p>
        </p:txBody>
      </p:sp>
      <p:sp>
        <p:nvSpPr>
          <p:cNvPr id="13" name="Arrow: Bent-Up 12">
            <a:extLst>
              <a:ext uri="{FF2B5EF4-FFF2-40B4-BE49-F238E27FC236}">
                <a16:creationId xmlns:a16="http://schemas.microsoft.com/office/drawing/2014/main" id="{29337B59-196A-D0E1-4304-6ECC2ABE4B1E}"/>
              </a:ext>
            </a:extLst>
          </p:cNvPr>
          <p:cNvSpPr/>
          <p:nvPr/>
        </p:nvSpPr>
        <p:spPr>
          <a:xfrm rot="5400000" flipV="1">
            <a:off x="8915863" y="2821708"/>
            <a:ext cx="1158082" cy="1969395"/>
          </a:xfrm>
          <a:prstGeom prst="bentUpArrow">
            <a:avLst>
              <a:gd name="adj1" fmla="val 29053"/>
              <a:gd name="adj2" fmla="val 25000"/>
              <a:gd name="adj3" fmla="val 25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C3EA557-5AFF-4B0A-643A-E32FD0EE368D}"/>
              </a:ext>
            </a:extLst>
          </p:cNvPr>
          <p:cNvSpPr/>
          <p:nvPr/>
        </p:nvSpPr>
        <p:spPr>
          <a:xfrm>
            <a:off x="3463432" y="3587534"/>
            <a:ext cx="4756196" cy="977946"/>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Other Technology: Sensor Based Falls Prevention, Movement Sensors</a:t>
            </a:r>
          </a:p>
        </p:txBody>
      </p:sp>
      <p:sp>
        <p:nvSpPr>
          <p:cNvPr id="16" name="Rectangle 15">
            <a:extLst>
              <a:ext uri="{FF2B5EF4-FFF2-40B4-BE49-F238E27FC236}">
                <a16:creationId xmlns:a16="http://schemas.microsoft.com/office/drawing/2014/main" id="{422DD4B7-D129-1CCF-51F5-179D28EE138B}"/>
              </a:ext>
            </a:extLst>
          </p:cNvPr>
          <p:cNvSpPr/>
          <p:nvPr/>
        </p:nvSpPr>
        <p:spPr>
          <a:xfrm>
            <a:off x="3463432" y="4910413"/>
            <a:ext cx="4756196" cy="977946"/>
          </a:xfrm>
          <a:prstGeom prst="rect">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Future NHS Community: Hospital, Ambulance, Community services</a:t>
            </a:r>
          </a:p>
        </p:txBody>
      </p:sp>
      <p:grpSp>
        <p:nvGrpSpPr>
          <p:cNvPr id="8" name="Group 7">
            <a:extLst>
              <a:ext uri="{FF2B5EF4-FFF2-40B4-BE49-F238E27FC236}">
                <a16:creationId xmlns:a16="http://schemas.microsoft.com/office/drawing/2014/main" id="{CA1EDDE0-2ECA-3FA2-BF0F-58E85C2355B1}"/>
              </a:ext>
            </a:extLst>
          </p:cNvPr>
          <p:cNvGrpSpPr/>
          <p:nvPr/>
        </p:nvGrpSpPr>
        <p:grpSpPr>
          <a:xfrm>
            <a:off x="1693508" y="1387043"/>
            <a:ext cx="488374" cy="448336"/>
            <a:chOff x="1159898" y="1377608"/>
            <a:chExt cx="488374" cy="448336"/>
          </a:xfrm>
        </p:grpSpPr>
        <p:sp>
          <p:nvSpPr>
            <p:cNvPr id="17" name="Freeform: Shape 16">
              <a:extLst>
                <a:ext uri="{FF2B5EF4-FFF2-40B4-BE49-F238E27FC236}">
                  <a16:creationId xmlns:a16="http://schemas.microsoft.com/office/drawing/2014/main" id="{2BDE8836-C70C-A6E4-39BA-9C1C7950FE49}"/>
                </a:ext>
              </a:extLst>
            </p:cNvPr>
            <p:cNvSpPr/>
            <p:nvPr/>
          </p:nvSpPr>
          <p:spPr>
            <a:xfrm>
              <a:off x="1159898" y="1377608"/>
              <a:ext cx="448163" cy="448336"/>
            </a:xfrm>
            <a:custGeom>
              <a:avLst/>
              <a:gdLst>
                <a:gd name="connsiteX0" fmla="*/ 47653 w 448163"/>
                <a:gd name="connsiteY0" fmla="*/ 418601 h 448336"/>
                <a:gd name="connsiteX1" fmla="*/ 33654 w 448163"/>
                <a:gd name="connsiteY1" fmla="*/ 421401 h 448336"/>
                <a:gd name="connsiteX2" fmla="*/ 25815 w 448163"/>
                <a:gd name="connsiteY2" fmla="*/ 409642 h 448336"/>
                <a:gd name="connsiteX3" fmla="*/ 33654 w 448163"/>
                <a:gd name="connsiteY3" fmla="*/ 397883 h 448336"/>
                <a:gd name="connsiteX4" fmla="*/ 47653 w 448163"/>
                <a:gd name="connsiteY4" fmla="*/ 400683 h 448336"/>
                <a:gd name="connsiteX5" fmla="*/ 47653 w 448163"/>
                <a:gd name="connsiteY5" fmla="*/ 418601 h 448336"/>
                <a:gd name="connsiteX6" fmla="*/ 442978 w 448163"/>
                <a:gd name="connsiteY6" fmla="*/ 49594 h 448336"/>
                <a:gd name="connsiteX7" fmla="*/ 397622 w 448163"/>
                <a:gd name="connsiteY7" fmla="*/ 94950 h 448336"/>
                <a:gd name="connsiteX8" fmla="*/ 361786 w 448163"/>
                <a:gd name="connsiteY8" fmla="*/ 85431 h 448336"/>
                <a:gd name="connsiteX9" fmla="*/ 352826 w 448163"/>
                <a:gd name="connsiteY9" fmla="*/ 50154 h 448336"/>
                <a:gd name="connsiteX10" fmla="*/ 398182 w 448163"/>
                <a:gd name="connsiteY10" fmla="*/ 4798 h 448336"/>
                <a:gd name="connsiteX11" fmla="*/ 319789 w 448163"/>
                <a:gd name="connsiteY11" fmla="*/ 19916 h 448336"/>
                <a:gd name="connsiteX12" fmla="*/ 297391 w 448163"/>
                <a:gd name="connsiteY12" fmla="*/ 96630 h 448336"/>
                <a:gd name="connsiteX13" fmla="*/ 11816 w 448163"/>
                <a:gd name="connsiteY13" fmla="*/ 382205 h 448336"/>
                <a:gd name="connsiteX14" fmla="*/ 1177 w 448163"/>
                <a:gd name="connsiteY14" fmla="*/ 419721 h 448336"/>
                <a:gd name="connsiteX15" fmla="*/ 28615 w 448163"/>
                <a:gd name="connsiteY15" fmla="*/ 447159 h 448336"/>
                <a:gd name="connsiteX16" fmla="*/ 66131 w 448163"/>
                <a:gd name="connsiteY16" fmla="*/ 436520 h 448336"/>
                <a:gd name="connsiteX17" fmla="*/ 351707 w 448163"/>
                <a:gd name="connsiteY17" fmla="*/ 150945 h 448336"/>
                <a:gd name="connsiteX18" fmla="*/ 428420 w 448163"/>
                <a:gd name="connsiteY18" fmla="*/ 128547 h 448336"/>
                <a:gd name="connsiteX19" fmla="*/ 442978 w 448163"/>
                <a:gd name="connsiteY19" fmla="*/ 49594 h 44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163" h="448336">
                  <a:moveTo>
                    <a:pt x="47653" y="418601"/>
                  </a:moveTo>
                  <a:cubicBezTo>
                    <a:pt x="43733" y="422521"/>
                    <a:pt x="38694" y="423641"/>
                    <a:pt x="33654" y="421401"/>
                  </a:cubicBezTo>
                  <a:cubicBezTo>
                    <a:pt x="28615" y="419161"/>
                    <a:pt x="25815" y="414682"/>
                    <a:pt x="25815" y="409642"/>
                  </a:cubicBezTo>
                  <a:cubicBezTo>
                    <a:pt x="25815" y="404603"/>
                    <a:pt x="29175" y="399563"/>
                    <a:pt x="33654" y="397883"/>
                  </a:cubicBezTo>
                  <a:cubicBezTo>
                    <a:pt x="38694" y="395643"/>
                    <a:pt x="43733" y="396763"/>
                    <a:pt x="47653" y="400683"/>
                  </a:cubicBezTo>
                  <a:cubicBezTo>
                    <a:pt x="52693" y="405163"/>
                    <a:pt x="52693" y="413562"/>
                    <a:pt x="47653" y="418601"/>
                  </a:cubicBezTo>
                  <a:close/>
                  <a:moveTo>
                    <a:pt x="442978" y="49594"/>
                  </a:moveTo>
                  <a:lnTo>
                    <a:pt x="397622" y="94950"/>
                  </a:lnTo>
                  <a:lnTo>
                    <a:pt x="361786" y="85431"/>
                  </a:lnTo>
                  <a:lnTo>
                    <a:pt x="352826" y="50154"/>
                  </a:lnTo>
                  <a:lnTo>
                    <a:pt x="398182" y="4798"/>
                  </a:lnTo>
                  <a:cubicBezTo>
                    <a:pt x="371305" y="-5282"/>
                    <a:pt x="341067" y="878"/>
                    <a:pt x="319789" y="19916"/>
                  </a:cubicBezTo>
                  <a:cubicBezTo>
                    <a:pt x="298511" y="39515"/>
                    <a:pt x="290112" y="68632"/>
                    <a:pt x="297391" y="96630"/>
                  </a:cubicBezTo>
                  <a:lnTo>
                    <a:pt x="11816" y="382205"/>
                  </a:lnTo>
                  <a:cubicBezTo>
                    <a:pt x="1737" y="391724"/>
                    <a:pt x="-2183" y="406283"/>
                    <a:pt x="1177" y="419721"/>
                  </a:cubicBezTo>
                  <a:cubicBezTo>
                    <a:pt x="4537" y="433160"/>
                    <a:pt x="15176" y="443799"/>
                    <a:pt x="28615" y="447159"/>
                  </a:cubicBezTo>
                  <a:cubicBezTo>
                    <a:pt x="42054" y="450519"/>
                    <a:pt x="56052" y="446599"/>
                    <a:pt x="66131" y="436520"/>
                  </a:cubicBezTo>
                  <a:lnTo>
                    <a:pt x="351707" y="150945"/>
                  </a:lnTo>
                  <a:cubicBezTo>
                    <a:pt x="379704" y="158224"/>
                    <a:pt x="408821" y="149825"/>
                    <a:pt x="428420" y="128547"/>
                  </a:cubicBezTo>
                  <a:cubicBezTo>
                    <a:pt x="447458" y="107269"/>
                    <a:pt x="453618" y="76471"/>
                    <a:pt x="442978" y="49594"/>
                  </a:cubicBezTo>
                  <a:close/>
                </a:path>
              </a:pathLst>
            </a:custGeom>
            <a:solidFill>
              <a:srgbClr val="7030A0"/>
            </a:solidFill>
            <a:ln w="5556"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D8C63E44-077C-260F-32FE-656A2692BC7C}"/>
                </a:ext>
              </a:extLst>
            </p:cNvPr>
            <p:cNvSpPr/>
            <p:nvPr/>
          </p:nvSpPr>
          <p:spPr>
            <a:xfrm>
              <a:off x="1438220" y="1595709"/>
              <a:ext cx="210052" cy="210285"/>
            </a:xfrm>
            <a:custGeom>
              <a:avLst/>
              <a:gdLst>
                <a:gd name="connsiteX0" fmla="*/ 202702 w 210052"/>
                <a:gd name="connsiteY0" fmla="*/ 144467 h 210285"/>
                <a:gd name="connsiteX1" fmla="*/ 58235 w 210052"/>
                <a:gd name="connsiteY1" fmla="*/ 0 h 210285"/>
                <a:gd name="connsiteX2" fmla="*/ 0 w 210052"/>
                <a:gd name="connsiteY2" fmla="*/ 58235 h 210285"/>
                <a:gd name="connsiteX3" fmla="*/ 139988 w 210052"/>
                <a:gd name="connsiteY3" fmla="*/ 198223 h 210285"/>
                <a:gd name="connsiteX4" fmla="*/ 145027 w 210052"/>
                <a:gd name="connsiteY4" fmla="*/ 203262 h 210285"/>
                <a:gd name="connsiteX5" fmla="*/ 145587 w 210052"/>
                <a:gd name="connsiteY5" fmla="*/ 202702 h 210285"/>
                <a:gd name="connsiteX6" fmla="*/ 198223 w 210052"/>
                <a:gd name="connsiteY6" fmla="*/ 198223 h 210285"/>
                <a:gd name="connsiteX7" fmla="*/ 202702 w 210052"/>
                <a:gd name="connsiteY7" fmla="*/ 144467 h 210285"/>
                <a:gd name="connsiteX8" fmla="*/ 202702 w 210052"/>
                <a:gd name="connsiteY8" fmla="*/ 144467 h 2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52" h="210285">
                  <a:moveTo>
                    <a:pt x="202702" y="144467"/>
                  </a:moveTo>
                  <a:lnTo>
                    <a:pt x="58235" y="0"/>
                  </a:lnTo>
                  <a:lnTo>
                    <a:pt x="0" y="58235"/>
                  </a:lnTo>
                  <a:lnTo>
                    <a:pt x="139988" y="198223"/>
                  </a:lnTo>
                  <a:lnTo>
                    <a:pt x="145027" y="203262"/>
                  </a:lnTo>
                  <a:lnTo>
                    <a:pt x="145587" y="202702"/>
                  </a:lnTo>
                  <a:cubicBezTo>
                    <a:pt x="161826" y="214461"/>
                    <a:pt x="184224" y="212221"/>
                    <a:pt x="198223" y="198223"/>
                  </a:cubicBezTo>
                  <a:cubicBezTo>
                    <a:pt x="212221" y="183664"/>
                    <a:pt x="213901" y="161266"/>
                    <a:pt x="202702" y="144467"/>
                  </a:cubicBezTo>
                  <a:lnTo>
                    <a:pt x="202702" y="144467"/>
                  </a:lnTo>
                  <a:close/>
                </a:path>
              </a:pathLst>
            </a:custGeom>
            <a:solidFill>
              <a:srgbClr val="7030A0"/>
            </a:solidFill>
            <a:ln w="5556"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A82CF91-2E42-5D63-7E98-163E2A5ACD13}"/>
                </a:ext>
              </a:extLst>
            </p:cNvPr>
            <p:cNvSpPr/>
            <p:nvPr/>
          </p:nvSpPr>
          <p:spPr>
            <a:xfrm>
              <a:off x="1227673" y="1377608"/>
              <a:ext cx="188703" cy="188703"/>
            </a:xfrm>
            <a:custGeom>
              <a:avLst/>
              <a:gdLst>
                <a:gd name="connsiteX0" fmla="*/ 81753 w 188703"/>
                <a:gd name="connsiteY0" fmla="*/ 66074 h 188703"/>
                <a:gd name="connsiteX1" fmla="*/ 82313 w 188703"/>
                <a:gd name="connsiteY1" fmla="*/ 65514 h 188703"/>
                <a:gd name="connsiteX2" fmla="*/ 67754 w 188703"/>
                <a:gd name="connsiteY2" fmla="*/ 38637 h 188703"/>
                <a:gd name="connsiteX3" fmla="*/ 19598 w 188703"/>
                <a:gd name="connsiteY3" fmla="*/ 0 h 188703"/>
                <a:gd name="connsiteX4" fmla="*/ 0 w 188703"/>
                <a:gd name="connsiteY4" fmla="*/ 19598 h 188703"/>
                <a:gd name="connsiteX5" fmla="*/ 38637 w 188703"/>
                <a:gd name="connsiteY5" fmla="*/ 67754 h 188703"/>
                <a:gd name="connsiteX6" fmla="*/ 65514 w 188703"/>
                <a:gd name="connsiteY6" fmla="*/ 82313 h 188703"/>
                <a:gd name="connsiteX7" fmla="*/ 66074 w 188703"/>
                <a:gd name="connsiteY7" fmla="*/ 81753 h 188703"/>
                <a:gd name="connsiteX8" fmla="*/ 173025 w 188703"/>
                <a:gd name="connsiteY8" fmla="*/ 188704 h 188703"/>
                <a:gd name="connsiteX9" fmla="*/ 188704 w 188703"/>
                <a:gd name="connsiteY9" fmla="*/ 173025 h 1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703" h="188703">
                  <a:moveTo>
                    <a:pt x="81753" y="66074"/>
                  </a:moveTo>
                  <a:lnTo>
                    <a:pt x="82313" y="65514"/>
                  </a:lnTo>
                  <a:lnTo>
                    <a:pt x="67754" y="38637"/>
                  </a:lnTo>
                  <a:lnTo>
                    <a:pt x="19598" y="0"/>
                  </a:lnTo>
                  <a:lnTo>
                    <a:pt x="0" y="19598"/>
                  </a:lnTo>
                  <a:lnTo>
                    <a:pt x="38637" y="67754"/>
                  </a:lnTo>
                  <a:lnTo>
                    <a:pt x="65514" y="82313"/>
                  </a:lnTo>
                  <a:lnTo>
                    <a:pt x="66074" y="81753"/>
                  </a:lnTo>
                  <a:lnTo>
                    <a:pt x="173025" y="188704"/>
                  </a:lnTo>
                  <a:lnTo>
                    <a:pt x="188704" y="173025"/>
                  </a:lnTo>
                  <a:close/>
                </a:path>
              </a:pathLst>
            </a:custGeom>
            <a:solidFill>
              <a:srgbClr val="7030A0"/>
            </a:solidFill>
            <a:ln w="5556" cap="flat">
              <a:noFill/>
              <a:prstDash val="solid"/>
              <a:miter/>
            </a:ln>
          </p:spPr>
          <p:txBody>
            <a:bodyPr rtlCol="0" anchor="ctr"/>
            <a:lstStyle/>
            <a:p>
              <a:endParaRPr lang="en-GB"/>
            </a:p>
          </p:txBody>
        </p:sp>
      </p:grpSp>
      <p:pic>
        <p:nvPicPr>
          <p:cNvPr id="20" name="Graphic 19" descr="Email with solid fill">
            <a:extLst>
              <a:ext uri="{FF2B5EF4-FFF2-40B4-BE49-F238E27FC236}">
                <a16:creationId xmlns:a16="http://schemas.microsoft.com/office/drawing/2014/main" id="{258C684C-6D21-A265-CD1A-76166DF5BB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53988" y="1297825"/>
            <a:ext cx="537553" cy="537553"/>
          </a:xfrm>
          <a:prstGeom prst="rect">
            <a:avLst/>
          </a:prstGeom>
        </p:spPr>
      </p:pic>
      <p:pic>
        <p:nvPicPr>
          <p:cNvPr id="21" name="Graphic 20" descr="Open folder with solid fill">
            <a:extLst>
              <a:ext uri="{FF2B5EF4-FFF2-40B4-BE49-F238E27FC236}">
                <a16:creationId xmlns:a16="http://schemas.microsoft.com/office/drawing/2014/main" id="{8627FBE5-5632-2CF7-F9B0-E0109A2AA4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347432" y="1293171"/>
            <a:ext cx="537553" cy="537553"/>
          </a:xfrm>
          <a:prstGeom prst="rect">
            <a:avLst/>
          </a:prstGeom>
        </p:spPr>
      </p:pic>
      <p:pic>
        <p:nvPicPr>
          <p:cNvPr id="22" name="Graphic 21" descr="Unlock with solid fill">
            <a:extLst>
              <a:ext uri="{FF2B5EF4-FFF2-40B4-BE49-F238E27FC236}">
                <a16:creationId xmlns:a16="http://schemas.microsoft.com/office/drawing/2014/main" id="{471AF186-4D9A-5689-418A-EE15236CED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54530" y="1297825"/>
            <a:ext cx="537553" cy="537553"/>
          </a:xfrm>
          <a:prstGeom prst="rect">
            <a:avLst/>
          </a:prstGeom>
        </p:spPr>
      </p:pic>
      <p:pic>
        <p:nvPicPr>
          <p:cNvPr id="23" name="Graphic 22" descr="Siren with solid fill">
            <a:extLst>
              <a:ext uri="{FF2B5EF4-FFF2-40B4-BE49-F238E27FC236}">
                <a16:creationId xmlns:a16="http://schemas.microsoft.com/office/drawing/2014/main" id="{0B99CEB1-2C99-4CDF-73CE-EFD6EA7ECB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71878" y="3742462"/>
            <a:ext cx="660964" cy="660964"/>
          </a:xfrm>
          <a:prstGeom prst="rect">
            <a:avLst/>
          </a:prstGeom>
        </p:spPr>
      </p:pic>
      <p:pic>
        <p:nvPicPr>
          <p:cNvPr id="24" name="Graphic 23" descr="Group of men with solid fill">
            <a:extLst>
              <a:ext uri="{FF2B5EF4-FFF2-40B4-BE49-F238E27FC236}">
                <a16:creationId xmlns:a16="http://schemas.microsoft.com/office/drawing/2014/main" id="{6F31EBB5-4462-6055-BD83-D89CB00DD20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34163" y="4995915"/>
            <a:ext cx="660965" cy="660965"/>
          </a:xfrm>
          <a:prstGeom prst="rect">
            <a:avLst/>
          </a:prstGeom>
        </p:spPr>
      </p:pic>
      <p:sp>
        <p:nvSpPr>
          <p:cNvPr id="25" name="Title 1">
            <a:extLst>
              <a:ext uri="{FF2B5EF4-FFF2-40B4-BE49-F238E27FC236}">
                <a16:creationId xmlns:a16="http://schemas.microsoft.com/office/drawing/2014/main" id="{2E54DDC8-8AFF-58E0-5BF3-63C8C06038A6}"/>
              </a:ext>
            </a:extLst>
          </p:cNvPr>
          <p:cNvSpPr txBox="1">
            <a:spLocks/>
          </p:cNvSpPr>
          <p:nvPr/>
        </p:nvSpPr>
        <p:spPr>
          <a:xfrm>
            <a:off x="515945" y="330008"/>
            <a:ext cx="9144000" cy="80995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cs typeface="Arial" panose="020B0604020202020204" pitchFamily="34" charset="0"/>
              </a:rPr>
              <a:t>Your Digital Journey</a:t>
            </a:r>
          </a:p>
        </p:txBody>
      </p:sp>
      <p:pic>
        <p:nvPicPr>
          <p:cNvPr id="26" name="Graphic 25" descr="Doctor male with solid fill">
            <a:extLst>
              <a:ext uri="{FF2B5EF4-FFF2-40B4-BE49-F238E27FC236}">
                <a16:creationId xmlns:a16="http://schemas.microsoft.com/office/drawing/2014/main" id="{6E8B4A5C-D6BC-9F00-0A3D-21431CC80F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025868" y="1306969"/>
            <a:ext cx="537554" cy="537554"/>
          </a:xfrm>
          <a:prstGeom prst="rect">
            <a:avLst/>
          </a:prstGeom>
        </p:spPr>
      </p:pic>
      <p:sp>
        <p:nvSpPr>
          <p:cNvPr id="29" name="Arrow: Bent-Up 28">
            <a:extLst>
              <a:ext uri="{FF2B5EF4-FFF2-40B4-BE49-F238E27FC236}">
                <a16:creationId xmlns:a16="http://schemas.microsoft.com/office/drawing/2014/main" id="{EEC93B44-E86E-2B46-F980-DB166423973D}"/>
              </a:ext>
            </a:extLst>
          </p:cNvPr>
          <p:cNvSpPr/>
          <p:nvPr/>
        </p:nvSpPr>
        <p:spPr>
          <a:xfrm rot="5400000" flipV="1">
            <a:off x="8803871" y="3945692"/>
            <a:ext cx="1372098" cy="1969395"/>
          </a:xfrm>
          <a:prstGeom prst="bentUp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66C596F5-A071-66FF-7603-9326D46C2D66}"/>
              </a:ext>
            </a:extLst>
          </p:cNvPr>
          <p:cNvGrpSpPr/>
          <p:nvPr/>
        </p:nvGrpSpPr>
        <p:grpSpPr>
          <a:xfrm>
            <a:off x="3931989" y="1942574"/>
            <a:ext cx="2639702" cy="1164567"/>
            <a:chOff x="3431858" y="1929140"/>
            <a:chExt cx="2443283" cy="1076997"/>
          </a:xfrm>
        </p:grpSpPr>
        <p:sp>
          <p:nvSpPr>
            <p:cNvPr id="10" name="Flowchart: Process 9">
              <a:extLst>
                <a:ext uri="{FF2B5EF4-FFF2-40B4-BE49-F238E27FC236}">
                  <a16:creationId xmlns:a16="http://schemas.microsoft.com/office/drawing/2014/main" id="{ED9E1E29-222E-C7DA-7500-CFD85D0A6305}"/>
                </a:ext>
              </a:extLst>
            </p:cNvPr>
            <p:cNvSpPr/>
            <p:nvPr/>
          </p:nvSpPr>
          <p:spPr>
            <a:xfrm>
              <a:off x="3431858" y="2468583"/>
              <a:ext cx="1599483" cy="537554"/>
            </a:xfrm>
            <a:prstGeom prst="flowChartProcess">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Proxy Access</a:t>
              </a:r>
            </a:p>
          </p:txBody>
        </p:sp>
        <p:sp>
          <p:nvSpPr>
            <p:cNvPr id="30" name="Flowchart: Process 29">
              <a:extLst>
                <a:ext uri="{FF2B5EF4-FFF2-40B4-BE49-F238E27FC236}">
                  <a16:creationId xmlns:a16="http://schemas.microsoft.com/office/drawing/2014/main" id="{484323D5-3D49-9054-70B2-8DF464EA72B2}"/>
                </a:ext>
              </a:extLst>
            </p:cNvPr>
            <p:cNvSpPr/>
            <p:nvPr/>
          </p:nvSpPr>
          <p:spPr>
            <a:xfrm>
              <a:off x="3441994" y="1929140"/>
              <a:ext cx="1599483" cy="537554"/>
            </a:xfrm>
            <a:prstGeom prst="flowChartProces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NHS Mail</a:t>
              </a:r>
            </a:p>
          </p:txBody>
        </p:sp>
        <p:sp>
          <p:nvSpPr>
            <p:cNvPr id="31" name="Arrow: Right 30">
              <a:extLst>
                <a:ext uri="{FF2B5EF4-FFF2-40B4-BE49-F238E27FC236}">
                  <a16:creationId xmlns:a16="http://schemas.microsoft.com/office/drawing/2014/main" id="{CD82AA6C-7222-9F13-31DE-91468C6D60D8}"/>
                </a:ext>
              </a:extLst>
            </p:cNvPr>
            <p:cNvSpPr/>
            <p:nvPr/>
          </p:nvSpPr>
          <p:spPr>
            <a:xfrm>
              <a:off x="5017746" y="2077527"/>
              <a:ext cx="857395" cy="758700"/>
            </a:xfrm>
            <a:prstGeom prst="rightArrow">
              <a:avLst/>
            </a:prstGeom>
            <a:solidFill>
              <a:schemeClr val="accent2">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7528B0B3-FD48-5D14-2C77-44F56D483DFA}"/>
              </a:ext>
            </a:extLst>
          </p:cNvPr>
          <p:cNvGrpSpPr/>
          <p:nvPr/>
        </p:nvGrpSpPr>
        <p:grpSpPr>
          <a:xfrm>
            <a:off x="6742321" y="1942573"/>
            <a:ext cx="2577891" cy="1164568"/>
            <a:chOff x="5905748" y="1904474"/>
            <a:chExt cx="2577891" cy="1233710"/>
          </a:xfrm>
        </p:grpSpPr>
        <p:sp>
          <p:nvSpPr>
            <p:cNvPr id="12" name="Flowchart: Process 11">
              <a:extLst>
                <a:ext uri="{FF2B5EF4-FFF2-40B4-BE49-F238E27FC236}">
                  <a16:creationId xmlns:a16="http://schemas.microsoft.com/office/drawing/2014/main" id="{D326D586-4FA6-2E24-C932-6C84FC0EE7AD}"/>
                </a:ext>
              </a:extLst>
            </p:cNvPr>
            <p:cNvSpPr/>
            <p:nvPr/>
          </p:nvSpPr>
          <p:spPr>
            <a:xfrm>
              <a:off x="5905748" y="1904474"/>
              <a:ext cx="1599483" cy="1233710"/>
            </a:xfrm>
            <a:prstGeom prst="flowChartProcess">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Digital Social Care Records</a:t>
              </a:r>
            </a:p>
          </p:txBody>
        </p:sp>
        <p:sp>
          <p:nvSpPr>
            <p:cNvPr id="32" name="Arrow: Right 31">
              <a:extLst>
                <a:ext uri="{FF2B5EF4-FFF2-40B4-BE49-F238E27FC236}">
                  <a16:creationId xmlns:a16="http://schemas.microsoft.com/office/drawing/2014/main" id="{3EE56968-E90D-E4F5-8D49-5247C83A01CF}"/>
                </a:ext>
              </a:extLst>
            </p:cNvPr>
            <p:cNvSpPr/>
            <p:nvPr/>
          </p:nvSpPr>
          <p:spPr>
            <a:xfrm>
              <a:off x="7505231" y="2051704"/>
              <a:ext cx="978408" cy="809954"/>
            </a:xfrm>
            <a:prstGeom prst="rightArrow">
              <a:avLst/>
            </a:prstGeom>
            <a:solidFill>
              <a:schemeClr val="accent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2" name="Picture 2">
            <a:extLst>
              <a:ext uri="{FF2B5EF4-FFF2-40B4-BE49-F238E27FC236}">
                <a16:creationId xmlns:a16="http://schemas.microsoft.com/office/drawing/2014/main" id="{0C2FB598-AFA4-067B-46A5-47B553476CF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11314" y="-220338"/>
            <a:ext cx="2908898" cy="17422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3C70E5BB-FC51-904C-1070-17A32E84046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48462" y="38414"/>
            <a:ext cx="908356" cy="5031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A white dragon head in a hexagon shape&#10;&#10;Description automatically generated">
            <a:extLst>
              <a:ext uri="{FF2B5EF4-FFF2-40B4-BE49-F238E27FC236}">
                <a16:creationId xmlns:a16="http://schemas.microsoft.com/office/drawing/2014/main" id="{9E40F57F-A434-F203-875C-339CFD03142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82559" y="489159"/>
            <a:ext cx="674259" cy="76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00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10543042" cy="646331"/>
          </a:xfrm>
          <a:prstGeom prst="rect">
            <a:avLst/>
          </a:prstGeom>
          <a:noFill/>
        </p:spPr>
        <p:txBody>
          <a:bodyPr wrap="square" lIns="91440" tIns="45720" rIns="91440" bIns="45720" rtlCol="0" anchor="t">
            <a:spAutoFit/>
          </a:bodyPr>
          <a:lstStyle/>
          <a:p>
            <a:pPr algn="ctr"/>
            <a:r>
              <a:rPr lang="en-GB" sz="3600" b="1" dirty="0">
                <a:solidFill>
                  <a:srgbClr val="006072"/>
                </a:solidFill>
                <a:latin typeface="Arial"/>
                <a:cs typeface="Arial"/>
              </a:rPr>
              <a:t>Programme Updates</a:t>
            </a:r>
          </a:p>
        </p:txBody>
      </p:sp>
      <p:sp>
        <p:nvSpPr>
          <p:cNvPr id="5" name="TextBox 4">
            <a:extLst>
              <a:ext uri="{FF2B5EF4-FFF2-40B4-BE49-F238E27FC236}">
                <a16:creationId xmlns:a16="http://schemas.microsoft.com/office/drawing/2014/main" id="{5BEFCAEE-3167-D3CF-ED8B-87C2E84C37BF}"/>
              </a:ext>
            </a:extLst>
          </p:cNvPr>
          <p:cNvSpPr txBox="1"/>
          <p:nvPr/>
        </p:nvSpPr>
        <p:spPr>
          <a:xfrm>
            <a:off x="761651" y="1323400"/>
            <a:ext cx="10604002" cy="584775"/>
          </a:xfrm>
          <a:prstGeom prst="rect">
            <a:avLst/>
          </a:prstGeom>
          <a:noFill/>
        </p:spPr>
        <p:txBody>
          <a:bodyPr wrap="square" lIns="91440" tIns="45720" rIns="91440" bIns="45720" rtlCol="0" anchor="t">
            <a:spAutoFit/>
          </a:bodyPr>
          <a:lstStyle/>
          <a:p>
            <a:r>
              <a:rPr lang="en-GB" sz="3200" b="1" dirty="0">
                <a:solidFill>
                  <a:srgbClr val="006072"/>
                </a:solidFill>
                <a:latin typeface="Arial"/>
                <a:cs typeface="Arial"/>
              </a:rPr>
              <a:t>DSCR - Digital Social Care Records</a:t>
            </a:r>
            <a:endParaRPr lang="en-GB" sz="3200" b="1" dirty="0">
              <a:solidFill>
                <a:srgbClr val="00607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5B0AE0E-42A9-8297-B34F-43E7DD805307}"/>
              </a:ext>
            </a:extLst>
          </p:cNvPr>
          <p:cNvSpPr txBox="1"/>
          <p:nvPr/>
        </p:nvSpPr>
        <p:spPr>
          <a:xfrm>
            <a:off x="761651" y="1865503"/>
            <a:ext cx="10604002" cy="4001095"/>
          </a:xfrm>
          <a:prstGeom prst="rect">
            <a:avLst/>
          </a:prstGeom>
          <a:noFill/>
        </p:spPr>
        <p:txBody>
          <a:bodyPr wrap="square" lIns="91440" tIns="45720" rIns="91440" bIns="45720" rtlCol="0" anchor="t">
            <a:spAutoFit/>
          </a:bodyPr>
          <a:lstStyle/>
          <a:p>
            <a:endParaRPr lang="en-GB" sz="20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GB" b="1" dirty="0">
                <a:latin typeface="Arial"/>
                <a:cs typeface="Arial"/>
              </a:rPr>
              <a:t>70% of Care Providers are using a Digital Records system.</a:t>
            </a:r>
          </a:p>
          <a:p>
            <a:pPr marL="742950" lvl="1" indent="-285750">
              <a:buFont typeface="Wingdings" panose="05000000000000000000" pitchFamily="2" charset="2"/>
              <a:buChar char="§"/>
            </a:pPr>
            <a:r>
              <a:rPr lang="en-GB" b="1" dirty="0">
                <a:latin typeface="Arial"/>
                <a:cs typeface="Arial"/>
              </a:rPr>
              <a:t>We have funding available until March 2024</a:t>
            </a:r>
          </a:p>
          <a:p>
            <a:pPr marL="742950" lvl="1" indent="-285750">
              <a:buFont typeface="Wingdings" panose="05000000000000000000" pitchFamily="2" charset="2"/>
              <a:buChar char="§"/>
            </a:pPr>
            <a:r>
              <a:rPr lang="en-GB" dirty="0">
                <a:latin typeface="Arial"/>
                <a:cs typeface="Arial"/>
              </a:rPr>
              <a:t>50% of implementation costs, up to £4711 per CQC registered provider,</a:t>
            </a:r>
          </a:p>
          <a:p>
            <a:pPr lvl="1"/>
            <a:r>
              <a:rPr lang="en-GB" dirty="0">
                <a:latin typeface="Arial"/>
                <a:cs typeface="Arial"/>
              </a:rPr>
              <a:t>     this can include training hours, devices, licenses.</a:t>
            </a:r>
            <a:endParaRPr lang="en-GB" dirty="0">
              <a:ea typeface="Calibri" panose="020F0502020204030204"/>
              <a:cs typeface="Calibri" panose="020F0502020204030204"/>
            </a:endParaRPr>
          </a:p>
          <a:p>
            <a:pPr marL="742950" lvl="1" indent="-285750">
              <a:buFont typeface="Wingdings" panose="05000000000000000000" pitchFamily="2" charset="2"/>
              <a:buChar char="§"/>
            </a:pPr>
            <a:r>
              <a:rPr lang="en-GB" b="1" dirty="0">
                <a:latin typeface="Arial"/>
                <a:cs typeface="Arial"/>
              </a:rPr>
              <a:t>Retrospectively backdated to April 2022</a:t>
            </a:r>
          </a:p>
          <a:p>
            <a:pPr marL="742950" lvl="1" indent="-285750">
              <a:buFont typeface="Wingdings" panose="05000000000000000000" pitchFamily="2" charset="2"/>
              <a:buChar char="§"/>
            </a:pPr>
            <a:r>
              <a:rPr lang="en-GB" dirty="0">
                <a:latin typeface="Arial"/>
                <a:ea typeface="+mn-lt"/>
                <a:cs typeface="Arial"/>
              </a:rPr>
              <a:t>For Dom Care &amp; Care homes.</a:t>
            </a:r>
          </a:p>
          <a:p>
            <a:pPr marL="742950" lvl="1" indent="-285750">
              <a:buFont typeface="Wingdings" panose="05000000000000000000" pitchFamily="2" charset="2"/>
              <a:buChar char="§"/>
            </a:pPr>
            <a:endParaRPr lang="en-GB" dirty="0">
              <a:latin typeface="Arial"/>
              <a:ea typeface="+mn-lt"/>
              <a:cs typeface="Arial"/>
            </a:endParaRPr>
          </a:p>
          <a:p>
            <a:pPr lvl="1"/>
            <a:endParaRPr lang="en-GB" dirty="0">
              <a:latin typeface="Arial"/>
              <a:ea typeface="+mn-lt"/>
              <a:cs typeface="Arial"/>
            </a:endParaRPr>
          </a:p>
          <a:p>
            <a:pPr marL="742950" lvl="1" indent="-285750">
              <a:buFont typeface="Wingdings" panose="05000000000000000000" pitchFamily="2" charset="2"/>
              <a:buChar char="§"/>
            </a:pPr>
            <a:r>
              <a:rPr lang="en-GB" dirty="0">
                <a:latin typeface="Arial"/>
                <a:ea typeface="+mn-lt"/>
                <a:cs typeface="Arial"/>
              </a:rPr>
              <a:t>Team members can also help with NHSmail and</a:t>
            </a:r>
            <a:endParaRPr lang="en-GB" dirty="0">
              <a:latin typeface="Arial" panose="020B0604020202020204" pitchFamily="34" charset="0"/>
              <a:ea typeface="+mn-lt"/>
              <a:cs typeface="Arial" panose="020B0604020202020204" pitchFamily="34" charset="0"/>
            </a:endParaRPr>
          </a:p>
          <a:p>
            <a:pPr lvl="1"/>
            <a:r>
              <a:rPr lang="en-GB" dirty="0">
                <a:latin typeface="Arial"/>
                <a:ea typeface="+mn-lt"/>
                <a:cs typeface="Arial"/>
              </a:rPr>
              <a:t>     </a:t>
            </a:r>
            <a:r>
              <a:rPr lang="en-GB" dirty="0">
                <a:latin typeface="Calibri"/>
                <a:ea typeface="+mn-lt"/>
                <a:cs typeface="Calibri"/>
                <a:hlinkClick r:id="rId2"/>
              </a:rPr>
              <a:t>Data</a:t>
            </a:r>
            <a:r>
              <a:rPr lang="en-GB" dirty="0">
                <a:ea typeface="+mn-lt"/>
                <a:cs typeface="+mn-lt"/>
                <a:hlinkClick r:id="rId2"/>
              </a:rPr>
              <a:t> Security and Protection Toolkit (dsptoolkit.nhs.uk)</a:t>
            </a:r>
            <a:endParaRPr lang="en-GB"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endParaRPr lang="en-GB" dirty="0">
              <a:latin typeface="Arial" panose="020B0604020202020204" pitchFamily="34" charset="0"/>
              <a:cs typeface="Arial" panose="020B0604020202020204" pitchFamily="34" charset="0"/>
            </a:endParaRPr>
          </a:p>
        </p:txBody>
      </p:sp>
      <p:pic>
        <p:nvPicPr>
          <p:cNvPr id="2" name="Picture 1" descr="A group of logos with text&#10;&#10;Description automatically generated">
            <a:extLst>
              <a:ext uri="{FF2B5EF4-FFF2-40B4-BE49-F238E27FC236}">
                <a16:creationId xmlns:a16="http://schemas.microsoft.com/office/drawing/2014/main" id="{0D82D430-AE05-97EE-9115-BA9BFF9D1326}"/>
              </a:ext>
            </a:extLst>
          </p:cNvPr>
          <p:cNvPicPr>
            <a:picLocks noChangeAspect="1"/>
          </p:cNvPicPr>
          <p:nvPr/>
        </p:nvPicPr>
        <p:blipFill>
          <a:blip r:embed="rId3"/>
          <a:stretch>
            <a:fillRect/>
          </a:stretch>
        </p:blipFill>
        <p:spPr>
          <a:xfrm>
            <a:off x="8832449" y="421478"/>
            <a:ext cx="2877425" cy="5500118"/>
          </a:xfrm>
          <a:prstGeom prst="rect">
            <a:avLst/>
          </a:prstGeom>
        </p:spPr>
      </p:pic>
    </p:spTree>
    <p:extLst>
      <p:ext uri="{BB962C8B-B14F-4D97-AF65-F5344CB8AC3E}">
        <p14:creationId xmlns:p14="http://schemas.microsoft.com/office/powerpoint/2010/main" val="298326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E1FB-C244-7CAD-FA59-9EF56E64BE09}"/>
              </a:ext>
            </a:extLst>
          </p:cNvPr>
          <p:cNvSpPr>
            <a:spLocks noGrp="1"/>
          </p:cNvSpPr>
          <p:nvPr>
            <p:ph type="title"/>
          </p:nvPr>
        </p:nvSpPr>
        <p:spPr>
          <a:xfrm>
            <a:off x="838198" y="365125"/>
            <a:ext cx="7354825" cy="1325563"/>
          </a:xfrm>
        </p:spPr>
        <p:txBody>
          <a:bodyPr/>
          <a:lstStyle/>
          <a:p>
            <a:r>
              <a:rPr lang="en-GB" dirty="0"/>
              <a:t>DSCR in action in Somerset</a:t>
            </a:r>
          </a:p>
        </p:txBody>
      </p:sp>
      <p:sp>
        <p:nvSpPr>
          <p:cNvPr id="3" name="Slide Number Placeholder 2">
            <a:extLst>
              <a:ext uri="{FF2B5EF4-FFF2-40B4-BE49-F238E27FC236}">
                <a16:creationId xmlns:a16="http://schemas.microsoft.com/office/drawing/2014/main" id="{C0ED88F7-9E28-6329-6352-1F94EA42BBD5}"/>
              </a:ext>
            </a:extLst>
          </p:cNvPr>
          <p:cNvSpPr>
            <a:spLocks noGrp="1"/>
          </p:cNvSpPr>
          <p:nvPr>
            <p:ph type="sldNum" sz="quarter" idx="12"/>
          </p:nvPr>
        </p:nvSpPr>
        <p:spPr/>
        <p:txBody>
          <a:bodyPr/>
          <a:lstStyle/>
          <a:p>
            <a:fld id="{AF0CA8EC-7B39-FA45-9467-DA28134DFB55}" type="slidenum">
              <a:rPr lang="en-US" smtClean="0"/>
              <a:pPr/>
              <a:t>3</a:t>
            </a:fld>
            <a:endParaRPr lang="en-US" dirty="0"/>
          </a:p>
        </p:txBody>
      </p:sp>
      <p:pic>
        <p:nvPicPr>
          <p:cNvPr id="4" name="Online Media 2" title="Person Centred Software and Samsung improve the lives of people in care">
            <a:hlinkClick r:id="" action="ppaction://media"/>
            <a:extLst>
              <a:ext uri="{FF2B5EF4-FFF2-40B4-BE49-F238E27FC236}">
                <a16:creationId xmlns:a16="http://schemas.microsoft.com/office/drawing/2014/main" id="{3684A84B-658F-C8B5-243A-4AF48FC9C8D4}"/>
              </a:ext>
            </a:extLst>
          </p:cNvPr>
          <p:cNvPicPr>
            <a:picLocks noRot="1" noChangeAspect="1"/>
          </p:cNvPicPr>
          <p:nvPr>
            <a:videoFile r:link="rId1"/>
          </p:nvPr>
        </p:nvPicPr>
        <p:blipFill>
          <a:blip r:embed="rId3"/>
          <a:stretch>
            <a:fillRect/>
          </a:stretch>
        </p:blipFill>
        <p:spPr>
          <a:xfrm>
            <a:off x="838200" y="1690688"/>
            <a:ext cx="7354824" cy="4155476"/>
          </a:xfrm>
          <a:prstGeom prst="rect">
            <a:avLst/>
          </a:prstGeom>
        </p:spPr>
      </p:pic>
      <p:sp>
        <p:nvSpPr>
          <p:cNvPr id="11" name="Flowchart: Connector 10">
            <a:extLst>
              <a:ext uri="{FF2B5EF4-FFF2-40B4-BE49-F238E27FC236}">
                <a16:creationId xmlns:a16="http://schemas.microsoft.com/office/drawing/2014/main" id="{090798F9-41D5-A7E7-43DE-E43FE4EE37FC}"/>
              </a:ext>
            </a:extLst>
          </p:cNvPr>
          <p:cNvSpPr/>
          <p:nvPr/>
        </p:nvSpPr>
        <p:spPr>
          <a:xfrm>
            <a:off x="8703564" y="558400"/>
            <a:ext cx="3259573" cy="3210026"/>
          </a:xfrm>
          <a:prstGeom prst="flowChartConnector">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Placeholder 15">
            <a:extLst>
              <a:ext uri="{FF2B5EF4-FFF2-40B4-BE49-F238E27FC236}">
                <a16:creationId xmlns:a16="http://schemas.microsoft.com/office/drawing/2014/main" id="{F4FF22CC-B282-E6BE-0930-C0253CEEFC84}"/>
              </a:ext>
            </a:extLst>
          </p:cNvPr>
          <p:cNvPicPr>
            <a:picLocks noChangeAspect="1"/>
          </p:cNvPicPr>
          <p:nvPr/>
        </p:nvPicPr>
        <p:blipFill>
          <a:blip r:embed="rId4">
            <a:extLst>
              <a:ext uri="{837473B0-CC2E-450A-ABE3-18F120FF3D39}">
                <a1611:picAttrSrcUrl xmlns:a1611="http://schemas.microsoft.com/office/drawing/2016/11/main" r:id="rId5"/>
              </a:ext>
            </a:extLst>
          </a:blip>
          <a:srcRect l="10195" r="10195"/>
          <a:stretch/>
        </p:blipFill>
        <p:spPr>
          <a:xfrm>
            <a:off x="8784946" y="631516"/>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pic>
      <p:pic>
        <p:nvPicPr>
          <p:cNvPr id="12" name="Picture 11">
            <a:extLst>
              <a:ext uri="{FF2B5EF4-FFF2-40B4-BE49-F238E27FC236}">
                <a16:creationId xmlns:a16="http://schemas.microsoft.com/office/drawing/2014/main" id="{4791644D-FAF5-96D6-AF80-A697A248657A}"/>
              </a:ext>
            </a:extLst>
          </p:cNvPr>
          <p:cNvPicPr>
            <a:picLocks noChangeAspect="1"/>
          </p:cNvPicPr>
          <p:nvPr/>
        </p:nvPicPr>
        <p:blipFill>
          <a:blip r:embed="rId6"/>
          <a:stretch>
            <a:fillRect/>
          </a:stretch>
        </p:blipFill>
        <p:spPr>
          <a:xfrm>
            <a:off x="10131551" y="5768289"/>
            <a:ext cx="1957883" cy="1175164"/>
          </a:xfrm>
          <a:prstGeom prst="rect">
            <a:avLst/>
          </a:prstGeom>
        </p:spPr>
      </p:pic>
    </p:spTree>
    <p:extLst>
      <p:ext uri="{BB962C8B-B14F-4D97-AF65-F5344CB8AC3E}">
        <p14:creationId xmlns:p14="http://schemas.microsoft.com/office/powerpoint/2010/main" val="55414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a:xfrm>
            <a:off x="539496" y="53398"/>
            <a:ext cx="11049831" cy="1325563"/>
          </a:xfrm>
        </p:spPr>
        <p:txBody>
          <a:bodyPr rtlCol="0">
            <a:normAutofit/>
          </a:bodyPr>
          <a:lstStyle/>
          <a:p>
            <a:pPr rtl="0"/>
            <a:r>
              <a:rPr lang="en-GB" dirty="0">
                <a:solidFill>
                  <a:schemeClr val="accent3"/>
                </a:solidFill>
                <a:latin typeface="Arial" panose="020B0604020202020204" pitchFamily="34" charset="0"/>
                <a:cs typeface="Arial" panose="020B0604020202020204" pitchFamily="34" charset="0"/>
              </a:rPr>
              <a:t>Sensor Based Falls Detection &amp; Prevention</a:t>
            </a: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a:xfrm>
            <a:off x="539496" y="1221755"/>
            <a:ext cx="7537704" cy="3746776"/>
          </a:xfrm>
        </p:spPr>
        <p:txBody>
          <a:bodyPr vert="horz" lIns="91440" tIns="45720" rIns="91440" bIns="45720" rtlCol="0" anchor="t">
            <a:normAutofit fontScale="92500" lnSpcReduction="10000"/>
          </a:bodyPr>
          <a:lstStyle/>
          <a:p>
            <a:pPr marL="342900" indent="-342900">
              <a:buFont typeface="Arial" panose="020B0604020202020204" pitchFamily="34" charset="0"/>
              <a:buChar char="•"/>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Reduce the frequency and severity of incidents such as falls or medication errors leading to hospital admissions</a:t>
            </a:r>
          </a:p>
          <a:p>
            <a:pPr marL="342900" indent="-342900">
              <a:buFont typeface="Arial" panose="020B0604020202020204" pitchFamily="34" charset="0"/>
              <a:buChar char="•"/>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Give care staff more time to spend on other tasks interacting with people and delivering personalised care</a:t>
            </a:r>
          </a:p>
          <a:p>
            <a:pPr marL="342900" indent="-342900">
              <a:buFont typeface="Arial" panose="020B0604020202020204" pitchFamily="34" charset="0"/>
              <a:buChar char="•"/>
            </a:pP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Grant Funding available NOW</a:t>
            </a:r>
            <a:endParaRPr lang="en-GB" dirty="0">
              <a:solidFill>
                <a:srgbClr val="011E4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100% of 1st years costs</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 Capped at £500 per user.</a:t>
            </a:r>
            <a:endParaRPr lang="en-GB" dirty="0">
              <a:solidFill>
                <a:srgbClr val="011E4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Must be </a:t>
            </a: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acoustic sensor based.</a:t>
            </a:r>
            <a:endParaRPr lang="en-GB" b="1" dirty="0">
              <a:solidFill>
                <a:srgbClr val="000000"/>
              </a:solidFill>
              <a:latin typeface="Arial"/>
              <a:cs typeface="Arial"/>
            </a:endParaRPr>
          </a:p>
          <a:p>
            <a:pPr marL="342900" indent="-342900">
              <a:buFont typeface="Arial" panose="020B0604020202020204" pitchFamily="34" charset="0"/>
              <a:buChar char="•"/>
            </a:pPr>
            <a:endParaRPr lang="en-GB" dirty="0">
              <a:solidFill>
                <a:srgbClr val="000000"/>
              </a:solidFill>
              <a:latin typeface="Arial"/>
              <a:cs typeface="Arial"/>
            </a:endParaRPr>
          </a:p>
        </p:txBody>
      </p:sp>
      <p:pic>
        <p:nvPicPr>
          <p:cNvPr id="13" name="Picture Placeholder 12">
            <a:extLst>
              <a:ext uri="{FF2B5EF4-FFF2-40B4-BE49-F238E27FC236}">
                <a16:creationId xmlns:a16="http://schemas.microsoft.com/office/drawing/2014/main" id="{D624A4F8-65E3-4A17-A439-FE80714CDE5A}"/>
              </a:ext>
            </a:extLst>
          </p:cNvPr>
          <p:cNvPicPr>
            <a:picLocks noGrp="1" noChangeAspect="1"/>
          </p:cNvPicPr>
          <p:nvPr>
            <p:ph type="pic" sz="quarter" idx="4294967295"/>
          </p:nvPr>
        </p:nvPicPr>
        <p:blipFill>
          <a:blip r:embed="rId3">
            <a:extLst>
              <a:ext uri="{837473B0-CC2E-450A-ABE3-18F120FF3D39}">
                <a1611:picAttrSrcUrl xmlns:a1611="http://schemas.microsoft.com/office/drawing/2016/11/main" r:id="rId4"/>
              </a:ext>
            </a:extLst>
          </a:blip>
          <a:srcRect/>
          <a:stretch/>
        </p:blipFill>
        <p:spPr>
          <a:xfrm>
            <a:off x="4903881" y="4913118"/>
            <a:ext cx="1392237" cy="1392237"/>
          </a:xfrm>
        </p:spPr>
      </p:pic>
      <p:pic>
        <p:nvPicPr>
          <p:cNvPr id="7" name="Picture 6" descr="A hand holding a phone and a smoke detector&#10;&#10;Description automatically generated">
            <a:extLst>
              <a:ext uri="{FF2B5EF4-FFF2-40B4-BE49-F238E27FC236}">
                <a16:creationId xmlns:a16="http://schemas.microsoft.com/office/drawing/2014/main" id="{A8E9F2BE-7079-204A-A817-6A9A8C4D301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083865" y="2048574"/>
            <a:ext cx="3944073" cy="2760852"/>
          </a:xfrm>
          <a:prstGeom prst="rect">
            <a:avLst/>
          </a:prstGeom>
        </p:spPr>
      </p:pic>
      <p:pic>
        <p:nvPicPr>
          <p:cNvPr id="4098" name="Picture 2">
            <a:extLst>
              <a:ext uri="{FF2B5EF4-FFF2-40B4-BE49-F238E27FC236}">
                <a16:creationId xmlns:a16="http://schemas.microsoft.com/office/drawing/2014/main" id="{BA4F0D39-CBF8-A89B-E0BF-156B50E464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5932" y="4835236"/>
            <a:ext cx="1627632" cy="14701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FB68A38A-AF82-25AB-9B7A-BEE12D57FB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6435" y="4734744"/>
            <a:ext cx="1730326" cy="14885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white dragon head in a hexagon shape&#10;&#10;Description automatically generated">
            <a:extLst>
              <a:ext uri="{FF2B5EF4-FFF2-40B4-BE49-F238E27FC236}">
                <a16:creationId xmlns:a16="http://schemas.microsoft.com/office/drawing/2014/main" id="{FB6F9BAE-A2C4-4B69-9EB7-64BC8F370F2B}"/>
              </a:ext>
            </a:extLst>
          </p:cNvPr>
          <p:cNvPicPr>
            <a:picLocks noChangeAspect="1"/>
          </p:cNvPicPr>
          <p:nvPr/>
        </p:nvPicPr>
        <p:blipFill>
          <a:blip r:embed="rId9"/>
          <a:stretch>
            <a:fillRect/>
          </a:stretch>
        </p:blipFill>
        <p:spPr>
          <a:xfrm>
            <a:off x="11223147" y="5756726"/>
            <a:ext cx="968853" cy="1101274"/>
          </a:xfrm>
          <a:prstGeom prst="rect">
            <a:avLst/>
          </a:prstGeom>
        </p:spPr>
      </p:pic>
    </p:spTree>
    <p:extLst>
      <p:ext uri="{BB962C8B-B14F-4D97-AF65-F5344CB8AC3E}">
        <p14:creationId xmlns:p14="http://schemas.microsoft.com/office/powerpoint/2010/main" val="100219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a:xfrm>
            <a:off x="337564" y="124302"/>
            <a:ext cx="4491612" cy="1325880"/>
          </a:xfrm>
        </p:spPr>
        <p:txBody>
          <a:bodyPr rtlCol="0">
            <a:normAutofit/>
          </a:bodyPr>
          <a:lstStyle/>
          <a:p>
            <a:pPr rtl="0"/>
            <a:r>
              <a:rPr lang="en-GB" sz="5400" dirty="0">
                <a:solidFill>
                  <a:schemeClr val="accent6"/>
                </a:solidFill>
                <a:latin typeface="Arial" panose="020B0604020202020204" pitchFamily="34" charset="0"/>
                <a:cs typeface="Arial" panose="020B0604020202020204" pitchFamily="34" charset="0"/>
              </a:rPr>
              <a:t>GP Connect</a:t>
            </a:r>
          </a:p>
        </p:txBody>
      </p:sp>
      <p:sp>
        <p:nvSpPr>
          <p:cNvPr id="3" name="TextBox 2">
            <a:extLst>
              <a:ext uri="{FF2B5EF4-FFF2-40B4-BE49-F238E27FC236}">
                <a16:creationId xmlns:a16="http://schemas.microsoft.com/office/drawing/2014/main" id="{7EA3318A-983D-1F20-56C9-C91B1D084500}"/>
              </a:ext>
            </a:extLst>
          </p:cNvPr>
          <p:cNvSpPr txBox="1"/>
          <p:nvPr/>
        </p:nvSpPr>
        <p:spPr>
          <a:xfrm>
            <a:off x="504824" y="1250127"/>
            <a:ext cx="8947786" cy="400110"/>
          </a:xfrm>
          <a:prstGeom prst="rect">
            <a:avLst/>
          </a:prstGeom>
          <a:noFill/>
        </p:spPr>
        <p:txBody>
          <a:bodyPr wrap="square" rtlCol="0">
            <a:spAutoFit/>
          </a:bodyPr>
          <a:lstStyle/>
          <a:p>
            <a:r>
              <a:rPr lang="en-GB" sz="2000" b="1" dirty="0">
                <a:latin typeface="Calibri" panose="020F0502020204030204" pitchFamily="34" charset="0"/>
                <a:ea typeface="Calibri" panose="020F0502020204030204" pitchFamily="34" charset="0"/>
                <a:cs typeface="Calibri" panose="020F0502020204030204" pitchFamily="34" charset="0"/>
              </a:rPr>
              <a:t>From January 2024 all assured solution  DSCR’s will have GP Connect.</a:t>
            </a:r>
          </a:p>
        </p:txBody>
      </p:sp>
      <p:sp>
        <p:nvSpPr>
          <p:cNvPr id="5" name="TextBox 4">
            <a:extLst>
              <a:ext uri="{FF2B5EF4-FFF2-40B4-BE49-F238E27FC236}">
                <a16:creationId xmlns:a16="http://schemas.microsoft.com/office/drawing/2014/main" id="{9D50BED7-E4AE-D794-6B49-21333FCF1834}"/>
              </a:ext>
            </a:extLst>
          </p:cNvPr>
          <p:cNvSpPr txBox="1"/>
          <p:nvPr/>
        </p:nvSpPr>
        <p:spPr>
          <a:xfrm>
            <a:off x="504824" y="1643807"/>
            <a:ext cx="9553576" cy="646331"/>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It’s a core part of the DSCR system, and so any provider who chooses an assured supplier will be able to eventually access GP connect free of charge as part of their system.</a:t>
            </a:r>
          </a:p>
        </p:txBody>
      </p:sp>
      <p:sp>
        <p:nvSpPr>
          <p:cNvPr id="6" name="TextBox 5">
            <a:extLst>
              <a:ext uri="{FF2B5EF4-FFF2-40B4-BE49-F238E27FC236}">
                <a16:creationId xmlns:a16="http://schemas.microsoft.com/office/drawing/2014/main" id="{5F82DD0B-B85A-C36E-34A7-8D1E0EF4E92C}"/>
              </a:ext>
            </a:extLst>
          </p:cNvPr>
          <p:cNvSpPr txBox="1"/>
          <p:nvPr/>
        </p:nvSpPr>
        <p:spPr>
          <a:xfrm>
            <a:off x="504824" y="2483763"/>
            <a:ext cx="10639179" cy="3901068"/>
          </a:xfrm>
          <a:prstGeom prst="rect">
            <a:avLst/>
          </a:prstGeom>
          <a:solidFill>
            <a:schemeClr val="bg1"/>
          </a:solidFill>
        </p:spPr>
        <p:txBody>
          <a:bodyPr wrap="square" rtlCol="0">
            <a:spAutoFit/>
          </a:bodyPr>
          <a:lstStyle/>
          <a:p>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GP connect supports nonclinical roles  listed below to have tailored access to GP medical records for people in their care using GP connect.</a:t>
            </a:r>
          </a:p>
          <a:p>
            <a:pPr marL="285750" lvl="0" indent="-285750">
              <a:lnSpc>
                <a:spcPct val="115000"/>
              </a:lnSpc>
              <a:buFont typeface="Arial" panose="020B0604020202020204" pitchFamily="34" charset="0"/>
              <a:buChar char="•"/>
            </a:pPr>
            <a:r>
              <a:rPr lang="en-GB"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Registered manager </a:t>
            </a:r>
            <a:r>
              <a:rPr lang="en-GB" sz="1800" u="none" strike="noStrike"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Care Manager</a:t>
            </a:r>
            <a:endParaRPr lang="en-GB"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15000"/>
              </a:lnSpc>
              <a:buFont typeface="Arial" panose="020B0604020202020204" pitchFamily="34" charset="0"/>
              <a:buChar char="•"/>
            </a:pPr>
            <a:r>
              <a:rPr lang="en-GB" sz="1800" u="none" strike="noStrike"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Deputy Home Manager </a:t>
            </a:r>
            <a:r>
              <a:rPr lang="en-GB"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u="none" strike="noStrike"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Deputy Care Manager </a:t>
            </a:r>
            <a:r>
              <a:rPr lang="en-GB"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u="none" strike="noStrike"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Senior Carer /Team Leader</a:t>
            </a:r>
            <a:endParaRPr lang="en-GB"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15000"/>
              </a:lnSpc>
              <a:buFont typeface="Arial" panose="020B0604020202020204" pitchFamily="34" charset="0"/>
              <a:buChar char="•"/>
            </a:pPr>
            <a:r>
              <a:rPr lang="en-GB" sz="1800" u="none" strike="noStrike"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Pharmacist / Pharmacy technician</a:t>
            </a:r>
            <a:endParaRPr lang="en-GB"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15000"/>
              </a:lnSpc>
              <a:buFont typeface="Arial" panose="020B0604020202020204" pitchFamily="34" charset="0"/>
              <a:buChar char="•"/>
            </a:pPr>
            <a:r>
              <a:rPr lang="en-GB" sz="1800" u="none" strike="noStrike"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Social worker</a:t>
            </a:r>
            <a:endParaRPr lang="en-GB"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15000"/>
              </a:lnSpc>
              <a:buFont typeface="Arial" panose="020B0604020202020204" pitchFamily="34" charset="0"/>
              <a:buChar char="•"/>
            </a:pPr>
            <a:r>
              <a:rPr lang="en-GB" sz="1800" u="none" strike="noStrike"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Nurse</a:t>
            </a:r>
            <a:endParaRPr lang="en-GB"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This view of the GP record includes</a:t>
            </a:r>
          </a:p>
          <a:p>
            <a:pPr marL="285750" indent="-285750">
              <a:buFont typeface="Arial" panose="020B0604020202020204" pitchFamily="34" charset="0"/>
              <a:buChar char="•"/>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 Summary covering the last 3 encounters, active problems &amp; issues free text notes are viewable.</a:t>
            </a:r>
          </a:p>
          <a:p>
            <a:pPr marL="285750" indent="-285750">
              <a:buFont typeface="Arial" panose="020B0604020202020204" pitchFamily="34" charset="0"/>
              <a:buChar char="•"/>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Allergies and adverse reactions</a:t>
            </a:r>
          </a:p>
          <a:p>
            <a:pPr marL="285750" indent="-285750">
              <a:buFont typeface="Arial" panose="020B0604020202020204" pitchFamily="34" charset="0"/>
              <a:buChar char="•"/>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Current Medications</a:t>
            </a:r>
          </a:p>
          <a:p>
            <a:pPr marL="285750" indent="-285750">
              <a:buFont typeface="Arial" panose="020B0604020202020204" pitchFamily="34" charset="0"/>
              <a:buChar char="•"/>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Immunisations	</a:t>
            </a:r>
          </a:p>
        </p:txBody>
      </p:sp>
    </p:spTree>
    <p:extLst>
      <p:ext uri="{BB962C8B-B14F-4D97-AF65-F5344CB8AC3E}">
        <p14:creationId xmlns:p14="http://schemas.microsoft.com/office/powerpoint/2010/main" val="55160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78514DD-3FC6-4AEF-9C9C-057CF64C8E2D}"/>
              </a:ext>
            </a:extLst>
          </p:cNvPr>
          <p:cNvSpPr>
            <a:spLocks noGrp="1"/>
          </p:cNvSpPr>
          <p:nvPr>
            <p:ph type="title"/>
          </p:nvPr>
        </p:nvSpPr>
        <p:spPr>
          <a:xfrm>
            <a:off x="1" y="129466"/>
            <a:ext cx="7454057" cy="970729"/>
          </a:xfrm>
        </p:spPr>
        <p:txBody>
          <a:bodyPr rtlCol="0"/>
          <a:lstStyle/>
          <a:p>
            <a:pPr algn="ctr" rtl="0"/>
            <a:r>
              <a:rPr lang="en-GB">
                <a:solidFill>
                  <a:schemeClr val="accent5"/>
                </a:solidFill>
                <a:latin typeface="Arial" panose="020B0604020202020204" pitchFamily="34" charset="0"/>
                <a:cs typeface="Arial" panose="020B0604020202020204" pitchFamily="34" charset="0"/>
              </a:rPr>
              <a:t>Benefits feedback</a:t>
            </a:r>
          </a:p>
        </p:txBody>
      </p:sp>
      <p:sp>
        <p:nvSpPr>
          <p:cNvPr id="15" name="TextBox 14">
            <a:extLst>
              <a:ext uri="{FF2B5EF4-FFF2-40B4-BE49-F238E27FC236}">
                <a16:creationId xmlns:a16="http://schemas.microsoft.com/office/drawing/2014/main" id="{20EE658D-640E-BB02-72FB-FC1F230B321B}"/>
              </a:ext>
            </a:extLst>
          </p:cNvPr>
          <p:cNvSpPr txBox="1"/>
          <p:nvPr/>
        </p:nvSpPr>
        <p:spPr>
          <a:xfrm>
            <a:off x="1" y="961953"/>
            <a:ext cx="7454057" cy="461665"/>
          </a:xfrm>
          <a:prstGeom prst="rect">
            <a:avLst/>
          </a:prstGeom>
          <a:noFill/>
        </p:spPr>
        <p:txBody>
          <a:bodyPr wrap="square" rtlCol="0">
            <a:spAutoFit/>
          </a:bodyPr>
          <a:lstStyle/>
          <a:p>
            <a:pPr algn="ctr"/>
            <a:r>
              <a:rPr lang="en-GB" sz="2400">
                <a:solidFill>
                  <a:schemeClr val="accent5"/>
                </a:solidFill>
                <a:latin typeface="Arial" panose="020B0604020202020204" pitchFamily="34" charset="0"/>
                <a:cs typeface="Arial" panose="020B0604020202020204" pitchFamily="34" charset="0"/>
              </a:rPr>
              <a:t>Staff &amp; Managers</a:t>
            </a:r>
          </a:p>
        </p:txBody>
      </p:sp>
      <p:grpSp>
        <p:nvGrpSpPr>
          <p:cNvPr id="42" name="Group 41">
            <a:extLst>
              <a:ext uri="{FF2B5EF4-FFF2-40B4-BE49-F238E27FC236}">
                <a16:creationId xmlns:a16="http://schemas.microsoft.com/office/drawing/2014/main" id="{AFC5268E-504D-C2B6-62CE-25E9087E3CED}"/>
              </a:ext>
            </a:extLst>
          </p:cNvPr>
          <p:cNvGrpSpPr/>
          <p:nvPr/>
        </p:nvGrpSpPr>
        <p:grpSpPr>
          <a:xfrm>
            <a:off x="7028397" y="3035760"/>
            <a:ext cx="4549642" cy="3630021"/>
            <a:chOff x="6840374" y="1263215"/>
            <a:chExt cx="5175662" cy="4758294"/>
          </a:xfrm>
        </p:grpSpPr>
        <p:sp>
          <p:nvSpPr>
            <p:cNvPr id="23" name="Flowchart: Connector 22">
              <a:extLst>
                <a:ext uri="{FF2B5EF4-FFF2-40B4-BE49-F238E27FC236}">
                  <a16:creationId xmlns:a16="http://schemas.microsoft.com/office/drawing/2014/main" id="{27A094DA-1AC8-3B6E-BF51-8F46E809DD25}"/>
                </a:ext>
              </a:extLst>
            </p:cNvPr>
            <p:cNvSpPr/>
            <p:nvPr/>
          </p:nvSpPr>
          <p:spPr>
            <a:xfrm>
              <a:off x="6840374" y="1263215"/>
              <a:ext cx="5175662" cy="4758294"/>
            </a:xfrm>
            <a:prstGeom prst="flowChartConnector">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EB498110-6F9B-7986-0085-EC5AB4085D57}"/>
                </a:ext>
              </a:extLst>
            </p:cNvPr>
            <p:cNvGrpSpPr/>
            <p:nvPr/>
          </p:nvGrpSpPr>
          <p:grpSpPr>
            <a:xfrm>
              <a:off x="7271132" y="1558428"/>
              <a:ext cx="4488876" cy="3271627"/>
              <a:chOff x="4310592" y="2967998"/>
              <a:chExt cx="3917253" cy="2714874"/>
            </a:xfrm>
          </p:grpSpPr>
          <p:sp>
            <p:nvSpPr>
              <p:cNvPr id="22" name="TextBox 21">
                <a:extLst>
                  <a:ext uri="{FF2B5EF4-FFF2-40B4-BE49-F238E27FC236}">
                    <a16:creationId xmlns:a16="http://schemas.microsoft.com/office/drawing/2014/main" id="{7173C696-E522-DC81-0C8F-9C6F20895832}"/>
                  </a:ext>
                </a:extLst>
              </p:cNvPr>
              <p:cNvSpPr txBox="1"/>
              <p:nvPr/>
            </p:nvSpPr>
            <p:spPr>
              <a:xfrm>
                <a:off x="4627817" y="4016853"/>
                <a:ext cx="3526561" cy="1606960"/>
              </a:xfrm>
              <a:prstGeom prst="rect">
                <a:avLst/>
              </a:prstGeom>
              <a:noFill/>
            </p:spPr>
            <p:txBody>
              <a:bodyPr wrap="square">
                <a:spAutoFit/>
              </a:bodyPr>
              <a:lstStyle/>
              <a:p>
                <a:r>
                  <a:rPr lang="en-GB" b="0" i="0">
                    <a:solidFill>
                      <a:schemeClr val="bg1"/>
                    </a:solidFill>
                    <a:effectLst/>
                    <a:latin typeface="Arial" panose="020B0604020202020204" pitchFamily="34" charset="0"/>
                    <a:cs typeface="Arial" panose="020B0604020202020204" pitchFamily="34" charset="0"/>
                  </a:rPr>
                  <a:t> Quick to complete</a:t>
                </a:r>
                <a:endParaRPr lang="en-GB">
                  <a:solidFill>
                    <a:schemeClr val="bg1"/>
                  </a:solidFill>
                  <a:latin typeface="Arial" panose="020B0604020202020204" pitchFamily="34" charset="0"/>
                  <a:cs typeface="Arial" panose="020B0604020202020204" pitchFamily="34" charset="0"/>
                </a:endParaRPr>
              </a:p>
              <a:p>
                <a:r>
                  <a:rPr lang="en-GB">
                    <a:solidFill>
                      <a:schemeClr val="bg1"/>
                    </a:solidFill>
                    <a:latin typeface="Arial" panose="020B0604020202020204" pitchFamily="34" charset="0"/>
                    <a:cs typeface="Arial" panose="020B0604020202020204" pitchFamily="34" charset="0"/>
                  </a:rPr>
                  <a:t> </a:t>
                </a:r>
                <a:r>
                  <a:rPr lang="en-GB" b="0" i="0">
                    <a:solidFill>
                      <a:schemeClr val="bg1"/>
                    </a:solidFill>
                    <a:effectLst/>
                    <a:latin typeface="Arial" panose="020B0604020202020204" pitchFamily="34" charset="0"/>
                    <a:cs typeface="Arial" panose="020B0604020202020204" pitchFamily="34" charset="0"/>
                  </a:rPr>
                  <a:t>Intuitive</a:t>
                </a:r>
              </a:p>
              <a:p>
                <a:r>
                  <a:rPr lang="en-GB">
                    <a:solidFill>
                      <a:schemeClr val="bg1"/>
                    </a:solidFill>
                    <a:latin typeface="Arial" panose="020B0604020202020204" pitchFamily="34" charset="0"/>
                    <a:cs typeface="Arial" panose="020B0604020202020204" pitchFamily="34" charset="0"/>
                  </a:rPr>
                  <a:t> M</a:t>
                </a:r>
                <a:r>
                  <a:rPr lang="en-GB" b="0" i="0">
                    <a:solidFill>
                      <a:schemeClr val="bg1"/>
                    </a:solidFill>
                    <a:effectLst/>
                    <a:latin typeface="Arial" panose="020B0604020202020204" pitchFamily="34" charset="0"/>
                    <a:cs typeface="Arial" panose="020B0604020202020204" pitchFamily="34" charset="0"/>
                  </a:rPr>
                  <a:t>ore personalised care plans</a:t>
                </a:r>
                <a:endParaRPr lang="en-GB">
                  <a:solidFill>
                    <a:schemeClr val="bg1"/>
                  </a:solidFill>
                  <a:latin typeface="Arial" panose="020B0604020202020204" pitchFamily="34" charset="0"/>
                  <a:cs typeface="Arial" panose="020B0604020202020204" pitchFamily="34" charset="0"/>
                </a:endParaRPr>
              </a:p>
              <a:p>
                <a:r>
                  <a:rPr lang="en-GB">
                    <a:solidFill>
                      <a:schemeClr val="bg1"/>
                    </a:solidFill>
                    <a:latin typeface="Arial" panose="020B0604020202020204" pitchFamily="34" charset="0"/>
                    <a:cs typeface="Arial" panose="020B0604020202020204" pitchFamily="34" charset="0"/>
                  </a:rPr>
                  <a:t> S</a:t>
                </a:r>
                <a:r>
                  <a:rPr lang="en-GB" b="0" i="0">
                    <a:solidFill>
                      <a:schemeClr val="bg1"/>
                    </a:solidFill>
                    <a:effectLst/>
                    <a:latin typeface="Arial" panose="020B0604020202020204" pitchFamily="34" charset="0"/>
                    <a:cs typeface="Arial" panose="020B0604020202020204" pitchFamily="34" charset="0"/>
                  </a:rPr>
                  <a:t>ecure access</a:t>
                </a:r>
                <a:endParaRPr lang="en-GB">
                  <a:solidFill>
                    <a:schemeClr val="bg1"/>
                  </a:solidFill>
                  <a:latin typeface="Arial" panose="020B0604020202020204" pitchFamily="34" charset="0"/>
                  <a:cs typeface="Arial" panose="020B0604020202020204" pitchFamily="34" charset="0"/>
                </a:endParaRPr>
              </a:p>
              <a:p>
                <a:r>
                  <a:rPr lang="en-GB">
                    <a:solidFill>
                      <a:schemeClr val="bg1"/>
                    </a:solidFill>
                    <a:latin typeface="Arial" panose="020B0604020202020204" pitchFamily="34" charset="0"/>
                    <a:cs typeface="Arial" panose="020B0604020202020204" pitchFamily="34" charset="0"/>
                  </a:rPr>
                  <a:t> S</a:t>
                </a:r>
                <a:r>
                  <a:rPr lang="en-GB" b="0" i="0">
                    <a:solidFill>
                      <a:schemeClr val="bg1"/>
                    </a:solidFill>
                    <a:effectLst/>
                    <a:latin typeface="Arial" panose="020B0604020202020204" pitchFamily="34" charset="0"/>
                    <a:cs typeface="Arial" panose="020B0604020202020204" pitchFamily="34" charset="0"/>
                  </a:rPr>
                  <a:t>peech to text is a revelation </a:t>
                </a:r>
                <a:endParaRPr lang="en-GB" sz="2000">
                  <a:solidFill>
                    <a:schemeClr val="bg1"/>
                  </a:solidFill>
                </a:endParaRPr>
              </a:p>
            </p:txBody>
          </p:sp>
          <p:sp>
            <p:nvSpPr>
              <p:cNvPr id="24" name="TextBox 23">
                <a:extLst>
                  <a:ext uri="{FF2B5EF4-FFF2-40B4-BE49-F238E27FC236}">
                    <a16:creationId xmlns:a16="http://schemas.microsoft.com/office/drawing/2014/main" id="{9B164E73-B3AD-B2A9-5D58-729AA9C99CC0}"/>
                  </a:ext>
                </a:extLst>
              </p:cNvPr>
              <p:cNvSpPr txBox="1"/>
              <p:nvPr/>
            </p:nvSpPr>
            <p:spPr>
              <a:xfrm>
                <a:off x="5238918" y="2967998"/>
                <a:ext cx="1908122" cy="903915"/>
              </a:xfrm>
              <a:prstGeom prst="rect">
                <a:avLst/>
              </a:prstGeom>
              <a:noFill/>
            </p:spPr>
            <p:txBody>
              <a:bodyPr wrap="square" rtlCol="0">
                <a:spAutoFit/>
              </a:bodyPr>
              <a:lstStyle/>
              <a:p>
                <a:pPr algn="ctr"/>
                <a:r>
                  <a:rPr lang="en-GB" sz="2400">
                    <a:solidFill>
                      <a:schemeClr val="bg1"/>
                    </a:solidFill>
                    <a:latin typeface="Arial" panose="020B0604020202020204" pitchFamily="34" charset="0"/>
                    <a:cs typeface="Arial" panose="020B0604020202020204" pitchFamily="34" charset="0"/>
                  </a:rPr>
                  <a:t>What are staff saying?</a:t>
                </a:r>
              </a:p>
            </p:txBody>
          </p:sp>
          <p:pic>
            <p:nvPicPr>
              <p:cNvPr id="26" name="Graphic 25" descr="Open quotation mark with solid fill">
                <a:extLst>
                  <a:ext uri="{FF2B5EF4-FFF2-40B4-BE49-F238E27FC236}">
                    <a16:creationId xmlns:a16="http://schemas.microsoft.com/office/drawing/2014/main" id="{639AE709-B937-93E2-E95C-8F7CA8DB80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0592" y="3873012"/>
                <a:ext cx="522799" cy="522799"/>
              </a:xfrm>
              <a:prstGeom prst="rect">
                <a:avLst/>
              </a:prstGeom>
            </p:spPr>
          </p:pic>
          <p:pic>
            <p:nvPicPr>
              <p:cNvPr id="27" name="Graphic 26" descr="Open quotation mark with solid fill">
                <a:extLst>
                  <a:ext uri="{FF2B5EF4-FFF2-40B4-BE49-F238E27FC236}">
                    <a16:creationId xmlns:a16="http://schemas.microsoft.com/office/drawing/2014/main" id="{F4F9F709-30AF-A1A6-9FC3-CBCA9377B6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708846" y="5114201"/>
                <a:ext cx="518999" cy="568671"/>
              </a:xfrm>
              <a:prstGeom prst="rect">
                <a:avLst/>
              </a:prstGeom>
            </p:spPr>
          </p:pic>
        </p:grpSp>
      </p:grpSp>
      <p:sp>
        <p:nvSpPr>
          <p:cNvPr id="31" name="Flowchart: Connector 30">
            <a:extLst>
              <a:ext uri="{FF2B5EF4-FFF2-40B4-BE49-F238E27FC236}">
                <a16:creationId xmlns:a16="http://schemas.microsoft.com/office/drawing/2014/main" id="{0420D090-A3DC-52EE-460A-85F605E921B9}"/>
              </a:ext>
            </a:extLst>
          </p:cNvPr>
          <p:cNvSpPr/>
          <p:nvPr/>
        </p:nvSpPr>
        <p:spPr>
          <a:xfrm>
            <a:off x="6096000" y="5896047"/>
            <a:ext cx="830278" cy="773095"/>
          </a:xfrm>
          <a:prstGeom prst="flowChartConnector">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lowchart: Connector 31">
            <a:extLst>
              <a:ext uri="{FF2B5EF4-FFF2-40B4-BE49-F238E27FC236}">
                <a16:creationId xmlns:a16="http://schemas.microsoft.com/office/drawing/2014/main" id="{6BBDDD14-B135-35CD-2D48-1F9DB786A13F}"/>
              </a:ext>
            </a:extLst>
          </p:cNvPr>
          <p:cNvSpPr/>
          <p:nvPr/>
        </p:nvSpPr>
        <p:spPr>
          <a:xfrm>
            <a:off x="8180563" y="344578"/>
            <a:ext cx="3768492" cy="2678608"/>
          </a:xfrm>
          <a:prstGeom prst="flowChartConnector">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800" b="0" i="0">
                <a:solidFill>
                  <a:schemeClr val="bg1"/>
                </a:solidFill>
                <a:effectLst/>
                <a:latin typeface="Arial"/>
                <a:cs typeface="Arial"/>
              </a:rPr>
              <a:t>Data entry times for DSCR are going down from </a:t>
            </a:r>
            <a:r>
              <a:rPr lang="en-GB" sz="1800" b="1" i="0">
                <a:solidFill>
                  <a:schemeClr val="bg1"/>
                </a:solidFill>
                <a:effectLst/>
                <a:latin typeface="Arial"/>
                <a:cs typeface="Arial"/>
              </a:rPr>
              <a:t>45 minutes</a:t>
            </a:r>
            <a:r>
              <a:rPr lang="en-GB" sz="1800" b="0" i="0">
                <a:solidFill>
                  <a:schemeClr val="bg1"/>
                </a:solidFill>
                <a:effectLst/>
                <a:latin typeface="Arial"/>
                <a:cs typeface="Arial"/>
              </a:rPr>
              <a:t> per resident per day </a:t>
            </a:r>
            <a:r>
              <a:rPr lang="en-GB" sz="1800">
                <a:solidFill>
                  <a:schemeClr val="bg1"/>
                </a:solidFill>
                <a:latin typeface="Arial"/>
                <a:cs typeface="Arial"/>
              </a:rPr>
              <a:t>t</a:t>
            </a:r>
            <a:r>
              <a:rPr lang="it-IT" sz="1800" b="0" i="0">
                <a:solidFill>
                  <a:schemeClr val="bg1"/>
                </a:solidFill>
                <a:effectLst/>
                <a:latin typeface="Arial"/>
                <a:cs typeface="Arial"/>
              </a:rPr>
              <a:t>o </a:t>
            </a:r>
            <a:r>
              <a:rPr lang="it-IT" sz="1800" b="1" i="0">
                <a:solidFill>
                  <a:schemeClr val="bg1"/>
                </a:solidFill>
                <a:effectLst/>
                <a:latin typeface="Arial"/>
                <a:cs typeface="Arial"/>
              </a:rPr>
              <a:t>18 minutes</a:t>
            </a:r>
            <a:r>
              <a:rPr lang="it-IT" sz="1800" b="0" i="0">
                <a:solidFill>
                  <a:schemeClr val="bg1"/>
                </a:solidFill>
                <a:effectLst/>
                <a:latin typeface="Arial"/>
                <a:cs typeface="Arial"/>
              </a:rPr>
              <a:t> per resident per day.</a:t>
            </a:r>
            <a:r>
              <a:rPr lang="it-IT" sz="1800">
                <a:solidFill>
                  <a:schemeClr val="bg1"/>
                </a:solidFill>
                <a:latin typeface="Arial"/>
                <a:cs typeface="Arial"/>
              </a:rPr>
              <a:t> </a:t>
            </a:r>
            <a:endParaRPr lang="en-GB" sz="1800">
              <a:solidFill>
                <a:schemeClr val="bg1"/>
              </a:solidFill>
              <a:latin typeface="Arial"/>
              <a:cs typeface="Arial"/>
            </a:endParaRPr>
          </a:p>
        </p:txBody>
      </p:sp>
      <p:sp>
        <p:nvSpPr>
          <p:cNvPr id="34" name="TextBox 33">
            <a:extLst>
              <a:ext uri="{FF2B5EF4-FFF2-40B4-BE49-F238E27FC236}">
                <a16:creationId xmlns:a16="http://schemas.microsoft.com/office/drawing/2014/main" id="{CE4A2710-F9BA-C1DA-E943-10C656BE9498}"/>
              </a:ext>
            </a:extLst>
          </p:cNvPr>
          <p:cNvSpPr txBox="1"/>
          <p:nvPr/>
        </p:nvSpPr>
        <p:spPr>
          <a:xfrm>
            <a:off x="511043" y="1552947"/>
            <a:ext cx="6319817" cy="4109330"/>
          </a:xfrm>
          <a:prstGeom prst="rect">
            <a:avLst/>
          </a:prstGeom>
          <a:noFill/>
        </p:spPr>
        <p:txBody>
          <a:bodyPr wrap="square">
            <a:spAutoFit/>
          </a:bodyPr>
          <a:lstStyle/>
          <a:p>
            <a:pPr>
              <a:lnSpc>
                <a:spcPct val="150000"/>
              </a:lnSpc>
            </a:pPr>
            <a:r>
              <a:rPr lang="en-GB" sz="1600" dirty="0">
                <a:solidFill>
                  <a:srgbClr val="000000"/>
                </a:solidFill>
                <a:latin typeface="Arial" panose="020B0604020202020204" pitchFamily="34" charset="0"/>
                <a:cs typeface="Arial" panose="020B0604020202020204" pitchFamily="34" charset="0"/>
              </a:rPr>
              <a:t>It speeds up every part of the process from pre-admission to daily notes, nutrition monitoring and discharge.</a:t>
            </a:r>
          </a:p>
          <a:p>
            <a:pPr>
              <a:lnSpc>
                <a:spcPct val="150000"/>
              </a:lnSpc>
            </a:pPr>
            <a:endParaRPr lang="en-GB" sz="1600" dirty="0">
              <a:solidFill>
                <a:srgbClr val="000000"/>
              </a:solidFill>
              <a:latin typeface="Arial" panose="020B0604020202020204" pitchFamily="34" charset="0"/>
              <a:cs typeface="Arial" panose="020B0604020202020204" pitchFamily="34" charset="0"/>
            </a:endParaRPr>
          </a:p>
          <a:p>
            <a:pPr>
              <a:lnSpc>
                <a:spcPct val="150000"/>
              </a:lnSpc>
            </a:pPr>
            <a:r>
              <a:rPr lang="en-GB" sz="1600" dirty="0">
                <a:solidFill>
                  <a:srgbClr val="000000"/>
                </a:solidFill>
                <a:latin typeface="Arial" panose="020B0604020202020204" pitchFamily="34" charset="0"/>
                <a:cs typeface="Arial" panose="020B0604020202020204" pitchFamily="34" charset="0"/>
              </a:rPr>
              <a:t>Care plans are now at our fingertips</a:t>
            </a:r>
          </a:p>
          <a:p>
            <a:pPr>
              <a:lnSpc>
                <a:spcPct val="150000"/>
              </a:lnSpc>
            </a:pPr>
            <a:endParaRPr lang="en-GB" sz="1600" dirty="0">
              <a:solidFill>
                <a:srgbClr val="000000"/>
              </a:solidFill>
              <a:latin typeface="Arial" panose="020B0604020202020204" pitchFamily="34" charset="0"/>
              <a:cs typeface="Arial" panose="020B0604020202020204" pitchFamily="34" charset="0"/>
            </a:endParaRPr>
          </a:p>
          <a:p>
            <a:pPr>
              <a:lnSpc>
                <a:spcPct val="150000"/>
              </a:lnSpc>
            </a:pPr>
            <a:r>
              <a:rPr lang="en-GB" sz="1600" dirty="0">
                <a:solidFill>
                  <a:srgbClr val="000000"/>
                </a:solidFill>
                <a:latin typeface="Arial" panose="020B0604020202020204" pitchFamily="34" charset="0"/>
                <a:cs typeface="Arial" panose="020B0604020202020204" pitchFamily="34" charset="0"/>
              </a:rPr>
              <a:t>System is very popular, intuitive, quick to complete. Staff really like the mobile interface and Near Field Communication (one touch log system) technology.  </a:t>
            </a:r>
          </a:p>
          <a:p>
            <a:pPr>
              <a:lnSpc>
                <a:spcPct val="150000"/>
              </a:lnSpc>
            </a:pPr>
            <a:endParaRPr lang="en-GB" sz="1600" dirty="0">
              <a:solidFill>
                <a:srgbClr val="000000"/>
              </a:solidFill>
              <a:latin typeface="Arial" panose="020B0604020202020204" pitchFamily="34" charset="0"/>
              <a:cs typeface="Arial" panose="020B0604020202020204" pitchFamily="34" charset="0"/>
            </a:endParaRPr>
          </a:p>
          <a:p>
            <a:pPr>
              <a:lnSpc>
                <a:spcPct val="150000"/>
              </a:lnSpc>
            </a:pPr>
            <a:r>
              <a:rPr lang="en-GB" sz="1600" dirty="0">
                <a:solidFill>
                  <a:srgbClr val="000000"/>
                </a:solidFill>
                <a:latin typeface="Arial" panose="020B0604020202020204" pitchFamily="34" charset="0"/>
                <a:cs typeface="Arial" panose="020B0604020202020204" pitchFamily="34" charset="0"/>
              </a:rPr>
              <a:t>Improved falls data, more personalised care plans and useful to have access from home.</a:t>
            </a:r>
          </a:p>
        </p:txBody>
      </p:sp>
      <p:sp>
        <p:nvSpPr>
          <p:cNvPr id="35" name="Flowchart: Connector 34">
            <a:extLst>
              <a:ext uri="{FF2B5EF4-FFF2-40B4-BE49-F238E27FC236}">
                <a16:creationId xmlns:a16="http://schemas.microsoft.com/office/drawing/2014/main" id="{C0EE80A9-AF8E-8FAD-AB00-0F9507910A90}"/>
              </a:ext>
            </a:extLst>
          </p:cNvPr>
          <p:cNvSpPr/>
          <p:nvPr/>
        </p:nvSpPr>
        <p:spPr>
          <a:xfrm>
            <a:off x="7657496" y="216586"/>
            <a:ext cx="523067" cy="446260"/>
          </a:xfrm>
          <a:prstGeom prst="flowChartConnector">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Graphic 35" descr="Open quotation mark with solid fill">
            <a:extLst>
              <a:ext uri="{FF2B5EF4-FFF2-40B4-BE49-F238E27FC236}">
                <a16:creationId xmlns:a16="http://schemas.microsoft.com/office/drawing/2014/main" id="{FED8994E-CF6F-ADE4-2B0A-93B7D3FADD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920" y="1435082"/>
            <a:ext cx="473175" cy="497600"/>
          </a:xfrm>
          <a:prstGeom prst="rect">
            <a:avLst/>
          </a:prstGeom>
        </p:spPr>
      </p:pic>
      <p:pic>
        <p:nvPicPr>
          <p:cNvPr id="37" name="Graphic 36" descr="Open quotation mark with solid fill">
            <a:extLst>
              <a:ext uri="{FF2B5EF4-FFF2-40B4-BE49-F238E27FC236}">
                <a16:creationId xmlns:a16="http://schemas.microsoft.com/office/drawing/2014/main" id="{82BE97BC-75AE-872D-230F-DF6F2A6298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132647" y="4922764"/>
            <a:ext cx="490144" cy="499510"/>
          </a:xfrm>
          <a:prstGeom prst="rect">
            <a:avLst/>
          </a:prstGeom>
        </p:spPr>
      </p:pic>
    </p:spTree>
    <p:extLst>
      <p:ext uri="{BB962C8B-B14F-4D97-AF65-F5344CB8AC3E}">
        <p14:creationId xmlns:p14="http://schemas.microsoft.com/office/powerpoint/2010/main" val="1019213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907B66-0266-C3DD-17C0-A138CAB42EE3}"/>
              </a:ext>
            </a:extLst>
          </p:cNvPr>
          <p:cNvPicPr>
            <a:picLocks noChangeAspect="1"/>
          </p:cNvPicPr>
          <p:nvPr/>
        </p:nvPicPr>
        <p:blipFill>
          <a:blip r:embed="rId2"/>
          <a:stretch>
            <a:fillRect/>
          </a:stretch>
        </p:blipFill>
        <p:spPr>
          <a:xfrm>
            <a:off x="3801036" y="424779"/>
            <a:ext cx="1938992" cy="646331"/>
          </a:xfrm>
          <a:prstGeom prst="rect">
            <a:avLst/>
          </a:prstGeom>
        </p:spPr>
      </p:pic>
      <p:sp>
        <p:nvSpPr>
          <p:cNvPr id="7" name="TextBox 6">
            <a:extLst>
              <a:ext uri="{FF2B5EF4-FFF2-40B4-BE49-F238E27FC236}">
                <a16:creationId xmlns:a16="http://schemas.microsoft.com/office/drawing/2014/main" id="{66F1DB16-FCA7-B0F1-F5AC-DB26F99FD6B7}"/>
              </a:ext>
            </a:extLst>
          </p:cNvPr>
          <p:cNvSpPr txBox="1"/>
          <p:nvPr/>
        </p:nvSpPr>
        <p:spPr>
          <a:xfrm>
            <a:off x="6300024" y="1215482"/>
            <a:ext cx="6094674" cy="646331"/>
          </a:xfrm>
          <a:prstGeom prst="rect">
            <a:avLst/>
          </a:prstGeom>
          <a:noFill/>
        </p:spPr>
        <p:txBody>
          <a:bodyPr wrap="square">
            <a:spAutoFit/>
          </a:bodyPr>
          <a:lstStyle/>
          <a:p>
            <a:r>
              <a:rPr lang="en-GB" b="1" i="0" dirty="0">
                <a:solidFill>
                  <a:schemeClr val="accent1">
                    <a:lumMod val="50000"/>
                  </a:schemeClr>
                </a:solidFill>
                <a:effectLst/>
                <a:latin typeface="PT Sans" panose="020B0604020202020204" pitchFamily="34" charset="0"/>
                <a:hlinkClick r:id="rId3"/>
              </a:rPr>
              <a:t>admin@rcpa.org.uk</a:t>
            </a:r>
            <a:endParaRPr lang="en-GB" b="1" i="0" dirty="0">
              <a:solidFill>
                <a:schemeClr val="accent1">
                  <a:lumMod val="50000"/>
                </a:schemeClr>
              </a:solidFill>
              <a:effectLst/>
              <a:latin typeface="PT Sans" panose="020B0604020202020204" pitchFamily="34" charset="0"/>
            </a:endParaRPr>
          </a:p>
          <a:p>
            <a:endParaRPr lang="en-GB" b="1" dirty="0">
              <a:solidFill>
                <a:schemeClr val="accent1">
                  <a:lumMod val="50000"/>
                </a:schemeClr>
              </a:solidFill>
            </a:endParaRPr>
          </a:p>
        </p:txBody>
      </p:sp>
      <p:sp>
        <p:nvSpPr>
          <p:cNvPr id="9" name="TextBox 8">
            <a:extLst>
              <a:ext uri="{FF2B5EF4-FFF2-40B4-BE49-F238E27FC236}">
                <a16:creationId xmlns:a16="http://schemas.microsoft.com/office/drawing/2014/main" id="{C7396DFA-9C2F-905A-12C6-188B69DE96A3}"/>
              </a:ext>
            </a:extLst>
          </p:cNvPr>
          <p:cNvSpPr txBox="1"/>
          <p:nvPr/>
        </p:nvSpPr>
        <p:spPr>
          <a:xfrm>
            <a:off x="6298698" y="3107591"/>
            <a:ext cx="6096000" cy="369332"/>
          </a:xfrm>
          <a:prstGeom prst="rect">
            <a:avLst/>
          </a:prstGeom>
          <a:noFill/>
        </p:spPr>
        <p:txBody>
          <a:bodyPr wrap="square">
            <a:spAutoFit/>
          </a:bodyPr>
          <a:lstStyle/>
          <a:p>
            <a:r>
              <a:rPr lang="en-GB" sz="1800" u="sng" dirty="0">
                <a:solidFill>
                  <a:srgbClr val="0563C1"/>
                </a:solidFill>
                <a:effectLst/>
                <a:latin typeface="Calibri" panose="020F0502020204030204" pitchFamily="34" charset="0"/>
                <a:ea typeface="Calibri" panose="020F0502020204030204" pitchFamily="34" charset="0"/>
                <a:hlinkClick r:id="rId4"/>
              </a:rPr>
              <a:t>somicb.digitalcarehomes@nhs.net</a:t>
            </a:r>
            <a:endParaRPr lang="en-GB" dirty="0"/>
          </a:p>
        </p:txBody>
      </p:sp>
      <p:pic>
        <p:nvPicPr>
          <p:cNvPr id="12" name="Picture 11">
            <a:extLst>
              <a:ext uri="{FF2B5EF4-FFF2-40B4-BE49-F238E27FC236}">
                <a16:creationId xmlns:a16="http://schemas.microsoft.com/office/drawing/2014/main" id="{0D6F4C26-7504-3B3F-D801-8294A1FF4568}"/>
              </a:ext>
            </a:extLst>
          </p:cNvPr>
          <p:cNvPicPr>
            <a:picLocks noChangeAspect="1"/>
          </p:cNvPicPr>
          <p:nvPr/>
        </p:nvPicPr>
        <p:blipFill>
          <a:blip r:embed="rId5"/>
          <a:stretch>
            <a:fillRect/>
          </a:stretch>
        </p:blipFill>
        <p:spPr>
          <a:xfrm>
            <a:off x="3769874" y="2335238"/>
            <a:ext cx="1344740" cy="743801"/>
          </a:xfrm>
          <a:prstGeom prst="rect">
            <a:avLst/>
          </a:prstGeom>
        </p:spPr>
      </p:pic>
      <p:sp>
        <p:nvSpPr>
          <p:cNvPr id="2" name="TextBox 1">
            <a:extLst>
              <a:ext uri="{FF2B5EF4-FFF2-40B4-BE49-F238E27FC236}">
                <a16:creationId xmlns:a16="http://schemas.microsoft.com/office/drawing/2014/main" id="{C9476C7C-005C-2939-CEAA-AEFE124539E1}"/>
              </a:ext>
            </a:extLst>
          </p:cNvPr>
          <p:cNvSpPr txBox="1"/>
          <p:nvPr/>
        </p:nvSpPr>
        <p:spPr>
          <a:xfrm>
            <a:off x="6299361" y="460729"/>
            <a:ext cx="3048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002060"/>
                </a:solidFill>
                <a:latin typeface="Arial Rounded MT Bold"/>
              </a:rPr>
              <a:t>Dan Plummer</a:t>
            </a:r>
          </a:p>
          <a:p>
            <a:r>
              <a:rPr lang="en-GB" b="1" dirty="0">
                <a:solidFill>
                  <a:srgbClr val="002060"/>
                </a:solidFill>
                <a:latin typeface="Arial Rounded MT Bold"/>
              </a:rPr>
              <a:t>Project Delivery Officer</a:t>
            </a:r>
          </a:p>
        </p:txBody>
      </p:sp>
      <p:sp>
        <p:nvSpPr>
          <p:cNvPr id="3" name="TextBox 2">
            <a:extLst>
              <a:ext uri="{FF2B5EF4-FFF2-40B4-BE49-F238E27FC236}">
                <a16:creationId xmlns:a16="http://schemas.microsoft.com/office/drawing/2014/main" id="{A0525F75-CC64-7175-5616-8A619B8915CC}"/>
              </a:ext>
            </a:extLst>
          </p:cNvPr>
          <p:cNvSpPr txBox="1"/>
          <p:nvPr/>
        </p:nvSpPr>
        <p:spPr>
          <a:xfrm>
            <a:off x="6299361" y="2341319"/>
            <a:ext cx="32384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002060"/>
                </a:solidFill>
                <a:latin typeface="Arial Rounded MT Bold"/>
              </a:rPr>
              <a:t>Joe Stapleforth &amp; Beth Mee</a:t>
            </a:r>
          </a:p>
          <a:p>
            <a:r>
              <a:rPr lang="en-GB" b="1" dirty="0">
                <a:solidFill>
                  <a:srgbClr val="002060"/>
                </a:solidFill>
                <a:latin typeface="Arial Rounded MT Bold"/>
              </a:rPr>
              <a:t>Digital Outreach Team</a:t>
            </a:r>
          </a:p>
        </p:txBody>
      </p:sp>
      <p:sp>
        <p:nvSpPr>
          <p:cNvPr id="6" name="TextBox 5">
            <a:extLst>
              <a:ext uri="{FF2B5EF4-FFF2-40B4-BE49-F238E27FC236}">
                <a16:creationId xmlns:a16="http://schemas.microsoft.com/office/drawing/2014/main" id="{807D6549-29ED-E8B7-8651-B9378E7FAF62}"/>
              </a:ext>
            </a:extLst>
          </p:cNvPr>
          <p:cNvSpPr txBox="1"/>
          <p:nvPr/>
        </p:nvSpPr>
        <p:spPr>
          <a:xfrm>
            <a:off x="6252884" y="5332285"/>
            <a:ext cx="5285311" cy="923330"/>
          </a:xfrm>
          <a:prstGeom prst="rect">
            <a:avLst/>
          </a:prstGeom>
          <a:noFill/>
        </p:spPr>
        <p:txBody>
          <a:bodyPr wrap="square">
            <a:spAutoFit/>
          </a:bodyPr>
          <a:lstStyle/>
          <a:p>
            <a:r>
              <a:rPr lang="en-GB" dirty="0">
                <a:hlinkClick r:id="rId6"/>
              </a:rPr>
              <a:t>Digitisation in Social Care (DiSC) - Expression of Interest Form (office.com)</a:t>
            </a:r>
            <a:endParaRPr lang="en-GB" dirty="0"/>
          </a:p>
          <a:p>
            <a:r>
              <a:rPr lang="en-GB" dirty="0">
                <a:hlinkClick r:id="rId7"/>
              </a:rPr>
              <a:t>Digitisationinsocialcare@somerset.gov.uk</a:t>
            </a:r>
            <a:r>
              <a:rPr lang="en-GB" dirty="0"/>
              <a:t> </a:t>
            </a:r>
          </a:p>
        </p:txBody>
      </p:sp>
      <p:pic>
        <p:nvPicPr>
          <p:cNvPr id="8" name="Picture 7" descr="Logo&#10;&#10;Description automatically generated">
            <a:extLst>
              <a:ext uri="{FF2B5EF4-FFF2-40B4-BE49-F238E27FC236}">
                <a16:creationId xmlns:a16="http://schemas.microsoft.com/office/drawing/2014/main" id="{74091F92-71EC-022B-5DAE-7C8E5E852D8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29463" y="4569899"/>
            <a:ext cx="2372859" cy="949640"/>
          </a:xfrm>
          <a:prstGeom prst="rect">
            <a:avLst/>
          </a:prstGeom>
          <a:noFill/>
          <a:ln>
            <a:noFill/>
          </a:ln>
        </p:spPr>
      </p:pic>
      <p:sp>
        <p:nvSpPr>
          <p:cNvPr id="10" name="TextBox 9">
            <a:extLst>
              <a:ext uri="{FF2B5EF4-FFF2-40B4-BE49-F238E27FC236}">
                <a16:creationId xmlns:a16="http://schemas.microsoft.com/office/drawing/2014/main" id="{4B3D2A5D-B1A9-54D9-A06B-7FAEAD2B57C7}"/>
              </a:ext>
            </a:extLst>
          </p:cNvPr>
          <p:cNvSpPr txBox="1"/>
          <p:nvPr/>
        </p:nvSpPr>
        <p:spPr>
          <a:xfrm>
            <a:off x="6298698" y="4307906"/>
            <a:ext cx="23728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002060"/>
                </a:solidFill>
                <a:latin typeface="Arial Rounded MT Bold"/>
              </a:rPr>
              <a:t>DiSC Funding Team</a:t>
            </a:r>
          </a:p>
          <a:p>
            <a:r>
              <a:rPr lang="en-GB" b="1" dirty="0">
                <a:solidFill>
                  <a:srgbClr val="002060"/>
                </a:solidFill>
                <a:latin typeface="Arial Rounded MT Bold"/>
              </a:rPr>
              <a:t>Jo Jones</a:t>
            </a:r>
          </a:p>
          <a:p>
            <a:r>
              <a:rPr lang="en-GB" b="1" dirty="0">
                <a:solidFill>
                  <a:srgbClr val="002060"/>
                </a:solidFill>
                <a:latin typeface="Arial Rounded MT Bold"/>
              </a:rPr>
              <a:t>Maria Tutton</a:t>
            </a:r>
          </a:p>
        </p:txBody>
      </p:sp>
      <p:sp>
        <p:nvSpPr>
          <p:cNvPr id="13" name="TextBox 12">
            <a:extLst>
              <a:ext uri="{FF2B5EF4-FFF2-40B4-BE49-F238E27FC236}">
                <a16:creationId xmlns:a16="http://schemas.microsoft.com/office/drawing/2014/main" id="{67625876-A6F4-8CDA-CF45-63AF7D9387AD}"/>
              </a:ext>
            </a:extLst>
          </p:cNvPr>
          <p:cNvSpPr txBox="1"/>
          <p:nvPr/>
        </p:nvSpPr>
        <p:spPr>
          <a:xfrm>
            <a:off x="0" y="6356665"/>
            <a:ext cx="6651266" cy="369332"/>
          </a:xfrm>
          <a:prstGeom prst="rect">
            <a:avLst/>
          </a:prstGeom>
          <a:noFill/>
        </p:spPr>
        <p:txBody>
          <a:bodyPr wrap="square">
            <a:spAutoFit/>
          </a:bodyPr>
          <a:lstStyle/>
          <a:p>
            <a:r>
              <a:rPr lang="en-GB" b="1" kern="100" dirty="0">
                <a:solidFill>
                  <a:schemeClr val="accent1">
                    <a:lumMod val="50000"/>
                  </a:schemeClr>
                </a:solidFill>
                <a:latin typeface="Ink Free" panose="03080402000500000000" pitchFamily="66" charset="0"/>
                <a:ea typeface="Calibri" panose="020F0502020204030204" pitchFamily="34" charset="0"/>
                <a:cs typeface="Times New Roman" panose="02020603050405020304" pitchFamily="18" charset="0"/>
              </a:rPr>
              <a:t>W</a:t>
            </a:r>
            <a:r>
              <a:rPr lang="en-GB" sz="1800" b="1" kern="100" dirty="0">
                <a:solidFill>
                  <a:schemeClr val="accent1">
                    <a:lumMod val="50000"/>
                  </a:schemeClr>
                </a:solidFill>
                <a:effectLst/>
                <a:latin typeface="Ink Free" panose="03080402000500000000" pitchFamily="66" charset="0"/>
                <a:ea typeface="Calibri" panose="020F0502020204030204" pitchFamily="34" charset="0"/>
                <a:cs typeface="Times New Roman" panose="02020603050405020304" pitchFamily="18" charset="0"/>
              </a:rPr>
              <a:t>e will help </a:t>
            </a:r>
            <a:r>
              <a:rPr lang="en-GB" b="1" kern="100" dirty="0">
                <a:solidFill>
                  <a:schemeClr val="accent1">
                    <a:lumMod val="50000"/>
                  </a:schemeClr>
                </a:solidFill>
                <a:latin typeface="Ink Free" panose="03080402000500000000" pitchFamily="66" charset="0"/>
                <a:ea typeface="Calibri" panose="020F0502020204030204" pitchFamily="34" charset="0"/>
                <a:cs typeface="Times New Roman" panose="02020603050405020304" pitchFamily="18" charset="0"/>
              </a:rPr>
              <a:t>you</a:t>
            </a:r>
            <a:r>
              <a:rPr lang="en-GB" sz="1800" b="1" kern="100" dirty="0">
                <a:solidFill>
                  <a:schemeClr val="accent1">
                    <a:lumMod val="50000"/>
                  </a:schemeClr>
                </a:solidFill>
                <a:effectLst/>
                <a:latin typeface="Ink Free" panose="03080402000500000000" pitchFamily="66" charset="0"/>
                <a:ea typeface="Calibri" panose="020F0502020204030204" pitchFamily="34" charset="0"/>
                <a:cs typeface="Times New Roman" panose="02020603050405020304" pitchFamily="18" charset="0"/>
              </a:rPr>
              <a:t> on </a:t>
            </a:r>
            <a:r>
              <a:rPr lang="en-GB" b="1" kern="100" dirty="0">
                <a:solidFill>
                  <a:schemeClr val="accent1">
                    <a:lumMod val="50000"/>
                  </a:schemeClr>
                </a:solidFill>
                <a:latin typeface="Ink Free" panose="03080402000500000000" pitchFamily="66" charset="0"/>
                <a:ea typeface="Calibri" panose="020F0502020204030204" pitchFamily="34" charset="0"/>
                <a:cs typeface="Times New Roman" panose="02020603050405020304" pitchFamily="18" charset="0"/>
              </a:rPr>
              <a:t>your</a:t>
            </a:r>
            <a:r>
              <a:rPr lang="en-GB" sz="1800" b="1" kern="100" dirty="0">
                <a:solidFill>
                  <a:schemeClr val="accent1">
                    <a:lumMod val="50000"/>
                  </a:schemeClr>
                </a:solidFill>
                <a:effectLst/>
                <a:latin typeface="Ink Free" panose="03080402000500000000" pitchFamily="66" charset="0"/>
                <a:ea typeface="Calibri" panose="020F0502020204030204" pitchFamily="34" charset="0"/>
                <a:cs typeface="Times New Roman" panose="02020603050405020304" pitchFamily="18" charset="0"/>
              </a:rPr>
              <a:t> digital journey.</a:t>
            </a:r>
          </a:p>
        </p:txBody>
      </p:sp>
      <p:pic>
        <p:nvPicPr>
          <p:cNvPr id="11" name="Picture 10">
            <a:extLst>
              <a:ext uri="{FF2B5EF4-FFF2-40B4-BE49-F238E27FC236}">
                <a16:creationId xmlns:a16="http://schemas.microsoft.com/office/drawing/2014/main" id="{710928C5-9C50-75CC-8A27-6A266CC6DB5D}"/>
              </a:ext>
            </a:extLst>
          </p:cNvPr>
          <p:cNvPicPr>
            <a:picLocks noChangeAspect="1"/>
          </p:cNvPicPr>
          <p:nvPr/>
        </p:nvPicPr>
        <p:blipFill>
          <a:blip r:embed="rId9"/>
          <a:stretch>
            <a:fillRect/>
          </a:stretch>
        </p:blipFill>
        <p:spPr>
          <a:xfrm>
            <a:off x="9518036" y="-133937"/>
            <a:ext cx="2447364" cy="1468961"/>
          </a:xfrm>
          <a:prstGeom prst="rect">
            <a:avLst/>
          </a:prstGeom>
        </p:spPr>
      </p:pic>
      <p:grpSp>
        <p:nvGrpSpPr>
          <p:cNvPr id="14" name="Group 13">
            <a:extLst>
              <a:ext uri="{FF2B5EF4-FFF2-40B4-BE49-F238E27FC236}">
                <a16:creationId xmlns:a16="http://schemas.microsoft.com/office/drawing/2014/main" id="{6AAC7148-E678-C71A-CC15-952607F1A78F}"/>
              </a:ext>
            </a:extLst>
          </p:cNvPr>
          <p:cNvGrpSpPr/>
          <p:nvPr/>
        </p:nvGrpSpPr>
        <p:grpSpPr>
          <a:xfrm>
            <a:off x="1193047" y="4141669"/>
            <a:ext cx="2557479" cy="1325511"/>
            <a:chOff x="5520434" y="1858856"/>
            <a:chExt cx="2557479" cy="1325511"/>
          </a:xfrm>
        </p:grpSpPr>
        <p:sp>
          <p:nvSpPr>
            <p:cNvPr id="15" name="Flowchart: Process 14">
              <a:extLst>
                <a:ext uri="{FF2B5EF4-FFF2-40B4-BE49-F238E27FC236}">
                  <a16:creationId xmlns:a16="http://schemas.microsoft.com/office/drawing/2014/main" id="{648BE13E-FC04-5A1E-5323-F60804E46FF2}"/>
                </a:ext>
              </a:extLst>
            </p:cNvPr>
            <p:cNvSpPr/>
            <p:nvPr/>
          </p:nvSpPr>
          <p:spPr>
            <a:xfrm>
              <a:off x="5520434" y="1858856"/>
              <a:ext cx="1599483" cy="1325511"/>
            </a:xfrm>
            <a:prstGeom prst="flowChartProcess">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Digital Social Care Records</a:t>
              </a:r>
            </a:p>
            <a:p>
              <a:pPr algn="ctr"/>
              <a:endParaRPr lang="en-GB" dirty="0">
                <a:solidFill>
                  <a:schemeClr val="bg1"/>
                </a:solidFill>
              </a:endParaRPr>
            </a:p>
          </p:txBody>
        </p:sp>
        <p:sp>
          <p:nvSpPr>
            <p:cNvPr id="16" name="Arrow: Right 15">
              <a:extLst>
                <a:ext uri="{FF2B5EF4-FFF2-40B4-BE49-F238E27FC236}">
                  <a16:creationId xmlns:a16="http://schemas.microsoft.com/office/drawing/2014/main" id="{5EECA3D4-2805-692E-F921-4B629E9D74F4}"/>
                </a:ext>
              </a:extLst>
            </p:cNvPr>
            <p:cNvSpPr/>
            <p:nvPr/>
          </p:nvSpPr>
          <p:spPr>
            <a:xfrm>
              <a:off x="6994907" y="2081781"/>
              <a:ext cx="1083006" cy="809954"/>
            </a:xfrm>
            <a:prstGeom prst="rightArrow">
              <a:avLst/>
            </a:prstGeom>
            <a:solidFill>
              <a:schemeClr val="accent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17" name="Callout: Right Arrow 16">
            <a:extLst>
              <a:ext uri="{FF2B5EF4-FFF2-40B4-BE49-F238E27FC236}">
                <a16:creationId xmlns:a16="http://schemas.microsoft.com/office/drawing/2014/main" id="{C351AB4F-79C7-2AE6-4E5D-EFBB908B375F}"/>
              </a:ext>
            </a:extLst>
          </p:cNvPr>
          <p:cNvSpPr/>
          <p:nvPr/>
        </p:nvSpPr>
        <p:spPr>
          <a:xfrm>
            <a:off x="1215433" y="440926"/>
            <a:ext cx="2430495" cy="1164567"/>
          </a:xfrm>
          <a:prstGeom prst="rightArrowCallout">
            <a:avLst>
              <a:gd name="adj1" fmla="val 23519"/>
              <a:gd name="adj2" fmla="val 26481"/>
              <a:gd name="adj3" fmla="val 50185"/>
              <a:gd name="adj4" fmla="val 64977"/>
            </a:avLst>
          </a:prstGeom>
          <a:solidFill>
            <a:srgbClr val="7030A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Digital Security &amp; Protection Toolkit</a:t>
            </a:r>
          </a:p>
        </p:txBody>
      </p:sp>
      <p:sp>
        <p:nvSpPr>
          <p:cNvPr id="19" name="Flowchart: Process 18">
            <a:extLst>
              <a:ext uri="{FF2B5EF4-FFF2-40B4-BE49-F238E27FC236}">
                <a16:creationId xmlns:a16="http://schemas.microsoft.com/office/drawing/2014/main" id="{A3635A97-5A1D-CC94-7844-A14B1B355461}"/>
              </a:ext>
            </a:extLst>
          </p:cNvPr>
          <p:cNvSpPr/>
          <p:nvPr/>
        </p:nvSpPr>
        <p:spPr>
          <a:xfrm>
            <a:off x="1233142" y="2686533"/>
            <a:ext cx="1599483" cy="537554"/>
          </a:xfrm>
          <a:prstGeom prst="flowChartProcess">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Proxy Access</a:t>
            </a:r>
          </a:p>
        </p:txBody>
      </p:sp>
      <p:sp>
        <p:nvSpPr>
          <p:cNvPr id="20" name="Flowchart: Process 19">
            <a:extLst>
              <a:ext uri="{FF2B5EF4-FFF2-40B4-BE49-F238E27FC236}">
                <a16:creationId xmlns:a16="http://schemas.microsoft.com/office/drawing/2014/main" id="{C61454E3-A5C5-1539-7163-C9789433BEAB}"/>
              </a:ext>
            </a:extLst>
          </p:cNvPr>
          <p:cNvSpPr/>
          <p:nvPr/>
        </p:nvSpPr>
        <p:spPr>
          <a:xfrm>
            <a:off x="1243278" y="2147090"/>
            <a:ext cx="1599483" cy="537554"/>
          </a:xfrm>
          <a:prstGeom prst="flowChartProces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NHS Mail</a:t>
            </a:r>
          </a:p>
        </p:txBody>
      </p:sp>
      <p:sp>
        <p:nvSpPr>
          <p:cNvPr id="22" name="Flowchart: Process 21">
            <a:extLst>
              <a:ext uri="{FF2B5EF4-FFF2-40B4-BE49-F238E27FC236}">
                <a16:creationId xmlns:a16="http://schemas.microsoft.com/office/drawing/2014/main" id="{7CF0D9B6-9FBC-1585-F279-372E8987C6F8}"/>
              </a:ext>
            </a:extLst>
          </p:cNvPr>
          <p:cNvSpPr/>
          <p:nvPr/>
        </p:nvSpPr>
        <p:spPr>
          <a:xfrm>
            <a:off x="1233142" y="2662064"/>
            <a:ext cx="1599483" cy="537554"/>
          </a:xfrm>
          <a:prstGeom prst="flowChartProcess">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Proxy Access</a:t>
            </a:r>
          </a:p>
        </p:txBody>
      </p:sp>
      <p:sp>
        <p:nvSpPr>
          <p:cNvPr id="23" name="Flowchart: Process 22">
            <a:extLst>
              <a:ext uri="{FF2B5EF4-FFF2-40B4-BE49-F238E27FC236}">
                <a16:creationId xmlns:a16="http://schemas.microsoft.com/office/drawing/2014/main" id="{EC5C0412-28B3-C761-B805-F5AF1DF56668}"/>
              </a:ext>
            </a:extLst>
          </p:cNvPr>
          <p:cNvSpPr/>
          <p:nvPr/>
        </p:nvSpPr>
        <p:spPr>
          <a:xfrm>
            <a:off x="1243278" y="2122621"/>
            <a:ext cx="1599483" cy="537554"/>
          </a:xfrm>
          <a:prstGeom prst="flowChartProces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NHS Mail</a:t>
            </a:r>
          </a:p>
        </p:txBody>
      </p:sp>
      <p:sp>
        <p:nvSpPr>
          <p:cNvPr id="24" name="Arrow: Right 23">
            <a:extLst>
              <a:ext uri="{FF2B5EF4-FFF2-40B4-BE49-F238E27FC236}">
                <a16:creationId xmlns:a16="http://schemas.microsoft.com/office/drawing/2014/main" id="{06D40A27-6F63-CF25-6C10-CA3098B59FA5}"/>
              </a:ext>
            </a:extLst>
          </p:cNvPr>
          <p:cNvSpPr/>
          <p:nvPr/>
        </p:nvSpPr>
        <p:spPr>
          <a:xfrm>
            <a:off x="2832625" y="2313035"/>
            <a:ext cx="857395" cy="758700"/>
          </a:xfrm>
          <a:prstGeom prst="rightArrow">
            <a:avLst/>
          </a:prstGeom>
          <a:solidFill>
            <a:schemeClr val="accent2">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9BC0BE25-AF20-5EEA-BCEA-FB399989689D}"/>
              </a:ext>
            </a:extLst>
          </p:cNvPr>
          <p:cNvSpPr/>
          <p:nvPr/>
        </p:nvSpPr>
        <p:spPr>
          <a:xfrm>
            <a:off x="1178386" y="4960723"/>
            <a:ext cx="1593732" cy="977946"/>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Sensor Based Falls Prevention</a:t>
            </a:r>
          </a:p>
        </p:txBody>
      </p:sp>
      <p:sp>
        <p:nvSpPr>
          <p:cNvPr id="26" name="Arrow: Right 25">
            <a:extLst>
              <a:ext uri="{FF2B5EF4-FFF2-40B4-BE49-F238E27FC236}">
                <a16:creationId xmlns:a16="http://schemas.microsoft.com/office/drawing/2014/main" id="{68FBD8B4-F96C-D5AF-F236-E5B1CAAC88D8}"/>
              </a:ext>
            </a:extLst>
          </p:cNvPr>
          <p:cNvSpPr/>
          <p:nvPr/>
        </p:nvSpPr>
        <p:spPr>
          <a:xfrm>
            <a:off x="2772118" y="5044719"/>
            <a:ext cx="978408" cy="809954"/>
          </a:xfrm>
          <a:prstGeom prst="rightArrow">
            <a:avLst/>
          </a:prstGeom>
          <a:solidFill>
            <a:schemeClr val="accent3">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54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llout: Right Arrow 5">
            <a:extLst>
              <a:ext uri="{FF2B5EF4-FFF2-40B4-BE49-F238E27FC236}">
                <a16:creationId xmlns:a16="http://schemas.microsoft.com/office/drawing/2014/main" id="{A272DD7D-CDAD-166C-CFC3-85BFE64A1246}"/>
              </a:ext>
            </a:extLst>
          </p:cNvPr>
          <p:cNvSpPr/>
          <p:nvPr/>
        </p:nvSpPr>
        <p:spPr>
          <a:xfrm>
            <a:off x="1095138" y="1942575"/>
            <a:ext cx="2743199" cy="1164567"/>
          </a:xfrm>
          <a:prstGeom prst="rightArrowCallout">
            <a:avLst>
              <a:gd name="adj1" fmla="val 23519"/>
              <a:gd name="adj2" fmla="val 26481"/>
              <a:gd name="adj3" fmla="val 50185"/>
              <a:gd name="adj4" fmla="val 64977"/>
            </a:avLst>
          </a:prstGeom>
          <a:solidFill>
            <a:srgbClr val="7030A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Digital Security &amp; Protection Toolkit</a:t>
            </a:r>
          </a:p>
        </p:txBody>
      </p:sp>
      <p:sp>
        <p:nvSpPr>
          <p:cNvPr id="11" name="Flowchart: Process 10">
            <a:extLst>
              <a:ext uri="{FF2B5EF4-FFF2-40B4-BE49-F238E27FC236}">
                <a16:creationId xmlns:a16="http://schemas.microsoft.com/office/drawing/2014/main" id="{7EF371A4-650D-A64F-FF43-3B7679C7934F}"/>
              </a:ext>
            </a:extLst>
          </p:cNvPr>
          <p:cNvSpPr/>
          <p:nvPr/>
        </p:nvSpPr>
        <p:spPr>
          <a:xfrm>
            <a:off x="9494904" y="1942573"/>
            <a:ext cx="1599483" cy="1284791"/>
          </a:xfrm>
          <a:prstGeom prst="flowChartProcess">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GP Connect</a:t>
            </a:r>
          </a:p>
        </p:txBody>
      </p:sp>
      <p:sp>
        <p:nvSpPr>
          <p:cNvPr id="13" name="Arrow: Bent-Up 12">
            <a:extLst>
              <a:ext uri="{FF2B5EF4-FFF2-40B4-BE49-F238E27FC236}">
                <a16:creationId xmlns:a16="http://schemas.microsoft.com/office/drawing/2014/main" id="{29337B59-196A-D0E1-4304-6ECC2ABE4B1E}"/>
              </a:ext>
            </a:extLst>
          </p:cNvPr>
          <p:cNvSpPr/>
          <p:nvPr/>
        </p:nvSpPr>
        <p:spPr>
          <a:xfrm rot="5400000" flipV="1">
            <a:off x="8915863" y="2821708"/>
            <a:ext cx="1158082" cy="1969395"/>
          </a:xfrm>
          <a:prstGeom prst="bentUpArrow">
            <a:avLst>
              <a:gd name="adj1" fmla="val 29053"/>
              <a:gd name="adj2" fmla="val 25000"/>
              <a:gd name="adj3" fmla="val 25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C3EA557-5AFF-4B0A-643A-E32FD0EE368D}"/>
              </a:ext>
            </a:extLst>
          </p:cNvPr>
          <p:cNvSpPr/>
          <p:nvPr/>
        </p:nvSpPr>
        <p:spPr>
          <a:xfrm>
            <a:off x="3463432" y="3587534"/>
            <a:ext cx="4756196" cy="977946"/>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Other Technology: Sensor Based Falls Prevention, Movement Sensors</a:t>
            </a:r>
          </a:p>
        </p:txBody>
      </p:sp>
      <p:sp>
        <p:nvSpPr>
          <p:cNvPr id="16" name="Rectangle 15">
            <a:extLst>
              <a:ext uri="{FF2B5EF4-FFF2-40B4-BE49-F238E27FC236}">
                <a16:creationId xmlns:a16="http://schemas.microsoft.com/office/drawing/2014/main" id="{422DD4B7-D129-1CCF-51F5-179D28EE138B}"/>
              </a:ext>
            </a:extLst>
          </p:cNvPr>
          <p:cNvSpPr/>
          <p:nvPr/>
        </p:nvSpPr>
        <p:spPr>
          <a:xfrm>
            <a:off x="3463432" y="4910413"/>
            <a:ext cx="4756196" cy="977946"/>
          </a:xfrm>
          <a:prstGeom prst="rect">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Future NHS Community: Hospital, Ambulance, Community services</a:t>
            </a:r>
          </a:p>
        </p:txBody>
      </p:sp>
      <p:grpSp>
        <p:nvGrpSpPr>
          <p:cNvPr id="8" name="Group 7">
            <a:extLst>
              <a:ext uri="{FF2B5EF4-FFF2-40B4-BE49-F238E27FC236}">
                <a16:creationId xmlns:a16="http://schemas.microsoft.com/office/drawing/2014/main" id="{CA1EDDE0-2ECA-3FA2-BF0F-58E85C2355B1}"/>
              </a:ext>
            </a:extLst>
          </p:cNvPr>
          <p:cNvGrpSpPr/>
          <p:nvPr/>
        </p:nvGrpSpPr>
        <p:grpSpPr>
          <a:xfrm>
            <a:off x="1693508" y="1387043"/>
            <a:ext cx="488374" cy="448336"/>
            <a:chOff x="1159898" y="1377608"/>
            <a:chExt cx="488374" cy="448336"/>
          </a:xfrm>
        </p:grpSpPr>
        <p:sp>
          <p:nvSpPr>
            <p:cNvPr id="17" name="Freeform: Shape 16">
              <a:extLst>
                <a:ext uri="{FF2B5EF4-FFF2-40B4-BE49-F238E27FC236}">
                  <a16:creationId xmlns:a16="http://schemas.microsoft.com/office/drawing/2014/main" id="{2BDE8836-C70C-A6E4-39BA-9C1C7950FE49}"/>
                </a:ext>
              </a:extLst>
            </p:cNvPr>
            <p:cNvSpPr/>
            <p:nvPr/>
          </p:nvSpPr>
          <p:spPr>
            <a:xfrm>
              <a:off x="1159898" y="1377608"/>
              <a:ext cx="448163" cy="448336"/>
            </a:xfrm>
            <a:custGeom>
              <a:avLst/>
              <a:gdLst>
                <a:gd name="connsiteX0" fmla="*/ 47653 w 448163"/>
                <a:gd name="connsiteY0" fmla="*/ 418601 h 448336"/>
                <a:gd name="connsiteX1" fmla="*/ 33654 w 448163"/>
                <a:gd name="connsiteY1" fmla="*/ 421401 h 448336"/>
                <a:gd name="connsiteX2" fmla="*/ 25815 w 448163"/>
                <a:gd name="connsiteY2" fmla="*/ 409642 h 448336"/>
                <a:gd name="connsiteX3" fmla="*/ 33654 w 448163"/>
                <a:gd name="connsiteY3" fmla="*/ 397883 h 448336"/>
                <a:gd name="connsiteX4" fmla="*/ 47653 w 448163"/>
                <a:gd name="connsiteY4" fmla="*/ 400683 h 448336"/>
                <a:gd name="connsiteX5" fmla="*/ 47653 w 448163"/>
                <a:gd name="connsiteY5" fmla="*/ 418601 h 448336"/>
                <a:gd name="connsiteX6" fmla="*/ 442978 w 448163"/>
                <a:gd name="connsiteY6" fmla="*/ 49594 h 448336"/>
                <a:gd name="connsiteX7" fmla="*/ 397622 w 448163"/>
                <a:gd name="connsiteY7" fmla="*/ 94950 h 448336"/>
                <a:gd name="connsiteX8" fmla="*/ 361786 w 448163"/>
                <a:gd name="connsiteY8" fmla="*/ 85431 h 448336"/>
                <a:gd name="connsiteX9" fmla="*/ 352826 w 448163"/>
                <a:gd name="connsiteY9" fmla="*/ 50154 h 448336"/>
                <a:gd name="connsiteX10" fmla="*/ 398182 w 448163"/>
                <a:gd name="connsiteY10" fmla="*/ 4798 h 448336"/>
                <a:gd name="connsiteX11" fmla="*/ 319789 w 448163"/>
                <a:gd name="connsiteY11" fmla="*/ 19916 h 448336"/>
                <a:gd name="connsiteX12" fmla="*/ 297391 w 448163"/>
                <a:gd name="connsiteY12" fmla="*/ 96630 h 448336"/>
                <a:gd name="connsiteX13" fmla="*/ 11816 w 448163"/>
                <a:gd name="connsiteY13" fmla="*/ 382205 h 448336"/>
                <a:gd name="connsiteX14" fmla="*/ 1177 w 448163"/>
                <a:gd name="connsiteY14" fmla="*/ 419721 h 448336"/>
                <a:gd name="connsiteX15" fmla="*/ 28615 w 448163"/>
                <a:gd name="connsiteY15" fmla="*/ 447159 h 448336"/>
                <a:gd name="connsiteX16" fmla="*/ 66131 w 448163"/>
                <a:gd name="connsiteY16" fmla="*/ 436520 h 448336"/>
                <a:gd name="connsiteX17" fmla="*/ 351707 w 448163"/>
                <a:gd name="connsiteY17" fmla="*/ 150945 h 448336"/>
                <a:gd name="connsiteX18" fmla="*/ 428420 w 448163"/>
                <a:gd name="connsiteY18" fmla="*/ 128547 h 448336"/>
                <a:gd name="connsiteX19" fmla="*/ 442978 w 448163"/>
                <a:gd name="connsiteY19" fmla="*/ 49594 h 44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163" h="448336">
                  <a:moveTo>
                    <a:pt x="47653" y="418601"/>
                  </a:moveTo>
                  <a:cubicBezTo>
                    <a:pt x="43733" y="422521"/>
                    <a:pt x="38694" y="423641"/>
                    <a:pt x="33654" y="421401"/>
                  </a:cubicBezTo>
                  <a:cubicBezTo>
                    <a:pt x="28615" y="419161"/>
                    <a:pt x="25815" y="414682"/>
                    <a:pt x="25815" y="409642"/>
                  </a:cubicBezTo>
                  <a:cubicBezTo>
                    <a:pt x="25815" y="404603"/>
                    <a:pt x="29175" y="399563"/>
                    <a:pt x="33654" y="397883"/>
                  </a:cubicBezTo>
                  <a:cubicBezTo>
                    <a:pt x="38694" y="395643"/>
                    <a:pt x="43733" y="396763"/>
                    <a:pt x="47653" y="400683"/>
                  </a:cubicBezTo>
                  <a:cubicBezTo>
                    <a:pt x="52693" y="405163"/>
                    <a:pt x="52693" y="413562"/>
                    <a:pt x="47653" y="418601"/>
                  </a:cubicBezTo>
                  <a:close/>
                  <a:moveTo>
                    <a:pt x="442978" y="49594"/>
                  </a:moveTo>
                  <a:lnTo>
                    <a:pt x="397622" y="94950"/>
                  </a:lnTo>
                  <a:lnTo>
                    <a:pt x="361786" y="85431"/>
                  </a:lnTo>
                  <a:lnTo>
                    <a:pt x="352826" y="50154"/>
                  </a:lnTo>
                  <a:lnTo>
                    <a:pt x="398182" y="4798"/>
                  </a:lnTo>
                  <a:cubicBezTo>
                    <a:pt x="371305" y="-5282"/>
                    <a:pt x="341067" y="878"/>
                    <a:pt x="319789" y="19916"/>
                  </a:cubicBezTo>
                  <a:cubicBezTo>
                    <a:pt x="298511" y="39515"/>
                    <a:pt x="290112" y="68632"/>
                    <a:pt x="297391" y="96630"/>
                  </a:cubicBezTo>
                  <a:lnTo>
                    <a:pt x="11816" y="382205"/>
                  </a:lnTo>
                  <a:cubicBezTo>
                    <a:pt x="1737" y="391724"/>
                    <a:pt x="-2183" y="406283"/>
                    <a:pt x="1177" y="419721"/>
                  </a:cubicBezTo>
                  <a:cubicBezTo>
                    <a:pt x="4537" y="433160"/>
                    <a:pt x="15176" y="443799"/>
                    <a:pt x="28615" y="447159"/>
                  </a:cubicBezTo>
                  <a:cubicBezTo>
                    <a:pt x="42054" y="450519"/>
                    <a:pt x="56052" y="446599"/>
                    <a:pt x="66131" y="436520"/>
                  </a:cubicBezTo>
                  <a:lnTo>
                    <a:pt x="351707" y="150945"/>
                  </a:lnTo>
                  <a:cubicBezTo>
                    <a:pt x="379704" y="158224"/>
                    <a:pt x="408821" y="149825"/>
                    <a:pt x="428420" y="128547"/>
                  </a:cubicBezTo>
                  <a:cubicBezTo>
                    <a:pt x="447458" y="107269"/>
                    <a:pt x="453618" y="76471"/>
                    <a:pt x="442978" y="49594"/>
                  </a:cubicBezTo>
                  <a:close/>
                </a:path>
              </a:pathLst>
            </a:custGeom>
            <a:solidFill>
              <a:srgbClr val="7030A0"/>
            </a:solidFill>
            <a:ln w="5556"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D8C63E44-077C-260F-32FE-656A2692BC7C}"/>
                </a:ext>
              </a:extLst>
            </p:cNvPr>
            <p:cNvSpPr/>
            <p:nvPr/>
          </p:nvSpPr>
          <p:spPr>
            <a:xfrm>
              <a:off x="1438220" y="1595709"/>
              <a:ext cx="210052" cy="210285"/>
            </a:xfrm>
            <a:custGeom>
              <a:avLst/>
              <a:gdLst>
                <a:gd name="connsiteX0" fmla="*/ 202702 w 210052"/>
                <a:gd name="connsiteY0" fmla="*/ 144467 h 210285"/>
                <a:gd name="connsiteX1" fmla="*/ 58235 w 210052"/>
                <a:gd name="connsiteY1" fmla="*/ 0 h 210285"/>
                <a:gd name="connsiteX2" fmla="*/ 0 w 210052"/>
                <a:gd name="connsiteY2" fmla="*/ 58235 h 210285"/>
                <a:gd name="connsiteX3" fmla="*/ 139988 w 210052"/>
                <a:gd name="connsiteY3" fmla="*/ 198223 h 210285"/>
                <a:gd name="connsiteX4" fmla="*/ 145027 w 210052"/>
                <a:gd name="connsiteY4" fmla="*/ 203262 h 210285"/>
                <a:gd name="connsiteX5" fmla="*/ 145587 w 210052"/>
                <a:gd name="connsiteY5" fmla="*/ 202702 h 210285"/>
                <a:gd name="connsiteX6" fmla="*/ 198223 w 210052"/>
                <a:gd name="connsiteY6" fmla="*/ 198223 h 210285"/>
                <a:gd name="connsiteX7" fmla="*/ 202702 w 210052"/>
                <a:gd name="connsiteY7" fmla="*/ 144467 h 210285"/>
                <a:gd name="connsiteX8" fmla="*/ 202702 w 210052"/>
                <a:gd name="connsiteY8" fmla="*/ 144467 h 2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52" h="210285">
                  <a:moveTo>
                    <a:pt x="202702" y="144467"/>
                  </a:moveTo>
                  <a:lnTo>
                    <a:pt x="58235" y="0"/>
                  </a:lnTo>
                  <a:lnTo>
                    <a:pt x="0" y="58235"/>
                  </a:lnTo>
                  <a:lnTo>
                    <a:pt x="139988" y="198223"/>
                  </a:lnTo>
                  <a:lnTo>
                    <a:pt x="145027" y="203262"/>
                  </a:lnTo>
                  <a:lnTo>
                    <a:pt x="145587" y="202702"/>
                  </a:lnTo>
                  <a:cubicBezTo>
                    <a:pt x="161826" y="214461"/>
                    <a:pt x="184224" y="212221"/>
                    <a:pt x="198223" y="198223"/>
                  </a:cubicBezTo>
                  <a:cubicBezTo>
                    <a:pt x="212221" y="183664"/>
                    <a:pt x="213901" y="161266"/>
                    <a:pt x="202702" y="144467"/>
                  </a:cubicBezTo>
                  <a:lnTo>
                    <a:pt x="202702" y="144467"/>
                  </a:lnTo>
                  <a:close/>
                </a:path>
              </a:pathLst>
            </a:custGeom>
            <a:solidFill>
              <a:srgbClr val="7030A0"/>
            </a:solidFill>
            <a:ln w="5556"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A82CF91-2E42-5D63-7E98-163E2A5ACD13}"/>
                </a:ext>
              </a:extLst>
            </p:cNvPr>
            <p:cNvSpPr/>
            <p:nvPr/>
          </p:nvSpPr>
          <p:spPr>
            <a:xfrm>
              <a:off x="1227673" y="1377608"/>
              <a:ext cx="188703" cy="188703"/>
            </a:xfrm>
            <a:custGeom>
              <a:avLst/>
              <a:gdLst>
                <a:gd name="connsiteX0" fmla="*/ 81753 w 188703"/>
                <a:gd name="connsiteY0" fmla="*/ 66074 h 188703"/>
                <a:gd name="connsiteX1" fmla="*/ 82313 w 188703"/>
                <a:gd name="connsiteY1" fmla="*/ 65514 h 188703"/>
                <a:gd name="connsiteX2" fmla="*/ 67754 w 188703"/>
                <a:gd name="connsiteY2" fmla="*/ 38637 h 188703"/>
                <a:gd name="connsiteX3" fmla="*/ 19598 w 188703"/>
                <a:gd name="connsiteY3" fmla="*/ 0 h 188703"/>
                <a:gd name="connsiteX4" fmla="*/ 0 w 188703"/>
                <a:gd name="connsiteY4" fmla="*/ 19598 h 188703"/>
                <a:gd name="connsiteX5" fmla="*/ 38637 w 188703"/>
                <a:gd name="connsiteY5" fmla="*/ 67754 h 188703"/>
                <a:gd name="connsiteX6" fmla="*/ 65514 w 188703"/>
                <a:gd name="connsiteY6" fmla="*/ 82313 h 188703"/>
                <a:gd name="connsiteX7" fmla="*/ 66074 w 188703"/>
                <a:gd name="connsiteY7" fmla="*/ 81753 h 188703"/>
                <a:gd name="connsiteX8" fmla="*/ 173025 w 188703"/>
                <a:gd name="connsiteY8" fmla="*/ 188704 h 188703"/>
                <a:gd name="connsiteX9" fmla="*/ 188704 w 188703"/>
                <a:gd name="connsiteY9" fmla="*/ 173025 h 1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703" h="188703">
                  <a:moveTo>
                    <a:pt x="81753" y="66074"/>
                  </a:moveTo>
                  <a:lnTo>
                    <a:pt x="82313" y="65514"/>
                  </a:lnTo>
                  <a:lnTo>
                    <a:pt x="67754" y="38637"/>
                  </a:lnTo>
                  <a:lnTo>
                    <a:pt x="19598" y="0"/>
                  </a:lnTo>
                  <a:lnTo>
                    <a:pt x="0" y="19598"/>
                  </a:lnTo>
                  <a:lnTo>
                    <a:pt x="38637" y="67754"/>
                  </a:lnTo>
                  <a:lnTo>
                    <a:pt x="65514" y="82313"/>
                  </a:lnTo>
                  <a:lnTo>
                    <a:pt x="66074" y="81753"/>
                  </a:lnTo>
                  <a:lnTo>
                    <a:pt x="173025" y="188704"/>
                  </a:lnTo>
                  <a:lnTo>
                    <a:pt x="188704" y="173025"/>
                  </a:lnTo>
                  <a:close/>
                </a:path>
              </a:pathLst>
            </a:custGeom>
            <a:solidFill>
              <a:srgbClr val="7030A0"/>
            </a:solidFill>
            <a:ln w="5556" cap="flat">
              <a:noFill/>
              <a:prstDash val="solid"/>
              <a:miter/>
            </a:ln>
          </p:spPr>
          <p:txBody>
            <a:bodyPr rtlCol="0" anchor="ctr"/>
            <a:lstStyle/>
            <a:p>
              <a:endParaRPr lang="en-GB"/>
            </a:p>
          </p:txBody>
        </p:sp>
      </p:grpSp>
      <p:pic>
        <p:nvPicPr>
          <p:cNvPr id="20" name="Graphic 19" descr="Email with solid fill">
            <a:extLst>
              <a:ext uri="{FF2B5EF4-FFF2-40B4-BE49-F238E27FC236}">
                <a16:creationId xmlns:a16="http://schemas.microsoft.com/office/drawing/2014/main" id="{258C684C-6D21-A265-CD1A-76166DF5BB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53988" y="1297825"/>
            <a:ext cx="537553" cy="537553"/>
          </a:xfrm>
          <a:prstGeom prst="rect">
            <a:avLst/>
          </a:prstGeom>
        </p:spPr>
      </p:pic>
      <p:pic>
        <p:nvPicPr>
          <p:cNvPr id="21" name="Graphic 20" descr="Open folder with solid fill">
            <a:extLst>
              <a:ext uri="{FF2B5EF4-FFF2-40B4-BE49-F238E27FC236}">
                <a16:creationId xmlns:a16="http://schemas.microsoft.com/office/drawing/2014/main" id="{8627FBE5-5632-2CF7-F9B0-E0109A2AA4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347432" y="1293171"/>
            <a:ext cx="537553" cy="537553"/>
          </a:xfrm>
          <a:prstGeom prst="rect">
            <a:avLst/>
          </a:prstGeom>
        </p:spPr>
      </p:pic>
      <p:pic>
        <p:nvPicPr>
          <p:cNvPr id="22" name="Graphic 21" descr="Unlock with solid fill">
            <a:extLst>
              <a:ext uri="{FF2B5EF4-FFF2-40B4-BE49-F238E27FC236}">
                <a16:creationId xmlns:a16="http://schemas.microsoft.com/office/drawing/2014/main" id="{471AF186-4D9A-5689-418A-EE15236CED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54530" y="1297825"/>
            <a:ext cx="537553" cy="537553"/>
          </a:xfrm>
          <a:prstGeom prst="rect">
            <a:avLst/>
          </a:prstGeom>
        </p:spPr>
      </p:pic>
      <p:pic>
        <p:nvPicPr>
          <p:cNvPr id="23" name="Graphic 22" descr="Siren with solid fill">
            <a:extLst>
              <a:ext uri="{FF2B5EF4-FFF2-40B4-BE49-F238E27FC236}">
                <a16:creationId xmlns:a16="http://schemas.microsoft.com/office/drawing/2014/main" id="{0B99CEB1-2C99-4CDF-73CE-EFD6EA7ECB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71878" y="3742462"/>
            <a:ext cx="660964" cy="660964"/>
          </a:xfrm>
          <a:prstGeom prst="rect">
            <a:avLst/>
          </a:prstGeom>
        </p:spPr>
      </p:pic>
      <p:pic>
        <p:nvPicPr>
          <p:cNvPr id="24" name="Graphic 23" descr="Group of men with solid fill">
            <a:extLst>
              <a:ext uri="{FF2B5EF4-FFF2-40B4-BE49-F238E27FC236}">
                <a16:creationId xmlns:a16="http://schemas.microsoft.com/office/drawing/2014/main" id="{6F31EBB5-4462-6055-BD83-D89CB00DD20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34163" y="4995915"/>
            <a:ext cx="660965" cy="660965"/>
          </a:xfrm>
          <a:prstGeom prst="rect">
            <a:avLst/>
          </a:prstGeom>
        </p:spPr>
      </p:pic>
      <p:sp>
        <p:nvSpPr>
          <p:cNvPr id="25" name="Title 1">
            <a:extLst>
              <a:ext uri="{FF2B5EF4-FFF2-40B4-BE49-F238E27FC236}">
                <a16:creationId xmlns:a16="http://schemas.microsoft.com/office/drawing/2014/main" id="{2E54DDC8-8AFF-58E0-5BF3-63C8C06038A6}"/>
              </a:ext>
            </a:extLst>
          </p:cNvPr>
          <p:cNvSpPr txBox="1">
            <a:spLocks/>
          </p:cNvSpPr>
          <p:nvPr/>
        </p:nvSpPr>
        <p:spPr>
          <a:xfrm>
            <a:off x="515945" y="330008"/>
            <a:ext cx="9144000" cy="80995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cs typeface="Arial" panose="020B0604020202020204" pitchFamily="34" charset="0"/>
              </a:rPr>
              <a:t>Your Digital Journey</a:t>
            </a:r>
          </a:p>
        </p:txBody>
      </p:sp>
      <p:pic>
        <p:nvPicPr>
          <p:cNvPr id="26" name="Graphic 25" descr="Doctor male with solid fill">
            <a:extLst>
              <a:ext uri="{FF2B5EF4-FFF2-40B4-BE49-F238E27FC236}">
                <a16:creationId xmlns:a16="http://schemas.microsoft.com/office/drawing/2014/main" id="{6E8B4A5C-D6BC-9F00-0A3D-21431CC80F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025868" y="1306969"/>
            <a:ext cx="537554" cy="537554"/>
          </a:xfrm>
          <a:prstGeom prst="rect">
            <a:avLst/>
          </a:prstGeom>
        </p:spPr>
      </p:pic>
      <p:sp>
        <p:nvSpPr>
          <p:cNvPr id="29" name="Arrow: Bent-Up 28">
            <a:extLst>
              <a:ext uri="{FF2B5EF4-FFF2-40B4-BE49-F238E27FC236}">
                <a16:creationId xmlns:a16="http://schemas.microsoft.com/office/drawing/2014/main" id="{EEC93B44-E86E-2B46-F980-DB166423973D}"/>
              </a:ext>
            </a:extLst>
          </p:cNvPr>
          <p:cNvSpPr/>
          <p:nvPr/>
        </p:nvSpPr>
        <p:spPr>
          <a:xfrm rot="5400000" flipV="1">
            <a:off x="8803871" y="3945692"/>
            <a:ext cx="1372098" cy="1969395"/>
          </a:xfrm>
          <a:prstGeom prst="bentUp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66C596F5-A071-66FF-7603-9326D46C2D66}"/>
              </a:ext>
            </a:extLst>
          </p:cNvPr>
          <p:cNvGrpSpPr/>
          <p:nvPr/>
        </p:nvGrpSpPr>
        <p:grpSpPr>
          <a:xfrm>
            <a:off x="3931989" y="1942574"/>
            <a:ext cx="2639702" cy="1164567"/>
            <a:chOff x="3431858" y="1929140"/>
            <a:chExt cx="2443283" cy="1076997"/>
          </a:xfrm>
        </p:grpSpPr>
        <p:sp>
          <p:nvSpPr>
            <p:cNvPr id="10" name="Flowchart: Process 9">
              <a:extLst>
                <a:ext uri="{FF2B5EF4-FFF2-40B4-BE49-F238E27FC236}">
                  <a16:creationId xmlns:a16="http://schemas.microsoft.com/office/drawing/2014/main" id="{ED9E1E29-222E-C7DA-7500-CFD85D0A6305}"/>
                </a:ext>
              </a:extLst>
            </p:cNvPr>
            <p:cNvSpPr/>
            <p:nvPr/>
          </p:nvSpPr>
          <p:spPr>
            <a:xfrm>
              <a:off x="3431858" y="2468583"/>
              <a:ext cx="1599483" cy="537554"/>
            </a:xfrm>
            <a:prstGeom prst="flowChartProcess">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Proxy Access</a:t>
              </a:r>
            </a:p>
          </p:txBody>
        </p:sp>
        <p:sp>
          <p:nvSpPr>
            <p:cNvPr id="30" name="Flowchart: Process 29">
              <a:extLst>
                <a:ext uri="{FF2B5EF4-FFF2-40B4-BE49-F238E27FC236}">
                  <a16:creationId xmlns:a16="http://schemas.microsoft.com/office/drawing/2014/main" id="{484323D5-3D49-9054-70B2-8DF464EA72B2}"/>
                </a:ext>
              </a:extLst>
            </p:cNvPr>
            <p:cNvSpPr/>
            <p:nvPr/>
          </p:nvSpPr>
          <p:spPr>
            <a:xfrm>
              <a:off x="3441994" y="1929140"/>
              <a:ext cx="1599483" cy="537554"/>
            </a:xfrm>
            <a:prstGeom prst="flowChartProces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NHS Mail</a:t>
              </a:r>
            </a:p>
          </p:txBody>
        </p:sp>
        <p:sp>
          <p:nvSpPr>
            <p:cNvPr id="31" name="Arrow: Right 30">
              <a:extLst>
                <a:ext uri="{FF2B5EF4-FFF2-40B4-BE49-F238E27FC236}">
                  <a16:creationId xmlns:a16="http://schemas.microsoft.com/office/drawing/2014/main" id="{CD82AA6C-7222-9F13-31DE-91468C6D60D8}"/>
                </a:ext>
              </a:extLst>
            </p:cNvPr>
            <p:cNvSpPr/>
            <p:nvPr/>
          </p:nvSpPr>
          <p:spPr>
            <a:xfrm>
              <a:off x="5017746" y="2077527"/>
              <a:ext cx="857395" cy="758700"/>
            </a:xfrm>
            <a:prstGeom prst="rightArrow">
              <a:avLst/>
            </a:prstGeom>
            <a:solidFill>
              <a:schemeClr val="accent2">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7528B0B3-FD48-5D14-2C77-44F56D483DFA}"/>
              </a:ext>
            </a:extLst>
          </p:cNvPr>
          <p:cNvGrpSpPr/>
          <p:nvPr/>
        </p:nvGrpSpPr>
        <p:grpSpPr>
          <a:xfrm>
            <a:off x="6742321" y="1942573"/>
            <a:ext cx="2577891" cy="1164568"/>
            <a:chOff x="5905748" y="1904474"/>
            <a:chExt cx="2577891" cy="1233710"/>
          </a:xfrm>
        </p:grpSpPr>
        <p:sp>
          <p:nvSpPr>
            <p:cNvPr id="12" name="Flowchart: Process 11">
              <a:extLst>
                <a:ext uri="{FF2B5EF4-FFF2-40B4-BE49-F238E27FC236}">
                  <a16:creationId xmlns:a16="http://schemas.microsoft.com/office/drawing/2014/main" id="{D326D586-4FA6-2E24-C932-6C84FC0EE7AD}"/>
                </a:ext>
              </a:extLst>
            </p:cNvPr>
            <p:cNvSpPr/>
            <p:nvPr/>
          </p:nvSpPr>
          <p:spPr>
            <a:xfrm>
              <a:off x="5905748" y="1904474"/>
              <a:ext cx="1599483" cy="1233710"/>
            </a:xfrm>
            <a:prstGeom prst="flowChartProcess">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Digital Social Care Records</a:t>
              </a:r>
            </a:p>
          </p:txBody>
        </p:sp>
        <p:sp>
          <p:nvSpPr>
            <p:cNvPr id="32" name="Arrow: Right 31">
              <a:extLst>
                <a:ext uri="{FF2B5EF4-FFF2-40B4-BE49-F238E27FC236}">
                  <a16:creationId xmlns:a16="http://schemas.microsoft.com/office/drawing/2014/main" id="{3EE56968-E90D-E4F5-8D49-5247C83A01CF}"/>
                </a:ext>
              </a:extLst>
            </p:cNvPr>
            <p:cNvSpPr/>
            <p:nvPr/>
          </p:nvSpPr>
          <p:spPr>
            <a:xfrm>
              <a:off x="7505231" y="2051704"/>
              <a:ext cx="978408" cy="809954"/>
            </a:xfrm>
            <a:prstGeom prst="rightArrow">
              <a:avLst/>
            </a:prstGeom>
            <a:solidFill>
              <a:schemeClr val="accent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2" name="Picture 2">
            <a:extLst>
              <a:ext uri="{FF2B5EF4-FFF2-40B4-BE49-F238E27FC236}">
                <a16:creationId xmlns:a16="http://schemas.microsoft.com/office/drawing/2014/main" id="{0C2FB598-AFA4-067B-46A5-47B553476CF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11314" y="-220338"/>
            <a:ext cx="2908898" cy="17422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3C70E5BB-FC51-904C-1070-17A32E84046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48462" y="38414"/>
            <a:ext cx="908356" cy="5031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A white dragon head in a hexagon shape&#10;&#10;Description automatically generated">
            <a:extLst>
              <a:ext uri="{FF2B5EF4-FFF2-40B4-BE49-F238E27FC236}">
                <a16:creationId xmlns:a16="http://schemas.microsoft.com/office/drawing/2014/main" id="{9E40F57F-A434-F203-875C-339CFD03142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82559" y="489159"/>
            <a:ext cx="674259" cy="76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731172"/>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768D52F7-D42A-4A29-BBE3-C46DE7DFDC2D}"/>
    </a:ext>
  </a:extLst>
</a:theme>
</file>

<file path=ppt/theme/theme3.xml><?xml version="1.0" encoding="utf-8"?>
<a:theme xmlns:a="http://schemas.openxmlformats.org/drawingml/2006/main" name="4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551A0330-7290-4812-8D06-B26F8F0B52CB}"/>
    </a:ext>
  </a:ext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5.xml><?xml version="1.0" encoding="utf-8"?>
<a:theme xmlns:a="http://schemas.openxmlformats.org/drawingml/2006/main" name="1_Slide 1">
  <a:themeElements>
    <a:clrScheme name="Somerset Council">
      <a:dk1>
        <a:srgbClr val="011E41"/>
      </a:dk1>
      <a:lt1>
        <a:sysClr val="window" lastClr="FFFFFF"/>
      </a:lt1>
      <a:dk2>
        <a:srgbClr val="006072"/>
      </a:dk2>
      <a:lt2>
        <a:srgbClr val="F5CE3E"/>
      </a:lt2>
      <a:accent1>
        <a:srgbClr val="76BC21"/>
      </a:accent1>
      <a:accent2>
        <a:srgbClr val="19D3C5"/>
      </a:accent2>
      <a:accent3>
        <a:srgbClr val="006E43"/>
      </a:accent3>
      <a:accent4>
        <a:srgbClr val="722282"/>
      </a:accent4>
      <a:accent5>
        <a:srgbClr val="9F2241"/>
      </a:accent5>
      <a:accent6>
        <a:srgbClr val="FF6C0E"/>
      </a:accent6>
      <a:hlink>
        <a:srgbClr val="006E43"/>
      </a:hlink>
      <a:folHlink>
        <a:srgbClr val="011E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E770111E-B486-4EAA-A02F-8D9CFC3B854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7b6b569b-509a-467d-b105-d97728d3fc11"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TaxCatchAll xmlns="3e24bc36-2db9-4dd4-83ef-e2c9c598d6d6" xsi:nil="true"/>
    <lcf76f155ced4ddcb4097134ff3c332f xmlns="385d646e-eb26-485a-9e18-75e3ebe6e7b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5CDBC3650391747837A1C3E839AD6FA" ma:contentTypeVersion="17" ma:contentTypeDescription="Create a new document." ma:contentTypeScope="" ma:versionID="4c8095bb4b6dec07851109469ad9cc88">
  <xsd:schema xmlns:xsd="http://www.w3.org/2001/XMLSchema" xmlns:xs="http://www.w3.org/2001/XMLSchema" xmlns:p="http://schemas.microsoft.com/office/2006/metadata/properties" xmlns:ns2="385d646e-eb26-485a-9e18-75e3ebe6e7b4" xmlns:ns3="7dc008a5-5ed2-4e05-8ecd-f2383eab7cb2" xmlns:ns4="3e24bc36-2db9-4dd4-83ef-e2c9c598d6d6" targetNamespace="http://schemas.microsoft.com/office/2006/metadata/properties" ma:root="true" ma:fieldsID="df8b3c7322b8ed7cbfd882aa8b4e355d" ns2:_="" ns3:_="" ns4:_="">
    <xsd:import namespace="385d646e-eb26-485a-9e18-75e3ebe6e7b4"/>
    <xsd:import namespace="7dc008a5-5ed2-4e05-8ecd-f2383eab7cb2"/>
    <xsd:import namespace="3e24bc36-2db9-4dd4-83ef-e2c9c598d6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5d646e-eb26-485a-9e18-75e3ebe6e7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6b569b-509a-467d-b105-d97728d3f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c008a5-5ed2-4e05-8ecd-f2383eab7c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24bc36-2db9-4dd4-83ef-e2c9c598d6d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0af78cc-2973-4a23-bd92-945edf927c43}" ma:internalName="TaxCatchAll" ma:showField="CatchAllData" ma:web="3e24bc36-2db9-4dd4-83ef-e2c9c598d6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DA7313-44E0-41AC-84A0-8C0FC0850ACA}">
  <ds:schemaRefs>
    <ds:schemaRef ds:uri="Microsoft.SharePoint.Taxonomy.ContentTypeSync"/>
  </ds:schemaRefs>
</ds:datastoreItem>
</file>

<file path=customXml/itemProps2.xml><?xml version="1.0" encoding="utf-8"?>
<ds:datastoreItem xmlns:ds="http://schemas.openxmlformats.org/officeDocument/2006/customXml" ds:itemID="{85B57C8C-5C4E-47D2-B088-B7D4D4A7FE5A}">
  <ds:schemaRefs>
    <ds:schemaRef ds:uri="5b780130-41df-4d17-8a46-6183b1f9f329"/>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3773ccf5-1a66-421c-9cfd-a1f8b93b8553"/>
    <ds:schemaRef ds:uri="http://purl.org/dc/dcmitype/"/>
    <ds:schemaRef ds:uri="http://purl.org/dc/terms/"/>
    <ds:schemaRef ds:uri="3e24bc36-2db9-4dd4-83ef-e2c9c598d6d6"/>
    <ds:schemaRef ds:uri="385d646e-eb26-485a-9e18-75e3ebe6e7b4"/>
  </ds:schemaRefs>
</ds:datastoreItem>
</file>

<file path=customXml/itemProps3.xml><?xml version="1.0" encoding="utf-8"?>
<ds:datastoreItem xmlns:ds="http://schemas.openxmlformats.org/officeDocument/2006/customXml" ds:itemID="{C59ED38E-9200-4BB7-89CA-662C7F6AE5C4}">
  <ds:schemaRefs>
    <ds:schemaRef ds:uri="http://schemas.microsoft.com/sharepoint/v3/contenttype/forms"/>
  </ds:schemaRefs>
</ds:datastoreItem>
</file>

<file path=customXml/itemProps4.xml><?xml version="1.0" encoding="utf-8"?>
<ds:datastoreItem xmlns:ds="http://schemas.openxmlformats.org/officeDocument/2006/customXml" ds:itemID="{50D70302-060F-4FE7-9A39-A113C547E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5d646e-eb26-485a-9e18-75e3ebe6e7b4"/>
    <ds:schemaRef ds:uri="7dc008a5-5ed2-4e05-8ecd-f2383eab7cb2"/>
    <ds:schemaRef ds:uri="3e24bc36-2db9-4dd4-83ef-e2c9c598d6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d396678-c698-4451-b9ab-bac3c3310917}" enabled="1" method="Privileged" siteId="{b524f606-f77a-4aa2-8da2-fe70343b0cce}" removed="0"/>
</clbl:labelList>
</file>

<file path=docProps/app.xml><?xml version="1.0" encoding="utf-8"?>
<Properties xmlns="http://schemas.openxmlformats.org/officeDocument/2006/extended-properties" xmlns:vt="http://schemas.openxmlformats.org/officeDocument/2006/docPropsVTypes">
  <Template>office theme</Template>
  <TotalTime>136</TotalTime>
  <Words>673</Words>
  <Application>Microsoft Office PowerPoint</Application>
  <PresentationFormat>Widescreen</PresentationFormat>
  <Paragraphs>95</Paragraphs>
  <Slides>8</Slides>
  <Notes>3</Notes>
  <HiddenSlides>0</HiddenSlides>
  <MMClips>1</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8</vt:i4>
      </vt:variant>
    </vt:vector>
  </HeadingPairs>
  <TitlesOfParts>
    <vt:vector size="24" baseType="lpstr">
      <vt:lpstr>Arial</vt:lpstr>
      <vt:lpstr>Arial Rounded MT Bold</vt:lpstr>
      <vt:lpstr>Calibri</vt:lpstr>
      <vt:lpstr>Calibri Light</vt:lpstr>
      <vt:lpstr>Courier New</vt:lpstr>
      <vt:lpstr>Ink Free</vt:lpstr>
      <vt:lpstr>PT Sans</vt:lpstr>
      <vt:lpstr>Tw Cen MT</vt:lpstr>
      <vt:lpstr>Tw Cen MT Condensed</vt:lpstr>
      <vt:lpstr>Wingdings</vt:lpstr>
      <vt:lpstr>Wingdings 3</vt:lpstr>
      <vt:lpstr>office theme</vt:lpstr>
      <vt:lpstr>5_Slide 1</vt:lpstr>
      <vt:lpstr>4_Slide 1</vt:lpstr>
      <vt:lpstr>Integral</vt:lpstr>
      <vt:lpstr>1_Slide 1</vt:lpstr>
      <vt:lpstr>PowerPoint Presentation</vt:lpstr>
      <vt:lpstr>PowerPoint Presentation</vt:lpstr>
      <vt:lpstr>DSCR in action in Somerset</vt:lpstr>
      <vt:lpstr>Sensor Based Falls Detection &amp; Prevention</vt:lpstr>
      <vt:lpstr>GP Connect</vt:lpstr>
      <vt:lpstr>Benefits feedback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Greaves Caroline</dc:creator>
  <cp:lastModifiedBy>Jenny Troake</cp:lastModifiedBy>
  <cp:revision>197</cp:revision>
  <dcterms:created xsi:type="dcterms:W3CDTF">2023-10-03T11:52:48Z</dcterms:created>
  <dcterms:modified xsi:type="dcterms:W3CDTF">2023-11-30T10:41:01Z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0x01010075CDBC3650391747837A1C3E839AD6FA</vt:lpwstr>
  </property>
  <property fmtid="{D5CDD505-2E9C-101B-9397-08002B2CF9AE}" pid="3" name="MediaServiceImageTags">
    <vt:lpwstr/>
  </property>
</Properties>
</file>