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6" autoAdjust="0"/>
    <p:restoredTop sz="97750"/>
  </p:normalViewPr>
  <p:slideViewPr>
    <p:cSldViewPr snapToGrid="0">
      <p:cViewPr varScale="1">
        <p:scale>
          <a:sx n="111" d="100"/>
          <a:sy n="111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4399-4760-E249-A21A-E0B302D943C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49AD-43E2-A142-9B61-FBB06C64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E70080D-90DF-D845-96FF-17ED7C185A4B}"/>
              </a:ext>
            </a:extLst>
          </p:cNvPr>
          <p:cNvSpPr/>
          <p:nvPr userDrawn="1"/>
        </p:nvSpPr>
        <p:spPr>
          <a:xfrm>
            <a:off x="-1" y="2078658"/>
            <a:ext cx="11594728" cy="4779342"/>
          </a:xfrm>
          <a:custGeom>
            <a:avLst/>
            <a:gdLst>
              <a:gd name="connsiteX0" fmla="*/ 0 w 11594728"/>
              <a:gd name="connsiteY0" fmla="*/ 0 h 4779342"/>
              <a:gd name="connsiteX1" fmla="*/ 10694728 w 11594728"/>
              <a:gd name="connsiteY1" fmla="*/ 0 h 4779342"/>
              <a:gd name="connsiteX2" fmla="*/ 11594728 w 11594728"/>
              <a:gd name="connsiteY2" fmla="*/ 900000 h 4779342"/>
              <a:gd name="connsiteX3" fmla="*/ 11594728 w 11594728"/>
              <a:gd name="connsiteY3" fmla="*/ 4779342 h 4779342"/>
              <a:gd name="connsiteX4" fmla="*/ 0 w 11594728"/>
              <a:gd name="connsiteY4" fmla="*/ 4779342 h 4779342"/>
              <a:gd name="connsiteX5" fmla="*/ 0 w 11594728"/>
              <a:gd name="connsiteY5" fmla="*/ 0 h 477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4728" h="4779342">
                <a:moveTo>
                  <a:pt x="0" y="0"/>
                </a:moveTo>
                <a:lnTo>
                  <a:pt x="10694728" y="0"/>
                </a:lnTo>
                <a:cubicBezTo>
                  <a:pt x="11191784" y="0"/>
                  <a:pt x="11594728" y="402944"/>
                  <a:pt x="11594728" y="900000"/>
                </a:cubicBezTo>
                <a:lnTo>
                  <a:pt x="11594728" y="4779342"/>
                </a:lnTo>
                <a:lnTo>
                  <a:pt x="0" y="4779342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B41D14-D7C8-174B-BE8F-2E32A208AE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2" y="231831"/>
            <a:ext cx="1687116" cy="160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64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ADD9-C943-418A-9D35-CC865F9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4506-EEE5-4D8C-850E-4F0922B6B4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30206" y="1272209"/>
            <a:ext cx="5689594" cy="5227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6333-AC78-4EDE-9D8D-21DCF6FCEA5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272208"/>
            <a:ext cx="5689593" cy="52279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2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2889" y="1124570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2889" y="1948482"/>
            <a:ext cx="5157787" cy="4571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65301" y="1124570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665301" y="1948481"/>
            <a:ext cx="5183188" cy="45715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04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75E-5812-48FD-BCBD-1235D22F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id="{264B2E6F-5FB5-B643-99D0-35DDB23C4B99}"/>
              </a:ext>
            </a:extLst>
          </p:cNvPr>
          <p:cNvSpPr/>
          <p:nvPr userDrawn="1"/>
        </p:nvSpPr>
        <p:spPr>
          <a:xfrm>
            <a:off x="0" y="0"/>
            <a:ext cx="11745806" cy="900000"/>
          </a:xfrm>
          <a:custGeom>
            <a:avLst/>
            <a:gdLst>
              <a:gd name="connsiteX0" fmla="*/ 0 w 11745806"/>
              <a:gd name="connsiteY0" fmla="*/ 0 h 900000"/>
              <a:gd name="connsiteX1" fmla="*/ 9945806 w 11745806"/>
              <a:gd name="connsiteY1" fmla="*/ 0 h 900000"/>
              <a:gd name="connsiteX2" fmla="*/ 11745806 w 11745806"/>
              <a:gd name="connsiteY2" fmla="*/ 0 h 900000"/>
              <a:gd name="connsiteX3" fmla="*/ 10845806 w 11745806"/>
              <a:gd name="connsiteY3" fmla="*/ 900000 h 900000"/>
              <a:gd name="connsiteX4" fmla="*/ 0 w 11745806"/>
              <a:gd name="connsiteY4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5806" h="900000">
                <a:moveTo>
                  <a:pt x="0" y="0"/>
                </a:moveTo>
                <a:lnTo>
                  <a:pt x="9945806" y="0"/>
                </a:lnTo>
                <a:lnTo>
                  <a:pt x="11745806" y="0"/>
                </a:lnTo>
                <a:cubicBezTo>
                  <a:pt x="11745806" y="497056"/>
                  <a:pt x="11342862" y="900000"/>
                  <a:pt x="10845806" y="900000"/>
                </a:cubicBezTo>
                <a:lnTo>
                  <a:pt x="0" y="90000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179417"/>
            <a:ext cx="10515600" cy="635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5" y="1079417"/>
            <a:ext cx="11517238" cy="549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8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11FF-4D56-4ABC-AC80-510EE2B2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3193576"/>
            <a:ext cx="10481617" cy="264116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sz="4400" b="0" spc="600" dirty="0">
                <a:latin typeface="Tw Cen MT" panose="020B0602020104020603" pitchFamily="34" charset="0"/>
                <a:cs typeface="Calibri" panose="020F0502020204030204" pitchFamily="34" charset="0"/>
              </a:rPr>
              <a:t>THE NEW OUTBREAK </a:t>
            </a:r>
            <a:br>
              <a:rPr lang="en-GB" sz="4400" b="0" spc="600" dirty="0">
                <a:latin typeface="Tw Cen MT" panose="020B0602020104020603" pitchFamily="34" charset="0"/>
                <a:cs typeface="Calibri" panose="020F0502020204030204" pitchFamily="34" charset="0"/>
              </a:rPr>
            </a:br>
            <a:r>
              <a:rPr lang="en-GB" sz="4400" b="0" spc="600" dirty="0">
                <a:latin typeface="Tw Cen MT" panose="020B0602020104020603" pitchFamily="34" charset="0"/>
                <a:cs typeface="Calibri" panose="020F0502020204030204" pitchFamily="34" charset="0"/>
              </a:rPr>
              <a:t>REPORTING &amp; RESPONSE PROCESS</a:t>
            </a:r>
            <a:br>
              <a:rPr lang="en-GB" sz="4400" b="0" spc="600" dirty="0">
                <a:latin typeface="Tw Cen MT" panose="020B0602020104020603" pitchFamily="34" charset="0"/>
                <a:cs typeface="Calibri" panose="020F0502020204030204" pitchFamily="34" charset="0"/>
              </a:rPr>
            </a:br>
            <a:endParaRPr lang="en-GB" sz="4400" b="0" spc="600" dirty="0">
              <a:latin typeface="Tw Cen MT" panose="020B06020201040206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4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52FB-D3AA-2386-FD28-9107CA33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0" spc="600" dirty="0">
                <a:latin typeface="Tw Cen MT" panose="020B0602020104020603" pitchFamily="34" charset="0"/>
              </a:rPr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093A-BFEA-72BE-2AB9-C867C839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>
                <a:latin typeface="Tw Cen MT" panose="020B0602020104020603" pitchFamily="34" charset="0"/>
              </a:rPr>
              <a:t>Please be aware that if you leave the Care OBRA tool part-way through, after 20 minutes of no activity, </a:t>
            </a:r>
            <a:r>
              <a:rPr lang="en-GB" sz="2000" b="1" dirty="0">
                <a:latin typeface="Tw Cen MT" panose="020B0602020104020603" pitchFamily="34" charset="0"/>
              </a:rPr>
              <a:t>your answers will be reset and you will have to start again</a:t>
            </a:r>
            <a:r>
              <a:rPr lang="en-GB" sz="2000" dirty="0">
                <a:latin typeface="Tw Cen MT" panose="020B0602020104020603" pitchFamily="34" charset="0"/>
              </a:rPr>
              <a:t>. </a:t>
            </a: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Therefore, we suggest you have the following information before you start: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>
              <a:solidFill>
                <a:srgbClr val="0B0C0C"/>
              </a:solidFill>
              <a:effectLst/>
              <a:latin typeface="Tw Cen MT" panose="020B0602020104020603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157B57C-A150-DE7A-A704-CF6D05219D11}"/>
              </a:ext>
            </a:extLst>
          </p:cNvPr>
          <p:cNvSpPr/>
          <p:nvPr/>
        </p:nvSpPr>
        <p:spPr>
          <a:xfrm>
            <a:off x="478172" y="2608975"/>
            <a:ext cx="10662408" cy="3749879"/>
          </a:xfrm>
          <a:prstGeom prst="roundRect">
            <a:avLst/>
          </a:prstGeom>
          <a:ln w="19050">
            <a:solidFill>
              <a:srgbClr val="007C9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The postcode and UON and/or CQC Location ID of your setting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Total no. of residents/clients and </a:t>
            </a:r>
            <a:r>
              <a:rPr lang="en-GB" sz="2000" dirty="0">
                <a:solidFill>
                  <a:srgbClr val="0B0C0C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s</a:t>
            </a: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taff in your setting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No. of residents/clients who have had a letter saying that they are especially vulnerable to COVID-19 and are, therefore, eligible for COVID-19 treatments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No. of residents/clients and/or staff that are LFD confirmed AND No. </a:t>
            </a:r>
            <a:r>
              <a:rPr lang="en-GB" sz="200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of residents/clients and</a:t>
            </a: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/</a:t>
            </a:r>
            <a:r>
              <a:rPr lang="en-GB" sz="200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or staff </a:t>
            </a: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that are symptomatic who have not been tested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Dates of symptom onset for first case and most recent case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No. of residents/clients and staff vaccinated</a:t>
            </a:r>
            <a:r>
              <a:rPr lang="en-GB" sz="2000" dirty="0">
                <a:solidFill>
                  <a:srgbClr val="0B0C0C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B0C0C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</a:rPr>
              <a:t>for both COVID-19 and Influenza</a:t>
            </a:r>
            <a:endParaRPr lang="en-GB" sz="20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5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515D-6B6B-15CE-AC37-7774828D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0" spc="600" dirty="0">
                <a:latin typeface="Tw Cen MT" panose="020B0602020104020603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CEBB9-E003-E11A-2907-FCD68CA0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6" y="1338943"/>
            <a:ext cx="11517238" cy="5339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online Outbreak Risk Assessment Tool for Care Settings (Care OBRA Tool) has been used by the SW UKHSA Health Protection Team (HPT) since 31/01/22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used by </a:t>
            </a:r>
            <a:r>
              <a:rPr lang="en-GB" sz="24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 Social Care (ASC) settings reporting new outbreaks of Acute Respiratory Infections (ARI’s) </a:t>
            </a:r>
            <a:r>
              <a:rPr lang="en-GB" sz="24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including: COVID-19, Influenza, unidentified ARI (e.g. chest infections), and single cases of Influenza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400" b="1" dirty="0">
                <a:solidFill>
                  <a:srgbClr val="007C91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used for: </a:t>
            </a:r>
            <a:r>
              <a:rPr lang="en-GB" sz="2400" dirty="0">
                <a:solidFill>
                  <a:srgbClr val="007C91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COVID-19 and single ARI (unknown micro-organism) cases (do not need reporting), Children’s Care Homes, any healthcare setting that is not ASC (including Hospitals, Hospices, Dental surgeries, GP surgeries), or updates on existing outbreaks.</a:t>
            </a:r>
          </a:p>
        </p:txBody>
      </p:sp>
    </p:spTree>
    <p:extLst>
      <p:ext uri="{BB962C8B-B14F-4D97-AF65-F5344CB8AC3E}">
        <p14:creationId xmlns:p14="http://schemas.microsoft.com/office/powerpoint/2010/main" val="343416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20F7-CC69-9E97-3D1A-C46F05E2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0" spc="600" dirty="0">
                <a:latin typeface="Tw Cen MT" panose="020B0602020104020603" pitchFamily="34" charset="0"/>
              </a:rPr>
              <a:t>THE NEW WEB-BASED CARE OBRA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9F862-B5BC-F944-5950-B5F82CBD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5" y="1785257"/>
            <a:ext cx="11517238" cy="4784508"/>
          </a:xfrm>
        </p:spPr>
        <p:txBody>
          <a:bodyPr/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GB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its success, the Care OBRA tool has been developed further to allow care settings to </a:t>
            </a:r>
            <a:r>
              <a:rPr lang="en-GB" b="1" dirty="0">
                <a:solidFill>
                  <a:srgbClr val="007C91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directly online without the need to call/email the HPT first. </a:t>
            </a:r>
          </a:p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GB" b="1" dirty="0">
                <a:latin typeface="Tw Cen MT" panose="020B0602020104020603" pitchFamily="34" charset="0"/>
                <a:cs typeface="Times New Roman" panose="02020603050405020304" pitchFamily="18" charset="0"/>
              </a:rPr>
              <a:t>This new web-based Care OBRA tool is being launched on 22</a:t>
            </a:r>
            <a:r>
              <a:rPr lang="en-GB" b="1" baseline="30000" dirty="0">
                <a:latin typeface="Tw Cen MT" panose="020B0602020104020603" pitchFamily="34" charset="0"/>
                <a:cs typeface="Times New Roman" panose="02020603050405020304" pitchFamily="18" charset="0"/>
              </a:rPr>
              <a:t>nd</a:t>
            </a:r>
            <a:r>
              <a:rPr lang="en-GB" b="1" dirty="0">
                <a:latin typeface="Tw Cen MT" panose="020B0602020104020603" pitchFamily="34" charset="0"/>
                <a:cs typeface="Times New Roman" panose="02020603050405020304" pitchFamily="18" charset="0"/>
              </a:rPr>
              <a:t> AUGUST 2023 </a:t>
            </a:r>
            <a:endParaRPr lang="en-GB" sz="2800" b="1" dirty="0">
              <a:latin typeface="Tw Cen MT" panose="020B0602020104020603" pitchFamily="34" charset="0"/>
            </a:endParaRPr>
          </a:p>
          <a:p>
            <a:pPr>
              <a:spcAft>
                <a:spcPts val="1200"/>
              </a:spcAft>
            </a:pPr>
            <a:endParaRPr lang="en-GB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7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C2AA-9CA7-93F7-706C-A925E5FB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0" spc="600" dirty="0">
                <a:latin typeface="Tw Cen MT" panose="020B0602020104020603" pitchFamily="34" charset="0"/>
                <a:cs typeface="Aharoni" panose="020B0604020202020204" pitchFamily="2" charset="-79"/>
              </a:rPr>
              <a:t>AIM OF THE NEW WEB-BASED CARE OBRA TOOL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5114B-A4CF-5B17-CF78-F56216F2E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5" y="1643743"/>
            <a:ext cx="11517238" cy="492602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w Cen MT" panose="020B0602020104020603" pitchFamily="34" charset="0"/>
              </a:rPr>
              <a:t>To allow ASC settings to:</a:t>
            </a:r>
          </a:p>
          <a:p>
            <a:pPr marL="0" indent="0">
              <a:buNone/>
            </a:pPr>
            <a:endParaRPr lang="en-GB" dirty="0">
              <a:latin typeface="Tw Cen MT" panose="020B06020201040206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latin typeface="Tw Cen MT" panose="020B0602020104020603" pitchFamily="34" charset="0"/>
              </a:rPr>
              <a:t>Report their outbreaks and single cases of flu without the need to ring or email the HPT beforehand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>
                <a:latin typeface="Tw Cen MT" panose="020B0602020104020603" pitchFamily="34" charset="0"/>
              </a:rPr>
              <a:t>Collect all the relevant information and enter it into an electronic platform at a time that suits them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>
                <a:latin typeface="Tw Cen MT" panose="020B0602020104020603" pitchFamily="34" charset="0"/>
              </a:rPr>
              <a:t>Receive a summary of the data entered in the Care OBRA Tool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Tw Cen MT" panose="020B0602020104020603" pitchFamily="34" charset="0"/>
              </a:rPr>
              <a:t>Receive immediate email advice on how to manage their situation and automatically identify the higher risk situations </a:t>
            </a:r>
          </a:p>
          <a:p>
            <a:pPr>
              <a:lnSpc>
                <a:spcPct val="150000"/>
              </a:lnSpc>
            </a:pPr>
            <a:endParaRPr lang="en-GB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E93B6F-7619-1A38-F669-8EB61A0B7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GB" b="0" spc="600" dirty="0">
                <a:latin typeface="Tw Cen MT" panose="020B0602020104020603" pitchFamily="34" charset="0"/>
              </a:rPr>
              <a:t>THE CURRENT OUTBREAK  </a:t>
            </a:r>
            <a:br>
              <a:rPr lang="en-GB" b="0" spc="600" dirty="0">
                <a:latin typeface="Tw Cen MT" panose="020B0602020104020603" pitchFamily="34" charset="0"/>
              </a:rPr>
            </a:br>
            <a:r>
              <a:rPr lang="en-GB" b="0" spc="600" dirty="0">
                <a:latin typeface="Tw Cen MT" panose="020B0602020104020603" pitchFamily="34" charset="0"/>
              </a:rPr>
              <a:t>REPORTING &amp; RESPONSE PROCESS</a:t>
            </a:r>
          </a:p>
        </p:txBody>
      </p:sp>
    </p:spTree>
    <p:extLst>
      <p:ext uri="{BB962C8B-B14F-4D97-AF65-F5344CB8AC3E}">
        <p14:creationId xmlns:p14="http://schemas.microsoft.com/office/powerpoint/2010/main" val="56291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72D805-1F43-DFB1-A689-48E440C25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6" y="1272209"/>
            <a:ext cx="3414480" cy="522798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spc="600" dirty="0">
                <a:latin typeface="Tw Cen MT" panose="020B0602020104020603" pitchFamily="34" charset="0"/>
              </a:rPr>
              <a:t>What the setting does now…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0D22D0-82B0-FE01-2D84-389F090719ED}"/>
              </a:ext>
            </a:extLst>
          </p:cNvPr>
          <p:cNvSpPr txBox="1"/>
          <p:nvPr/>
        </p:nvSpPr>
        <p:spPr>
          <a:xfrm>
            <a:off x="446314" y="204787"/>
            <a:ext cx="10715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0" spc="6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THE CURRENT OUTBREAK REPORTING and RESPONSE PROCESS</a:t>
            </a:r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1DC3E7-E7E6-00E7-EB1D-7E9200A97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440" y="1272209"/>
            <a:ext cx="7109132" cy="522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7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FF2975-F91C-740D-9A3C-F3834DA89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GB" sz="4000" b="0" spc="600" dirty="0">
                <a:latin typeface="Tw Cen MT" panose="020B0602020104020603" pitchFamily="34" charset="0"/>
              </a:rPr>
              <a:t>THE NEW OUTBREAK </a:t>
            </a:r>
            <a:br>
              <a:rPr lang="en-GB" sz="4000" b="0" spc="600" dirty="0">
                <a:latin typeface="Tw Cen MT" panose="020B0602020104020603" pitchFamily="34" charset="0"/>
              </a:rPr>
            </a:br>
            <a:r>
              <a:rPr lang="en-GB" sz="4000" b="0" spc="600" dirty="0">
                <a:latin typeface="Tw Cen MT" panose="020B0602020104020603" pitchFamily="34" charset="0"/>
              </a:rPr>
              <a:t>REPORTING &amp; RESPONSE PROCESS</a:t>
            </a:r>
            <a:endParaRPr lang="en-GB" b="0" spc="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4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256593-75B3-A322-906C-6855E131B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6" y="1272209"/>
            <a:ext cx="3501565" cy="522798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spc="600" dirty="0">
                <a:latin typeface="Tw Cen MT" panose="020B0602020104020603" pitchFamily="34" charset="0"/>
              </a:rPr>
              <a:t>What the setting will do …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000" spc="600" dirty="0">
              <a:latin typeface="Tw Cen MT" panose="020B06020201040206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000" spc="600" dirty="0">
              <a:latin typeface="Tw Cen MT" panose="020B06020201040206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000" spc="600" dirty="0">
              <a:latin typeface="Tw Cen MT" panose="020B06020201040206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000" spc="600" dirty="0"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58A7BF-D625-1C5C-4AC2-8FFAFEAF7E48}"/>
              </a:ext>
            </a:extLst>
          </p:cNvPr>
          <p:cNvSpPr txBox="1"/>
          <p:nvPr/>
        </p:nvSpPr>
        <p:spPr>
          <a:xfrm>
            <a:off x="513947" y="235670"/>
            <a:ext cx="10163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spc="6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THE NEW OUTBREAK REPORTING and RESPONSE PROCESS</a:t>
            </a:r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45F86-1A54-3211-1EDD-DBF86B832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010" y="1272209"/>
            <a:ext cx="6919560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6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0DD3E54-FE03-A294-C203-0570C4A3C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6" y="1272209"/>
            <a:ext cx="3272965" cy="522798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spc="600" dirty="0">
                <a:latin typeface="Tw Cen MT" panose="020B0602020104020603" pitchFamily="34" charset="0"/>
              </a:rPr>
              <a:t>What UKHSA will do …</a:t>
            </a:r>
            <a:endParaRPr lang="en-US" sz="3200" spc="6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2C684E-7276-9B15-ACD9-F7F329396872}"/>
              </a:ext>
            </a:extLst>
          </p:cNvPr>
          <p:cNvSpPr txBox="1"/>
          <p:nvPr/>
        </p:nvSpPr>
        <p:spPr>
          <a:xfrm>
            <a:off x="330205" y="191806"/>
            <a:ext cx="10163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spc="6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THE NEW OUTBREAK REPORTING and RESPONSE PROCESS</a:t>
            </a:r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FBB8A7-C656-AB4B-64B4-36ED53E4A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172" y="826079"/>
            <a:ext cx="7225954" cy="567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5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C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KHSA Presentation 3 maximum space.potx" id="{6EBBBF18-40EC-8246-B5F5-3317AD5B0BA8}" vid="{EFB8180D-D332-8744-88D7-154CF8C5A1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ukhsa-presentation-template-3-maximum-space</Template>
  <TotalTime>134</TotalTime>
  <Words>476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THE NEW OUTBREAK  REPORTING &amp; RESPONSE PROCESS </vt:lpstr>
      <vt:lpstr>BACKGROUND</vt:lpstr>
      <vt:lpstr>THE NEW WEB-BASED CARE OBRA TOOL</vt:lpstr>
      <vt:lpstr>AIM OF THE NEW WEB-BASED CARE OBRA TOOL </vt:lpstr>
      <vt:lpstr>THE CURRENT OUTBREAK   REPORTING &amp; RESPONSE PROCESS</vt:lpstr>
      <vt:lpstr>PowerPoint Presentation</vt:lpstr>
      <vt:lpstr>THE NEW OUTBREAK  REPORTING &amp; RESPONSE PROCESS</vt:lpstr>
      <vt:lpstr>PowerPoint Presentation</vt:lpstr>
      <vt:lpstr>PowerPoint Presentation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Leaver</dc:creator>
  <cp:lastModifiedBy>Jenny Troake</cp:lastModifiedBy>
  <cp:revision>33</cp:revision>
  <cp:lastPrinted>2021-08-09T14:01:33Z</cp:lastPrinted>
  <dcterms:created xsi:type="dcterms:W3CDTF">2023-05-05T14:10:55Z</dcterms:created>
  <dcterms:modified xsi:type="dcterms:W3CDTF">2023-10-25T15:47:29Z</dcterms:modified>
</cp:coreProperties>
</file>