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2" r:id="rId5"/>
    <p:sldId id="271" r:id="rId6"/>
    <p:sldId id="266" r:id="rId7"/>
    <p:sldId id="263" r:id="rId8"/>
    <p:sldId id="264" r:id="rId9"/>
    <p:sldId id="270" r:id="rId10"/>
    <p:sldId id="265" r:id="rId11"/>
    <p:sldId id="273" r:id="rId12"/>
    <p:sldId id="276" r:id="rId13"/>
    <p:sldId id="260" r:id="rId14"/>
    <p:sldId id="261" r:id="rId15"/>
    <p:sldId id="274" r:id="rId16"/>
    <p:sldId id="275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dep.org.uk/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teamnet.clarity.co.uk/Topics/ViewItem/e5cb48fb-0824-40b8-b1c5-aeb700e1420f" TargetMode="External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dep.org.uk/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teamnet.clarity.co.uk/Topics/ViewItem/e5cb48fb-0824-40b8-b1c5-aeb700e1420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5CEA0-86F4-4C25-8BA1-6A3A3978BF3A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5C0F701-C81B-4EBC-8253-DE8F16C66EA3}">
      <dgm:prSet/>
      <dgm:spPr>
        <a:noFill/>
      </dgm:spPr>
      <dgm:t>
        <a:bodyPr/>
        <a:lstStyle/>
        <a:p>
          <a:r>
            <a:rPr lang="en-GB" b="0" i="0" dirty="0">
              <a:solidFill>
                <a:schemeClr val="tx2"/>
              </a:solidFill>
            </a:rPr>
            <a:t>NDPP identifies people at risk of developing type 2 diabetes and refers them onto a nine-month, evidence-based lifestyle change programme. </a:t>
          </a:r>
          <a:endParaRPr lang="en-GB" dirty="0">
            <a:solidFill>
              <a:schemeClr val="tx2"/>
            </a:solidFill>
          </a:endParaRPr>
        </a:p>
      </dgm:t>
    </dgm:pt>
    <dgm:pt modelId="{3F2572E6-95D4-4DEB-9948-B3ED0A9529E1}" type="parTrans" cxnId="{84B9D048-CEA7-4FCF-9C4F-740DEAE8D806}">
      <dgm:prSet/>
      <dgm:spPr/>
      <dgm:t>
        <a:bodyPr/>
        <a:lstStyle/>
        <a:p>
          <a:endParaRPr lang="en-GB"/>
        </a:p>
      </dgm:t>
    </dgm:pt>
    <dgm:pt modelId="{B2BC67FC-CEA8-455D-9F43-679E4A475EE1}" type="sibTrans" cxnId="{84B9D048-CEA7-4FCF-9C4F-740DEAE8D806}">
      <dgm:prSet/>
      <dgm:spPr/>
      <dgm:t>
        <a:bodyPr/>
        <a:lstStyle/>
        <a:p>
          <a:endParaRPr lang="en-GB"/>
        </a:p>
      </dgm:t>
    </dgm:pt>
    <dgm:pt modelId="{C6315548-A23A-403D-8921-9D70EF3A774D}">
      <dgm:prSet/>
      <dgm:spPr>
        <a:noFill/>
      </dgm:spPr>
      <dgm:t>
        <a:bodyPr/>
        <a:lstStyle/>
        <a:p>
          <a:r>
            <a:rPr lang="en-GB" b="0" i="0" dirty="0">
              <a:solidFill>
                <a:schemeClr val="tx2"/>
              </a:solidFill>
            </a:rPr>
            <a:t>Available as a face-to-face group service and as a digital service. </a:t>
          </a:r>
          <a:endParaRPr lang="en-GB" dirty="0">
            <a:solidFill>
              <a:schemeClr val="tx2"/>
            </a:solidFill>
          </a:endParaRPr>
        </a:p>
      </dgm:t>
    </dgm:pt>
    <dgm:pt modelId="{2EC435DE-D129-4578-A9BE-7BEBC10209C9}" type="parTrans" cxnId="{E65FD123-69E3-477F-B272-869A78944212}">
      <dgm:prSet/>
      <dgm:spPr/>
      <dgm:t>
        <a:bodyPr/>
        <a:lstStyle/>
        <a:p>
          <a:endParaRPr lang="en-GB"/>
        </a:p>
      </dgm:t>
    </dgm:pt>
    <dgm:pt modelId="{7181BD19-78E4-4498-AE4D-350364013503}" type="sibTrans" cxnId="{E65FD123-69E3-477F-B272-869A78944212}">
      <dgm:prSet/>
      <dgm:spPr/>
      <dgm:t>
        <a:bodyPr/>
        <a:lstStyle/>
        <a:p>
          <a:endParaRPr lang="en-GB"/>
        </a:p>
      </dgm:t>
    </dgm:pt>
    <dgm:pt modelId="{0FEE2FAF-DACC-4540-A9E9-50E3833F4EE1}">
      <dgm:prSet/>
      <dgm:spPr>
        <a:noFill/>
      </dgm:spPr>
      <dgm:t>
        <a:bodyPr/>
        <a:lstStyle/>
        <a:p>
          <a:r>
            <a:rPr lang="en-GB" b="0" i="0" dirty="0">
              <a:solidFill>
                <a:schemeClr val="tx2"/>
              </a:solidFill>
            </a:rPr>
            <a:t>People on the face-to-face group service receive personalised support to manage their weight, eat more healthily and be more physically active</a:t>
          </a:r>
          <a:endParaRPr lang="en-GB" dirty="0">
            <a:solidFill>
              <a:schemeClr val="tx2"/>
            </a:solidFill>
          </a:endParaRPr>
        </a:p>
      </dgm:t>
    </dgm:pt>
    <dgm:pt modelId="{84792171-C965-46D9-8062-28E0B2E1D983}" type="parTrans" cxnId="{EA5553DB-BCC0-4990-9923-492145B0F2C3}">
      <dgm:prSet/>
      <dgm:spPr/>
      <dgm:t>
        <a:bodyPr/>
        <a:lstStyle/>
        <a:p>
          <a:endParaRPr lang="en-GB"/>
        </a:p>
      </dgm:t>
    </dgm:pt>
    <dgm:pt modelId="{FCF33923-3AD9-4C1D-8666-AE6947471A9B}" type="sibTrans" cxnId="{EA5553DB-BCC0-4990-9923-492145B0F2C3}">
      <dgm:prSet/>
      <dgm:spPr/>
      <dgm:t>
        <a:bodyPr/>
        <a:lstStyle/>
        <a:p>
          <a:endParaRPr lang="en-GB"/>
        </a:p>
      </dgm:t>
    </dgm:pt>
    <dgm:pt modelId="{A37F95CF-C442-45C2-A9E8-F2E85046ACA1}">
      <dgm:prSet/>
      <dgm:spPr>
        <a:noFill/>
      </dgm:spPr>
      <dgm:t>
        <a:bodyPr/>
        <a:lstStyle/>
        <a:p>
          <a:r>
            <a:rPr lang="en-GB" b="0" i="0" dirty="0">
              <a:solidFill>
                <a:schemeClr val="tx2"/>
              </a:solidFill>
            </a:rPr>
            <a:t>The digital service offers similar support but using digital tools such as wearable technologies, apps, online peer support groups and the ability to set and monitor goals electronically.</a:t>
          </a:r>
          <a:endParaRPr lang="en-GB" dirty="0">
            <a:solidFill>
              <a:schemeClr val="tx2"/>
            </a:solidFill>
          </a:endParaRPr>
        </a:p>
      </dgm:t>
    </dgm:pt>
    <dgm:pt modelId="{9ED694A6-48D5-42E2-AD95-37098DB91730}" type="parTrans" cxnId="{1E2B9236-748B-4289-9464-0B1C5335EC38}">
      <dgm:prSet/>
      <dgm:spPr/>
      <dgm:t>
        <a:bodyPr/>
        <a:lstStyle/>
        <a:p>
          <a:endParaRPr lang="en-GB"/>
        </a:p>
      </dgm:t>
    </dgm:pt>
    <dgm:pt modelId="{3FDF08D3-A0FF-489B-81F3-37308B7B0D87}" type="sibTrans" cxnId="{1E2B9236-748B-4289-9464-0B1C5335EC38}">
      <dgm:prSet/>
      <dgm:spPr/>
      <dgm:t>
        <a:bodyPr/>
        <a:lstStyle/>
        <a:p>
          <a:endParaRPr lang="en-GB"/>
        </a:p>
      </dgm:t>
    </dgm:pt>
    <dgm:pt modelId="{D89E157B-DAAA-4135-8978-F76D18AB6CE2}">
      <dgm:prSet/>
      <dgm:spPr>
        <a:noFill/>
      </dgm:spPr>
      <dgm:t>
        <a:bodyPr/>
        <a:lstStyle/>
        <a:p>
          <a:r>
            <a:rPr lang="en-GB" b="0" i="0" dirty="0">
              <a:solidFill>
                <a:schemeClr val="tx2"/>
              </a:solidFill>
            </a:rPr>
            <a:t>Research shows NDPP has reduced new diagnoses of type 2 diabetes in England and cuts the risk of developing type 2 diabetes by more than a third.</a:t>
          </a:r>
          <a:endParaRPr lang="en-GB" dirty="0">
            <a:solidFill>
              <a:schemeClr val="tx2"/>
            </a:solidFill>
          </a:endParaRPr>
        </a:p>
      </dgm:t>
    </dgm:pt>
    <dgm:pt modelId="{1BE2D379-D27B-4E48-B1E4-DED77DEBE61E}" type="parTrans" cxnId="{C305A955-3516-4A61-97AF-204D95CAE019}">
      <dgm:prSet/>
      <dgm:spPr/>
      <dgm:t>
        <a:bodyPr/>
        <a:lstStyle/>
        <a:p>
          <a:endParaRPr lang="en-GB"/>
        </a:p>
      </dgm:t>
    </dgm:pt>
    <dgm:pt modelId="{89A9ECCF-5EBB-4352-B6C3-ABA3990E309E}" type="sibTrans" cxnId="{C305A955-3516-4A61-97AF-204D95CAE019}">
      <dgm:prSet/>
      <dgm:spPr/>
      <dgm:t>
        <a:bodyPr/>
        <a:lstStyle/>
        <a:p>
          <a:endParaRPr lang="en-GB"/>
        </a:p>
      </dgm:t>
    </dgm:pt>
    <dgm:pt modelId="{39413607-A892-4980-8F4B-BFA2DAC0FE47}">
      <dgm:prSet/>
      <dgm:spPr>
        <a:noFill/>
      </dgm:spPr>
      <dgm:t>
        <a:bodyPr/>
        <a:lstStyle/>
        <a:p>
          <a:r>
            <a:rPr lang="en-GB" i="0" dirty="0">
              <a:solidFill>
                <a:schemeClr val="tx2"/>
              </a:solidFill>
            </a:rPr>
            <a:t>The NDPP is delivered in Somerset by </a:t>
          </a:r>
          <a:r>
            <a:rPr lang="en-GB" i="0" dirty="0" err="1">
              <a:solidFill>
                <a:schemeClr val="tx2"/>
              </a:solidFill>
            </a:rPr>
            <a:t>Xyla</a:t>
          </a:r>
          <a:r>
            <a:rPr lang="en-GB" i="0" dirty="0">
              <a:solidFill>
                <a:schemeClr val="tx2"/>
              </a:solidFill>
            </a:rPr>
            <a:t> Health and Wellbeing.</a:t>
          </a:r>
          <a:endParaRPr lang="en-GB" dirty="0">
            <a:solidFill>
              <a:schemeClr val="tx2"/>
            </a:solidFill>
          </a:endParaRPr>
        </a:p>
      </dgm:t>
    </dgm:pt>
    <dgm:pt modelId="{E2F31647-1007-4063-9921-1AA999C744D5}" type="parTrans" cxnId="{45952469-2C7B-4549-8FED-742976B8BB59}">
      <dgm:prSet/>
      <dgm:spPr/>
      <dgm:t>
        <a:bodyPr/>
        <a:lstStyle/>
        <a:p>
          <a:endParaRPr lang="en-GB"/>
        </a:p>
      </dgm:t>
    </dgm:pt>
    <dgm:pt modelId="{041F0280-5670-4227-A77F-D78D022DCB2B}" type="sibTrans" cxnId="{45952469-2C7B-4549-8FED-742976B8BB59}">
      <dgm:prSet/>
      <dgm:spPr/>
      <dgm:t>
        <a:bodyPr/>
        <a:lstStyle/>
        <a:p>
          <a:endParaRPr lang="en-GB"/>
        </a:p>
      </dgm:t>
    </dgm:pt>
    <dgm:pt modelId="{53CD059D-3CEF-4678-91B0-B1BEE4A39BF9}">
      <dgm:prSet/>
      <dgm:spPr>
        <a:solidFill>
          <a:schemeClr val="tx1"/>
        </a:solidFill>
      </dgm:spPr>
      <dgm:t>
        <a:bodyPr/>
        <a:lstStyle/>
        <a:p>
          <a:r>
            <a:rPr lang="en-GB" b="1" dirty="0"/>
            <a:t>What is it?</a:t>
          </a:r>
        </a:p>
      </dgm:t>
    </dgm:pt>
    <dgm:pt modelId="{95C38C08-5940-4B3B-B323-5D731B29B57E}" type="parTrans" cxnId="{0AD5CE84-480A-4A90-A1F5-3F514D59BA74}">
      <dgm:prSet/>
      <dgm:spPr/>
      <dgm:t>
        <a:bodyPr/>
        <a:lstStyle/>
        <a:p>
          <a:endParaRPr lang="en-GB"/>
        </a:p>
      </dgm:t>
    </dgm:pt>
    <dgm:pt modelId="{43323091-A4B6-4761-A1F5-0DA044FADD8C}" type="sibTrans" cxnId="{0AD5CE84-480A-4A90-A1F5-3F514D59BA74}">
      <dgm:prSet/>
      <dgm:spPr/>
      <dgm:t>
        <a:bodyPr/>
        <a:lstStyle/>
        <a:p>
          <a:endParaRPr lang="en-GB"/>
        </a:p>
      </dgm:t>
    </dgm:pt>
    <dgm:pt modelId="{F82D5FC6-9EDA-41BF-BCC2-752386AC70E2}" type="pres">
      <dgm:prSet presAssocID="{0BB5CEA0-86F4-4C25-8BA1-6A3A3978BF3A}" presName="linear" presStyleCnt="0">
        <dgm:presLayoutVars>
          <dgm:animLvl val="lvl"/>
          <dgm:resizeHandles val="exact"/>
        </dgm:presLayoutVars>
      </dgm:prSet>
      <dgm:spPr/>
    </dgm:pt>
    <dgm:pt modelId="{B9136140-1967-448B-B3F6-B011671D76B1}" type="pres">
      <dgm:prSet presAssocID="{53CD059D-3CEF-4678-91B0-B1BEE4A39BF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5506B12-35C7-4B64-A4A0-59A817F9D99F}" type="pres">
      <dgm:prSet presAssocID="{53CD059D-3CEF-4678-91B0-B1BEE4A39BF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93010A-474C-461C-A479-BCD18F97D67B}" type="presOf" srcId="{39413607-A892-4980-8F4B-BFA2DAC0FE47}" destId="{25506B12-35C7-4B64-A4A0-59A817F9D99F}" srcOrd="0" destOrd="5" presId="urn:microsoft.com/office/officeart/2005/8/layout/vList2"/>
    <dgm:cxn modelId="{A91C0614-8438-4275-AFA4-5BB69224D8A0}" type="presOf" srcId="{D89E157B-DAAA-4135-8978-F76D18AB6CE2}" destId="{25506B12-35C7-4B64-A4A0-59A817F9D99F}" srcOrd="0" destOrd="4" presId="urn:microsoft.com/office/officeart/2005/8/layout/vList2"/>
    <dgm:cxn modelId="{B871C522-8DF3-4A83-BC65-D8B64F69F024}" type="presOf" srcId="{0BB5CEA0-86F4-4C25-8BA1-6A3A3978BF3A}" destId="{F82D5FC6-9EDA-41BF-BCC2-752386AC70E2}" srcOrd="0" destOrd="0" presId="urn:microsoft.com/office/officeart/2005/8/layout/vList2"/>
    <dgm:cxn modelId="{E65FD123-69E3-477F-B272-869A78944212}" srcId="{53CD059D-3CEF-4678-91B0-B1BEE4A39BF9}" destId="{C6315548-A23A-403D-8921-9D70EF3A774D}" srcOrd="1" destOrd="0" parTransId="{2EC435DE-D129-4578-A9BE-7BEBC10209C9}" sibTransId="{7181BD19-78E4-4498-AE4D-350364013503}"/>
    <dgm:cxn modelId="{1E2B9236-748B-4289-9464-0B1C5335EC38}" srcId="{53CD059D-3CEF-4678-91B0-B1BEE4A39BF9}" destId="{A37F95CF-C442-45C2-A9E8-F2E85046ACA1}" srcOrd="3" destOrd="0" parTransId="{9ED694A6-48D5-42E2-AD95-37098DB91730}" sibTransId="{3FDF08D3-A0FF-489B-81F3-37308B7B0D87}"/>
    <dgm:cxn modelId="{A747DA44-7EAA-4D68-BA4E-D9409704AEF7}" type="presOf" srcId="{A37F95CF-C442-45C2-A9E8-F2E85046ACA1}" destId="{25506B12-35C7-4B64-A4A0-59A817F9D99F}" srcOrd="0" destOrd="3" presId="urn:microsoft.com/office/officeart/2005/8/layout/vList2"/>
    <dgm:cxn modelId="{84B9D048-CEA7-4FCF-9C4F-740DEAE8D806}" srcId="{53CD059D-3CEF-4678-91B0-B1BEE4A39BF9}" destId="{55C0F701-C81B-4EBC-8253-DE8F16C66EA3}" srcOrd="0" destOrd="0" parTransId="{3F2572E6-95D4-4DEB-9948-B3ED0A9529E1}" sibTransId="{B2BC67FC-CEA8-455D-9F43-679E4A475EE1}"/>
    <dgm:cxn modelId="{45952469-2C7B-4549-8FED-742976B8BB59}" srcId="{53CD059D-3CEF-4678-91B0-B1BEE4A39BF9}" destId="{39413607-A892-4980-8F4B-BFA2DAC0FE47}" srcOrd="5" destOrd="0" parTransId="{E2F31647-1007-4063-9921-1AA999C744D5}" sibTransId="{041F0280-5670-4227-A77F-D78D022DCB2B}"/>
    <dgm:cxn modelId="{C305A955-3516-4A61-97AF-204D95CAE019}" srcId="{53CD059D-3CEF-4678-91B0-B1BEE4A39BF9}" destId="{D89E157B-DAAA-4135-8978-F76D18AB6CE2}" srcOrd="4" destOrd="0" parTransId="{1BE2D379-D27B-4E48-B1E4-DED77DEBE61E}" sibTransId="{89A9ECCF-5EBB-4352-B6C3-ABA3990E309E}"/>
    <dgm:cxn modelId="{32A6D979-D673-43AF-8F31-E83C5D4D0615}" type="presOf" srcId="{55C0F701-C81B-4EBC-8253-DE8F16C66EA3}" destId="{25506B12-35C7-4B64-A4A0-59A817F9D99F}" srcOrd="0" destOrd="0" presId="urn:microsoft.com/office/officeart/2005/8/layout/vList2"/>
    <dgm:cxn modelId="{0AD5CE84-480A-4A90-A1F5-3F514D59BA74}" srcId="{0BB5CEA0-86F4-4C25-8BA1-6A3A3978BF3A}" destId="{53CD059D-3CEF-4678-91B0-B1BEE4A39BF9}" srcOrd="0" destOrd="0" parTransId="{95C38C08-5940-4B3B-B323-5D731B29B57E}" sibTransId="{43323091-A4B6-4761-A1F5-0DA044FADD8C}"/>
    <dgm:cxn modelId="{72C36099-B884-4F59-B23E-82D0C3EA6C44}" type="presOf" srcId="{53CD059D-3CEF-4678-91B0-B1BEE4A39BF9}" destId="{B9136140-1967-448B-B3F6-B011671D76B1}" srcOrd="0" destOrd="0" presId="urn:microsoft.com/office/officeart/2005/8/layout/vList2"/>
    <dgm:cxn modelId="{7FE680C0-684C-4511-8B90-71BCF45F39A9}" type="presOf" srcId="{C6315548-A23A-403D-8921-9D70EF3A774D}" destId="{25506B12-35C7-4B64-A4A0-59A817F9D99F}" srcOrd="0" destOrd="1" presId="urn:microsoft.com/office/officeart/2005/8/layout/vList2"/>
    <dgm:cxn modelId="{548C23C9-8737-4F84-B741-3A1911831F23}" type="presOf" srcId="{0FEE2FAF-DACC-4540-A9E9-50E3833F4EE1}" destId="{25506B12-35C7-4B64-A4A0-59A817F9D99F}" srcOrd="0" destOrd="2" presId="urn:microsoft.com/office/officeart/2005/8/layout/vList2"/>
    <dgm:cxn modelId="{EA5553DB-BCC0-4990-9923-492145B0F2C3}" srcId="{53CD059D-3CEF-4678-91B0-B1BEE4A39BF9}" destId="{0FEE2FAF-DACC-4540-A9E9-50E3833F4EE1}" srcOrd="2" destOrd="0" parTransId="{84792171-C965-46D9-8062-28E0B2E1D983}" sibTransId="{FCF33923-3AD9-4C1D-8666-AE6947471A9B}"/>
    <dgm:cxn modelId="{E58DAB92-A692-4C1C-883F-802D03642EBC}" type="presParOf" srcId="{F82D5FC6-9EDA-41BF-BCC2-752386AC70E2}" destId="{B9136140-1967-448B-B3F6-B011671D76B1}" srcOrd="0" destOrd="0" presId="urn:microsoft.com/office/officeart/2005/8/layout/vList2"/>
    <dgm:cxn modelId="{BB975265-3616-4333-A88F-926766BEB8C9}" type="presParOf" srcId="{F82D5FC6-9EDA-41BF-BCC2-752386AC70E2}" destId="{25506B12-35C7-4B64-A4A0-59A817F9D99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50E263-E502-4A73-A810-BB9FB1644F3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DD7C0241-F6EF-4611-97C2-45DCD50BBD64}">
      <dgm:prSet/>
      <dgm:spPr/>
      <dgm:t>
        <a:bodyPr/>
        <a:lstStyle/>
        <a:p>
          <a:r>
            <a:rPr lang="en-GB"/>
            <a:t>Diabetes 10-point training – adult social care workers</a:t>
          </a:r>
        </a:p>
      </dgm:t>
    </dgm:pt>
    <dgm:pt modelId="{ABC14B40-46B7-4F50-AE82-DBF2F46DCA57}" type="parTrans" cxnId="{3A303BAF-CF5D-4A2C-9736-06314D74450C}">
      <dgm:prSet/>
      <dgm:spPr/>
      <dgm:t>
        <a:bodyPr/>
        <a:lstStyle/>
        <a:p>
          <a:endParaRPr lang="en-GB"/>
        </a:p>
      </dgm:t>
    </dgm:pt>
    <dgm:pt modelId="{20F38313-5DA7-44EA-B25A-D26A57AB1F69}" type="sibTrans" cxnId="{3A303BAF-CF5D-4A2C-9736-06314D74450C}">
      <dgm:prSet/>
      <dgm:spPr/>
      <dgm:t>
        <a:bodyPr/>
        <a:lstStyle/>
        <a:p>
          <a:endParaRPr lang="en-GB"/>
        </a:p>
      </dgm:t>
    </dgm:pt>
    <dgm:pt modelId="{F91C82BD-A0E3-4202-AC75-2C017CE0DAA2}">
      <dgm:prSet/>
      <dgm:spPr/>
      <dgm:t>
        <a:bodyPr/>
        <a:lstStyle/>
        <a:p>
          <a:r>
            <a:rPr lang="en-GB"/>
            <a:t>Oral therapies</a:t>
          </a:r>
        </a:p>
      </dgm:t>
    </dgm:pt>
    <dgm:pt modelId="{156636B6-63EA-4415-A6FB-FD432299F0B9}" type="parTrans" cxnId="{BACB761B-7AFE-4668-A183-A291A756CD0D}">
      <dgm:prSet/>
      <dgm:spPr/>
      <dgm:t>
        <a:bodyPr/>
        <a:lstStyle/>
        <a:p>
          <a:endParaRPr lang="en-GB"/>
        </a:p>
      </dgm:t>
    </dgm:pt>
    <dgm:pt modelId="{B5580AFC-1749-44F6-A98C-8A9C5A8A92BC}" type="sibTrans" cxnId="{BACB761B-7AFE-4668-A183-A291A756CD0D}">
      <dgm:prSet/>
      <dgm:spPr/>
      <dgm:t>
        <a:bodyPr/>
        <a:lstStyle/>
        <a:p>
          <a:endParaRPr lang="en-GB"/>
        </a:p>
      </dgm:t>
    </dgm:pt>
    <dgm:pt modelId="{71BDCE21-303D-4CD9-BB40-15CD4C1F7F79}">
      <dgm:prSet/>
      <dgm:spPr/>
      <dgm:t>
        <a:bodyPr/>
        <a:lstStyle/>
        <a:p>
          <a:r>
            <a:rPr lang="en-GB"/>
            <a:t>Injectable therapies</a:t>
          </a:r>
        </a:p>
      </dgm:t>
    </dgm:pt>
    <dgm:pt modelId="{C6B1824D-B0E6-494E-A2E2-4B6DD09ECAE8}" type="parTrans" cxnId="{CFCFF179-1C2D-4A2E-B38B-B10AE80E9308}">
      <dgm:prSet/>
      <dgm:spPr/>
      <dgm:t>
        <a:bodyPr/>
        <a:lstStyle/>
        <a:p>
          <a:endParaRPr lang="en-GB"/>
        </a:p>
      </dgm:t>
    </dgm:pt>
    <dgm:pt modelId="{F023591B-A13F-4A4A-956B-BE5F89897ECF}" type="sibTrans" cxnId="{CFCFF179-1C2D-4A2E-B38B-B10AE80E9308}">
      <dgm:prSet/>
      <dgm:spPr/>
      <dgm:t>
        <a:bodyPr/>
        <a:lstStyle/>
        <a:p>
          <a:endParaRPr lang="en-GB"/>
        </a:p>
      </dgm:t>
    </dgm:pt>
    <dgm:pt modelId="{34DFEFD7-DFD7-4DB9-9E6A-752FD9796090}">
      <dgm:prSet/>
      <dgm:spPr/>
      <dgm:t>
        <a:bodyPr/>
        <a:lstStyle/>
        <a:p>
          <a:r>
            <a:rPr lang="en-GB"/>
            <a:t>Promoting self-care</a:t>
          </a:r>
        </a:p>
      </dgm:t>
    </dgm:pt>
    <dgm:pt modelId="{17319346-0123-4A40-BC68-C5B753C12116}" type="parTrans" cxnId="{9C441E57-CDEC-4922-92D1-D27E231E9C9F}">
      <dgm:prSet/>
      <dgm:spPr/>
      <dgm:t>
        <a:bodyPr/>
        <a:lstStyle/>
        <a:p>
          <a:endParaRPr lang="en-GB"/>
        </a:p>
      </dgm:t>
    </dgm:pt>
    <dgm:pt modelId="{E4ACC157-9B45-4ED2-AAB5-35F156C4632E}" type="sibTrans" cxnId="{9C441E57-CDEC-4922-92D1-D27E231E9C9F}">
      <dgm:prSet/>
      <dgm:spPr/>
      <dgm:t>
        <a:bodyPr/>
        <a:lstStyle/>
        <a:p>
          <a:endParaRPr lang="en-GB"/>
        </a:p>
      </dgm:t>
    </dgm:pt>
    <dgm:pt modelId="{A48C36D5-C053-4A34-995F-DC63F02889F2}">
      <dgm:prSet/>
      <dgm:spPr/>
      <dgm:t>
        <a:bodyPr/>
        <a:lstStyle/>
        <a:p>
          <a:r>
            <a:rPr lang="en-GB"/>
            <a:t>Hyperglycaemia</a:t>
          </a:r>
        </a:p>
      </dgm:t>
    </dgm:pt>
    <dgm:pt modelId="{5FA9EEB9-A0F2-4394-90B8-51014115AC17}" type="parTrans" cxnId="{EAEC3D94-C01F-4DC9-8965-79179A8D1998}">
      <dgm:prSet/>
      <dgm:spPr/>
      <dgm:t>
        <a:bodyPr/>
        <a:lstStyle/>
        <a:p>
          <a:endParaRPr lang="en-GB"/>
        </a:p>
      </dgm:t>
    </dgm:pt>
    <dgm:pt modelId="{5AE97805-8457-4D96-857E-4F2BA150054E}" type="sibTrans" cxnId="{EAEC3D94-C01F-4DC9-8965-79179A8D1998}">
      <dgm:prSet/>
      <dgm:spPr/>
      <dgm:t>
        <a:bodyPr/>
        <a:lstStyle/>
        <a:p>
          <a:endParaRPr lang="en-GB"/>
        </a:p>
      </dgm:t>
    </dgm:pt>
    <dgm:pt modelId="{955EA1EE-72FC-4EF2-90B7-B7F69E217ABB}">
      <dgm:prSet/>
      <dgm:spPr/>
      <dgm:t>
        <a:bodyPr/>
        <a:lstStyle/>
        <a:p>
          <a:r>
            <a:rPr lang="en-GB"/>
            <a:t>Hypoglycaemia</a:t>
          </a:r>
        </a:p>
      </dgm:t>
    </dgm:pt>
    <dgm:pt modelId="{DA415FA1-36B2-4166-B56A-B7399D62E14A}" type="parTrans" cxnId="{A256677C-7662-4AED-9823-46395A192A97}">
      <dgm:prSet/>
      <dgm:spPr/>
      <dgm:t>
        <a:bodyPr/>
        <a:lstStyle/>
        <a:p>
          <a:endParaRPr lang="en-GB"/>
        </a:p>
      </dgm:t>
    </dgm:pt>
    <dgm:pt modelId="{B1736FBC-3C7C-46DC-97D6-5BADD1044BC4}" type="sibTrans" cxnId="{A256677C-7662-4AED-9823-46395A192A97}">
      <dgm:prSet/>
      <dgm:spPr/>
      <dgm:t>
        <a:bodyPr/>
        <a:lstStyle/>
        <a:p>
          <a:endParaRPr lang="en-GB"/>
        </a:p>
      </dgm:t>
    </dgm:pt>
    <dgm:pt modelId="{45213AE6-05E0-4A1B-B027-E5E42ECCB990}">
      <dgm:prSet/>
      <dgm:spPr/>
      <dgm:t>
        <a:bodyPr/>
        <a:lstStyle/>
        <a:p>
          <a:r>
            <a:rPr lang="en-GB"/>
            <a:t>Mental health and diabetes and more….</a:t>
          </a:r>
        </a:p>
      </dgm:t>
    </dgm:pt>
    <dgm:pt modelId="{DBEA8061-2B2C-40FB-BAE7-0A0E38C66A48}" type="parTrans" cxnId="{7F48717E-6E84-4737-8E30-28431DC004FE}">
      <dgm:prSet/>
      <dgm:spPr/>
      <dgm:t>
        <a:bodyPr/>
        <a:lstStyle/>
        <a:p>
          <a:endParaRPr lang="en-GB"/>
        </a:p>
      </dgm:t>
    </dgm:pt>
    <dgm:pt modelId="{4CA727D0-D38E-41AC-AADF-E1F3BC7031EB}" type="sibTrans" cxnId="{7F48717E-6E84-4737-8E30-28431DC004FE}">
      <dgm:prSet/>
      <dgm:spPr/>
      <dgm:t>
        <a:bodyPr/>
        <a:lstStyle/>
        <a:p>
          <a:endParaRPr lang="en-GB"/>
        </a:p>
      </dgm:t>
    </dgm:pt>
    <dgm:pt modelId="{6A1D753D-9F02-4581-988D-DADCFAD72A0F}" type="pres">
      <dgm:prSet presAssocID="{E250E263-E502-4A73-A810-BB9FB1644F36}" presName="linear" presStyleCnt="0">
        <dgm:presLayoutVars>
          <dgm:animLvl val="lvl"/>
          <dgm:resizeHandles val="exact"/>
        </dgm:presLayoutVars>
      </dgm:prSet>
      <dgm:spPr/>
    </dgm:pt>
    <dgm:pt modelId="{DA360376-AD48-47C6-B08E-3FBEC274C5FE}" type="pres">
      <dgm:prSet presAssocID="{DD7C0241-F6EF-4611-97C2-45DCD50BBD6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A40EF0C-5987-44B8-ADAD-2DDD33C7F9C6}" type="pres">
      <dgm:prSet presAssocID="{20F38313-5DA7-44EA-B25A-D26A57AB1F69}" presName="spacer" presStyleCnt="0"/>
      <dgm:spPr/>
    </dgm:pt>
    <dgm:pt modelId="{CF6573B2-0E40-459B-B203-FDB2363A1BE1}" type="pres">
      <dgm:prSet presAssocID="{F91C82BD-A0E3-4202-AC75-2C017CE0DAA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6E120D4-F7D1-4B87-AD7E-9D075B5D3885}" type="pres">
      <dgm:prSet presAssocID="{B5580AFC-1749-44F6-A98C-8A9C5A8A92BC}" presName="spacer" presStyleCnt="0"/>
      <dgm:spPr/>
    </dgm:pt>
    <dgm:pt modelId="{BCC61017-A44A-45CC-82B0-A4DABC6BB77D}" type="pres">
      <dgm:prSet presAssocID="{71BDCE21-303D-4CD9-BB40-15CD4C1F7F7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6945321-A512-498C-BB41-FC938540E662}" type="pres">
      <dgm:prSet presAssocID="{F023591B-A13F-4A4A-956B-BE5F89897ECF}" presName="spacer" presStyleCnt="0"/>
      <dgm:spPr/>
    </dgm:pt>
    <dgm:pt modelId="{9D693511-7A4E-4176-86F4-5AE9DB61FFD7}" type="pres">
      <dgm:prSet presAssocID="{34DFEFD7-DFD7-4DB9-9E6A-752FD979609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9A12AF0-D8A1-4195-888B-F95FCD03E8FA}" type="pres">
      <dgm:prSet presAssocID="{E4ACC157-9B45-4ED2-AAB5-35F156C4632E}" presName="spacer" presStyleCnt="0"/>
      <dgm:spPr/>
    </dgm:pt>
    <dgm:pt modelId="{54B6D9ED-7482-40F0-AB40-87D36AD3E585}" type="pres">
      <dgm:prSet presAssocID="{A48C36D5-C053-4A34-995F-DC63F02889F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48F8936-100C-4445-9E1A-3BC8CB837FD8}" type="pres">
      <dgm:prSet presAssocID="{5AE97805-8457-4D96-857E-4F2BA150054E}" presName="spacer" presStyleCnt="0"/>
      <dgm:spPr/>
    </dgm:pt>
    <dgm:pt modelId="{F8ED32F5-E902-4C14-824F-19298D1CD68B}" type="pres">
      <dgm:prSet presAssocID="{955EA1EE-72FC-4EF2-90B7-B7F69E217AB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7234750-FB1F-491B-94D9-3FB4731632CB}" type="pres">
      <dgm:prSet presAssocID="{B1736FBC-3C7C-46DC-97D6-5BADD1044BC4}" presName="spacer" presStyleCnt="0"/>
      <dgm:spPr/>
    </dgm:pt>
    <dgm:pt modelId="{AE65485C-8952-40A7-AB7B-C59971952782}" type="pres">
      <dgm:prSet presAssocID="{45213AE6-05E0-4A1B-B027-E5E42ECCB99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232F813-A268-40E0-A637-CE0C37B0E008}" type="presOf" srcId="{71BDCE21-303D-4CD9-BB40-15CD4C1F7F79}" destId="{BCC61017-A44A-45CC-82B0-A4DABC6BB77D}" srcOrd="0" destOrd="0" presId="urn:microsoft.com/office/officeart/2005/8/layout/vList2"/>
    <dgm:cxn modelId="{BACB761B-7AFE-4668-A183-A291A756CD0D}" srcId="{E250E263-E502-4A73-A810-BB9FB1644F36}" destId="{F91C82BD-A0E3-4202-AC75-2C017CE0DAA2}" srcOrd="1" destOrd="0" parTransId="{156636B6-63EA-4415-A6FB-FD432299F0B9}" sibTransId="{B5580AFC-1749-44F6-A98C-8A9C5A8A92BC}"/>
    <dgm:cxn modelId="{04C79161-BEAF-4DB4-9478-57DC59A1547C}" type="presOf" srcId="{DD7C0241-F6EF-4611-97C2-45DCD50BBD64}" destId="{DA360376-AD48-47C6-B08E-3FBEC274C5FE}" srcOrd="0" destOrd="0" presId="urn:microsoft.com/office/officeart/2005/8/layout/vList2"/>
    <dgm:cxn modelId="{9C441E57-CDEC-4922-92D1-D27E231E9C9F}" srcId="{E250E263-E502-4A73-A810-BB9FB1644F36}" destId="{34DFEFD7-DFD7-4DB9-9E6A-752FD9796090}" srcOrd="3" destOrd="0" parTransId="{17319346-0123-4A40-BC68-C5B753C12116}" sibTransId="{E4ACC157-9B45-4ED2-AAB5-35F156C4632E}"/>
    <dgm:cxn modelId="{CFCFF179-1C2D-4A2E-B38B-B10AE80E9308}" srcId="{E250E263-E502-4A73-A810-BB9FB1644F36}" destId="{71BDCE21-303D-4CD9-BB40-15CD4C1F7F79}" srcOrd="2" destOrd="0" parTransId="{C6B1824D-B0E6-494E-A2E2-4B6DD09ECAE8}" sibTransId="{F023591B-A13F-4A4A-956B-BE5F89897ECF}"/>
    <dgm:cxn modelId="{A256677C-7662-4AED-9823-46395A192A97}" srcId="{E250E263-E502-4A73-A810-BB9FB1644F36}" destId="{955EA1EE-72FC-4EF2-90B7-B7F69E217ABB}" srcOrd="5" destOrd="0" parTransId="{DA415FA1-36B2-4166-B56A-B7399D62E14A}" sibTransId="{B1736FBC-3C7C-46DC-97D6-5BADD1044BC4}"/>
    <dgm:cxn modelId="{7F48717E-6E84-4737-8E30-28431DC004FE}" srcId="{E250E263-E502-4A73-A810-BB9FB1644F36}" destId="{45213AE6-05E0-4A1B-B027-E5E42ECCB990}" srcOrd="6" destOrd="0" parTransId="{DBEA8061-2B2C-40FB-BAE7-0A0E38C66A48}" sibTransId="{4CA727D0-D38E-41AC-AADF-E1F3BC7031EB}"/>
    <dgm:cxn modelId="{EAEC3D94-C01F-4DC9-8965-79179A8D1998}" srcId="{E250E263-E502-4A73-A810-BB9FB1644F36}" destId="{A48C36D5-C053-4A34-995F-DC63F02889F2}" srcOrd="4" destOrd="0" parTransId="{5FA9EEB9-A0F2-4394-90B8-51014115AC17}" sibTransId="{5AE97805-8457-4D96-857E-4F2BA150054E}"/>
    <dgm:cxn modelId="{3A303BAF-CF5D-4A2C-9736-06314D74450C}" srcId="{E250E263-E502-4A73-A810-BB9FB1644F36}" destId="{DD7C0241-F6EF-4611-97C2-45DCD50BBD64}" srcOrd="0" destOrd="0" parTransId="{ABC14B40-46B7-4F50-AE82-DBF2F46DCA57}" sibTransId="{20F38313-5DA7-44EA-B25A-D26A57AB1F69}"/>
    <dgm:cxn modelId="{3FA748B9-6FB2-4976-8A7E-187CAA516A25}" type="presOf" srcId="{955EA1EE-72FC-4EF2-90B7-B7F69E217ABB}" destId="{F8ED32F5-E902-4C14-824F-19298D1CD68B}" srcOrd="0" destOrd="0" presId="urn:microsoft.com/office/officeart/2005/8/layout/vList2"/>
    <dgm:cxn modelId="{3A92EDBA-8FA3-41D3-A6DC-45670CD81F0B}" type="presOf" srcId="{45213AE6-05E0-4A1B-B027-E5E42ECCB990}" destId="{AE65485C-8952-40A7-AB7B-C59971952782}" srcOrd="0" destOrd="0" presId="urn:microsoft.com/office/officeart/2005/8/layout/vList2"/>
    <dgm:cxn modelId="{B446B8C7-6C73-4FC0-A342-8AAD1D73DD7E}" type="presOf" srcId="{A48C36D5-C053-4A34-995F-DC63F02889F2}" destId="{54B6D9ED-7482-40F0-AB40-87D36AD3E585}" srcOrd="0" destOrd="0" presId="urn:microsoft.com/office/officeart/2005/8/layout/vList2"/>
    <dgm:cxn modelId="{DB0ED9CE-3BDC-4E6D-B607-15A0289524E9}" type="presOf" srcId="{34DFEFD7-DFD7-4DB9-9E6A-752FD9796090}" destId="{9D693511-7A4E-4176-86F4-5AE9DB61FFD7}" srcOrd="0" destOrd="0" presId="urn:microsoft.com/office/officeart/2005/8/layout/vList2"/>
    <dgm:cxn modelId="{4C8C73E2-F2FB-4F34-808E-A4D42AEC1B6E}" type="presOf" srcId="{E250E263-E502-4A73-A810-BB9FB1644F36}" destId="{6A1D753D-9F02-4581-988D-DADCFAD72A0F}" srcOrd="0" destOrd="0" presId="urn:microsoft.com/office/officeart/2005/8/layout/vList2"/>
    <dgm:cxn modelId="{980F8CEB-6C77-4371-A608-4F27466FF5DF}" type="presOf" srcId="{F91C82BD-A0E3-4202-AC75-2C017CE0DAA2}" destId="{CF6573B2-0E40-459B-B203-FDB2363A1BE1}" srcOrd="0" destOrd="0" presId="urn:microsoft.com/office/officeart/2005/8/layout/vList2"/>
    <dgm:cxn modelId="{9D6C9EB4-AF3E-4F3E-9E0F-D5FD25625669}" type="presParOf" srcId="{6A1D753D-9F02-4581-988D-DADCFAD72A0F}" destId="{DA360376-AD48-47C6-B08E-3FBEC274C5FE}" srcOrd="0" destOrd="0" presId="urn:microsoft.com/office/officeart/2005/8/layout/vList2"/>
    <dgm:cxn modelId="{DCB4E725-B72D-477D-B3D3-BAE119E41862}" type="presParOf" srcId="{6A1D753D-9F02-4581-988D-DADCFAD72A0F}" destId="{5A40EF0C-5987-44B8-ADAD-2DDD33C7F9C6}" srcOrd="1" destOrd="0" presId="urn:microsoft.com/office/officeart/2005/8/layout/vList2"/>
    <dgm:cxn modelId="{487F5533-84B1-4522-9AA4-9F61C5564430}" type="presParOf" srcId="{6A1D753D-9F02-4581-988D-DADCFAD72A0F}" destId="{CF6573B2-0E40-459B-B203-FDB2363A1BE1}" srcOrd="2" destOrd="0" presId="urn:microsoft.com/office/officeart/2005/8/layout/vList2"/>
    <dgm:cxn modelId="{F02007E9-14B7-48F1-A159-305BFE4E0B5C}" type="presParOf" srcId="{6A1D753D-9F02-4581-988D-DADCFAD72A0F}" destId="{E6E120D4-F7D1-4B87-AD7E-9D075B5D3885}" srcOrd="3" destOrd="0" presId="urn:microsoft.com/office/officeart/2005/8/layout/vList2"/>
    <dgm:cxn modelId="{C570432F-9E9A-4333-B1E9-CE4458C02C12}" type="presParOf" srcId="{6A1D753D-9F02-4581-988D-DADCFAD72A0F}" destId="{BCC61017-A44A-45CC-82B0-A4DABC6BB77D}" srcOrd="4" destOrd="0" presId="urn:microsoft.com/office/officeart/2005/8/layout/vList2"/>
    <dgm:cxn modelId="{6784722B-3F70-489B-8699-B517BA6EAEB6}" type="presParOf" srcId="{6A1D753D-9F02-4581-988D-DADCFAD72A0F}" destId="{66945321-A512-498C-BB41-FC938540E662}" srcOrd="5" destOrd="0" presId="urn:microsoft.com/office/officeart/2005/8/layout/vList2"/>
    <dgm:cxn modelId="{9246B757-1332-42B6-8EFA-C7A73BEE0FFD}" type="presParOf" srcId="{6A1D753D-9F02-4581-988D-DADCFAD72A0F}" destId="{9D693511-7A4E-4176-86F4-5AE9DB61FFD7}" srcOrd="6" destOrd="0" presId="urn:microsoft.com/office/officeart/2005/8/layout/vList2"/>
    <dgm:cxn modelId="{21D28397-FA5E-46DB-B377-614BB1597BCB}" type="presParOf" srcId="{6A1D753D-9F02-4581-988D-DADCFAD72A0F}" destId="{89A12AF0-D8A1-4195-888B-F95FCD03E8FA}" srcOrd="7" destOrd="0" presId="urn:microsoft.com/office/officeart/2005/8/layout/vList2"/>
    <dgm:cxn modelId="{88329DC5-2180-4C68-8EBF-7373F0F46C04}" type="presParOf" srcId="{6A1D753D-9F02-4581-988D-DADCFAD72A0F}" destId="{54B6D9ED-7482-40F0-AB40-87D36AD3E585}" srcOrd="8" destOrd="0" presId="urn:microsoft.com/office/officeart/2005/8/layout/vList2"/>
    <dgm:cxn modelId="{14F69FDF-B21C-4F3D-80D4-4B7325FF979C}" type="presParOf" srcId="{6A1D753D-9F02-4581-988D-DADCFAD72A0F}" destId="{E48F8936-100C-4445-9E1A-3BC8CB837FD8}" srcOrd="9" destOrd="0" presId="urn:microsoft.com/office/officeart/2005/8/layout/vList2"/>
    <dgm:cxn modelId="{D364115E-2866-4BD0-A588-C6DBAAB212E4}" type="presParOf" srcId="{6A1D753D-9F02-4581-988D-DADCFAD72A0F}" destId="{F8ED32F5-E902-4C14-824F-19298D1CD68B}" srcOrd="10" destOrd="0" presId="urn:microsoft.com/office/officeart/2005/8/layout/vList2"/>
    <dgm:cxn modelId="{FED1325E-763B-4A99-8CDB-75BFE2C9652F}" type="presParOf" srcId="{6A1D753D-9F02-4581-988D-DADCFAD72A0F}" destId="{A7234750-FB1F-491B-94D9-3FB4731632CB}" srcOrd="11" destOrd="0" presId="urn:microsoft.com/office/officeart/2005/8/layout/vList2"/>
    <dgm:cxn modelId="{B451F0E0-AD57-4300-A400-53D87FD38B46}" type="presParOf" srcId="{6A1D753D-9F02-4581-988D-DADCFAD72A0F}" destId="{AE65485C-8952-40A7-AB7B-C5997195278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DD4FFA-384A-4709-91F9-C700C599DE8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947DF18A-CE2E-4F69-98A7-8359D7EFD947}">
      <dgm:prSet/>
      <dgm:spPr/>
      <dgm:t>
        <a:bodyPr/>
        <a:lstStyle/>
        <a:p>
          <a:r>
            <a:rPr lang="en-GB"/>
            <a:t>1 hour module (can be done as bite sized chunks)</a:t>
          </a:r>
        </a:p>
      </dgm:t>
    </dgm:pt>
    <dgm:pt modelId="{A91277C5-AA8C-4B7E-A2A7-FF9C274BAD5A}" type="parTrans" cxnId="{C95FE7D2-A3D2-42E7-BD52-2FB5DAF05D36}">
      <dgm:prSet/>
      <dgm:spPr/>
      <dgm:t>
        <a:bodyPr/>
        <a:lstStyle/>
        <a:p>
          <a:endParaRPr lang="en-GB"/>
        </a:p>
      </dgm:t>
    </dgm:pt>
    <dgm:pt modelId="{726AA03C-22B3-4AEE-B51E-B3BA333CE72C}" type="sibTrans" cxnId="{C95FE7D2-A3D2-42E7-BD52-2FB5DAF05D36}">
      <dgm:prSet/>
      <dgm:spPr/>
      <dgm:t>
        <a:bodyPr/>
        <a:lstStyle/>
        <a:p>
          <a:endParaRPr lang="en-GB"/>
        </a:p>
      </dgm:t>
    </dgm:pt>
    <dgm:pt modelId="{49639CDF-7FA3-4821-8F29-F06AF2147F70}">
      <dgm:prSet/>
      <dgm:spPr/>
      <dgm:t>
        <a:bodyPr/>
        <a:lstStyle/>
        <a:p>
          <a:r>
            <a:rPr lang="en-GB" b="0" i="0" dirty="0">
              <a:solidFill>
                <a:schemeClr val="tx2"/>
              </a:solidFill>
            </a:rPr>
            <a:t>Point 1: The Person</a:t>
          </a:r>
          <a:endParaRPr lang="en-GB" dirty="0">
            <a:solidFill>
              <a:schemeClr val="tx2"/>
            </a:solidFill>
          </a:endParaRPr>
        </a:p>
      </dgm:t>
    </dgm:pt>
    <dgm:pt modelId="{8E11566E-79CC-4E36-9B11-8041BD514426}" type="parTrans" cxnId="{1279ED1B-98AE-4575-A2A6-D39B237EF2DC}">
      <dgm:prSet/>
      <dgm:spPr/>
      <dgm:t>
        <a:bodyPr/>
        <a:lstStyle/>
        <a:p>
          <a:endParaRPr lang="en-GB"/>
        </a:p>
      </dgm:t>
    </dgm:pt>
    <dgm:pt modelId="{599DF69A-D49C-4163-A8AC-34E67F816A55}" type="sibTrans" cxnId="{1279ED1B-98AE-4575-A2A6-D39B237EF2DC}">
      <dgm:prSet/>
      <dgm:spPr/>
      <dgm:t>
        <a:bodyPr/>
        <a:lstStyle/>
        <a:p>
          <a:endParaRPr lang="en-GB"/>
        </a:p>
      </dgm:t>
    </dgm:pt>
    <dgm:pt modelId="{24B9289C-59F1-4E42-B53C-34DC7DD7BD65}">
      <dgm:prSet/>
      <dgm:spPr/>
      <dgm:t>
        <a:bodyPr/>
        <a:lstStyle/>
        <a:p>
          <a:r>
            <a:rPr lang="en-GB" b="0" i="0" dirty="0">
              <a:solidFill>
                <a:schemeClr val="tx2"/>
              </a:solidFill>
            </a:rPr>
            <a:t>Point 2: Know the Difference Between the Types of Diabetes</a:t>
          </a:r>
          <a:endParaRPr lang="en-GB" dirty="0">
            <a:solidFill>
              <a:schemeClr val="tx2"/>
            </a:solidFill>
          </a:endParaRPr>
        </a:p>
      </dgm:t>
    </dgm:pt>
    <dgm:pt modelId="{E2AADF09-23C7-4D40-B6C6-8B37EDE5015F}" type="parTrans" cxnId="{043B3742-3157-49C1-9F9C-10C36BABFEC2}">
      <dgm:prSet/>
      <dgm:spPr/>
      <dgm:t>
        <a:bodyPr/>
        <a:lstStyle/>
        <a:p>
          <a:endParaRPr lang="en-GB"/>
        </a:p>
      </dgm:t>
    </dgm:pt>
    <dgm:pt modelId="{805FBA2D-A868-437A-B2F2-37BE178A2513}" type="sibTrans" cxnId="{043B3742-3157-49C1-9F9C-10C36BABFEC2}">
      <dgm:prSet/>
      <dgm:spPr/>
      <dgm:t>
        <a:bodyPr/>
        <a:lstStyle/>
        <a:p>
          <a:endParaRPr lang="en-GB"/>
        </a:p>
      </dgm:t>
    </dgm:pt>
    <dgm:pt modelId="{B5705421-4628-4B6A-B67A-C4B921D161CD}">
      <dgm:prSet/>
      <dgm:spPr/>
      <dgm:t>
        <a:bodyPr/>
        <a:lstStyle/>
        <a:p>
          <a:r>
            <a:rPr lang="en-GB" b="0" i="0" dirty="0">
              <a:solidFill>
                <a:schemeClr val="tx2"/>
              </a:solidFill>
            </a:rPr>
            <a:t>Point 3: Glucose Monitoring</a:t>
          </a:r>
          <a:endParaRPr lang="en-GB" dirty="0">
            <a:solidFill>
              <a:schemeClr val="tx2"/>
            </a:solidFill>
          </a:endParaRPr>
        </a:p>
      </dgm:t>
    </dgm:pt>
    <dgm:pt modelId="{2304F786-1603-452B-894A-C497D9781EDD}" type="parTrans" cxnId="{8CA9BCEB-0A19-4C5B-9EA3-8C306BABCFD5}">
      <dgm:prSet/>
      <dgm:spPr/>
      <dgm:t>
        <a:bodyPr/>
        <a:lstStyle/>
        <a:p>
          <a:endParaRPr lang="en-GB"/>
        </a:p>
      </dgm:t>
    </dgm:pt>
    <dgm:pt modelId="{EA604D2F-0119-44DE-BD10-55A63486C100}" type="sibTrans" cxnId="{8CA9BCEB-0A19-4C5B-9EA3-8C306BABCFD5}">
      <dgm:prSet/>
      <dgm:spPr/>
      <dgm:t>
        <a:bodyPr/>
        <a:lstStyle/>
        <a:p>
          <a:endParaRPr lang="en-GB"/>
        </a:p>
      </dgm:t>
    </dgm:pt>
    <dgm:pt modelId="{0DAD8E5C-6808-4AA6-B8C0-BA707C937F93}">
      <dgm:prSet/>
      <dgm:spPr/>
      <dgm:t>
        <a:bodyPr/>
        <a:lstStyle/>
        <a:p>
          <a:r>
            <a:rPr lang="en-GB" b="0" i="0" dirty="0">
              <a:solidFill>
                <a:schemeClr val="tx2"/>
              </a:solidFill>
            </a:rPr>
            <a:t>Point 4: Hypoglycaemia (low glucose levels)</a:t>
          </a:r>
          <a:endParaRPr lang="en-GB" dirty="0">
            <a:solidFill>
              <a:schemeClr val="tx2"/>
            </a:solidFill>
          </a:endParaRPr>
        </a:p>
      </dgm:t>
    </dgm:pt>
    <dgm:pt modelId="{55413660-1F69-44EF-A605-3C7D38CC6BA6}" type="parTrans" cxnId="{B7FEB450-7CA1-41E2-81EA-EA2B906B5284}">
      <dgm:prSet/>
      <dgm:spPr/>
      <dgm:t>
        <a:bodyPr/>
        <a:lstStyle/>
        <a:p>
          <a:endParaRPr lang="en-GB"/>
        </a:p>
      </dgm:t>
    </dgm:pt>
    <dgm:pt modelId="{5FC65710-D9C3-4BCB-8A24-931F1A785D1D}" type="sibTrans" cxnId="{B7FEB450-7CA1-41E2-81EA-EA2B906B5284}">
      <dgm:prSet/>
      <dgm:spPr/>
      <dgm:t>
        <a:bodyPr/>
        <a:lstStyle/>
        <a:p>
          <a:endParaRPr lang="en-GB"/>
        </a:p>
      </dgm:t>
    </dgm:pt>
    <dgm:pt modelId="{EDEFD979-3DE5-47E8-BDA0-2769C1E01CBB}">
      <dgm:prSet/>
      <dgm:spPr/>
      <dgm:t>
        <a:bodyPr/>
        <a:lstStyle/>
        <a:p>
          <a:r>
            <a:rPr lang="en-GB" b="0" i="0" dirty="0">
              <a:solidFill>
                <a:schemeClr val="tx2"/>
              </a:solidFill>
            </a:rPr>
            <a:t>Point 5: Hyperglycaemia (high glucose levels)</a:t>
          </a:r>
          <a:endParaRPr lang="en-GB" dirty="0">
            <a:solidFill>
              <a:schemeClr val="tx2"/>
            </a:solidFill>
          </a:endParaRPr>
        </a:p>
      </dgm:t>
    </dgm:pt>
    <dgm:pt modelId="{C0888620-D74C-42B7-8A5B-9522DECF9ECF}" type="parTrans" cxnId="{55B5EAA2-0FC0-4D50-BFCE-3C1490F0434F}">
      <dgm:prSet/>
      <dgm:spPr/>
      <dgm:t>
        <a:bodyPr/>
        <a:lstStyle/>
        <a:p>
          <a:endParaRPr lang="en-GB"/>
        </a:p>
      </dgm:t>
    </dgm:pt>
    <dgm:pt modelId="{962633F4-6CA2-43ED-839C-BBEEB8BA4A51}" type="sibTrans" cxnId="{55B5EAA2-0FC0-4D50-BFCE-3C1490F0434F}">
      <dgm:prSet/>
      <dgm:spPr/>
      <dgm:t>
        <a:bodyPr/>
        <a:lstStyle/>
        <a:p>
          <a:endParaRPr lang="en-GB"/>
        </a:p>
      </dgm:t>
    </dgm:pt>
    <dgm:pt modelId="{3079820A-9AB2-4BDE-843B-9B823B89D66E}">
      <dgm:prSet/>
      <dgm:spPr/>
      <dgm:t>
        <a:bodyPr/>
        <a:lstStyle/>
        <a:p>
          <a:r>
            <a:rPr lang="en-GB" b="0" i="0" dirty="0">
              <a:solidFill>
                <a:schemeClr val="tx2"/>
              </a:solidFill>
            </a:rPr>
            <a:t>Point 6: Insulin and Medication Safely</a:t>
          </a:r>
          <a:endParaRPr lang="en-GB" dirty="0">
            <a:solidFill>
              <a:schemeClr val="tx2"/>
            </a:solidFill>
          </a:endParaRPr>
        </a:p>
      </dgm:t>
    </dgm:pt>
    <dgm:pt modelId="{320DE6DA-AFEF-41BA-A0BB-11C76CDCBD26}" type="parTrans" cxnId="{5877D077-2CC4-4144-AFE6-FC210705945C}">
      <dgm:prSet/>
      <dgm:spPr/>
      <dgm:t>
        <a:bodyPr/>
        <a:lstStyle/>
        <a:p>
          <a:endParaRPr lang="en-GB"/>
        </a:p>
      </dgm:t>
    </dgm:pt>
    <dgm:pt modelId="{C6DFE2BF-1988-4679-B89D-F0BCB3D5E850}" type="sibTrans" cxnId="{5877D077-2CC4-4144-AFE6-FC210705945C}">
      <dgm:prSet/>
      <dgm:spPr/>
      <dgm:t>
        <a:bodyPr/>
        <a:lstStyle/>
        <a:p>
          <a:endParaRPr lang="en-GB"/>
        </a:p>
      </dgm:t>
    </dgm:pt>
    <dgm:pt modelId="{47243D1D-061A-4172-BCAA-CB8F2FF42DC1}">
      <dgm:prSet/>
      <dgm:spPr/>
      <dgm:t>
        <a:bodyPr/>
        <a:lstStyle/>
        <a:p>
          <a:r>
            <a:rPr lang="en-GB" b="0" i="0" dirty="0">
              <a:solidFill>
                <a:schemeClr val="tx2"/>
              </a:solidFill>
            </a:rPr>
            <a:t>Point 7: Feet</a:t>
          </a:r>
          <a:endParaRPr lang="en-GB" dirty="0">
            <a:solidFill>
              <a:schemeClr val="tx2"/>
            </a:solidFill>
          </a:endParaRPr>
        </a:p>
      </dgm:t>
    </dgm:pt>
    <dgm:pt modelId="{B8AD7792-6710-47F6-93CA-6A07C4394FFF}" type="parTrans" cxnId="{544F6A30-645D-4941-B533-4112D38A31A9}">
      <dgm:prSet/>
      <dgm:spPr/>
      <dgm:t>
        <a:bodyPr/>
        <a:lstStyle/>
        <a:p>
          <a:endParaRPr lang="en-GB"/>
        </a:p>
      </dgm:t>
    </dgm:pt>
    <dgm:pt modelId="{307C4FAA-FECD-4E70-90AC-2D69563159F0}" type="sibTrans" cxnId="{544F6A30-645D-4941-B533-4112D38A31A9}">
      <dgm:prSet/>
      <dgm:spPr/>
      <dgm:t>
        <a:bodyPr/>
        <a:lstStyle/>
        <a:p>
          <a:endParaRPr lang="en-GB"/>
        </a:p>
      </dgm:t>
    </dgm:pt>
    <dgm:pt modelId="{0047FBDE-6A41-402D-A5BD-0DAB8A1BA92A}">
      <dgm:prSet/>
      <dgm:spPr/>
      <dgm:t>
        <a:bodyPr/>
        <a:lstStyle/>
        <a:p>
          <a:r>
            <a:rPr lang="en-GB" b="0" i="0" dirty="0">
              <a:solidFill>
                <a:schemeClr val="tx2"/>
              </a:solidFill>
            </a:rPr>
            <a:t>Point 8: Eating with Diabetes</a:t>
          </a:r>
          <a:endParaRPr lang="en-GB" dirty="0">
            <a:solidFill>
              <a:schemeClr val="tx2"/>
            </a:solidFill>
          </a:endParaRPr>
        </a:p>
      </dgm:t>
    </dgm:pt>
    <dgm:pt modelId="{7DCD3066-D112-4E5F-915D-23E562A2D983}" type="parTrans" cxnId="{336D17AD-22EA-49F0-BF86-AA646F1D2EA6}">
      <dgm:prSet/>
      <dgm:spPr/>
      <dgm:t>
        <a:bodyPr/>
        <a:lstStyle/>
        <a:p>
          <a:endParaRPr lang="en-GB"/>
        </a:p>
      </dgm:t>
    </dgm:pt>
    <dgm:pt modelId="{D65EBAA4-E68A-40D9-B163-6C599051BBDD}" type="sibTrans" cxnId="{336D17AD-22EA-49F0-BF86-AA646F1D2EA6}">
      <dgm:prSet/>
      <dgm:spPr/>
      <dgm:t>
        <a:bodyPr/>
        <a:lstStyle/>
        <a:p>
          <a:endParaRPr lang="en-GB"/>
        </a:p>
      </dgm:t>
    </dgm:pt>
    <dgm:pt modelId="{18322428-4951-4575-8B54-7B3CCE6A2A56}">
      <dgm:prSet/>
      <dgm:spPr/>
      <dgm:t>
        <a:bodyPr/>
        <a:lstStyle/>
        <a:p>
          <a:r>
            <a:rPr lang="en-GB" b="0" i="0" dirty="0">
              <a:solidFill>
                <a:schemeClr val="tx2"/>
              </a:solidFill>
            </a:rPr>
            <a:t>Point 9: Referring to the GP, Diabetes Care Provider, Mental Health or Podiatry Team</a:t>
          </a:r>
          <a:endParaRPr lang="en-GB" dirty="0">
            <a:solidFill>
              <a:schemeClr val="tx2"/>
            </a:solidFill>
          </a:endParaRPr>
        </a:p>
      </dgm:t>
    </dgm:pt>
    <dgm:pt modelId="{FD7828B3-40EA-49E8-A20B-8F033C6178A6}" type="parTrans" cxnId="{43AC8351-96BB-463E-8BEA-923BC8B9868B}">
      <dgm:prSet/>
      <dgm:spPr/>
      <dgm:t>
        <a:bodyPr/>
        <a:lstStyle/>
        <a:p>
          <a:endParaRPr lang="en-GB"/>
        </a:p>
      </dgm:t>
    </dgm:pt>
    <dgm:pt modelId="{63383AB8-001C-4074-8A97-30D1026B8986}" type="sibTrans" cxnId="{43AC8351-96BB-463E-8BEA-923BC8B9868B}">
      <dgm:prSet/>
      <dgm:spPr/>
      <dgm:t>
        <a:bodyPr/>
        <a:lstStyle/>
        <a:p>
          <a:endParaRPr lang="en-GB"/>
        </a:p>
      </dgm:t>
    </dgm:pt>
    <dgm:pt modelId="{F6D78124-DD1C-423D-B45A-FB4FE88E4CB7}">
      <dgm:prSet/>
      <dgm:spPr/>
      <dgm:t>
        <a:bodyPr/>
        <a:lstStyle/>
        <a:p>
          <a:r>
            <a:rPr lang="en-GB" b="0" i="0" dirty="0">
              <a:solidFill>
                <a:schemeClr val="tx2"/>
              </a:solidFill>
            </a:rPr>
            <a:t>Point 10: Ensure Access to Diabetes Care, Information and Review</a:t>
          </a:r>
          <a:endParaRPr lang="en-GB" dirty="0">
            <a:solidFill>
              <a:schemeClr val="tx2"/>
            </a:solidFill>
          </a:endParaRPr>
        </a:p>
      </dgm:t>
    </dgm:pt>
    <dgm:pt modelId="{C34D4D2F-BF51-4FF4-AE84-A2E5C0028EC9}" type="parTrans" cxnId="{005E8B2B-8E26-43BC-8720-F54EA30996A9}">
      <dgm:prSet/>
      <dgm:spPr/>
      <dgm:t>
        <a:bodyPr/>
        <a:lstStyle/>
        <a:p>
          <a:endParaRPr lang="en-GB"/>
        </a:p>
      </dgm:t>
    </dgm:pt>
    <dgm:pt modelId="{81786973-F894-4488-89B0-F92934459D30}" type="sibTrans" cxnId="{005E8B2B-8E26-43BC-8720-F54EA30996A9}">
      <dgm:prSet/>
      <dgm:spPr/>
      <dgm:t>
        <a:bodyPr/>
        <a:lstStyle/>
        <a:p>
          <a:endParaRPr lang="en-GB"/>
        </a:p>
      </dgm:t>
    </dgm:pt>
    <dgm:pt modelId="{2BCBE011-3A35-470E-B7E8-9F56DCEC674C}" type="pres">
      <dgm:prSet presAssocID="{00DD4FFA-384A-4709-91F9-C700C599DE80}" presName="linear" presStyleCnt="0">
        <dgm:presLayoutVars>
          <dgm:animLvl val="lvl"/>
          <dgm:resizeHandles val="exact"/>
        </dgm:presLayoutVars>
      </dgm:prSet>
      <dgm:spPr/>
    </dgm:pt>
    <dgm:pt modelId="{3CF182D4-7307-4ECD-87FB-FBA9C3AB8A88}" type="pres">
      <dgm:prSet presAssocID="{947DF18A-CE2E-4F69-98A7-8359D7EFD94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5A3BA56-1E18-4FBD-83D9-817B94754467}" type="pres">
      <dgm:prSet presAssocID="{947DF18A-CE2E-4F69-98A7-8359D7EFD94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7BCFC14-2CDD-4034-8E75-99160FE2195B}" type="presOf" srcId="{0DAD8E5C-6808-4AA6-B8C0-BA707C937F93}" destId="{F5A3BA56-1E18-4FBD-83D9-817B94754467}" srcOrd="0" destOrd="3" presId="urn:microsoft.com/office/officeart/2005/8/layout/vList2"/>
    <dgm:cxn modelId="{2F387318-A751-408C-9743-50C1DE606974}" type="presOf" srcId="{0047FBDE-6A41-402D-A5BD-0DAB8A1BA92A}" destId="{F5A3BA56-1E18-4FBD-83D9-817B94754467}" srcOrd="0" destOrd="7" presId="urn:microsoft.com/office/officeart/2005/8/layout/vList2"/>
    <dgm:cxn modelId="{1279ED1B-98AE-4575-A2A6-D39B237EF2DC}" srcId="{947DF18A-CE2E-4F69-98A7-8359D7EFD947}" destId="{49639CDF-7FA3-4821-8F29-F06AF2147F70}" srcOrd="0" destOrd="0" parTransId="{8E11566E-79CC-4E36-9B11-8041BD514426}" sibTransId="{599DF69A-D49C-4163-A8AC-34E67F816A55}"/>
    <dgm:cxn modelId="{3EFA391D-40EF-478A-B757-41FFC47A5D5C}" type="presOf" srcId="{F6D78124-DD1C-423D-B45A-FB4FE88E4CB7}" destId="{F5A3BA56-1E18-4FBD-83D9-817B94754467}" srcOrd="0" destOrd="9" presId="urn:microsoft.com/office/officeart/2005/8/layout/vList2"/>
    <dgm:cxn modelId="{005E8B2B-8E26-43BC-8720-F54EA30996A9}" srcId="{947DF18A-CE2E-4F69-98A7-8359D7EFD947}" destId="{F6D78124-DD1C-423D-B45A-FB4FE88E4CB7}" srcOrd="9" destOrd="0" parTransId="{C34D4D2F-BF51-4FF4-AE84-A2E5C0028EC9}" sibTransId="{81786973-F894-4488-89B0-F92934459D30}"/>
    <dgm:cxn modelId="{544F6A30-645D-4941-B533-4112D38A31A9}" srcId="{947DF18A-CE2E-4F69-98A7-8359D7EFD947}" destId="{47243D1D-061A-4172-BCAA-CB8F2FF42DC1}" srcOrd="6" destOrd="0" parTransId="{B8AD7792-6710-47F6-93CA-6A07C4394FFF}" sibTransId="{307C4FAA-FECD-4E70-90AC-2D69563159F0}"/>
    <dgm:cxn modelId="{9D46B739-56AE-40AC-8F53-9B8BABDA5418}" type="presOf" srcId="{B5705421-4628-4B6A-B67A-C4B921D161CD}" destId="{F5A3BA56-1E18-4FBD-83D9-817B94754467}" srcOrd="0" destOrd="2" presId="urn:microsoft.com/office/officeart/2005/8/layout/vList2"/>
    <dgm:cxn modelId="{043B3742-3157-49C1-9F9C-10C36BABFEC2}" srcId="{947DF18A-CE2E-4F69-98A7-8359D7EFD947}" destId="{24B9289C-59F1-4E42-B53C-34DC7DD7BD65}" srcOrd="1" destOrd="0" parTransId="{E2AADF09-23C7-4D40-B6C6-8B37EDE5015F}" sibTransId="{805FBA2D-A868-437A-B2F2-37BE178A2513}"/>
    <dgm:cxn modelId="{325D9E68-88BA-4FBE-A40A-7C056E6EFD63}" type="presOf" srcId="{24B9289C-59F1-4E42-B53C-34DC7DD7BD65}" destId="{F5A3BA56-1E18-4FBD-83D9-817B94754467}" srcOrd="0" destOrd="1" presId="urn:microsoft.com/office/officeart/2005/8/layout/vList2"/>
    <dgm:cxn modelId="{CF502949-0255-47BA-9E51-7EC79F414698}" type="presOf" srcId="{47243D1D-061A-4172-BCAA-CB8F2FF42DC1}" destId="{F5A3BA56-1E18-4FBD-83D9-817B94754467}" srcOrd="0" destOrd="6" presId="urn:microsoft.com/office/officeart/2005/8/layout/vList2"/>
    <dgm:cxn modelId="{B7FEB450-7CA1-41E2-81EA-EA2B906B5284}" srcId="{947DF18A-CE2E-4F69-98A7-8359D7EFD947}" destId="{0DAD8E5C-6808-4AA6-B8C0-BA707C937F93}" srcOrd="3" destOrd="0" parTransId="{55413660-1F69-44EF-A605-3C7D38CC6BA6}" sibTransId="{5FC65710-D9C3-4BCB-8A24-931F1A785D1D}"/>
    <dgm:cxn modelId="{43AC8351-96BB-463E-8BEA-923BC8B9868B}" srcId="{947DF18A-CE2E-4F69-98A7-8359D7EFD947}" destId="{18322428-4951-4575-8B54-7B3CCE6A2A56}" srcOrd="8" destOrd="0" parTransId="{FD7828B3-40EA-49E8-A20B-8F033C6178A6}" sibTransId="{63383AB8-001C-4074-8A97-30D1026B8986}"/>
    <dgm:cxn modelId="{5877D077-2CC4-4144-AFE6-FC210705945C}" srcId="{947DF18A-CE2E-4F69-98A7-8359D7EFD947}" destId="{3079820A-9AB2-4BDE-843B-9B823B89D66E}" srcOrd="5" destOrd="0" parTransId="{320DE6DA-AFEF-41BA-A0BB-11C76CDCBD26}" sibTransId="{C6DFE2BF-1988-4679-B89D-F0BCB3D5E850}"/>
    <dgm:cxn modelId="{0B699F59-1544-4C3C-B0C0-418D101A2610}" type="presOf" srcId="{947DF18A-CE2E-4F69-98A7-8359D7EFD947}" destId="{3CF182D4-7307-4ECD-87FB-FBA9C3AB8A88}" srcOrd="0" destOrd="0" presId="urn:microsoft.com/office/officeart/2005/8/layout/vList2"/>
    <dgm:cxn modelId="{BAA2D99A-2732-4B08-B1B7-BD1EB8E43349}" type="presOf" srcId="{EDEFD979-3DE5-47E8-BDA0-2769C1E01CBB}" destId="{F5A3BA56-1E18-4FBD-83D9-817B94754467}" srcOrd="0" destOrd="4" presId="urn:microsoft.com/office/officeart/2005/8/layout/vList2"/>
    <dgm:cxn modelId="{559BADA2-A980-49B9-ACDB-8600BE50E112}" type="presOf" srcId="{3079820A-9AB2-4BDE-843B-9B823B89D66E}" destId="{F5A3BA56-1E18-4FBD-83D9-817B94754467}" srcOrd="0" destOrd="5" presId="urn:microsoft.com/office/officeart/2005/8/layout/vList2"/>
    <dgm:cxn modelId="{55B5EAA2-0FC0-4D50-BFCE-3C1490F0434F}" srcId="{947DF18A-CE2E-4F69-98A7-8359D7EFD947}" destId="{EDEFD979-3DE5-47E8-BDA0-2769C1E01CBB}" srcOrd="4" destOrd="0" parTransId="{C0888620-D74C-42B7-8A5B-9522DECF9ECF}" sibTransId="{962633F4-6CA2-43ED-839C-BBEEB8BA4A51}"/>
    <dgm:cxn modelId="{336D17AD-22EA-49F0-BF86-AA646F1D2EA6}" srcId="{947DF18A-CE2E-4F69-98A7-8359D7EFD947}" destId="{0047FBDE-6A41-402D-A5BD-0DAB8A1BA92A}" srcOrd="7" destOrd="0" parTransId="{7DCD3066-D112-4E5F-915D-23E562A2D983}" sibTransId="{D65EBAA4-E68A-40D9-B163-6C599051BBDD}"/>
    <dgm:cxn modelId="{A3BE88BE-0933-4107-B444-5F8179663C59}" type="presOf" srcId="{18322428-4951-4575-8B54-7B3CCE6A2A56}" destId="{F5A3BA56-1E18-4FBD-83D9-817B94754467}" srcOrd="0" destOrd="8" presId="urn:microsoft.com/office/officeart/2005/8/layout/vList2"/>
    <dgm:cxn modelId="{2D6F49CD-E56B-4952-AD11-69EB77013C33}" type="presOf" srcId="{00DD4FFA-384A-4709-91F9-C700C599DE80}" destId="{2BCBE011-3A35-470E-B7E8-9F56DCEC674C}" srcOrd="0" destOrd="0" presId="urn:microsoft.com/office/officeart/2005/8/layout/vList2"/>
    <dgm:cxn modelId="{C1F876D0-C1F9-4566-B1F4-07238B3034F5}" type="presOf" srcId="{49639CDF-7FA3-4821-8F29-F06AF2147F70}" destId="{F5A3BA56-1E18-4FBD-83D9-817B94754467}" srcOrd="0" destOrd="0" presId="urn:microsoft.com/office/officeart/2005/8/layout/vList2"/>
    <dgm:cxn modelId="{C95FE7D2-A3D2-42E7-BD52-2FB5DAF05D36}" srcId="{00DD4FFA-384A-4709-91F9-C700C599DE80}" destId="{947DF18A-CE2E-4F69-98A7-8359D7EFD947}" srcOrd="0" destOrd="0" parTransId="{A91277C5-AA8C-4B7E-A2A7-FF9C274BAD5A}" sibTransId="{726AA03C-22B3-4AEE-B51E-B3BA333CE72C}"/>
    <dgm:cxn modelId="{8CA9BCEB-0A19-4C5B-9EA3-8C306BABCFD5}" srcId="{947DF18A-CE2E-4F69-98A7-8359D7EFD947}" destId="{B5705421-4628-4B6A-B67A-C4B921D161CD}" srcOrd="2" destOrd="0" parTransId="{2304F786-1603-452B-894A-C497D9781EDD}" sibTransId="{EA604D2F-0119-44DE-BD10-55A63486C100}"/>
    <dgm:cxn modelId="{205537C4-A242-43FD-A258-85796F5977D5}" type="presParOf" srcId="{2BCBE011-3A35-470E-B7E8-9F56DCEC674C}" destId="{3CF182D4-7307-4ECD-87FB-FBA9C3AB8A88}" srcOrd="0" destOrd="0" presId="urn:microsoft.com/office/officeart/2005/8/layout/vList2"/>
    <dgm:cxn modelId="{E5ECCE02-4A94-4E72-875F-426776F76319}" type="presParOf" srcId="{2BCBE011-3A35-470E-B7E8-9F56DCEC674C}" destId="{F5A3BA56-1E18-4FBD-83D9-817B9475446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7499C93-6242-41A8-8023-889E6D60D1E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8C84AD70-606F-4823-9ADA-BDDD836C1803}">
      <dgm:prSet/>
      <dgm:spPr/>
      <dgm:t>
        <a:bodyPr/>
        <a:lstStyle/>
        <a:p>
          <a:r>
            <a:rPr lang="en-GB" dirty="0"/>
            <a:t>Somerset ICB has commissioned 500 registrations for health care workers to access this service for free</a:t>
          </a:r>
        </a:p>
      </dgm:t>
    </dgm:pt>
    <dgm:pt modelId="{6834F720-F62B-4AD5-9457-9361D8CCC975}" type="parTrans" cxnId="{CDDF1A50-4129-43AD-B7BC-631A8273372F}">
      <dgm:prSet/>
      <dgm:spPr/>
      <dgm:t>
        <a:bodyPr/>
        <a:lstStyle/>
        <a:p>
          <a:endParaRPr lang="en-GB"/>
        </a:p>
      </dgm:t>
    </dgm:pt>
    <dgm:pt modelId="{82CE66D3-B603-4671-BFE9-30DBF1D140E7}" type="sibTrans" cxnId="{CDDF1A50-4129-43AD-B7BC-631A8273372F}">
      <dgm:prSet/>
      <dgm:spPr/>
      <dgm:t>
        <a:bodyPr/>
        <a:lstStyle/>
        <a:p>
          <a:endParaRPr lang="en-GB"/>
        </a:p>
      </dgm:t>
    </dgm:pt>
    <dgm:pt modelId="{FB398C2D-CA70-479D-B072-EB6537F28AD5}">
      <dgm:prSet/>
      <dgm:spPr/>
      <dgm:t>
        <a:bodyPr/>
        <a:lstStyle/>
        <a:p>
          <a:pPr algn="l"/>
          <a:r>
            <a:rPr lang="en-GB" dirty="0"/>
            <a:t>Visit </a:t>
          </a:r>
          <a:r>
            <a:rPr lang="en-GB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www.cdep.org.uk</a:t>
          </a:r>
          <a:r>
            <a:rPr lang="en-GB" dirty="0">
              <a:solidFill>
                <a:schemeClr val="tx1"/>
              </a:solidFill>
            </a:rPr>
            <a:t> </a:t>
          </a:r>
        </a:p>
      </dgm:t>
    </dgm:pt>
    <dgm:pt modelId="{F543B68B-BE3E-43B5-A516-9BB6B8EB0483}" type="parTrans" cxnId="{AEF3EFB6-906C-4623-A352-FBFBDD4C2D10}">
      <dgm:prSet/>
      <dgm:spPr/>
      <dgm:t>
        <a:bodyPr/>
        <a:lstStyle/>
        <a:p>
          <a:endParaRPr lang="en-GB"/>
        </a:p>
      </dgm:t>
    </dgm:pt>
    <dgm:pt modelId="{0AE8DF88-4A43-4EA6-B4D4-7E630E9B32C1}" type="sibTrans" cxnId="{AEF3EFB6-906C-4623-A352-FBFBDD4C2D10}">
      <dgm:prSet/>
      <dgm:spPr/>
      <dgm:t>
        <a:bodyPr/>
        <a:lstStyle/>
        <a:p>
          <a:endParaRPr lang="en-GB"/>
        </a:p>
      </dgm:t>
    </dgm:pt>
    <dgm:pt modelId="{C371D708-0FF7-4C28-B0FE-5B9112583732}">
      <dgm:prSet/>
      <dgm:spPr/>
      <dgm:t>
        <a:bodyPr/>
        <a:lstStyle/>
        <a:p>
          <a:r>
            <a:rPr lang="en-GB" dirty="0"/>
            <a:t>Register using the code: </a:t>
          </a:r>
          <a:r>
            <a:rPr lang="en-GB" b="1" dirty="0">
              <a:solidFill>
                <a:schemeClr val="tx1"/>
              </a:solidFill>
            </a:rPr>
            <a:t>SOMERSETDIABETES</a:t>
          </a:r>
        </a:p>
      </dgm:t>
    </dgm:pt>
    <dgm:pt modelId="{7F00EC07-6DB0-4909-8E5D-AC72099D2E56}" type="parTrans" cxnId="{FA62D645-3A6C-4B11-A750-92E7C331A398}">
      <dgm:prSet/>
      <dgm:spPr/>
      <dgm:t>
        <a:bodyPr/>
        <a:lstStyle/>
        <a:p>
          <a:endParaRPr lang="en-GB"/>
        </a:p>
      </dgm:t>
    </dgm:pt>
    <dgm:pt modelId="{B0C35F76-4BD8-4AC8-9F4C-AF4C46D43A40}" type="sibTrans" cxnId="{FA62D645-3A6C-4B11-A750-92E7C331A398}">
      <dgm:prSet/>
      <dgm:spPr/>
      <dgm:t>
        <a:bodyPr/>
        <a:lstStyle/>
        <a:p>
          <a:endParaRPr lang="en-GB"/>
        </a:p>
      </dgm:t>
    </dgm:pt>
    <dgm:pt modelId="{D295E1AF-B5E6-4F4D-BAFE-CAB6CBAC730D}" type="pres">
      <dgm:prSet presAssocID="{07499C93-6242-41A8-8023-889E6D60D1E2}" presName="linear" presStyleCnt="0">
        <dgm:presLayoutVars>
          <dgm:animLvl val="lvl"/>
          <dgm:resizeHandles val="exact"/>
        </dgm:presLayoutVars>
      </dgm:prSet>
      <dgm:spPr/>
    </dgm:pt>
    <dgm:pt modelId="{7880B71B-B39D-43EA-AF3E-6CDCCE41FDB9}" type="pres">
      <dgm:prSet presAssocID="{8C84AD70-606F-4823-9ADA-BDDD836C18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37FFF1-5560-45D8-8117-E652CEBB8972}" type="pres">
      <dgm:prSet presAssocID="{82CE66D3-B603-4671-BFE9-30DBF1D140E7}" presName="spacer" presStyleCnt="0"/>
      <dgm:spPr/>
    </dgm:pt>
    <dgm:pt modelId="{F246823C-B640-48F4-808E-FBC347598124}" type="pres">
      <dgm:prSet presAssocID="{FB398C2D-CA70-479D-B072-EB6537F28AD5}" presName="parentText" presStyleLbl="node1" presStyleIdx="1" presStyleCnt="3" custLinFactNeighborY="88464">
        <dgm:presLayoutVars>
          <dgm:chMax val="0"/>
          <dgm:bulletEnabled val="1"/>
        </dgm:presLayoutVars>
      </dgm:prSet>
      <dgm:spPr/>
    </dgm:pt>
    <dgm:pt modelId="{E4B8BAFA-3375-4B08-B76D-061A34DD2099}" type="pres">
      <dgm:prSet presAssocID="{0AE8DF88-4A43-4EA6-B4D4-7E630E9B32C1}" presName="spacer" presStyleCnt="0"/>
      <dgm:spPr/>
    </dgm:pt>
    <dgm:pt modelId="{32EEAAA2-4D30-4FEF-B1C0-4115694690D8}" type="pres">
      <dgm:prSet presAssocID="{C371D708-0FF7-4C28-B0FE-5B911258373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A62D645-3A6C-4B11-A750-92E7C331A398}" srcId="{07499C93-6242-41A8-8023-889E6D60D1E2}" destId="{C371D708-0FF7-4C28-B0FE-5B9112583732}" srcOrd="2" destOrd="0" parTransId="{7F00EC07-6DB0-4909-8E5D-AC72099D2E56}" sibTransId="{B0C35F76-4BD8-4AC8-9F4C-AF4C46D43A40}"/>
    <dgm:cxn modelId="{D1193446-9718-4B16-A92A-1FC615DCCA04}" type="presOf" srcId="{C371D708-0FF7-4C28-B0FE-5B9112583732}" destId="{32EEAAA2-4D30-4FEF-B1C0-4115694690D8}" srcOrd="0" destOrd="0" presId="urn:microsoft.com/office/officeart/2005/8/layout/vList2"/>
    <dgm:cxn modelId="{CDDF1A50-4129-43AD-B7BC-631A8273372F}" srcId="{07499C93-6242-41A8-8023-889E6D60D1E2}" destId="{8C84AD70-606F-4823-9ADA-BDDD836C1803}" srcOrd="0" destOrd="0" parTransId="{6834F720-F62B-4AD5-9457-9361D8CCC975}" sibTransId="{82CE66D3-B603-4671-BFE9-30DBF1D140E7}"/>
    <dgm:cxn modelId="{B3DD4C59-AE70-49F4-94AA-84485F1A0E78}" type="presOf" srcId="{FB398C2D-CA70-479D-B072-EB6537F28AD5}" destId="{F246823C-B640-48F4-808E-FBC347598124}" srcOrd="0" destOrd="0" presId="urn:microsoft.com/office/officeart/2005/8/layout/vList2"/>
    <dgm:cxn modelId="{BF215F99-7D85-4651-81A4-F40B8E84C1E5}" type="presOf" srcId="{07499C93-6242-41A8-8023-889E6D60D1E2}" destId="{D295E1AF-B5E6-4F4D-BAFE-CAB6CBAC730D}" srcOrd="0" destOrd="0" presId="urn:microsoft.com/office/officeart/2005/8/layout/vList2"/>
    <dgm:cxn modelId="{AEF3EFB6-906C-4623-A352-FBFBDD4C2D10}" srcId="{07499C93-6242-41A8-8023-889E6D60D1E2}" destId="{FB398C2D-CA70-479D-B072-EB6537F28AD5}" srcOrd="1" destOrd="0" parTransId="{F543B68B-BE3E-43B5-A516-9BB6B8EB0483}" sibTransId="{0AE8DF88-4A43-4EA6-B4D4-7E630E9B32C1}"/>
    <dgm:cxn modelId="{1D11BECE-3C39-4E3A-B8F0-116B7212B84F}" type="presOf" srcId="{8C84AD70-606F-4823-9ADA-BDDD836C1803}" destId="{7880B71B-B39D-43EA-AF3E-6CDCCE41FDB9}" srcOrd="0" destOrd="0" presId="urn:microsoft.com/office/officeart/2005/8/layout/vList2"/>
    <dgm:cxn modelId="{9FFB791C-B339-4F82-882A-685E4BDF99F1}" type="presParOf" srcId="{D295E1AF-B5E6-4F4D-BAFE-CAB6CBAC730D}" destId="{7880B71B-B39D-43EA-AF3E-6CDCCE41FDB9}" srcOrd="0" destOrd="0" presId="urn:microsoft.com/office/officeart/2005/8/layout/vList2"/>
    <dgm:cxn modelId="{1DCE36DB-0A29-4A4A-B1A5-17FB6E53A953}" type="presParOf" srcId="{D295E1AF-B5E6-4F4D-BAFE-CAB6CBAC730D}" destId="{DA37FFF1-5560-45D8-8117-E652CEBB8972}" srcOrd="1" destOrd="0" presId="urn:microsoft.com/office/officeart/2005/8/layout/vList2"/>
    <dgm:cxn modelId="{1E451352-C0DC-47DE-AD45-57F777984CDC}" type="presParOf" srcId="{D295E1AF-B5E6-4F4D-BAFE-CAB6CBAC730D}" destId="{F246823C-B640-48F4-808E-FBC347598124}" srcOrd="2" destOrd="0" presId="urn:microsoft.com/office/officeart/2005/8/layout/vList2"/>
    <dgm:cxn modelId="{AF29F09C-1BC6-4B4F-B1AC-A0B53493E93E}" type="presParOf" srcId="{D295E1AF-B5E6-4F4D-BAFE-CAB6CBAC730D}" destId="{E4B8BAFA-3375-4B08-B76D-061A34DD2099}" srcOrd="3" destOrd="0" presId="urn:microsoft.com/office/officeart/2005/8/layout/vList2"/>
    <dgm:cxn modelId="{0478AA58-E58F-492F-BF45-A3A917029610}" type="presParOf" srcId="{D295E1AF-B5E6-4F4D-BAFE-CAB6CBAC730D}" destId="{32EEAAA2-4D30-4FEF-B1C0-4115694690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093DC0-156C-4389-96F5-F19E3D1789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C727015-2328-4D9D-9F33-F2FDAC562BC0}">
      <dgm:prSet/>
      <dgm:spPr>
        <a:solidFill>
          <a:schemeClr val="accent5"/>
        </a:solidFill>
      </dgm:spPr>
      <dgm:t>
        <a:bodyPr/>
        <a:lstStyle/>
        <a:p>
          <a:r>
            <a:rPr lang="en-GB" b="1"/>
            <a:t>Who is it for</a:t>
          </a:r>
          <a:endParaRPr lang="en-GB"/>
        </a:p>
      </dgm:t>
    </dgm:pt>
    <dgm:pt modelId="{94EC4E61-3D24-48A1-AB2B-EF6A639E5781}" type="parTrans" cxnId="{519AEF1F-12C6-46F7-951F-FA8A08F9CD77}">
      <dgm:prSet/>
      <dgm:spPr/>
      <dgm:t>
        <a:bodyPr/>
        <a:lstStyle/>
        <a:p>
          <a:endParaRPr lang="en-GB"/>
        </a:p>
      </dgm:t>
    </dgm:pt>
    <dgm:pt modelId="{46CC2214-58C7-4CD5-9A52-2B0FEC82602D}" type="sibTrans" cxnId="{519AEF1F-12C6-46F7-951F-FA8A08F9CD77}">
      <dgm:prSet/>
      <dgm:spPr/>
      <dgm:t>
        <a:bodyPr/>
        <a:lstStyle/>
        <a:p>
          <a:endParaRPr lang="en-GB"/>
        </a:p>
      </dgm:t>
    </dgm:pt>
    <dgm:pt modelId="{8DBFC36B-47C6-4033-809B-9ACA0758F07A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Aged 18 years and over</a:t>
          </a:r>
        </a:p>
      </dgm:t>
    </dgm:pt>
    <dgm:pt modelId="{37F29824-91E3-4951-89D4-547DA3EC77FB}" type="parTrans" cxnId="{CA8EED2B-A942-4DBD-ADD5-BEF9DF9084D9}">
      <dgm:prSet/>
      <dgm:spPr/>
      <dgm:t>
        <a:bodyPr/>
        <a:lstStyle/>
        <a:p>
          <a:endParaRPr lang="en-GB"/>
        </a:p>
      </dgm:t>
    </dgm:pt>
    <dgm:pt modelId="{67DE19C7-A10B-4BBE-9CA9-10A35598C8DE}" type="sibTrans" cxnId="{CA8EED2B-A942-4DBD-ADD5-BEF9DF9084D9}">
      <dgm:prSet/>
      <dgm:spPr/>
      <dgm:t>
        <a:bodyPr/>
        <a:lstStyle/>
        <a:p>
          <a:endParaRPr lang="en-GB"/>
        </a:p>
      </dgm:t>
    </dgm:pt>
    <dgm:pt modelId="{C41F6B6D-7C68-416C-B372-CCCA744EF53A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HbA1C between 42-47 mmol/mol (6.0-6.4%) or Fasting Plasma Glucose between 5.5-6.9 mmol/l within the last 12 months</a:t>
          </a:r>
        </a:p>
      </dgm:t>
    </dgm:pt>
    <dgm:pt modelId="{A40F2A0A-299B-4FBA-9955-A87C85D242F8}" type="parTrans" cxnId="{DAE2BB9D-120E-4FFE-B759-0CDF662514A0}">
      <dgm:prSet/>
      <dgm:spPr/>
      <dgm:t>
        <a:bodyPr/>
        <a:lstStyle/>
        <a:p>
          <a:endParaRPr lang="en-GB"/>
        </a:p>
      </dgm:t>
    </dgm:pt>
    <dgm:pt modelId="{F5A486B8-5DF7-42BF-B3F9-0D258BDB11DF}" type="sibTrans" cxnId="{DAE2BB9D-120E-4FFE-B759-0CDF662514A0}">
      <dgm:prSet/>
      <dgm:spPr/>
      <dgm:t>
        <a:bodyPr/>
        <a:lstStyle/>
        <a:p>
          <a:endParaRPr lang="en-GB"/>
        </a:p>
      </dgm:t>
    </dgm:pt>
    <dgm:pt modelId="{F4C11865-58BF-4A78-8E41-2F4FB87C2A04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If patient has a history of Gestational Diabetes (GDM) then patient is eligible with HbA1c &lt;42 mmol/mol or FPG &lt;5.5mmol/l</a:t>
          </a:r>
        </a:p>
      </dgm:t>
    </dgm:pt>
    <dgm:pt modelId="{9A1B448C-F7E0-4B5D-B286-DEEA65038B73}" type="parTrans" cxnId="{F343E8E8-5E89-4EC4-9ECB-F665AE2023F2}">
      <dgm:prSet/>
      <dgm:spPr/>
      <dgm:t>
        <a:bodyPr/>
        <a:lstStyle/>
        <a:p>
          <a:endParaRPr lang="en-GB"/>
        </a:p>
      </dgm:t>
    </dgm:pt>
    <dgm:pt modelId="{94A01279-753A-46AC-8A3D-9E4A34B7952C}" type="sibTrans" cxnId="{F343E8E8-5E89-4EC4-9ECB-F665AE2023F2}">
      <dgm:prSet/>
      <dgm:spPr/>
      <dgm:t>
        <a:bodyPr/>
        <a:lstStyle/>
        <a:p>
          <a:endParaRPr lang="en-GB"/>
        </a:p>
      </dgm:t>
    </dgm:pt>
    <dgm:pt modelId="{A9E59AFD-4475-4DE1-B9BC-BC01EF4898D5}">
      <dgm:prSet/>
      <dgm:spPr/>
      <dgm:t>
        <a:bodyPr/>
        <a:lstStyle/>
        <a:p>
          <a:r>
            <a:rPr lang="en-GB">
              <a:solidFill>
                <a:schemeClr val="tx2"/>
              </a:solidFill>
            </a:rPr>
            <a:t>Not pregnant</a:t>
          </a:r>
        </a:p>
      </dgm:t>
    </dgm:pt>
    <dgm:pt modelId="{99A428A8-C0ED-464D-9600-73AF23C98AAA}" type="parTrans" cxnId="{6A3F1A8D-B8EF-444B-A574-FF4A7BF88107}">
      <dgm:prSet/>
      <dgm:spPr/>
      <dgm:t>
        <a:bodyPr/>
        <a:lstStyle/>
        <a:p>
          <a:endParaRPr lang="en-GB"/>
        </a:p>
      </dgm:t>
    </dgm:pt>
    <dgm:pt modelId="{B5E816EA-EC74-4A91-838B-61CF9D8FA3E0}" type="sibTrans" cxnId="{6A3F1A8D-B8EF-444B-A574-FF4A7BF88107}">
      <dgm:prSet/>
      <dgm:spPr/>
      <dgm:t>
        <a:bodyPr/>
        <a:lstStyle/>
        <a:p>
          <a:endParaRPr lang="en-GB"/>
        </a:p>
      </dgm:t>
    </dgm:pt>
    <dgm:pt modelId="{CE17EDA0-A27E-4C6D-AB40-BBF6121E141B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Able to take part in light/moderate physical activity</a:t>
          </a:r>
        </a:p>
      </dgm:t>
    </dgm:pt>
    <dgm:pt modelId="{1D75FB85-9C4C-408A-82C0-5AAD0427865F}" type="parTrans" cxnId="{FDE6BD58-1CE2-42A8-97A9-07F75AB3F8DF}">
      <dgm:prSet/>
      <dgm:spPr/>
      <dgm:t>
        <a:bodyPr/>
        <a:lstStyle/>
        <a:p>
          <a:endParaRPr lang="en-GB"/>
        </a:p>
      </dgm:t>
    </dgm:pt>
    <dgm:pt modelId="{72A83223-050C-430D-A85A-3344F039DF42}" type="sibTrans" cxnId="{FDE6BD58-1CE2-42A8-97A9-07F75AB3F8DF}">
      <dgm:prSet/>
      <dgm:spPr/>
      <dgm:t>
        <a:bodyPr/>
        <a:lstStyle/>
        <a:p>
          <a:endParaRPr lang="en-GB"/>
        </a:p>
      </dgm:t>
    </dgm:pt>
    <dgm:pt modelId="{08CAD33D-6275-4737-82D8-5C358E9F15C8}">
      <dgm:prSet/>
      <dgm:spPr>
        <a:solidFill>
          <a:srgbClr val="00B050"/>
        </a:solidFill>
      </dgm:spPr>
      <dgm:t>
        <a:bodyPr/>
        <a:lstStyle/>
        <a:p>
          <a:r>
            <a:rPr lang="en-GB" b="1" dirty="0"/>
            <a:t>How do patients' access</a:t>
          </a:r>
          <a:endParaRPr lang="en-GB" dirty="0"/>
        </a:p>
      </dgm:t>
    </dgm:pt>
    <dgm:pt modelId="{443AC27C-D958-4DBB-8305-8CF8F45A3A86}" type="parTrans" cxnId="{F9EFB88E-6785-4089-8296-D161C80ABC56}">
      <dgm:prSet/>
      <dgm:spPr/>
      <dgm:t>
        <a:bodyPr/>
        <a:lstStyle/>
        <a:p>
          <a:endParaRPr lang="en-GB"/>
        </a:p>
      </dgm:t>
    </dgm:pt>
    <dgm:pt modelId="{546AEAE0-01BD-4C52-AD27-E670F4146EEE}" type="sibTrans" cxnId="{F9EFB88E-6785-4089-8296-D161C80ABC56}">
      <dgm:prSet/>
      <dgm:spPr/>
      <dgm:t>
        <a:bodyPr/>
        <a:lstStyle/>
        <a:p>
          <a:endParaRPr lang="en-GB"/>
        </a:p>
      </dgm:t>
    </dgm:pt>
    <dgm:pt modelId="{D57B2931-75A7-4747-8554-07F94C5A32E2}">
      <dgm:prSet/>
      <dgm:spPr/>
      <dgm:t>
        <a:bodyPr/>
        <a:lstStyle/>
        <a:p>
          <a:r>
            <a:rPr lang="en-GB" b="0" i="0" dirty="0">
              <a:solidFill>
                <a:schemeClr val="tx2"/>
              </a:solidFill>
            </a:rPr>
            <a:t>Complete the referral form which is embedded into EMIS. </a:t>
          </a:r>
          <a:endParaRPr lang="en-GB" dirty="0">
            <a:solidFill>
              <a:schemeClr val="tx2"/>
            </a:solidFill>
          </a:endParaRPr>
        </a:p>
      </dgm:t>
    </dgm:pt>
    <dgm:pt modelId="{6A1966B9-417E-4818-AF31-81758ED7B436}" type="parTrans" cxnId="{803595F5-9271-4A80-B47A-F7416925C3AA}">
      <dgm:prSet/>
      <dgm:spPr/>
      <dgm:t>
        <a:bodyPr/>
        <a:lstStyle/>
        <a:p>
          <a:endParaRPr lang="en-GB"/>
        </a:p>
      </dgm:t>
    </dgm:pt>
    <dgm:pt modelId="{CF226446-031C-44B2-AFEE-E3C78C5C28B4}" type="sibTrans" cxnId="{803595F5-9271-4A80-B47A-F7416925C3AA}">
      <dgm:prSet/>
      <dgm:spPr/>
      <dgm:t>
        <a:bodyPr/>
        <a:lstStyle/>
        <a:p>
          <a:endParaRPr lang="en-GB"/>
        </a:p>
      </dgm:t>
    </dgm:pt>
    <dgm:pt modelId="{586B1ADD-7898-4901-B6B0-DB8DD6FE1444}">
      <dgm:prSet/>
      <dgm:spPr/>
      <dgm:t>
        <a:bodyPr/>
        <a:lstStyle/>
        <a:p>
          <a:r>
            <a:rPr lang="en-GB" b="0" i="0" dirty="0">
              <a:solidFill>
                <a:schemeClr val="tx2"/>
              </a:solidFill>
            </a:rPr>
            <a:t>Alternatively, provide your patient with their eligibility information so they can self-refer</a:t>
          </a:r>
          <a:endParaRPr lang="en-GB" dirty="0">
            <a:solidFill>
              <a:schemeClr val="tx2"/>
            </a:solidFill>
          </a:endParaRPr>
        </a:p>
      </dgm:t>
    </dgm:pt>
    <dgm:pt modelId="{876E56FC-5642-4DB1-90CB-32B744E5744A}" type="parTrans" cxnId="{915FC1A7-238D-433A-8DEC-E7224714B350}">
      <dgm:prSet/>
      <dgm:spPr/>
      <dgm:t>
        <a:bodyPr/>
        <a:lstStyle/>
        <a:p>
          <a:endParaRPr lang="en-GB"/>
        </a:p>
      </dgm:t>
    </dgm:pt>
    <dgm:pt modelId="{55B2DDCA-DB2B-4C44-9084-634EBB3DE68B}" type="sibTrans" cxnId="{915FC1A7-238D-433A-8DEC-E7224714B350}">
      <dgm:prSet/>
      <dgm:spPr/>
      <dgm:t>
        <a:bodyPr/>
        <a:lstStyle/>
        <a:p>
          <a:endParaRPr lang="en-GB"/>
        </a:p>
      </dgm:t>
    </dgm:pt>
    <dgm:pt modelId="{1FDAF221-EFD8-4AE6-BAAB-7C525BD280E0}" type="pres">
      <dgm:prSet presAssocID="{D2093DC0-156C-4389-96F5-F19E3D178921}" presName="linear" presStyleCnt="0">
        <dgm:presLayoutVars>
          <dgm:animLvl val="lvl"/>
          <dgm:resizeHandles val="exact"/>
        </dgm:presLayoutVars>
      </dgm:prSet>
      <dgm:spPr/>
    </dgm:pt>
    <dgm:pt modelId="{F1B8A02D-1313-44CA-8ADE-4293CC816729}" type="pres">
      <dgm:prSet presAssocID="{3C727015-2328-4D9D-9F33-F2FDAC562B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380A60-FF48-4772-8D75-010A20A4D777}" type="pres">
      <dgm:prSet presAssocID="{3C727015-2328-4D9D-9F33-F2FDAC562BC0}" presName="childText" presStyleLbl="revTx" presStyleIdx="0" presStyleCnt="2">
        <dgm:presLayoutVars>
          <dgm:bulletEnabled val="1"/>
        </dgm:presLayoutVars>
      </dgm:prSet>
      <dgm:spPr/>
    </dgm:pt>
    <dgm:pt modelId="{E71C9FA7-FF86-47C0-BC41-E4BAC55806D8}" type="pres">
      <dgm:prSet presAssocID="{08CAD33D-6275-4737-82D8-5C358E9F15C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882E59A-DF09-4C6D-B7C6-926203DDA9EF}" type="pres">
      <dgm:prSet presAssocID="{08CAD33D-6275-4737-82D8-5C358E9F15C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28F6200-6C3F-476D-A9B6-6D70A55CA054}" type="presOf" srcId="{3C727015-2328-4D9D-9F33-F2FDAC562BC0}" destId="{F1B8A02D-1313-44CA-8ADE-4293CC816729}" srcOrd="0" destOrd="0" presId="urn:microsoft.com/office/officeart/2005/8/layout/vList2"/>
    <dgm:cxn modelId="{EB80EF0E-60D8-4BC7-8D90-9B412EF75259}" type="presOf" srcId="{D2093DC0-156C-4389-96F5-F19E3D178921}" destId="{1FDAF221-EFD8-4AE6-BAAB-7C525BD280E0}" srcOrd="0" destOrd="0" presId="urn:microsoft.com/office/officeart/2005/8/layout/vList2"/>
    <dgm:cxn modelId="{011B5718-49DC-49EC-A3B8-88E397B7E463}" type="presOf" srcId="{586B1ADD-7898-4901-B6B0-DB8DD6FE1444}" destId="{9882E59A-DF09-4C6D-B7C6-926203DDA9EF}" srcOrd="0" destOrd="1" presId="urn:microsoft.com/office/officeart/2005/8/layout/vList2"/>
    <dgm:cxn modelId="{FEBA1F1C-4D90-4274-90A8-D1097A4BA884}" type="presOf" srcId="{F4C11865-58BF-4A78-8E41-2F4FB87C2A04}" destId="{20380A60-FF48-4772-8D75-010A20A4D777}" srcOrd="0" destOrd="2" presId="urn:microsoft.com/office/officeart/2005/8/layout/vList2"/>
    <dgm:cxn modelId="{519AEF1F-12C6-46F7-951F-FA8A08F9CD77}" srcId="{D2093DC0-156C-4389-96F5-F19E3D178921}" destId="{3C727015-2328-4D9D-9F33-F2FDAC562BC0}" srcOrd="0" destOrd="0" parTransId="{94EC4E61-3D24-48A1-AB2B-EF6A639E5781}" sibTransId="{46CC2214-58C7-4CD5-9A52-2B0FEC82602D}"/>
    <dgm:cxn modelId="{CA8EED2B-A942-4DBD-ADD5-BEF9DF9084D9}" srcId="{3C727015-2328-4D9D-9F33-F2FDAC562BC0}" destId="{8DBFC36B-47C6-4033-809B-9ACA0758F07A}" srcOrd="0" destOrd="0" parTransId="{37F29824-91E3-4951-89D4-547DA3EC77FB}" sibTransId="{67DE19C7-A10B-4BBE-9CA9-10A35598C8DE}"/>
    <dgm:cxn modelId="{A9DD7548-8C28-4D58-9BF9-4A6EDD44C52A}" type="presOf" srcId="{8DBFC36B-47C6-4033-809B-9ACA0758F07A}" destId="{20380A60-FF48-4772-8D75-010A20A4D777}" srcOrd="0" destOrd="0" presId="urn:microsoft.com/office/officeart/2005/8/layout/vList2"/>
    <dgm:cxn modelId="{7B0C4451-7E49-405D-9BA0-15D0A9D42EDA}" type="presOf" srcId="{D57B2931-75A7-4747-8554-07F94C5A32E2}" destId="{9882E59A-DF09-4C6D-B7C6-926203DDA9EF}" srcOrd="0" destOrd="0" presId="urn:microsoft.com/office/officeart/2005/8/layout/vList2"/>
    <dgm:cxn modelId="{FDE6BD58-1CE2-42A8-97A9-07F75AB3F8DF}" srcId="{3C727015-2328-4D9D-9F33-F2FDAC562BC0}" destId="{CE17EDA0-A27E-4C6D-AB40-BBF6121E141B}" srcOrd="4" destOrd="0" parTransId="{1D75FB85-9C4C-408A-82C0-5AAD0427865F}" sibTransId="{72A83223-050C-430D-A85A-3344F039DF42}"/>
    <dgm:cxn modelId="{6A3F1A8D-B8EF-444B-A574-FF4A7BF88107}" srcId="{3C727015-2328-4D9D-9F33-F2FDAC562BC0}" destId="{A9E59AFD-4475-4DE1-B9BC-BC01EF4898D5}" srcOrd="3" destOrd="0" parTransId="{99A428A8-C0ED-464D-9600-73AF23C98AAA}" sibTransId="{B5E816EA-EC74-4A91-838B-61CF9D8FA3E0}"/>
    <dgm:cxn modelId="{F9EFB88E-6785-4089-8296-D161C80ABC56}" srcId="{D2093DC0-156C-4389-96F5-F19E3D178921}" destId="{08CAD33D-6275-4737-82D8-5C358E9F15C8}" srcOrd="1" destOrd="0" parTransId="{443AC27C-D958-4DBB-8305-8CF8F45A3A86}" sibTransId="{546AEAE0-01BD-4C52-AD27-E670F4146EEE}"/>
    <dgm:cxn modelId="{225AA298-49DA-4267-984A-D3BA825EE40C}" type="presOf" srcId="{A9E59AFD-4475-4DE1-B9BC-BC01EF4898D5}" destId="{20380A60-FF48-4772-8D75-010A20A4D777}" srcOrd="0" destOrd="3" presId="urn:microsoft.com/office/officeart/2005/8/layout/vList2"/>
    <dgm:cxn modelId="{DAE2BB9D-120E-4FFE-B759-0CDF662514A0}" srcId="{3C727015-2328-4D9D-9F33-F2FDAC562BC0}" destId="{C41F6B6D-7C68-416C-B372-CCCA744EF53A}" srcOrd="1" destOrd="0" parTransId="{A40F2A0A-299B-4FBA-9955-A87C85D242F8}" sibTransId="{F5A486B8-5DF7-42BF-B3F9-0D258BDB11DF}"/>
    <dgm:cxn modelId="{915FC1A7-238D-433A-8DEC-E7224714B350}" srcId="{08CAD33D-6275-4737-82D8-5C358E9F15C8}" destId="{586B1ADD-7898-4901-B6B0-DB8DD6FE1444}" srcOrd="1" destOrd="0" parTransId="{876E56FC-5642-4DB1-90CB-32B744E5744A}" sibTransId="{55B2DDCA-DB2B-4C44-9084-634EBB3DE68B}"/>
    <dgm:cxn modelId="{2E5B8BB5-E5B3-4250-ADD1-CF39D1C7B7DE}" type="presOf" srcId="{C41F6B6D-7C68-416C-B372-CCCA744EF53A}" destId="{20380A60-FF48-4772-8D75-010A20A4D777}" srcOrd="0" destOrd="1" presId="urn:microsoft.com/office/officeart/2005/8/layout/vList2"/>
    <dgm:cxn modelId="{43C336C2-6EF1-49B7-8340-D9DDEF508FEE}" type="presOf" srcId="{08CAD33D-6275-4737-82D8-5C358E9F15C8}" destId="{E71C9FA7-FF86-47C0-BC41-E4BAC55806D8}" srcOrd="0" destOrd="0" presId="urn:microsoft.com/office/officeart/2005/8/layout/vList2"/>
    <dgm:cxn modelId="{76DCADCF-638C-4A8B-A054-E68E6CC89804}" type="presOf" srcId="{CE17EDA0-A27E-4C6D-AB40-BBF6121E141B}" destId="{20380A60-FF48-4772-8D75-010A20A4D777}" srcOrd="0" destOrd="4" presId="urn:microsoft.com/office/officeart/2005/8/layout/vList2"/>
    <dgm:cxn modelId="{F343E8E8-5E89-4EC4-9ECB-F665AE2023F2}" srcId="{3C727015-2328-4D9D-9F33-F2FDAC562BC0}" destId="{F4C11865-58BF-4A78-8E41-2F4FB87C2A04}" srcOrd="2" destOrd="0" parTransId="{9A1B448C-F7E0-4B5D-B286-DEEA65038B73}" sibTransId="{94A01279-753A-46AC-8A3D-9E4A34B7952C}"/>
    <dgm:cxn modelId="{803595F5-9271-4A80-B47A-F7416925C3AA}" srcId="{08CAD33D-6275-4737-82D8-5C358E9F15C8}" destId="{D57B2931-75A7-4747-8554-07F94C5A32E2}" srcOrd="0" destOrd="0" parTransId="{6A1966B9-417E-4818-AF31-81758ED7B436}" sibTransId="{CF226446-031C-44B2-AFEE-E3C78C5C28B4}"/>
    <dgm:cxn modelId="{EC1AA1EC-0D5D-46B1-BC55-E4FA21799091}" type="presParOf" srcId="{1FDAF221-EFD8-4AE6-BAAB-7C525BD280E0}" destId="{F1B8A02D-1313-44CA-8ADE-4293CC816729}" srcOrd="0" destOrd="0" presId="urn:microsoft.com/office/officeart/2005/8/layout/vList2"/>
    <dgm:cxn modelId="{C6A9CD81-83A7-4013-A6F3-38A4FE7C1872}" type="presParOf" srcId="{1FDAF221-EFD8-4AE6-BAAB-7C525BD280E0}" destId="{20380A60-FF48-4772-8D75-010A20A4D777}" srcOrd="1" destOrd="0" presId="urn:microsoft.com/office/officeart/2005/8/layout/vList2"/>
    <dgm:cxn modelId="{7249572A-A7E5-4A00-AC41-3A8063D9C8A2}" type="presParOf" srcId="{1FDAF221-EFD8-4AE6-BAAB-7C525BD280E0}" destId="{E71C9FA7-FF86-47C0-BC41-E4BAC55806D8}" srcOrd="2" destOrd="0" presId="urn:microsoft.com/office/officeart/2005/8/layout/vList2"/>
    <dgm:cxn modelId="{FA21859C-A727-48E3-8271-904C4A385363}" type="presParOf" srcId="{1FDAF221-EFD8-4AE6-BAAB-7C525BD280E0}" destId="{9882E59A-DF09-4C6D-B7C6-926203DDA9E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893017-11D0-45B9-A6CB-F7B23B95D3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4DDFC6-1D6C-4715-9445-D7FE4557711C}">
      <dgm:prSet/>
      <dgm:spPr>
        <a:solidFill>
          <a:schemeClr val="accent3"/>
        </a:solidFill>
      </dgm:spPr>
      <dgm:t>
        <a:bodyPr/>
        <a:lstStyle/>
        <a:p>
          <a:r>
            <a:rPr lang="en-GB" b="1" dirty="0"/>
            <a:t>What is it?</a:t>
          </a:r>
          <a:endParaRPr lang="en-GB" dirty="0"/>
        </a:p>
      </dgm:t>
    </dgm:pt>
    <dgm:pt modelId="{325BE360-51A2-4AEE-83CA-69D3FB1EA4B3}" type="parTrans" cxnId="{47FBC14E-90D9-4891-9921-9AF8D21EAD48}">
      <dgm:prSet/>
      <dgm:spPr/>
      <dgm:t>
        <a:bodyPr/>
        <a:lstStyle/>
        <a:p>
          <a:endParaRPr lang="en-GB"/>
        </a:p>
      </dgm:t>
    </dgm:pt>
    <dgm:pt modelId="{C505E23D-2E2D-459C-B719-A01280068E4C}" type="sibTrans" cxnId="{47FBC14E-90D9-4891-9921-9AF8D21EAD48}">
      <dgm:prSet/>
      <dgm:spPr/>
      <dgm:t>
        <a:bodyPr/>
        <a:lstStyle/>
        <a:p>
          <a:endParaRPr lang="en-GB"/>
        </a:p>
      </dgm:t>
    </dgm:pt>
    <dgm:pt modelId="{C58C2EEA-3EA8-4E7A-B16D-E3380B699DA3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Supporting practices to catch up following the impact of COVID</a:t>
          </a:r>
        </a:p>
      </dgm:t>
    </dgm:pt>
    <dgm:pt modelId="{04101D96-BA1E-4125-AA7A-D3D782CB37F2}" type="parTrans" cxnId="{8FCCC1A8-74E3-4A21-8848-EAA280278A17}">
      <dgm:prSet/>
      <dgm:spPr/>
      <dgm:t>
        <a:bodyPr/>
        <a:lstStyle/>
        <a:p>
          <a:endParaRPr lang="en-GB"/>
        </a:p>
      </dgm:t>
    </dgm:pt>
    <dgm:pt modelId="{282D7223-ED25-45B8-94A9-6CDB0257784B}" type="sibTrans" cxnId="{8FCCC1A8-74E3-4A21-8848-EAA280278A17}">
      <dgm:prSet/>
      <dgm:spPr/>
      <dgm:t>
        <a:bodyPr/>
        <a:lstStyle/>
        <a:p>
          <a:endParaRPr lang="en-GB"/>
        </a:p>
      </dgm:t>
    </dgm:pt>
    <dgm:pt modelId="{DEC2D3FE-2999-486D-A5E9-F40C54AB2C4E}">
      <dgm:prSet/>
      <dgm:spPr>
        <a:solidFill>
          <a:schemeClr val="accent4"/>
        </a:solidFill>
      </dgm:spPr>
      <dgm:t>
        <a:bodyPr/>
        <a:lstStyle/>
        <a:p>
          <a:r>
            <a:rPr lang="en-GB" b="1" dirty="0"/>
            <a:t>Who is it for?</a:t>
          </a:r>
          <a:endParaRPr lang="en-GB" dirty="0"/>
        </a:p>
      </dgm:t>
    </dgm:pt>
    <dgm:pt modelId="{3B50B5F1-3636-408E-8C3A-F087D35D7DA4}" type="parTrans" cxnId="{415F7ADB-A794-4BFE-8E71-0AAE8EBF5D8A}">
      <dgm:prSet/>
      <dgm:spPr/>
      <dgm:t>
        <a:bodyPr/>
        <a:lstStyle/>
        <a:p>
          <a:endParaRPr lang="en-GB"/>
        </a:p>
      </dgm:t>
    </dgm:pt>
    <dgm:pt modelId="{9C6DED42-8D8A-4B52-ACC6-27E119123A43}" type="sibTrans" cxnId="{415F7ADB-A794-4BFE-8E71-0AAE8EBF5D8A}">
      <dgm:prSet/>
      <dgm:spPr/>
      <dgm:t>
        <a:bodyPr/>
        <a:lstStyle/>
        <a:p>
          <a:endParaRPr lang="en-GB"/>
        </a:p>
      </dgm:t>
    </dgm:pt>
    <dgm:pt modelId="{C9E83A41-5CD7-4620-8EA2-D5A245066B61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Practices struggling to meet National Institute for Health and Care Excellence (NICE) guidance for managing Type 2 diabetes in adults (aged 18 and over). </a:t>
          </a:r>
        </a:p>
      </dgm:t>
    </dgm:pt>
    <dgm:pt modelId="{0B2F0941-5987-4C54-B942-8107FF7165FF}" type="parTrans" cxnId="{B9F939DA-4035-47CB-B2AC-7814932EA7CE}">
      <dgm:prSet/>
      <dgm:spPr/>
      <dgm:t>
        <a:bodyPr/>
        <a:lstStyle/>
        <a:p>
          <a:endParaRPr lang="en-GB"/>
        </a:p>
      </dgm:t>
    </dgm:pt>
    <dgm:pt modelId="{28BCF736-3A33-43AF-96CA-526007C798EE}" type="sibTrans" cxnId="{B9F939DA-4035-47CB-B2AC-7814932EA7CE}">
      <dgm:prSet/>
      <dgm:spPr/>
      <dgm:t>
        <a:bodyPr/>
        <a:lstStyle/>
        <a:p>
          <a:endParaRPr lang="en-GB"/>
        </a:p>
      </dgm:t>
    </dgm:pt>
    <dgm:pt modelId="{607349F4-F5A4-4D31-BB4C-8D006B76CAAC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NICE recommends that patients with Type 2 diabetes should undertake an annual review that involves health checks (known as care processes)</a:t>
          </a:r>
        </a:p>
      </dgm:t>
    </dgm:pt>
    <dgm:pt modelId="{244384A6-3D81-4A2A-84EC-6DAB0EE410CB}" type="parTrans" cxnId="{302AC0DB-B28D-456D-BDE3-0449B144C5A3}">
      <dgm:prSet/>
      <dgm:spPr/>
      <dgm:t>
        <a:bodyPr/>
        <a:lstStyle/>
        <a:p>
          <a:endParaRPr lang="en-GB"/>
        </a:p>
      </dgm:t>
    </dgm:pt>
    <dgm:pt modelId="{0892B9E4-04C6-4CC0-B822-880134F96E63}" type="sibTrans" cxnId="{302AC0DB-B28D-456D-BDE3-0449B144C5A3}">
      <dgm:prSet/>
      <dgm:spPr/>
      <dgm:t>
        <a:bodyPr/>
        <a:lstStyle/>
        <a:p>
          <a:endParaRPr lang="en-GB"/>
        </a:p>
      </dgm:t>
    </dgm:pt>
    <dgm:pt modelId="{3FEE0714-D310-4098-995E-E867EEFE06FA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NICE guidelines for PWD focus on patient education, dietary and lifestyle advice, personalised goal setting to manage cardiovascular risk and blood glucose levels, and identifying and managing long-term complications.</a:t>
          </a:r>
        </a:p>
      </dgm:t>
    </dgm:pt>
    <dgm:pt modelId="{75876BC0-A1AD-4F7B-8EB6-2FDF13A1F0B5}" type="parTrans" cxnId="{5C8A2E92-0AC9-4285-B701-118BAF9B2954}">
      <dgm:prSet/>
      <dgm:spPr/>
    </dgm:pt>
    <dgm:pt modelId="{A6AA63B7-F8E6-4C03-ACBE-7C1025637F01}" type="sibTrans" cxnId="{5C8A2E92-0AC9-4285-B701-118BAF9B2954}">
      <dgm:prSet/>
      <dgm:spPr/>
    </dgm:pt>
    <dgm:pt modelId="{327A2176-43D7-44C6-929F-F77990283E2E}" type="pres">
      <dgm:prSet presAssocID="{0F893017-11D0-45B9-A6CB-F7B23B95D39F}" presName="linear" presStyleCnt="0">
        <dgm:presLayoutVars>
          <dgm:animLvl val="lvl"/>
          <dgm:resizeHandles val="exact"/>
        </dgm:presLayoutVars>
      </dgm:prSet>
      <dgm:spPr/>
    </dgm:pt>
    <dgm:pt modelId="{F34073ED-9B02-4B78-8DCA-B378BAA2FA9B}" type="pres">
      <dgm:prSet presAssocID="{7D4DDFC6-1D6C-4715-9445-D7FE455771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23F342-EE9B-4554-ACF9-3F0ADF04D0C5}" type="pres">
      <dgm:prSet presAssocID="{7D4DDFC6-1D6C-4715-9445-D7FE4557711C}" presName="childText" presStyleLbl="revTx" presStyleIdx="0" presStyleCnt="2">
        <dgm:presLayoutVars>
          <dgm:bulletEnabled val="1"/>
        </dgm:presLayoutVars>
      </dgm:prSet>
      <dgm:spPr/>
    </dgm:pt>
    <dgm:pt modelId="{F36C7241-563D-477D-9198-FCD1A0E89A4B}" type="pres">
      <dgm:prSet presAssocID="{DEC2D3FE-2999-486D-A5E9-F40C54AB2C4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666E973-EC54-4AA4-9FE6-9C1E2488F66C}" type="pres">
      <dgm:prSet presAssocID="{DEC2D3FE-2999-486D-A5E9-F40C54AB2C4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5190515-C324-4433-9570-B47A4E7F0200}" type="presOf" srcId="{3FEE0714-D310-4098-995E-E867EEFE06FA}" destId="{1666E973-EC54-4AA4-9FE6-9C1E2488F66C}" srcOrd="0" destOrd="2" presId="urn:microsoft.com/office/officeart/2005/8/layout/vList2"/>
    <dgm:cxn modelId="{E7A69660-D18E-46A7-B802-0578760B461F}" type="presOf" srcId="{C9E83A41-5CD7-4620-8EA2-D5A245066B61}" destId="{1666E973-EC54-4AA4-9FE6-9C1E2488F66C}" srcOrd="0" destOrd="0" presId="urn:microsoft.com/office/officeart/2005/8/layout/vList2"/>
    <dgm:cxn modelId="{47FBC14E-90D9-4891-9921-9AF8D21EAD48}" srcId="{0F893017-11D0-45B9-A6CB-F7B23B95D39F}" destId="{7D4DDFC6-1D6C-4715-9445-D7FE4557711C}" srcOrd="0" destOrd="0" parTransId="{325BE360-51A2-4AEE-83CA-69D3FB1EA4B3}" sibTransId="{C505E23D-2E2D-459C-B719-A01280068E4C}"/>
    <dgm:cxn modelId="{01C57973-D96F-4963-BED3-F9159A51954B}" type="presOf" srcId="{C58C2EEA-3EA8-4E7A-B16D-E3380B699DA3}" destId="{9123F342-EE9B-4554-ACF9-3F0ADF04D0C5}" srcOrd="0" destOrd="0" presId="urn:microsoft.com/office/officeart/2005/8/layout/vList2"/>
    <dgm:cxn modelId="{C04FEB77-CA22-4D4E-99F7-53D842E2CDAD}" type="presOf" srcId="{7D4DDFC6-1D6C-4715-9445-D7FE4557711C}" destId="{F34073ED-9B02-4B78-8DCA-B378BAA2FA9B}" srcOrd="0" destOrd="0" presId="urn:microsoft.com/office/officeart/2005/8/layout/vList2"/>
    <dgm:cxn modelId="{5C8A2E92-0AC9-4285-B701-118BAF9B2954}" srcId="{DEC2D3FE-2999-486D-A5E9-F40C54AB2C4E}" destId="{3FEE0714-D310-4098-995E-E867EEFE06FA}" srcOrd="2" destOrd="0" parTransId="{75876BC0-A1AD-4F7B-8EB6-2FDF13A1F0B5}" sibTransId="{A6AA63B7-F8E6-4C03-ACBE-7C1025637F01}"/>
    <dgm:cxn modelId="{8FCCC1A8-74E3-4A21-8848-EAA280278A17}" srcId="{7D4DDFC6-1D6C-4715-9445-D7FE4557711C}" destId="{C58C2EEA-3EA8-4E7A-B16D-E3380B699DA3}" srcOrd="0" destOrd="0" parTransId="{04101D96-BA1E-4125-AA7A-D3D782CB37F2}" sibTransId="{282D7223-ED25-45B8-94A9-6CDB0257784B}"/>
    <dgm:cxn modelId="{B9F939DA-4035-47CB-B2AC-7814932EA7CE}" srcId="{DEC2D3FE-2999-486D-A5E9-F40C54AB2C4E}" destId="{C9E83A41-5CD7-4620-8EA2-D5A245066B61}" srcOrd="0" destOrd="0" parTransId="{0B2F0941-5987-4C54-B942-8107FF7165FF}" sibTransId="{28BCF736-3A33-43AF-96CA-526007C798EE}"/>
    <dgm:cxn modelId="{415F7ADB-A794-4BFE-8E71-0AAE8EBF5D8A}" srcId="{0F893017-11D0-45B9-A6CB-F7B23B95D39F}" destId="{DEC2D3FE-2999-486D-A5E9-F40C54AB2C4E}" srcOrd="1" destOrd="0" parTransId="{3B50B5F1-3636-408E-8C3A-F087D35D7DA4}" sibTransId="{9C6DED42-8D8A-4B52-ACC6-27E119123A43}"/>
    <dgm:cxn modelId="{302AC0DB-B28D-456D-BDE3-0449B144C5A3}" srcId="{DEC2D3FE-2999-486D-A5E9-F40C54AB2C4E}" destId="{607349F4-F5A4-4D31-BB4C-8D006B76CAAC}" srcOrd="1" destOrd="0" parTransId="{244384A6-3D81-4A2A-84EC-6DAB0EE410CB}" sibTransId="{0892B9E4-04C6-4CC0-B822-880134F96E63}"/>
    <dgm:cxn modelId="{29050FDE-87DD-44A9-B2F5-199C92D7FEC3}" type="presOf" srcId="{DEC2D3FE-2999-486D-A5E9-F40C54AB2C4E}" destId="{F36C7241-563D-477D-9198-FCD1A0E89A4B}" srcOrd="0" destOrd="0" presId="urn:microsoft.com/office/officeart/2005/8/layout/vList2"/>
    <dgm:cxn modelId="{2D47C4E7-51C8-4250-9C97-020FF90D9BAC}" type="presOf" srcId="{0F893017-11D0-45B9-A6CB-F7B23B95D39F}" destId="{327A2176-43D7-44C6-929F-F77990283E2E}" srcOrd="0" destOrd="0" presId="urn:microsoft.com/office/officeart/2005/8/layout/vList2"/>
    <dgm:cxn modelId="{C07A07E8-A60A-4916-8B57-3B40B08CB3E9}" type="presOf" srcId="{607349F4-F5A4-4D31-BB4C-8D006B76CAAC}" destId="{1666E973-EC54-4AA4-9FE6-9C1E2488F66C}" srcOrd="0" destOrd="1" presId="urn:microsoft.com/office/officeart/2005/8/layout/vList2"/>
    <dgm:cxn modelId="{473A2AA1-F53A-4391-8987-857B95F20458}" type="presParOf" srcId="{327A2176-43D7-44C6-929F-F77990283E2E}" destId="{F34073ED-9B02-4B78-8DCA-B378BAA2FA9B}" srcOrd="0" destOrd="0" presId="urn:microsoft.com/office/officeart/2005/8/layout/vList2"/>
    <dgm:cxn modelId="{329984CC-9C54-4F6B-8528-B1E541F2DF78}" type="presParOf" srcId="{327A2176-43D7-44C6-929F-F77990283E2E}" destId="{9123F342-EE9B-4554-ACF9-3F0ADF04D0C5}" srcOrd="1" destOrd="0" presId="urn:microsoft.com/office/officeart/2005/8/layout/vList2"/>
    <dgm:cxn modelId="{4D5EE0B2-5C5A-49C3-AB1D-21CA03A33BBD}" type="presParOf" srcId="{327A2176-43D7-44C6-929F-F77990283E2E}" destId="{F36C7241-563D-477D-9198-FCD1A0E89A4B}" srcOrd="2" destOrd="0" presId="urn:microsoft.com/office/officeart/2005/8/layout/vList2"/>
    <dgm:cxn modelId="{25C21E0E-EE12-43A9-A31A-68F846B8A6A4}" type="presParOf" srcId="{327A2176-43D7-44C6-929F-F77990283E2E}" destId="{1666E973-EC54-4AA4-9FE6-9C1E2488F66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769001-04B2-4D32-85F1-416F17A637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4B3A2C-BA8F-4AEE-9071-7B39138E8016}">
      <dgm:prSet/>
      <dgm:spPr>
        <a:solidFill>
          <a:schemeClr val="accent5"/>
        </a:solidFill>
      </dgm:spPr>
      <dgm:t>
        <a:bodyPr/>
        <a:lstStyle/>
        <a:p>
          <a:r>
            <a:rPr lang="en-GB" b="1" dirty="0"/>
            <a:t>What are we doing?</a:t>
          </a:r>
          <a:endParaRPr lang="en-GB" dirty="0"/>
        </a:p>
      </dgm:t>
    </dgm:pt>
    <dgm:pt modelId="{897D1923-7CB0-4626-92A4-B088A9F25322}" type="parTrans" cxnId="{72798869-B765-4637-8A27-404330A7B622}">
      <dgm:prSet/>
      <dgm:spPr/>
      <dgm:t>
        <a:bodyPr/>
        <a:lstStyle/>
        <a:p>
          <a:endParaRPr lang="en-GB"/>
        </a:p>
      </dgm:t>
    </dgm:pt>
    <dgm:pt modelId="{567ED11B-B11E-472F-863B-169BC44D9421}" type="sibTrans" cxnId="{72798869-B765-4637-8A27-404330A7B622}">
      <dgm:prSet/>
      <dgm:spPr/>
      <dgm:t>
        <a:bodyPr/>
        <a:lstStyle/>
        <a:p>
          <a:endParaRPr lang="en-GB"/>
        </a:p>
      </dgm:t>
    </dgm:pt>
    <dgm:pt modelId="{C55FEDD1-0B06-4C85-B57C-6CEA6A0055CF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Completion of 8/9 care processes</a:t>
          </a:r>
        </a:p>
      </dgm:t>
    </dgm:pt>
    <dgm:pt modelId="{A8DD5355-7DB9-4918-9732-2DEFA5CD03A1}" type="parTrans" cxnId="{904FE8E8-D148-4292-BA71-222F7EE3E297}">
      <dgm:prSet/>
      <dgm:spPr/>
      <dgm:t>
        <a:bodyPr/>
        <a:lstStyle/>
        <a:p>
          <a:endParaRPr lang="en-GB"/>
        </a:p>
      </dgm:t>
    </dgm:pt>
    <dgm:pt modelId="{B1D02BCD-79E2-4B05-A282-AA4511424965}" type="sibTrans" cxnId="{904FE8E8-D148-4292-BA71-222F7EE3E297}">
      <dgm:prSet/>
      <dgm:spPr/>
      <dgm:t>
        <a:bodyPr/>
        <a:lstStyle/>
        <a:p>
          <a:endParaRPr lang="en-GB"/>
        </a:p>
      </dgm:t>
    </dgm:pt>
    <dgm:pt modelId="{FBAB4F2D-5D76-4B3E-9EF0-0986433B7CE2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Attainment of 3 NICE treatment targets for adults</a:t>
          </a:r>
        </a:p>
      </dgm:t>
    </dgm:pt>
    <dgm:pt modelId="{8D3492F0-94F6-4F7E-A9C4-C22B3AA6B5B1}" type="parTrans" cxnId="{EF40CEFE-2AF8-4185-88DE-1EAE53838FFB}">
      <dgm:prSet/>
      <dgm:spPr/>
      <dgm:t>
        <a:bodyPr/>
        <a:lstStyle/>
        <a:p>
          <a:endParaRPr lang="en-GB"/>
        </a:p>
      </dgm:t>
    </dgm:pt>
    <dgm:pt modelId="{D90EB8C2-1BAD-45D7-9E90-39910578895E}" type="sibTrans" cxnId="{EF40CEFE-2AF8-4185-88DE-1EAE53838FFB}">
      <dgm:prSet/>
      <dgm:spPr/>
      <dgm:t>
        <a:bodyPr/>
        <a:lstStyle/>
        <a:p>
          <a:endParaRPr lang="en-GB"/>
        </a:p>
      </dgm:t>
    </dgm:pt>
    <dgm:pt modelId="{F84C6EE6-0280-45E2-820F-976D83EE489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b="0" i="0" dirty="0">
              <a:solidFill>
                <a:schemeClr val="tx2"/>
              </a:solidFill>
            </a:rPr>
            <a:t>HbA1c </a:t>
          </a:r>
          <a:endParaRPr lang="en-GB" dirty="0">
            <a:solidFill>
              <a:schemeClr val="tx2"/>
            </a:solidFill>
          </a:endParaRPr>
        </a:p>
      </dgm:t>
    </dgm:pt>
    <dgm:pt modelId="{CE051242-D5F1-46D6-9C92-7A7636AA3E8E}" type="parTrans" cxnId="{57E412A9-583E-4FF2-BA88-EA4EA25DD50B}">
      <dgm:prSet/>
      <dgm:spPr/>
      <dgm:t>
        <a:bodyPr/>
        <a:lstStyle/>
        <a:p>
          <a:endParaRPr lang="en-GB"/>
        </a:p>
      </dgm:t>
    </dgm:pt>
    <dgm:pt modelId="{DD675003-A1A0-4FC9-91E8-4827C2E3F881}" type="sibTrans" cxnId="{57E412A9-583E-4FF2-BA88-EA4EA25DD50B}">
      <dgm:prSet/>
      <dgm:spPr/>
      <dgm:t>
        <a:bodyPr/>
        <a:lstStyle/>
        <a:p>
          <a:endParaRPr lang="en-GB"/>
        </a:p>
      </dgm:t>
    </dgm:pt>
    <dgm:pt modelId="{F8756DD8-D36D-4E68-8011-9A7E36AC23CE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b="0" i="0" dirty="0">
              <a:solidFill>
                <a:schemeClr val="tx2"/>
              </a:solidFill>
            </a:rPr>
            <a:t>Cholesterol</a:t>
          </a:r>
          <a:endParaRPr lang="en-GB" dirty="0">
            <a:solidFill>
              <a:schemeClr val="tx2"/>
            </a:solidFill>
          </a:endParaRPr>
        </a:p>
      </dgm:t>
    </dgm:pt>
    <dgm:pt modelId="{0F220B6A-BCF2-4FDE-813D-A4DB69903A92}" type="parTrans" cxnId="{E235B1E6-E91D-4F27-9466-1A0406E12B09}">
      <dgm:prSet/>
      <dgm:spPr/>
      <dgm:t>
        <a:bodyPr/>
        <a:lstStyle/>
        <a:p>
          <a:endParaRPr lang="en-GB"/>
        </a:p>
      </dgm:t>
    </dgm:pt>
    <dgm:pt modelId="{94C36225-20C6-4C70-A646-5E6BFFDD097E}" type="sibTrans" cxnId="{E235B1E6-E91D-4F27-9466-1A0406E12B09}">
      <dgm:prSet/>
      <dgm:spPr/>
      <dgm:t>
        <a:bodyPr/>
        <a:lstStyle/>
        <a:p>
          <a:endParaRPr lang="en-GB"/>
        </a:p>
      </dgm:t>
    </dgm:pt>
    <dgm:pt modelId="{0D4CCE54-FBA9-4A20-8B6C-BCDE1A00EFF8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b="0" i="0" dirty="0">
              <a:solidFill>
                <a:schemeClr val="tx2"/>
              </a:solidFill>
            </a:rPr>
            <a:t>Blood pressure for adults</a:t>
          </a:r>
          <a:endParaRPr lang="en-GB" dirty="0">
            <a:solidFill>
              <a:schemeClr val="tx2"/>
            </a:solidFill>
          </a:endParaRPr>
        </a:p>
      </dgm:t>
    </dgm:pt>
    <dgm:pt modelId="{B3B214C9-766A-4271-A184-ABBF9FA0F99A}" type="parTrans" cxnId="{CC9C414C-2D25-4A5C-BBFC-A58124BD03E4}">
      <dgm:prSet/>
      <dgm:spPr/>
      <dgm:t>
        <a:bodyPr/>
        <a:lstStyle/>
        <a:p>
          <a:endParaRPr lang="en-GB"/>
        </a:p>
      </dgm:t>
    </dgm:pt>
    <dgm:pt modelId="{E6E38044-AC60-4021-907E-29F4B25852CF}" type="sibTrans" cxnId="{CC9C414C-2D25-4A5C-BBFC-A58124BD03E4}">
      <dgm:prSet/>
      <dgm:spPr/>
      <dgm:t>
        <a:bodyPr/>
        <a:lstStyle/>
        <a:p>
          <a:endParaRPr lang="en-GB"/>
        </a:p>
      </dgm:t>
    </dgm:pt>
    <dgm:pt modelId="{892DF789-2A7D-43C2-BA03-34DE940F6F18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Managing High Risk Patients – DSN and consultant led virtual clinics</a:t>
          </a:r>
        </a:p>
      </dgm:t>
    </dgm:pt>
    <dgm:pt modelId="{A1F9E2F6-386C-4F1E-9A6D-1A0362258925}" type="parTrans" cxnId="{3380ED3C-46F5-4BA6-82B0-4C67DEB3D21A}">
      <dgm:prSet/>
      <dgm:spPr/>
      <dgm:t>
        <a:bodyPr/>
        <a:lstStyle/>
        <a:p>
          <a:endParaRPr lang="en-GB"/>
        </a:p>
      </dgm:t>
    </dgm:pt>
    <dgm:pt modelId="{B36205BF-5A78-4390-818A-41EBB227A3E3}" type="sibTrans" cxnId="{3380ED3C-46F5-4BA6-82B0-4C67DEB3D21A}">
      <dgm:prSet/>
      <dgm:spPr/>
      <dgm:t>
        <a:bodyPr/>
        <a:lstStyle/>
        <a:p>
          <a:endParaRPr lang="en-GB"/>
        </a:p>
      </dgm:t>
    </dgm:pt>
    <dgm:pt modelId="{BB475335-411D-4E8F-B66C-F92FCB9DF336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dirty="0">
              <a:solidFill>
                <a:schemeClr val="tx2"/>
              </a:solidFill>
            </a:rPr>
            <a:t>Overdue care processes</a:t>
          </a:r>
        </a:p>
      </dgm:t>
    </dgm:pt>
    <dgm:pt modelId="{A9D351CD-1302-433C-9434-5683297903DC}" type="parTrans" cxnId="{50C54259-217B-4F1A-93E7-E33555A15287}">
      <dgm:prSet/>
      <dgm:spPr/>
      <dgm:t>
        <a:bodyPr/>
        <a:lstStyle/>
        <a:p>
          <a:endParaRPr lang="en-GB"/>
        </a:p>
      </dgm:t>
    </dgm:pt>
    <dgm:pt modelId="{3823C789-B2E6-49A2-B99C-8C066A052D91}" type="sibTrans" cxnId="{50C54259-217B-4F1A-93E7-E33555A15287}">
      <dgm:prSet/>
      <dgm:spPr/>
      <dgm:t>
        <a:bodyPr/>
        <a:lstStyle/>
        <a:p>
          <a:endParaRPr lang="en-GB"/>
        </a:p>
      </dgm:t>
    </dgm:pt>
    <dgm:pt modelId="{1F509C31-106E-4DAD-B7EC-3A6D861B7973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dirty="0">
              <a:solidFill>
                <a:schemeClr val="tx2"/>
              </a:solidFill>
            </a:rPr>
            <a:t>HbA1c &gt;</a:t>
          </a:r>
          <a:r>
            <a:rPr lang="en-GB" b="1" dirty="0">
              <a:solidFill>
                <a:schemeClr val="tx2"/>
              </a:solidFill>
            </a:rPr>
            <a:t>86</a:t>
          </a:r>
          <a:r>
            <a:rPr lang="en-GB" dirty="0">
              <a:solidFill>
                <a:schemeClr val="tx2"/>
              </a:solidFill>
            </a:rPr>
            <a:t>mmol/mol</a:t>
          </a:r>
        </a:p>
      </dgm:t>
    </dgm:pt>
    <dgm:pt modelId="{C7766351-300D-41D5-BEEC-73E36E955886}" type="parTrans" cxnId="{46D4A547-D3DA-4852-BF42-140AF6D6DCF5}">
      <dgm:prSet/>
      <dgm:spPr/>
      <dgm:t>
        <a:bodyPr/>
        <a:lstStyle/>
        <a:p>
          <a:endParaRPr lang="en-GB"/>
        </a:p>
      </dgm:t>
    </dgm:pt>
    <dgm:pt modelId="{5EC1487E-030F-4C4F-B181-31836E2EF4B0}" type="sibTrans" cxnId="{46D4A547-D3DA-4852-BF42-140AF6D6DCF5}">
      <dgm:prSet/>
      <dgm:spPr/>
      <dgm:t>
        <a:bodyPr/>
        <a:lstStyle/>
        <a:p>
          <a:endParaRPr lang="en-GB"/>
        </a:p>
      </dgm:t>
    </dgm:pt>
    <dgm:pt modelId="{DDBA8292-1C3C-4317-8CA5-B3C56CCA3A19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dirty="0">
              <a:solidFill>
                <a:schemeClr val="tx2"/>
              </a:solidFill>
            </a:rPr>
            <a:t>HbA1c &gt;</a:t>
          </a:r>
          <a:r>
            <a:rPr lang="en-GB" b="1" dirty="0">
              <a:solidFill>
                <a:schemeClr val="tx2"/>
              </a:solidFill>
            </a:rPr>
            <a:t>65</a:t>
          </a:r>
          <a:r>
            <a:rPr lang="en-GB" dirty="0">
              <a:solidFill>
                <a:schemeClr val="tx2"/>
              </a:solidFill>
            </a:rPr>
            <a:t>mmol/mol </a:t>
          </a:r>
          <a:r>
            <a:rPr lang="en-GB" b="1" dirty="0">
              <a:solidFill>
                <a:schemeClr val="tx2"/>
              </a:solidFill>
            </a:rPr>
            <a:t>+ ≥ 1 </a:t>
          </a:r>
          <a:r>
            <a:rPr lang="en-GB" dirty="0">
              <a:solidFill>
                <a:schemeClr val="tx2"/>
              </a:solidFill>
            </a:rPr>
            <a:t>other risk factor (i.e., BP / Retinopathy or foot disease / CKD / CVD / BMI)</a:t>
          </a:r>
        </a:p>
      </dgm:t>
    </dgm:pt>
    <dgm:pt modelId="{0C3D9B45-7D95-41B3-92E2-60F1D8219603}" type="parTrans" cxnId="{57F52B21-BE58-48F9-B837-6F10B0CB8D51}">
      <dgm:prSet/>
      <dgm:spPr/>
      <dgm:t>
        <a:bodyPr/>
        <a:lstStyle/>
        <a:p>
          <a:endParaRPr lang="en-GB"/>
        </a:p>
      </dgm:t>
    </dgm:pt>
    <dgm:pt modelId="{0BB58841-0332-4C67-B153-83240427A503}" type="sibTrans" cxnId="{57F52B21-BE58-48F9-B837-6F10B0CB8D51}">
      <dgm:prSet/>
      <dgm:spPr/>
      <dgm:t>
        <a:bodyPr/>
        <a:lstStyle/>
        <a:p>
          <a:endParaRPr lang="en-GB"/>
        </a:p>
      </dgm:t>
    </dgm:pt>
    <dgm:pt modelId="{4F8DC18D-193C-489F-A792-41A6C4F8004C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dirty="0">
              <a:solidFill>
                <a:schemeClr val="tx2"/>
              </a:solidFill>
            </a:rPr>
            <a:t>HbA1c rise of ≥</a:t>
          </a:r>
          <a:r>
            <a:rPr lang="en-GB" b="1" dirty="0">
              <a:solidFill>
                <a:schemeClr val="tx2"/>
              </a:solidFill>
            </a:rPr>
            <a:t>20</a:t>
          </a:r>
          <a:r>
            <a:rPr lang="en-GB" dirty="0">
              <a:solidFill>
                <a:schemeClr val="tx2"/>
              </a:solidFill>
            </a:rPr>
            <a:t>mmol/mol since 2020</a:t>
          </a:r>
        </a:p>
      </dgm:t>
    </dgm:pt>
    <dgm:pt modelId="{58BAF8F1-368C-4A08-B440-8E424EF2AB3B}" type="parTrans" cxnId="{71570D5E-C569-49DC-B6B9-9ABFCBA4AA25}">
      <dgm:prSet/>
      <dgm:spPr/>
      <dgm:t>
        <a:bodyPr/>
        <a:lstStyle/>
        <a:p>
          <a:endParaRPr lang="en-GB"/>
        </a:p>
      </dgm:t>
    </dgm:pt>
    <dgm:pt modelId="{9E932304-56CD-4E52-8EF4-C03497D2E804}" type="sibTrans" cxnId="{71570D5E-C569-49DC-B6B9-9ABFCBA4AA25}">
      <dgm:prSet/>
      <dgm:spPr/>
      <dgm:t>
        <a:bodyPr/>
        <a:lstStyle/>
        <a:p>
          <a:endParaRPr lang="en-GB"/>
        </a:p>
      </dgm:t>
    </dgm:pt>
    <dgm:pt modelId="{2D38C3BE-457C-4876-80EE-3ACE4E4FDB16}" type="pres">
      <dgm:prSet presAssocID="{4A769001-04B2-4D32-85F1-416F17A63775}" presName="linear" presStyleCnt="0">
        <dgm:presLayoutVars>
          <dgm:animLvl val="lvl"/>
          <dgm:resizeHandles val="exact"/>
        </dgm:presLayoutVars>
      </dgm:prSet>
      <dgm:spPr/>
    </dgm:pt>
    <dgm:pt modelId="{145A0965-A883-409F-BE56-F720CE8EF888}" type="pres">
      <dgm:prSet presAssocID="{F14B3A2C-BA8F-4AEE-9071-7B39138E801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E9D5EA6-A3B8-4E85-9DE7-CFB915BF6C35}" type="pres">
      <dgm:prSet presAssocID="{F14B3A2C-BA8F-4AEE-9071-7B39138E801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7F52B21-BE58-48F9-B837-6F10B0CB8D51}" srcId="{892DF789-2A7D-43C2-BA03-34DE940F6F18}" destId="{DDBA8292-1C3C-4317-8CA5-B3C56CCA3A19}" srcOrd="2" destOrd="0" parTransId="{0C3D9B45-7D95-41B3-92E2-60F1D8219603}" sibTransId="{0BB58841-0332-4C67-B153-83240427A503}"/>
    <dgm:cxn modelId="{9EA40527-9E48-498B-B9C5-29C987CFFDBA}" type="presOf" srcId="{4A769001-04B2-4D32-85F1-416F17A63775}" destId="{2D38C3BE-457C-4876-80EE-3ACE4E4FDB16}" srcOrd="0" destOrd="0" presId="urn:microsoft.com/office/officeart/2005/8/layout/vList2"/>
    <dgm:cxn modelId="{3380ED3C-46F5-4BA6-82B0-4C67DEB3D21A}" srcId="{F14B3A2C-BA8F-4AEE-9071-7B39138E8016}" destId="{892DF789-2A7D-43C2-BA03-34DE940F6F18}" srcOrd="2" destOrd="0" parTransId="{A1F9E2F6-386C-4F1E-9A6D-1A0362258925}" sibTransId="{B36205BF-5A78-4390-818A-41EBB227A3E3}"/>
    <dgm:cxn modelId="{71570D5E-C569-49DC-B6B9-9ABFCBA4AA25}" srcId="{892DF789-2A7D-43C2-BA03-34DE940F6F18}" destId="{4F8DC18D-193C-489F-A792-41A6C4F8004C}" srcOrd="3" destOrd="0" parTransId="{58BAF8F1-368C-4A08-B440-8E424EF2AB3B}" sibTransId="{9E932304-56CD-4E52-8EF4-C03497D2E804}"/>
    <dgm:cxn modelId="{46D4A547-D3DA-4852-BF42-140AF6D6DCF5}" srcId="{892DF789-2A7D-43C2-BA03-34DE940F6F18}" destId="{1F509C31-106E-4DAD-B7EC-3A6D861B7973}" srcOrd="1" destOrd="0" parTransId="{C7766351-300D-41D5-BEEC-73E36E955886}" sibTransId="{5EC1487E-030F-4C4F-B181-31836E2EF4B0}"/>
    <dgm:cxn modelId="{72798869-B765-4637-8A27-404330A7B622}" srcId="{4A769001-04B2-4D32-85F1-416F17A63775}" destId="{F14B3A2C-BA8F-4AEE-9071-7B39138E8016}" srcOrd="0" destOrd="0" parTransId="{897D1923-7CB0-4626-92A4-B088A9F25322}" sibTransId="{567ED11B-B11E-472F-863B-169BC44D9421}"/>
    <dgm:cxn modelId="{CC9C414C-2D25-4A5C-BBFC-A58124BD03E4}" srcId="{FBAB4F2D-5D76-4B3E-9EF0-0986433B7CE2}" destId="{0D4CCE54-FBA9-4A20-8B6C-BCDE1A00EFF8}" srcOrd="2" destOrd="0" parTransId="{B3B214C9-766A-4271-A184-ABBF9FA0F99A}" sibTransId="{E6E38044-AC60-4021-907E-29F4B25852CF}"/>
    <dgm:cxn modelId="{91A74872-ABB8-40EF-88DB-4BBE70B3FFA6}" type="presOf" srcId="{0D4CCE54-FBA9-4A20-8B6C-BCDE1A00EFF8}" destId="{4E9D5EA6-A3B8-4E85-9DE7-CFB915BF6C35}" srcOrd="0" destOrd="4" presId="urn:microsoft.com/office/officeart/2005/8/layout/vList2"/>
    <dgm:cxn modelId="{0DFAA674-F041-425E-8108-5B7202584D7D}" type="presOf" srcId="{1F509C31-106E-4DAD-B7EC-3A6D861B7973}" destId="{4E9D5EA6-A3B8-4E85-9DE7-CFB915BF6C35}" srcOrd="0" destOrd="7" presId="urn:microsoft.com/office/officeart/2005/8/layout/vList2"/>
    <dgm:cxn modelId="{50C54259-217B-4F1A-93E7-E33555A15287}" srcId="{892DF789-2A7D-43C2-BA03-34DE940F6F18}" destId="{BB475335-411D-4E8F-B66C-F92FCB9DF336}" srcOrd="0" destOrd="0" parTransId="{A9D351CD-1302-433C-9434-5683297903DC}" sibTransId="{3823C789-B2E6-49A2-B99C-8C066A052D91}"/>
    <dgm:cxn modelId="{0F65EB8E-016E-4238-9CAB-CF9DE9F6A6F4}" type="presOf" srcId="{F8756DD8-D36D-4E68-8011-9A7E36AC23CE}" destId="{4E9D5EA6-A3B8-4E85-9DE7-CFB915BF6C35}" srcOrd="0" destOrd="3" presId="urn:microsoft.com/office/officeart/2005/8/layout/vList2"/>
    <dgm:cxn modelId="{DC10CBA5-AB71-4E4D-B832-C7CE5D168A16}" type="presOf" srcId="{F84C6EE6-0280-45E2-820F-976D83EE4897}" destId="{4E9D5EA6-A3B8-4E85-9DE7-CFB915BF6C35}" srcOrd="0" destOrd="2" presId="urn:microsoft.com/office/officeart/2005/8/layout/vList2"/>
    <dgm:cxn modelId="{57E412A9-583E-4FF2-BA88-EA4EA25DD50B}" srcId="{FBAB4F2D-5D76-4B3E-9EF0-0986433B7CE2}" destId="{F84C6EE6-0280-45E2-820F-976D83EE4897}" srcOrd="0" destOrd="0" parTransId="{CE051242-D5F1-46D6-9C92-7A7636AA3E8E}" sibTransId="{DD675003-A1A0-4FC9-91E8-4827C2E3F881}"/>
    <dgm:cxn modelId="{73B532BD-B616-4C47-9258-3DE0137A4214}" type="presOf" srcId="{F14B3A2C-BA8F-4AEE-9071-7B39138E8016}" destId="{145A0965-A883-409F-BE56-F720CE8EF888}" srcOrd="0" destOrd="0" presId="urn:microsoft.com/office/officeart/2005/8/layout/vList2"/>
    <dgm:cxn modelId="{F2DDC2C2-E814-4053-91BD-6E66A457CC8E}" type="presOf" srcId="{DDBA8292-1C3C-4317-8CA5-B3C56CCA3A19}" destId="{4E9D5EA6-A3B8-4E85-9DE7-CFB915BF6C35}" srcOrd="0" destOrd="8" presId="urn:microsoft.com/office/officeart/2005/8/layout/vList2"/>
    <dgm:cxn modelId="{B9290CC6-B8C3-4F58-AE66-AE9F6DF1B996}" type="presOf" srcId="{892DF789-2A7D-43C2-BA03-34DE940F6F18}" destId="{4E9D5EA6-A3B8-4E85-9DE7-CFB915BF6C35}" srcOrd="0" destOrd="5" presId="urn:microsoft.com/office/officeart/2005/8/layout/vList2"/>
    <dgm:cxn modelId="{4B41D0CD-16A1-4A4C-A995-DDA7BDBD38BA}" type="presOf" srcId="{C55FEDD1-0B06-4C85-B57C-6CEA6A0055CF}" destId="{4E9D5EA6-A3B8-4E85-9DE7-CFB915BF6C35}" srcOrd="0" destOrd="0" presId="urn:microsoft.com/office/officeart/2005/8/layout/vList2"/>
    <dgm:cxn modelId="{04F313D6-6026-40AB-ACF6-51EF10B90F1D}" type="presOf" srcId="{FBAB4F2D-5D76-4B3E-9EF0-0986433B7CE2}" destId="{4E9D5EA6-A3B8-4E85-9DE7-CFB915BF6C35}" srcOrd="0" destOrd="1" presId="urn:microsoft.com/office/officeart/2005/8/layout/vList2"/>
    <dgm:cxn modelId="{578343DE-463E-47E7-97C3-A5683BB91EDB}" type="presOf" srcId="{4F8DC18D-193C-489F-A792-41A6C4F8004C}" destId="{4E9D5EA6-A3B8-4E85-9DE7-CFB915BF6C35}" srcOrd="0" destOrd="9" presId="urn:microsoft.com/office/officeart/2005/8/layout/vList2"/>
    <dgm:cxn modelId="{E235B1E6-E91D-4F27-9466-1A0406E12B09}" srcId="{FBAB4F2D-5D76-4B3E-9EF0-0986433B7CE2}" destId="{F8756DD8-D36D-4E68-8011-9A7E36AC23CE}" srcOrd="1" destOrd="0" parTransId="{0F220B6A-BCF2-4FDE-813D-A4DB69903A92}" sibTransId="{94C36225-20C6-4C70-A646-5E6BFFDD097E}"/>
    <dgm:cxn modelId="{904FE8E8-D148-4292-BA71-222F7EE3E297}" srcId="{F14B3A2C-BA8F-4AEE-9071-7B39138E8016}" destId="{C55FEDD1-0B06-4C85-B57C-6CEA6A0055CF}" srcOrd="0" destOrd="0" parTransId="{A8DD5355-7DB9-4918-9732-2DEFA5CD03A1}" sibTransId="{B1D02BCD-79E2-4B05-A282-AA4511424965}"/>
    <dgm:cxn modelId="{468EF4ED-D5A3-4997-973D-FC456C275578}" type="presOf" srcId="{BB475335-411D-4E8F-B66C-F92FCB9DF336}" destId="{4E9D5EA6-A3B8-4E85-9DE7-CFB915BF6C35}" srcOrd="0" destOrd="6" presId="urn:microsoft.com/office/officeart/2005/8/layout/vList2"/>
    <dgm:cxn modelId="{EF40CEFE-2AF8-4185-88DE-1EAE53838FFB}" srcId="{F14B3A2C-BA8F-4AEE-9071-7B39138E8016}" destId="{FBAB4F2D-5D76-4B3E-9EF0-0986433B7CE2}" srcOrd="1" destOrd="0" parTransId="{8D3492F0-94F6-4F7E-A9C4-C22B3AA6B5B1}" sibTransId="{D90EB8C2-1BAD-45D7-9E90-39910578895E}"/>
    <dgm:cxn modelId="{639882DC-7CEA-4332-B0AD-FFBDB6A77E0D}" type="presParOf" srcId="{2D38C3BE-457C-4876-80EE-3ACE4E4FDB16}" destId="{145A0965-A883-409F-BE56-F720CE8EF888}" srcOrd="0" destOrd="0" presId="urn:microsoft.com/office/officeart/2005/8/layout/vList2"/>
    <dgm:cxn modelId="{51EF9CEF-437A-41D5-A1AD-1CBC49716B8F}" type="presParOf" srcId="{2D38C3BE-457C-4876-80EE-3ACE4E4FDB16}" destId="{4E9D5EA6-A3B8-4E85-9DE7-CFB915BF6C3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C81F98-C142-49EB-8BC9-33988A9CF1F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EFCEA1E-19AA-4AA1-836A-D482EB43E264}">
      <dgm:prSet/>
      <dgm:spPr/>
      <dgm:t>
        <a:bodyPr/>
        <a:lstStyle/>
        <a:p>
          <a:r>
            <a:rPr lang="en-GB" b="1" dirty="0"/>
            <a:t>What is it?</a:t>
          </a:r>
          <a:endParaRPr lang="en-GB" dirty="0"/>
        </a:p>
      </dgm:t>
    </dgm:pt>
    <dgm:pt modelId="{36BA8D55-F5FE-4257-8647-2F21EF4223BE}" type="parTrans" cxnId="{52DEFB92-93B2-4E4B-AE3A-C96F85E7223F}">
      <dgm:prSet/>
      <dgm:spPr/>
      <dgm:t>
        <a:bodyPr/>
        <a:lstStyle/>
        <a:p>
          <a:endParaRPr lang="en-GB"/>
        </a:p>
      </dgm:t>
    </dgm:pt>
    <dgm:pt modelId="{E97630C1-EE63-455A-81BB-5A5220F6429B}" type="sibTrans" cxnId="{52DEFB92-93B2-4E4B-AE3A-C96F85E7223F}">
      <dgm:prSet/>
      <dgm:spPr/>
      <dgm:t>
        <a:bodyPr/>
        <a:lstStyle/>
        <a:p>
          <a:endParaRPr lang="en-GB"/>
        </a:p>
      </dgm:t>
    </dgm:pt>
    <dgm:pt modelId="{1A3AB28C-451A-4929-B6FC-D59274F31621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Digital Platform and website with huge number of resources for PWD</a:t>
          </a:r>
        </a:p>
      </dgm:t>
    </dgm:pt>
    <dgm:pt modelId="{919EA2CC-39D6-499E-ACE5-01697BB45DB9}" type="parTrans" cxnId="{B84DBC37-ABA1-4A6B-ABD3-5ABA938F77DA}">
      <dgm:prSet/>
      <dgm:spPr/>
      <dgm:t>
        <a:bodyPr/>
        <a:lstStyle/>
        <a:p>
          <a:endParaRPr lang="en-GB"/>
        </a:p>
      </dgm:t>
    </dgm:pt>
    <dgm:pt modelId="{131D9DEA-33F1-44AF-82AC-14C9532026AD}" type="sibTrans" cxnId="{B84DBC37-ABA1-4A6B-ABD3-5ABA938F77DA}">
      <dgm:prSet/>
      <dgm:spPr/>
      <dgm:t>
        <a:bodyPr/>
        <a:lstStyle/>
        <a:p>
          <a:endParaRPr lang="en-GB"/>
        </a:p>
      </dgm:t>
    </dgm:pt>
    <dgm:pt modelId="{1672FBB0-BD21-44D6-989C-FF2EE10161B1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Patients can also register using NHS login to get access to:</a:t>
          </a:r>
        </a:p>
      </dgm:t>
    </dgm:pt>
    <dgm:pt modelId="{56FB1065-42DE-44B6-840E-C1F3D42CDCD6}" type="parTrans" cxnId="{8A48E845-7554-4B17-9E9A-EB81EF6A41C1}">
      <dgm:prSet/>
      <dgm:spPr/>
      <dgm:t>
        <a:bodyPr/>
        <a:lstStyle/>
        <a:p>
          <a:endParaRPr lang="en-GB"/>
        </a:p>
      </dgm:t>
    </dgm:pt>
    <dgm:pt modelId="{167FFF1A-993D-4F73-B4BD-A22468FACA72}" type="sibTrans" cxnId="{8A48E845-7554-4B17-9E9A-EB81EF6A41C1}">
      <dgm:prSet/>
      <dgm:spPr/>
      <dgm:t>
        <a:bodyPr/>
        <a:lstStyle/>
        <a:p>
          <a:endParaRPr lang="en-GB"/>
        </a:p>
      </dgm:t>
    </dgm:pt>
    <dgm:pt modelId="{94070ED9-3958-4E04-83E4-D20452D82A0C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dirty="0">
              <a:solidFill>
                <a:schemeClr val="tx2"/>
              </a:solidFill>
            </a:rPr>
            <a:t>Their</a:t>
          </a:r>
          <a:r>
            <a:rPr lang="en-GB" i="0" dirty="0">
              <a:solidFill>
                <a:schemeClr val="tx2"/>
              </a:solidFill>
            </a:rPr>
            <a:t> personal NHS diabetes data (and understand their results)</a:t>
          </a:r>
          <a:endParaRPr lang="en-GB" dirty="0">
            <a:solidFill>
              <a:schemeClr val="tx2"/>
            </a:solidFill>
          </a:endParaRPr>
        </a:p>
      </dgm:t>
    </dgm:pt>
    <dgm:pt modelId="{757BB4F3-A821-4C35-BAC6-C0383418AE0D}" type="parTrans" cxnId="{584053DE-1394-483D-811C-B4660E6C94C0}">
      <dgm:prSet/>
      <dgm:spPr/>
      <dgm:t>
        <a:bodyPr/>
        <a:lstStyle/>
        <a:p>
          <a:endParaRPr lang="en-GB"/>
        </a:p>
      </dgm:t>
    </dgm:pt>
    <dgm:pt modelId="{8BC70D45-F664-4498-889D-1668AC63EAB6}" type="sibTrans" cxnId="{584053DE-1394-483D-811C-B4660E6C94C0}">
      <dgm:prSet/>
      <dgm:spPr/>
      <dgm:t>
        <a:bodyPr/>
        <a:lstStyle/>
        <a:p>
          <a:endParaRPr lang="en-GB"/>
        </a:p>
      </dgm:t>
    </dgm:pt>
    <dgm:pt modelId="{738F8BBF-97FF-4457-BFDB-F4B767BFC03A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i="0" dirty="0">
              <a:solidFill>
                <a:schemeClr val="tx2"/>
              </a:solidFill>
            </a:rPr>
            <a:t>Set personal diabetes goals</a:t>
          </a:r>
          <a:endParaRPr lang="en-GB" dirty="0">
            <a:solidFill>
              <a:schemeClr val="tx2"/>
            </a:solidFill>
          </a:endParaRPr>
        </a:p>
      </dgm:t>
    </dgm:pt>
    <dgm:pt modelId="{6315E485-F50D-454A-8A9A-5550244BE66C}" type="parTrans" cxnId="{6B5BF0D8-AA26-480D-AA78-A82CE6EB045E}">
      <dgm:prSet/>
      <dgm:spPr/>
      <dgm:t>
        <a:bodyPr/>
        <a:lstStyle/>
        <a:p>
          <a:endParaRPr lang="en-GB"/>
        </a:p>
      </dgm:t>
    </dgm:pt>
    <dgm:pt modelId="{16870FCD-59CE-4069-9C52-037D2EC97039}" type="sibTrans" cxnId="{6B5BF0D8-AA26-480D-AA78-A82CE6EB045E}">
      <dgm:prSet/>
      <dgm:spPr/>
      <dgm:t>
        <a:bodyPr/>
        <a:lstStyle/>
        <a:p>
          <a:endParaRPr lang="en-GB"/>
        </a:p>
      </dgm:t>
    </dgm:pt>
    <dgm:pt modelId="{8D61DBA2-C409-4D04-A79E-36930CD5F424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i="0" dirty="0">
              <a:solidFill>
                <a:schemeClr val="tx2"/>
              </a:solidFill>
            </a:rPr>
            <a:t>Access to QISMET accredited structured education.</a:t>
          </a:r>
          <a:endParaRPr lang="en-GB" dirty="0">
            <a:solidFill>
              <a:schemeClr val="tx2"/>
            </a:solidFill>
          </a:endParaRPr>
        </a:p>
      </dgm:t>
    </dgm:pt>
    <dgm:pt modelId="{87AF1A8F-1901-4443-86A7-4B9BC6157FD7}" type="parTrans" cxnId="{1086B927-8E4E-40E5-BA5E-15F6392C2B80}">
      <dgm:prSet/>
      <dgm:spPr/>
      <dgm:t>
        <a:bodyPr/>
        <a:lstStyle/>
        <a:p>
          <a:endParaRPr lang="en-GB"/>
        </a:p>
      </dgm:t>
    </dgm:pt>
    <dgm:pt modelId="{EEF3E63A-FD0D-49AA-A2F2-A78514E9A77B}" type="sibTrans" cxnId="{1086B927-8E4E-40E5-BA5E-15F6392C2B80}">
      <dgm:prSet/>
      <dgm:spPr/>
      <dgm:t>
        <a:bodyPr/>
        <a:lstStyle/>
        <a:p>
          <a:endParaRPr lang="en-GB"/>
        </a:p>
      </dgm:t>
    </dgm:pt>
    <dgm:pt modelId="{D940270A-F09D-4625-9BC6-DBE32A6F7DDD}">
      <dgm:prSet/>
      <dgm:spPr/>
      <dgm:t>
        <a:bodyPr/>
        <a:lstStyle/>
        <a:p>
          <a:r>
            <a:rPr lang="en-GB" b="1" dirty="0"/>
            <a:t>Who is it for?</a:t>
          </a:r>
          <a:endParaRPr lang="en-GB" dirty="0"/>
        </a:p>
      </dgm:t>
    </dgm:pt>
    <dgm:pt modelId="{8A1F5961-93FE-4F15-A09B-DEC001483F4B}" type="parTrans" cxnId="{D311287A-173A-4A06-95D1-A2F45B5B3716}">
      <dgm:prSet/>
      <dgm:spPr/>
      <dgm:t>
        <a:bodyPr/>
        <a:lstStyle/>
        <a:p>
          <a:endParaRPr lang="en-GB"/>
        </a:p>
      </dgm:t>
    </dgm:pt>
    <dgm:pt modelId="{907C09DC-FE88-4A80-8A3A-04E1AB36ABE2}" type="sibTrans" cxnId="{D311287A-173A-4A06-95D1-A2F45B5B3716}">
      <dgm:prSet/>
      <dgm:spPr/>
      <dgm:t>
        <a:bodyPr/>
        <a:lstStyle/>
        <a:p>
          <a:endParaRPr lang="en-GB"/>
        </a:p>
      </dgm:t>
    </dgm:pt>
    <dgm:pt modelId="{96E163FC-FA4C-4F86-95EC-392B883C4E96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Persons living with diabetes or identified as pre-diabetic</a:t>
          </a:r>
        </a:p>
      </dgm:t>
    </dgm:pt>
    <dgm:pt modelId="{2B3496EC-2F94-413D-A195-4A08F28776D6}" type="parTrans" cxnId="{A6F5279E-4DBC-4F89-8418-9DD5211A378D}">
      <dgm:prSet/>
      <dgm:spPr/>
      <dgm:t>
        <a:bodyPr/>
        <a:lstStyle/>
        <a:p>
          <a:endParaRPr lang="en-GB"/>
        </a:p>
      </dgm:t>
    </dgm:pt>
    <dgm:pt modelId="{3B54B0F3-7DE6-4929-99F4-A21DEEE378E8}" type="sibTrans" cxnId="{A6F5279E-4DBC-4F89-8418-9DD5211A378D}">
      <dgm:prSet/>
      <dgm:spPr/>
      <dgm:t>
        <a:bodyPr/>
        <a:lstStyle/>
        <a:p>
          <a:endParaRPr lang="en-GB"/>
        </a:p>
      </dgm:t>
    </dgm:pt>
    <dgm:pt modelId="{ADD1D818-87DF-48D4-BC60-D5D0F8A51E96}">
      <dgm:prSet/>
      <dgm:spPr/>
      <dgm:t>
        <a:bodyPr/>
        <a:lstStyle/>
        <a:p>
          <a:r>
            <a:rPr lang="en-GB" b="1"/>
            <a:t>How do people access</a:t>
          </a:r>
          <a:endParaRPr lang="en-GB"/>
        </a:p>
      </dgm:t>
    </dgm:pt>
    <dgm:pt modelId="{D6A17D20-10A0-464E-A7D7-55251216554F}" type="parTrans" cxnId="{A8A9A40D-25BE-4E4C-9013-50599B5472A1}">
      <dgm:prSet/>
      <dgm:spPr/>
      <dgm:t>
        <a:bodyPr/>
        <a:lstStyle/>
        <a:p>
          <a:endParaRPr lang="en-GB"/>
        </a:p>
      </dgm:t>
    </dgm:pt>
    <dgm:pt modelId="{0EBCE4D5-2507-41F3-AB88-CF7B7E9262BD}" type="sibTrans" cxnId="{A8A9A40D-25BE-4E4C-9013-50599B5472A1}">
      <dgm:prSet/>
      <dgm:spPr/>
      <dgm:t>
        <a:bodyPr/>
        <a:lstStyle/>
        <a:p>
          <a:endParaRPr lang="en-GB"/>
        </a:p>
      </dgm:t>
    </dgm:pt>
    <dgm:pt modelId="{6682E505-FF77-4FA0-94C4-455D7CFAC720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Via </a:t>
          </a:r>
          <a:r>
            <a:rPr lang="en-GB" dirty="0" err="1">
              <a:solidFill>
                <a:schemeClr val="tx2"/>
              </a:solidFill>
            </a:rPr>
            <a:t>MyWay</a:t>
          </a:r>
          <a:r>
            <a:rPr lang="en-GB" dirty="0">
              <a:solidFill>
                <a:schemeClr val="tx2"/>
              </a:solidFill>
            </a:rPr>
            <a:t> Diabetes Somerset</a:t>
          </a:r>
          <a:r>
            <a:rPr lang="en-GB" dirty="0"/>
            <a:t> </a:t>
          </a:r>
          <a:r>
            <a:rPr lang="en-GB" dirty="0">
              <a:solidFill>
                <a:schemeClr val="tx2"/>
              </a:solidFill>
            </a:rPr>
            <a:t>website and can register/login via website to patient portal</a:t>
          </a:r>
        </a:p>
      </dgm:t>
    </dgm:pt>
    <dgm:pt modelId="{E929AEAB-F615-4229-993A-5D039879160D}" type="parTrans" cxnId="{65456E8D-761C-46DC-9D72-B9464B550C99}">
      <dgm:prSet/>
      <dgm:spPr/>
      <dgm:t>
        <a:bodyPr/>
        <a:lstStyle/>
        <a:p>
          <a:endParaRPr lang="en-GB"/>
        </a:p>
      </dgm:t>
    </dgm:pt>
    <dgm:pt modelId="{29DF310E-9BA6-4433-BD18-C22D9229E25A}" type="sibTrans" cxnId="{65456E8D-761C-46DC-9D72-B9464B550C99}">
      <dgm:prSet/>
      <dgm:spPr/>
      <dgm:t>
        <a:bodyPr/>
        <a:lstStyle/>
        <a:p>
          <a:endParaRPr lang="en-GB"/>
        </a:p>
      </dgm:t>
    </dgm:pt>
    <dgm:pt modelId="{270D0CE5-7507-4E58-BDAC-9672532A6333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Weekly webinars for clinicians</a:t>
          </a:r>
        </a:p>
      </dgm:t>
    </dgm:pt>
    <dgm:pt modelId="{2CF92B1A-14B2-4134-9ECD-68739AE9CE41}" type="parTrans" cxnId="{79BE9F42-F5F0-42D5-B67E-5D69282D1C32}">
      <dgm:prSet/>
      <dgm:spPr/>
      <dgm:t>
        <a:bodyPr/>
        <a:lstStyle/>
        <a:p>
          <a:endParaRPr lang="en-GB"/>
        </a:p>
      </dgm:t>
    </dgm:pt>
    <dgm:pt modelId="{1D890670-0EB6-4C88-9101-E0444B838759}" type="sibTrans" cxnId="{79BE9F42-F5F0-42D5-B67E-5D69282D1C32}">
      <dgm:prSet/>
      <dgm:spPr/>
      <dgm:t>
        <a:bodyPr/>
        <a:lstStyle/>
        <a:p>
          <a:endParaRPr lang="en-GB"/>
        </a:p>
      </dgm:t>
    </dgm:pt>
    <dgm:pt modelId="{AD526EE8-D489-465A-855A-1E60084FE593}" type="pres">
      <dgm:prSet presAssocID="{06C81F98-C142-49EB-8BC9-33988A9CF1F1}" presName="linear" presStyleCnt="0">
        <dgm:presLayoutVars>
          <dgm:animLvl val="lvl"/>
          <dgm:resizeHandles val="exact"/>
        </dgm:presLayoutVars>
      </dgm:prSet>
      <dgm:spPr/>
    </dgm:pt>
    <dgm:pt modelId="{141CC76C-4C76-475F-BB30-E6815DEEC0EC}" type="pres">
      <dgm:prSet presAssocID="{6EFCEA1E-19AA-4AA1-836A-D482EB43E2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61BD8E-69F1-4E24-BFF4-3AB9E4AD9A9B}" type="pres">
      <dgm:prSet presAssocID="{6EFCEA1E-19AA-4AA1-836A-D482EB43E264}" presName="childText" presStyleLbl="revTx" presStyleIdx="0" presStyleCnt="3">
        <dgm:presLayoutVars>
          <dgm:bulletEnabled val="1"/>
        </dgm:presLayoutVars>
      </dgm:prSet>
      <dgm:spPr/>
    </dgm:pt>
    <dgm:pt modelId="{020B8CA4-58DF-45BF-A5DE-B09F1F56D5FE}" type="pres">
      <dgm:prSet presAssocID="{D940270A-F09D-4625-9BC6-DBE32A6F7D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C15255-27EA-4CFD-9E59-895F743F476E}" type="pres">
      <dgm:prSet presAssocID="{D940270A-F09D-4625-9BC6-DBE32A6F7DDD}" presName="childText" presStyleLbl="revTx" presStyleIdx="1" presStyleCnt="3">
        <dgm:presLayoutVars>
          <dgm:bulletEnabled val="1"/>
        </dgm:presLayoutVars>
      </dgm:prSet>
      <dgm:spPr/>
    </dgm:pt>
    <dgm:pt modelId="{96B517A5-9B63-48D1-8359-DC30B8885393}" type="pres">
      <dgm:prSet presAssocID="{ADD1D818-87DF-48D4-BC60-D5D0F8A51E9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92331C4-C677-4821-A33C-131F809CEC2D}" type="pres">
      <dgm:prSet presAssocID="{ADD1D818-87DF-48D4-BC60-D5D0F8A51E9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F524D01-C816-4C93-A4F2-C9D13E539E64}" type="presOf" srcId="{96E163FC-FA4C-4F86-95EC-392B883C4E96}" destId="{FFC15255-27EA-4CFD-9E59-895F743F476E}" srcOrd="0" destOrd="0" presId="urn:microsoft.com/office/officeart/2005/8/layout/vList2"/>
    <dgm:cxn modelId="{A7D53A08-3F28-4090-8BDB-6FBEF196DD9A}" type="presOf" srcId="{1A3AB28C-451A-4929-B6FC-D59274F31621}" destId="{1061BD8E-69F1-4E24-BFF4-3AB9E4AD9A9B}" srcOrd="0" destOrd="0" presId="urn:microsoft.com/office/officeart/2005/8/layout/vList2"/>
    <dgm:cxn modelId="{A8A9A40D-25BE-4E4C-9013-50599B5472A1}" srcId="{06C81F98-C142-49EB-8BC9-33988A9CF1F1}" destId="{ADD1D818-87DF-48D4-BC60-D5D0F8A51E96}" srcOrd="2" destOrd="0" parTransId="{D6A17D20-10A0-464E-A7D7-55251216554F}" sibTransId="{0EBCE4D5-2507-41F3-AB88-CF7B7E9262BD}"/>
    <dgm:cxn modelId="{99A18C1C-E464-45F8-9329-D000168714B7}" type="presOf" srcId="{6682E505-FF77-4FA0-94C4-455D7CFAC720}" destId="{E92331C4-C677-4821-A33C-131F809CEC2D}" srcOrd="0" destOrd="0" presId="urn:microsoft.com/office/officeart/2005/8/layout/vList2"/>
    <dgm:cxn modelId="{1086B927-8E4E-40E5-BA5E-15F6392C2B80}" srcId="{1672FBB0-BD21-44D6-989C-FF2EE10161B1}" destId="{8D61DBA2-C409-4D04-A79E-36930CD5F424}" srcOrd="2" destOrd="0" parTransId="{87AF1A8F-1901-4443-86A7-4B9BC6157FD7}" sibTransId="{EEF3E63A-FD0D-49AA-A2F2-A78514E9A77B}"/>
    <dgm:cxn modelId="{B84DBC37-ABA1-4A6B-ABD3-5ABA938F77DA}" srcId="{6EFCEA1E-19AA-4AA1-836A-D482EB43E264}" destId="{1A3AB28C-451A-4929-B6FC-D59274F31621}" srcOrd="0" destOrd="0" parTransId="{919EA2CC-39D6-499E-ACE5-01697BB45DB9}" sibTransId="{131D9DEA-33F1-44AF-82AC-14C9532026AD}"/>
    <dgm:cxn modelId="{F860B341-BCAE-4C12-9372-DB0D1AD43FCF}" type="presOf" srcId="{D940270A-F09D-4625-9BC6-DBE32A6F7DDD}" destId="{020B8CA4-58DF-45BF-A5DE-B09F1F56D5FE}" srcOrd="0" destOrd="0" presId="urn:microsoft.com/office/officeart/2005/8/layout/vList2"/>
    <dgm:cxn modelId="{79BE9F42-F5F0-42D5-B67E-5D69282D1C32}" srcId="{ADD1D818-87DF-48D4-BC60-D5D0F8A51E96}" destId="{270D0CE5-7507-4E58-BDAC-9672532A6333}" srcOrd="1" destOrd="0" parTransId="{2CF92B1A-14B2-4134-9ECD-68739AE9CE41}" sibTransId="{1D890670-0EB6-4C88-9101-E0444B838759}"/>
    <dgm:cxn modelId="{8A48E845-7554-4B17-9E9A-EB81EF6A41C1}" srcId="{6EFCEA1E-19AA-4AA1-836A-D482EB43E264}" destId="{1672FBB0-BD21-44D6-989C-FF2EE10161B1}" srcOrd="1" destOrd="0" parTransId="{56FB1065-42DE-44B6-840E-C1F3D42CDCD6}" sibTransId="{167FFF1A-993D-4F73-B4BD-A22468FACA72}"/>
    <dgm:cxn modelId="{12387D48-2BA5-4C24-B135-709774ACE7B9}" type="presOf" srcId="{ADD1D818-87DF-48D4-BC60-D5D0F8A51E96}" destId="{96B517A5-9B63-48D1-8359-DC30B8885393}" srcOrd="0" destOrd="0" presId="urn:microsoft.com/office/officeart/2005/8/layout/vList2"/>
    <dgm:cxn modelId="{63388B4D-6605-44DF-833B-A02BE10FF45A}" type="presOf" srcId="{1672FBB0-BD21-44D6-989C-FF2EE10161B1}" destId="{1061BD8E-69F1-4E24-BFF4-3AB9E4AD9A9B}" srcOrd="0" destOrd="1" presId="urn:microsoft.com/office/officeart/2005/8/layout/vList2"/>
    <dgm:cxn modelId="{C533AE54-5AC4-4D82-B82E-2B18A292EA35}" type="presOf" srcId="{738F8BBF-97FF-4457-BFDB-F4B767BFC03A}" destId="{1061BD8E-69F1-4E24-BFF4-3AB9E4AD9A9B}" srcOrd="0" destOrd="3" presId="urn:microsoft.com/office/officeart/2005/8/layout/vList2"/>
    <dgm:cxn modelId="{5464B776-078B-467C-8A76-B69F02FA81A0}" type="presOf" srcId="{8D61DBA2-C409-4D04-A79E-36930CD5F424}" destId="{1061BD8E-69F1-4E24-BFF4-3AB9E4AD9A9B}" srcOrd="0" destOrd="4" presId="urn:microsoft.com/office/officeart/2005/8/layout/vList2"/>
    <dgm:cxn modelId="{D311287A-173A-4A06-95D1-A2F45B5B3716}" srcId="{06C81F98-C142-49EB-8BC9-33988A9CF1F1}" destId="{D940270A-F09D-4625-9BC6-DBE32A6F7DDD}" srcOrd="1" destOrd="0" parTransId="{8A1F5961-93FE-4F15-A09B-DEC001483F4B}" sibTransId="{907C09DC-FE88-4A80-8A3A-04E1AB36ABE2}"/>
    <dgm:cxn modelId="{CC15B485-464A-40DA-B7C2-4C52E9F34439}" type="presOf" srcId="{94070ED9-3958-4E04-83E4-D20452D82A0C}" destId="{1061BD8E-69F1-4E24-BFF4-3AB9E4AD9A9B}" srcOrd="0" destOrd="2" presId="urn:microsoft.com/office/officeart/2005/8/layout/vList2"/>
    <dgm:cxn modelId="{65456E8D-761C-46DC-9D72-B9464B550C99}" srcId="{ADD1D818-87DF-48D4-BC60-D5D0F8A51E96}" destId="{6682E505-FF77-4FA0-94C4-455D7CFAC720}" srcOrd="0" destOrd="0" parTransId="{E929AEAB-F615-4229-993A-5D039879160D}" sibTransId="{29DF310E-9BA6-4433-BD18-C22D9229E25A}"/>
    <dgm:cxn modelId="{52DEFB92-93B2-4E4B-AE3A-C96F85E7223F}" srcId="{06C81F98-C142-49EB-8BC9-33988A9CF1F1}" destId="{6EFCEA1E-19AA-4AA1-836A-D482EB43E264}" srcOrd="0" destOrd="0" parTransId="{36BA8D55-F5FE-4257-8647-2F21EF4223BE}" sibTransId="{E97630C1-EE63-455A-81BB-5A5220F6429B}"/>
    <dgm:cxn modelId="{A6F5279E-4DBC-4F89-8418-9DD5211A378D}" srcId="{D940270A-F09D-4625-9BC6-DBE32A6F7DDD}" destId="{96E163FC-FA4C-4F86-95EC-392B883C4E96}" srcOrd="0" destOrd="0" parTransId="{2B3496EC-2F94-413D-A195-4A08F28776D6}" sibTransId="{3B54B0F3-7DE6-4929-99F4-A21DEEE378E8}"/>
    <dgm:cxn modelId="{857C0AB0-CD68-4D87-9CDD-D8983FEEB2E0}" type="presOf" srcId="{06C81F98-C142-49EB-8BC9-33988A9CF1F1}" destId="{AD526EE8-D489-465A-855A-1E60084FE593}" srcOrd="0" destOrd="0" presId="urn:microsoft.com/office/officeart/2005/8/layout/vList2"/>
    <dgm:cxn modelId="{0E0EC8B1-6C87-4717-9C35-5A8353672F6B}" type="presOf" srcId="{6EFCEA1E-19AA-4AA1-836A-D482EB43E264}" destId="{141CC76C-4C76-475F-BB30-E6815DEEC0EC}" srcOrd="0" destOrd="0" presId="urn:microsoft.com/office/officeart/2005/8/layout/vList2"/>
    <dgm:cxn modelId="{6B5BF0D8-AA26-480D-AA78-A82CE6EB045E}" srcId="{1672FBB0-BD21-44D6-989C-FF2EE10161B1}" destId="{738F8BBF-97FF-4457-BFDB-F4B767BFC03A}" srcOrd="1" destOrd="0" parTransId="{6315E485-F50D-454A-8A9A-5550244BE66C}" sibTransId="{16870FCD-59CE-4069-9C52-037D2EC97039}"/>
    <dgm:cxn modelId="{584053DE-1394-483D-811C-B4660E6C94C0}" srcId="{1672FBB0-BD21-44D6-989C-FF2EE10161B1}" destId="{94070ED9-3958-4E04-83E4-D20452D82A0C}" srcOrd="0" destOrd="0" parTransId="{757BB4F3-A821-4C35-BAC6-C0383418AE0D}" sibTransId="{8BC70D45-F664-4498-889D-1668AC63EAB6}"/>
    <dgm:cxn modelId="{C087A6E1-0B9B-425F-8BB3-022A2558F631}" type="presOf" srcId="{270D0CE5-7507-4E58-BDAC-9672532A6333}" destId="{E92331C4-C677-4821-A33C-131F809CEC2D}" srcOrd="0" destOrd="1" presId="urn:microsoft.com/office/officeart/2005/8/layout/vList2"/>
    <dgm:cxn modelId="{30AC7799-E771-473A-8A0A-9E45FA38D161}" type="presParOf" srcId="{AD526EE8-D489-465A-855A-1E60084FE593}" destId="{141CC76C-4C76-475F-BB30-E6815DEEC0EC}" srcOrd="0" destOrd="0" presId="urn:microsoft.com/office/officeart/2005/8/layout/vList2"/>
    <dgm:cxn modelId="{91CE79FE-0C5B-4AF4-93A1-532451BFC9F5}" type="presParOf" srcId="{AD526EE8-D489-465A-855A-1E60084FE593}" destId="{1061BD8E-69F1-4E24-BFF4-3AB9E4AD9A9B}" srcOrd="1" destOrd="0" presId="urn:microsoft.com/office/officeart/2005/8/layout/vList2"/>
    <dgm:cxn modelId="{B7FF9B89-4595-4790-B43C-5BE26213BAAE}" type="presParOf" srcId="{AD526EE8-D489-465A-855A-1E60084FE593}" destId="{020B8CA4-58DF-45BF-A5DE-B09F1F56D5FE}" srcOrd="2" destOrd="0" presId="urn:microsoft.com/office/officeart/2005/8/layout/vList2"/>
    <dgm:cxn modelId="{66DC02D7-460A-4EA2-A884-AD705A45E923}" type="presParOf" srcId="{AD526EE8-D489-465A-855A-1E60084FE593}" destId="{FFC15255-27EA-4CFD-9E59-895F743F476E}" srcOrd="3" destOrd="0" presId="urn:microsoft.com/office/officeart/2005/8/layout/vList2"/>
    <dgm:cxn modelId="{A6496424-A244-4ECF-97AD-2F71B3AE6AA3}" type="presParOf" srcId="{AD526EE8-D489-465A-855A-1E60084FE593}" destId="{96B517A5-9B63-48D1-8359-DC30B8885393}" srcOrd="4" destOrd="0" presId="urn:microsoft.com/office/officeart/2005/8/layout/vList2"/>
    <dgm:cxn modelId="{0BAD9948-8771-4C06-94BF-D88E0129BEF5}" type="presParOf" srcId="{AD526EE8-D489-465A-855A-1E60084FE593}" destId="{E92331C4-C677-4821-A33C-131F809CEC2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8704BF-6F63-4BC1-882C-A96B68F79B1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B40C2BF-E0B2-46E6-BE50-A58788792FF1}">
      <dgm:prSet/>
      <dgm:spPr/>
      <dgm:t>
        <a:bodyPr/>
        <a:lstStyle/>
        <a:p>
          <a:r>
            <a:rPr lang="en-GB" b="1"/>
            <a:t>What is it?</a:t>
          </a:r>
          <a:endParaRPr lang="en-GB"/>
        </a:p>
      </dgm:t>
    </dgm:pt>
    <dgm:pt modelId="{80B13E65-4139-4EA3-82A2-A3A95C84A88D}" type="parTrans" cxnId="{90BD480A-3BD7-4DD5-94EE-D92A9556CDCA}">
      <dgm:prSet/>
      <dgm:spPr/>
      <dgm:t>
        <a:bodyPr/>
        <a:lstStyle/>
        <a:p>
          <a:endParaRPr lang="en-GB"/>
        </a:p>
      </dgm:t>
    </dgm:pt>
    <dgm:pt modelId="{F07B9EE5-B8B1-4EBB-9824-62154DCC6885}" type="sibTrans" cxnId="{90BD480A-3BD7-4DD5-94EE-D92A9556CDCA}">
      <dgm:prSet/>
      <dgm:spPr/>
      <dgm:t>
        <a:bodyPr/>
        <a:lstStyle/>
        <a:p>
          <a:endParaRPr lang="en-GB"/>
        </a:p>
      </dgm:t>
    </dgm:pt>
    <dgm:pt modelId="{B1D6718D-0637-4396-B94C-9C1FDC638486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Web-based information sharing portal, akin to an intranet  </a:t>
          </a:r>
        </a:p>
      </dgm:t>
    </dgm:pt>
    <dgm:pt modelId="{17993C54-C728-4F4C-9FD0-37D9B710DF72}" type="parTrans" cxnId="{1206EFD0-9276-4D8C-9500-36BD986E989D}">
      <dgm:prSet/>
      <dgm:spPr/>
      <dgm:t>
        <a:bodyPr/>
        <a:lstStyle/>
        <a:p>
          <a:endParaRPr lang="en-GB"/>
        </a:p>
      </dgm:t>
    </dgm:pt>
    <dgm:pt modelId="{0622DAE1-11F8-4DA4-B127-9F34DA7BF25A}" type="sibTrans" cxnId="{1206EFD0-9276-4D8C-9500-36BD986E989D}">
      <dgm:prSet/>
      <dgm:spPr/>
      <dgm:t>
        <a:bodyPr/>
        <a:lstStyle/>
        <a:p>
          <a:endParaRPr lang="en-GB"/>
        </a:p>
      </dgm:t>
    </dgm:pt>
    <dgm:pt modelId="{155F8442-3306-458B-8C6A-8781AE37555A}">
      <dgm:prSet/>
      <dgm:spPr/>
      <dgm:t>
        <a:bodyPr/>
        <a:lstStyle/>
        <a:p>
          <a:r>
            <a:rPr lang="en-GB" b="1"/>
            <a:t>Who is it for?</a:t>
          </a:r>
          <a:endParaRPr lang="en-GB"/>
        </a:p>
      </dgm:t>
    </dgm:pt>
    <dgm:pt modelId="{38306BBF-F69E-4F26-BD8E-B168B99B7D6E}" type="parTrans" cxnId="{010A0D6F-899A-45A4-95E8-7047E18B32C2}">
      <dgm:prSet/>
      <dgm:spPr/>
      <dgm:t>
        <a:bodyPr/>
        <a:lstStyle/>
        <a:p>
          <a:endParaRPr lang="en-GB"/>
        </a:p>
      </dgm:t>
    </dgm:pt>
    <dgm:pt modelId="{DDDD0BEC-2BF6-4DDC-A380-CB72DBAAF4D7}" type="sibTrans" cxnId="{010A0D6F-899A-45A4-95E8-7047E18B32C2}">
      <dgm:prSet/>
      <dgm:spPr/>
      <dgm:t>
        <a:bodyPr/>
        <a:lstStyle/>
        <a:p>
          <a:endParaRPr lang="en-GB"/>
        </a:p>
      </dgm:t>
    </dgm:pt>
    <dgm:pt modelId="{52F4C7E6-87A4-45FB-9FDD-0B7657E03B1F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For all health and care organisations and professionals represented within Somerset ICS</a:t>
          </a:r>
        </a:p>
      </dgm:t>
    </dgm:pt>
    <dgm:pt modelId="{977E985E-0397-48AC-BC80-768266BEB5DE}" type="parTrans" cxnId="{5D910079-1E74-496C-8CDE-CE277B534D58}">
      <dgm:prSet/>
      <dgm:spPr/>
      <dgm:t>
        <a:bodyPr/>
        <a:lstStyle/>
        <a:p>
          <a:endParaRPr lang="en-GB"/>
        </a:p>
      </dgm:t>
    </dgm:pt>
    <dgm:pt modelId="{D388B7EE-1988-47D7-81EB-D6CCFB05DE2E}" type="sibTrans" cxnId="{5D910079-1E74-496C-8CDE-CE277B534D58}">
      <dgm:prSet/>
      <dgm:spPr/>
      <dgm:t>
        <a:bodyPr/>
        <a:lstStyle/>
        <a:p>
          <a:endParaRPr lang="en-GB"/>
        </a:p>
      </dgm:t>
    </dgm:pt>
    <dgm:pt modelId="{94D23DC7-2BF4-4E89-8EDA-CB98B778FC2E}">
      <dgm:prSet/>
      <dgm:spPr/>
      <dgm:t>
        <a:bodyPr/>
        <a:lstStyle/>
        <a:p>
          <a:r>
            <a:rPr lang="en-GB" b="1"/>
            <a:t>How do people access?</a:t>
          </a:r>
          <a:endParaRPr lang="en-GB"/>
        </a:p>
      </dgm:t>
    </dgm:pt>
    <dgm:pt modelId="{EC12E4D6-E524-49F0-9C83-CE166E0B7D00}" type="parTrans" cxnId="{5A6707E7-65C2-44F3-A954-5C8DE5FF5A09}">
      <dgm:prSet/>
      <dgm:spPr/>
      <dgm:t>
        <a:bodyPr/>
        <a:lstStyle/>
        <a:p>
          <a:endParaRPr lang="en-GB"/>
        </a:p>
      </dgm:t>
    </dgm:pt>
    <dgm:pt modelId="{C3B80CF6-D0FD-42CA-8CC8-E937EBD0AEB4}" type="sibTrans" cxnId="{5A6707E7-65C2-44F3-A954-5C8DE5FF5A09}">
      <dgm:prSet/>
      <dgm:spPr/>
      <dgm:t>
        <a:bodyPr/>
        <a:lstStyle/>
        <a:p>
          <a:endParaRPr lang="en-GB"/>
        </a:p>
      </dgm:t>
    </dgm:pt>
    <dgm:pt modelId="{448F14D7-566F-4754-83F4-DED16F102956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Via TeamNet web-based portal</a:t>
          </a:r>
        </a:p>
      </dgm:t>
    </dgm:pt>
    <dgm:pt modelId="{8B1E655B-9109-4F95-8548-54261636C83C}" type="parTrans" cxnId="{82B28608-B1E2-4DAD-82B8-32BBDCE0D162}">
      <dgm:prSet/>
      <dgm:spPr/>
      <dgm:t>
        <a:bodyPr/>
        <a:lstStyle/>
        <a:p>
          <a:endParaRPr lang="en-GB"/>
        </a:p>
      </dgm:t>
    </dgm:pt>
    <dgm:pt modelId="{52BD1E1B-3A2C-48FB-9660-3207EB8CE9D3}" type="sibTrans" cxnId="{82B28608-B1E2-4DAD-82B8-32BBDCE0D162}">
      <dgm:prSet/>
      <dgm:spPr/>
      <dgm:t>
        <a:bodyPr/>
        <a:lstStyle/>
        <a:p>
          <a:endParaRPr lang="en-GB"/>
        </a:p>
      </dgm:t>
    </dgm:pt>
    <dgm:pt modelId="{D8CF3961-CF9E-409A-BCE1-B3B0BF48AB7A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1"/>
            </a:rPr>
            <a:t>https://teamnet.clarity.co.uk/Topics/ViewItem/e5cb48fb-0824-40b8-b1c5-aeb700e1420f</a:t>
          </a:r>
          <a:r>
            <a:rPr lang="en-GB" dirty="0"/>
            <a:t> </a:t>
          </a:r>
        </a:p>
      </dgm:t>
    </dgm:pt>
    <dgm:pt modelId="{B364B77F-E79D-469B-809A-7AE54DD24F71}" type="parTrans" cxnId="{4E45F6B8-24A7-4DFE-A23B-D9271240BFFD}">
      <dgm:prSet/>
      <dgm:spPr/>
      <dgm:t>
        <a:bodyPr/>
        <a:lstStyle/>
        <a:p>
          <a:endParaRPr lang="en-GB"/>
        </a:p>
      </dgm:t>
    </dgm:pt>
    <dgm:pt modelId="{89DB35FE-AF87-47A7-81B4-765C2C0631D5}" type="sibTrans" cxnId="{4E45F6B8-24A7-4DFE-A23B-D9271240BFFD}">
      <dgm:prSet/>
      <dgm:spPr/>
      <dgm:t>
        <a:bodyPr/>
        <a:lstStyle/>
        <a:p>
          <a:endParaRPr lang="en-GB"/>
        </a:p>
      </dgm:t>
    </dgm:pt>
    <dgm:pt modelId="{8BBB03ED-C319-4C70-9743-9B97D49FD762}" type="pres">
      <dgm:prSet presAssocID="{5B8704BF-6F63-4BC1-882C-A96B68F79B13}" presName="linear" presStyleCnt="0">
        <dgm:presLayoutVars>
          <dgm:animLvl val="lvl"/>
          <dgm:resizeHandles val="exact"/>
        </dgm:presLayoutVars>
      </dgm:prSet>
      <dgm:spPr/>
    </dgm:pt>
    <dgm:pt modelId="{FB5FC004-9FB0-4928-8ECE-C1AD59791E11}" type="pres">
      <dgm:prSet presAssocID="{5B40C2BF-E0B2-46E6-BE50-A58788792F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98E4C6-199B-4C74-97F2-9BB41CA644BB}" type="pres">
      <dgm:prSet presAssocID="{5B40C2BF-E0B2-46E6-BE50-A58788792FF1}" presName="childText" presStyleLbl="revTx" presStyleIdx="0" presStyleCnt="3">
        <dgm:presLayoutVars>
          <dgm:bulletEnabled val="1"/>
        </dgm:presLayoutVars>
      </dgm:prSet>
      <dgm:spPr/>
    </dgm:pt>
    <dgm:pt modelId="{1DAE3792-C30C-4412-9D06-D2C87466E0B5}" type="pres">
      <dgm:prSet presAssocID="{155F8442-3306-458B-8C6A-8781AE3755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2F604B-FD7A-48F3-8188-EB9A308615B6}" type="pres">
      <dgm:prSet presAssocID="{155F8442-3306-458B-8C6A-8781AE37555A}" presName="childText" presStyleLbl="revTx" presStyleIdx="1" presStyleCnt="3">
        <dgm:presLayoutVars>
          <dgm:bulletEnabled val="1"/>
        </dgm:presLayoutVars>
      </dgm:prSet>
      <dgm:spPr/>
    </dgm:pt>
    <dgm:pt modelId="{52E4F5D6-7171-4EB3-9AFF-591059A282AA}" type="pres">
      <dgm:prSet presAssocID="{94D23DC7-2BF4-4E89-8EDA-CB98B778FC2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1837C98-1AD7-477E-BDC8-6E220437D426}" type="pres">
      <dgm:prSet presAssocID="{94D23DC7-2BF4-4E89-8EDA-CB98B778FC2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2B28608-B1E2-4DAD-82B8-32BBDCE0D162}" srcId="{94D23DC7-2BF4-4E89-8EDA-CB98B778FC2E}" destId="{448F14D7-566F-4754-83F4-DED16F102956}" srcOrd="0" destOrd="0" parTransId="{8B1E655B-9109-4F95-8548-54261636C83C}" sibTransId="{52BD1E1B-3A2C-48FB-9660-3207EB8CE9D3}"/>
    <dgm:cxn modelId="{90BD480A-3BD7-4DD5-94EE-D92A9556CDCA}" srcId="{5B8704BF-6F63-4BC1-882C-A96B68F79B13}" destId="{5B40C2BF-E0B2-46E6-BE50-A58788792FF1}" srcOrd="0" destOrd="0" parTransId="{80B13E65-4139-4EA3-82A2-A3A95C84A88D}" sibTransId="{F07B9EE5-B8B1-4EBB-9824-62154DCC6885}"/>
    <dgm:cxn modelId="{6A27BF0B-A787-4137-8147-E888D581B12D}" type="presOf" srcId="{5B8704BF-6F63-4BC1-882C-A96B68F79B13}" destId="{8BBB03ED-C319-4C70-9743-9B97D49FD762}" srcOrd="0" destOrd="0" presId="urn:microsoft.com/office/officeart/2005/8/layout/vList2"/>
    <dgm:cxn modelId="{20054135-F96B-4135-BF3F-68214B88C704}" type="presOf" srcId="{B1D6718D-0637-4396-B94C-9C1FDC638486}" destId="{1A98E4C6-199B-4C74-97F2-9BB41CA644BB}" srcOrd="0" destOrd="0" presId="urn:microsoft.com/office/officeart/2005/8/layout/vList2"/>
    <dgm:cxn modelId="{B644296B-853E-433D-ADCC-3B1A193EF6B6}" type="presOf" srcId="{448F14D7-566F-4754-83F4-DED16F102956}" destId="{91837C98-1AD7-477E-BDC8-6E220437D426}" srcOrd="0" destOrd="0" presId="urn:microsoft.com/office/officeart/2005/8/layout/vList2"/>
    <dgm:cxn modelId="{010A0D6F-899A-45A4-95E8-7047E18B32C2}" srcId="{5B8704BF-6F63-4BC1-882C-A96B68F79B13}" destId="{155F8442-3306-458B-8C6A-8781AE37555A}" srcOrd="1" destOrd="0" parTransId="{38306BBF-F69E-4F26-BD8E-B168B99B7D6E}" sibTransId="{DDDD0BEC-2BF6-4DDC-A380-CB72DBAAF4D7}"/>
    <dgm:cxn modelId="{5D910079-1E74-496C-8CDE-CE277B534D58}" srcId="{155F8442-3306-458B-8C6A-8781AE37555A}" destId="{52F4C7E6-87A4-45FB-9FDD-0B7657E03B1F}" srcOrd="0" destOrd="0" parTransId="{977E985E-0397-48AC-BC80-768266BEB5DE}" sibTransId="{D388B7EE-1988-47D7-81EB-D6CCFB05DE2E}"/>
    <dgm:cxn modelId="{E6B3D67E-42B1-407B-B35E-CCA3D07AC251}" type="presOf" srcId="{5B40C2BF-E0B2-46E6-BE50-A58788792FF1}" destId="{FB5FC004-9FB0-4928-8ECE-C1AD59791E11}" srcOrd="0" destOrd="0" presId="urn:microsoft.com/office/officeart/2005/8/layout/vList2"/>
    <dgm:cxn modelId="{4E45F6B8-24A7-4DFE-A23B-D9271240BFFD}" srcId="{94D23DC7-2BF4-4E89-8EDA-CB98B778FC2E}" destId="{D8CF3961-CF9E-409A-BCE1-B3B0BF48AB7A}" srcOrd="1" destOrd="0" parTransId="{B364B77F-E79D-469B-809A-7AE54DD24F71}" sibTransId="{89DB35FE-AF87-47A7-81B4-765C2C0631D5}"/>
    <dgm:cxn modelId="{77AD9CBE-1B5D-4649-BEBF-74476ED8AD98}" type="presOf" srcId="{94D23DC7-2BF4-4E89-8EDA-CB98B778FC2E}" destId="{52E4F5D6-7171-4EB3-9AFF-591059A282AA}" srcOrd="0" destOrd="0" presId="urn:microsoft.com/office/officeart/2005/8/layout/vList2"/>
    <dgm:cxn modelId="{9CDBA8C3-80C4-4E6F-9B2A-533EFA8A7287}" type="presOf" srcId="{D8CF3961-CF9E-409A-BCE1-B3B0BF48AB7A}" destId="{91837C98-1AD7-477E-BDC8-6E220437D426}" srcOrd="0" destOrd="1" presId="urn:microsoft.com/office/officeart/2005/8/layout/vList2"/>
    <dgm:cxn modelId="{1206EFD0-9276-4D8C-9500-36BD986E989D}" srcId="{5B40C2BF-E0B2-46E6-BE50-A58788792FF1}" destId="{B1D6718D-0637-4396-B94C-9C1FDC638486}" srcOrd="0" destOrd="0" parTransId="{17993C54-C728-4F4C-9FD0-37D9B710DF72}" sibTransId="{0622DAE1-11F8-4DA4-B127-9F34DA7BF25A}"/>
    <dgm:cxn modelId="{BA5EB1E3-E770-45DD-9B36-5702B17EA7A6}" type="presOf" srcId="{52F4C7E6-87A4-45FB-9FDD-0B7657E03B1F}" destId="{392F604B-FD7A-48F3-8188-EB9A308615B6}" srcOrd="0" destOrd="0" presId="urn:microsoft.com/office/officeart/2005/8/layout/vList2"/>
    <dgm:cxn modelId="{5A6707E7-65C2-44F3-A954-5C8DE5FF5A09}" srcId="{5B8704BF-6F63-4BC1-882C-A96B68F79B13}" destId="{94D23DC7-2BF4-4E89-8EDA-CB98B778FC2E}" srcOrd="2" destOrd="0" parTransId="{EC12E4D6-E524-49F0-9C83-CE166E0B7D00}" sibTransId="{C3B80CF6-D0FD-42CA-8CC8-E937EBD0AEB4}"/>
    <dgm:cxn modelId="{531A7EF0-5FD6-4A6C-ACAD-1CEDFFB4F1BA}" type="presOf" srcId="{155F8442-3306-458B-8C6A-8781AE37555A}" destId="{1DAE3792-C30C-4412-9D06-D2C87466E0B5}" srcOrd="0" destOrd="0" presId="urn:microsoft.com/office/officeart/2005/8/layout/vList2"/>
    <dgm:cxn modelId="{0B5C64F6-6635-448F-81C2-6504A095656C}" type="presParOf" srcId="{8BBB03ED-C319-4C70-9743-9B97D49FD762}" destId="{FB5FC004-9FB0-4928-8ECE-C1AD59791E11}" srcOrd="0" destOrd="0" presId="urn:microsoft.com/office/officeart/2005/8/layout/vList2"/>
    <dgm:cxn modelId="{2CA1DD9E-09F0-4B83-825E-CF53695A1564}" type="presParOf" srcId="{8BBB03ED-C319-4C70-9743-9B97D49FD762}" destId="{1A98E4C6-199B-4C74-97F2-9BB41CA644BB}" srcOrd="1" destOrd="0" presId="urn:microsoft.com/office/officeart/2005/8/layout/vList2"/>
    <dgm:cxn modelId="{B47D12BB-807B-4CB8-9128-940358A0E268}" type="presParOf" srcId="{8BBB03ED-C319-4C70-9743-9B97D49FD762}" destId="{1DAE3792-C30C-4412-9D06-D2C87466E0B5}" srcOrd="2" destOrd="0" presId="urn:microsoft.com/office/officeart/2005/8/layout/vList2"/>
    <dgm:cxn modelId="{E8475634-A297-4A82-BD85-E73A56054568}" type="presParOf" srcId="{8BBB03ED-C319-4C70-9743-9B97D49FD762}" destId="{392F604B-FD7A-48F3-8188-EB9A308615B6}" srcOrd="3" destOrd="0" presId="urn:microsoft.com/office/officeart/2005/8/layout/vList2"/>
    <dgm:cxn modelId="{7DEC2163-DE96-4D6E-B030-EE4FB998C9C5}" type="presParOf" srcId="{8BBB03ED-C319-4C70-9743-9B97D49FD762}" destId="{52E4F5D6-7171-4EB3-9AFF-591059A282AA}" srcOrd="4" destOrd="0" presId="urn:microsoft.com/office/officeart/2005/8/layout/vList2"/>
    <dgm:cxn modelId="{F7AF672E-2714-4780-BAEF-8503395BC21D}" type="presParOf" srcId="{8BBB03ED-C319-4C70-9743-9B97D49FD762}" destId="{91837C98-1AD7-477E-BDC8-6E220437D42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1EB759-E4FF-4E80-82DA-CCC8276F55C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70BF3AB-519C-4618-8BA3-3FB771DE6264}">
      <dgm:prSet/>
      <dgm:spPr/>
      <dgm:t>
        <a:bodyPr/>
        <a:lstStyle/>
        <a:p>
          <a:r>
            <a:rPr lang="en-GB" dirty="0"/>
            <a:t>What is it?</a:t>
          </a:r>
        </a:p>
      </dgm:t>
    </dgm:pt>
    <dgm:pt modelId="{8BF4FD1B-5875-4E18-9BC3-B6DBA312559B}" type="parTrans" cxnId="{C6E62A67-2031-46A7-B9C0-11AA58798C79}">
      <dgm:prSet/>
      <dgm:spPr/>
      <dgm:t>
        <a:bodyPr/>
        <a:lstStyle/>
        <a:p>
          <a:endParaRPr lang="en-GB"/>
        </a:p>
      </dgm:t>
    </dgm:pt>
    <dgm:pt modelId="{24945E2D-CADF-4382-8BBC-F00F7C101F00}" type="sibTrans" cxnId="{C6E62A67-2031-46A7-B9C0-11AA58798C79}">
      <dgm:prSet/>
      <dgm:spPr/>
      <dgm:t>
        <a:bodyPr/>
        <a:lstStyle/>
        <a:p>
          <a:endParaRPr lang="en-GB"/>
        </a:p>
      </dgm:t>
    </dgm:pt>
    <dgm:pt modelId="{4B4A47B9-D197-4FA8-BC60-C504A4E5432C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A diabetes competency-based E-learning platform</a:t>
          </a:r>
        </a:p>
      </dgm:t>
    </dgm:pt>
    <dgm:pt modelId="{E47A5183-D338-4A65-9612-4908FE76B524}" type="parTrans" cxnId="{C88B6BED-3A2F-4B6F-8E5C-2B7650D6828E}">
      <dgm:prSet/>
      <dgm:spPr/>
      <dgm:t>
        <a:bodyPr/>
        <a:lstStyle/>
        <a:p>
          <a:endParaRPr lang="en-GB"/>
        </a:p>
      </dgm:t>
    </dgm:pt>
    <dgm:pt modelId="{C9B7F4B1-F886-4622-8A24-3F365A21FE12}" type="sibTrans" cxnId="{C88B6BED-3A2F-4B6F-8E5C-2B7650D6828E}">
      <dgm:prSet/>
      <dgm:spPr/>
      <dgm:t>
        <a:bodyPr/>
        <a:lstStyle/>
        <a:p>
          <a:endParaRPr lang="en-GB"/>
        </a:p>
      </dgm:t>
    </dgm:pt>
    <dgm:pt modelId="{DF04CC0C-4FC5-468D-AA4E-2502C90B8807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Based on nationally recognised framework of competencies for healthcare </a:t>
          </a:r>
          <a:r>
            <a:rPr lang="en-GB" dirty="0" err="1">
              <a:solidFill>
                <a:schemeClr val="tx2"/>
              </a:solidFill>
            </a:rPr>
            <a:t>practioners</a:t>
          </a:r>
          <a:endParaRPr lang="en-GB" dirty="0">
            <a:solidFill>
              <a:schemeClr val="tx2"/>
            </a:solidFill>
          </a:endParaRPr>
        </a:p>
      </dgm:t>
    </dgm:pt>
    <dgm:pt modelId="{5D491A2D-F318-4C7A-8551-356ED6A00B68}" type="parTrans" cxnId="{6AA1D6E8-3E5C-477E-AF02-933AAE3DDF90}">
      <dgm:prSet/>
      <dgm:spPr/>
      <dgm:t>
        <a:bodyPr/>
        <a:lstStyle/>
        <a:p>
          <a:endParaRPr lang="en-GB"/>
        </a:p>
      </dgm:t>
    </dgm:pt>
    <dgm:pt modelId="{2970CB9E-7008-4232-81F9-45D6FA8F8D0D}" type="sibTrans" cxnId="{6AA1D6E8-3E5C-477E-AF02-933AAE3DDF90}">
      <dgm:prSet/>
      <dgm:spPr/>
      <dgm:t>
        <a:bodyPr/>
        <a:lstStyle/>
        <a:p>
          <a:endParaRPr lang="en-GB"/>
        </a:p>
      </dgm:t>
    </dgm:pt>
    <dgm:pt modelId="{2021BFBC-44AA-4D45-8400-5B637E7561F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u="none" dirty="0">
              <a:solidFill>
                <a:schemeClr val="tx2"/>
              </a:solidFill>
            </a:rPr>
            <a:t>Improve knowledge</a:t>
          </a:r>
          <a:endParaRPr lang="en-GB" dirty="0">
            <a:solidFill>
              <a:schemeClr val="tx2"/>
            </a:solidFill>
          </a:endParaRPr>
        </a:p>
      </dgm:t>
    </dgm:pt>
    <dgm:pt modelId="{CFE2256C-474A-49EA-A98B-8CCB5EFAB6BF}" type="parTrans" cxnId="{2EED0736-677A-41A5-A3AB-32A443BE4830}">
      <dgm:prSet/>
      <dgm:spPr/>
      <dgm:t>
        <a:bodyPr/>
        <a:lstStyle/>
        <a:p>
          <a:endParaRPr lang="en-GB"/>
        </a:p>
      </dgm:t>
    </dgm:pt>
    <dgm:pt modelId="{2C24F7E8-497F-4662-8F14-9D4845E2E877}" type="sibTrans" cxnId="{2EED0736-677A-41A5-A3AB-32A443BE4830}">
      <dgm:prSet/>
      <dgm:spPr/>
      <dgm:t>
        <a:bodyPr/>
        <a:lstStyle/>
        <a:p>
          <a:endParaRPr lang="en-GB"/>
        </a:p>
      </dgm:t>
    </dgm:pt>
    <dgm:pt modelId="{467664C6-D5A8-49C1-90E3-E6D5C384465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u="none" dirty="0">
              <a:solidFill>
                <a:schemeClr val="tx2"/>
              </a:solidFill>
            </a:rPr>
            <a:t>Boosting confidence </a:t>
          </a:r>
        </a:p>
      </dgm:t>
    </dgm:pt>
    <dgm:pt modelId="{6F646009-C554-4019-B00E-8D7BCEFF3DF5}" type="parTrans" cxnId="{7507D21B-89D0-4598-B987-B53AD0900F49}">
      <dgm:prSet/>
      <dgm:spPr/>
      <dgm:t>
        <a:bodyPr/>
        <a:lstStyle/>
        <a:p>
          <a:endParaRPr lang="en-GB"/>
        </a:p>
      </dgm:t>
    </dgm:pt>
    <dgm:pt modelId="{6CE61A86-7437-43CC-BCE9-51C6D95CE02B}" type="sibTrans" cxnId="{7507D21B-89D0-4598-B987-B53AD0900F49}">
      <dgm:prSet/>
      <dgm:spPr/>
      <dgm:t>
        <a:bodyPr/>
        <a:lstStyle/>
        <a:p>
          <a:endParaRPr lang="en-GB"/>
        </a:p>
      </dgm:t>
    </dgm:pt>
    <dgm:pt modelId="{D6678D5C-B762-4E7A-8C55-6348B46FABE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u="none" dirty="0">
              <a:solidFill>
                <a:schemeClr val="tx2"/>
              </a:solidFill>
            </a:rPr>
            <a:t>Promoting safer patient care.</a:t>
          </a:r>
        </a:p>
      </dgm:t>
    </dgm:pt>
    <dgm:pt modelId="{E2D55A3A-1249-4A38-8961-C22FF019A655}" type="parTrans" cxnId="{6B2A8940-AA94-4BC0-BCFD-F5B99984B097}">
      <dgm:prSet/>
      <dgm:spPr/>
      <dgm:t>
        <a:bodyPr/>
        <a:lstStyle/>
        <a:p>
          <a:endParaRPr lang="en-GB"/>
        </a:p>
      </dgm:t>
    </dgm:pt>
    <dgm:pt modelId="{1E6F7B24-BFCE-43CD-8020-28C7FECB0BFD}" type="sibTrans" cxnId="{6B2A8940-AA94-4BC0-BCFD-F5B99984B097}">
      <dgm:prSet/>
      <dgm:spPr/>
      <dgm:t>
        <a:bodyPr/>
        <a:lstStyle/>
        <a:p>
          <a:endParaRPr lang="en-GB"/>
        </a:p>
      </dgm:t>
    </dgm:pt>
    <dgm:pt modelId="{0F64BA42-50FA-43B6-BB4A-2086FCF4A239}">
      <dgm:prSet/>
      <dgm:spPr/>
      <dgm:t>
        <a:bodyPr/>
        <a:lstStyle/>
        <a:p>
          <a:r>
            <a:rPr lang="en-GB" b="0" i="0" u="none" dirty="0">
              <a:solidFill>
                <a:schemeClr val="tx2"/>
              </a:solidFill>
            </a:rPr>
            <a:t>Each CDEP topic generates a CPD certificate and reflection document for revalidation and appraisal purposes as well as CDEP rewards</a:t>
          </a:r>
        </a:p>
      </dgm:t>
    </dgm:pt>
    <dgm:pt modelId="{0F672DB8-112F-4F35-A3AD-5F8C4D4C1D26}" type="parTrans" cxnId="{142BE061-B5F5-4D2F-812B-8B1DFF0BD582}">
      <dgm:prSet/>
      <dgm:spPr/>
      <dgm:t>
        <a:bodyPr/>
        <a:lstStyle/>
        <a:p>
          <a:endParaRPr lang="en-GB"/>
        </a:p>
      </dgm:t>
    </dgm:pt>
    <dgm:pt modelId="{D125696B-FD81-40E9-BEC0-59029BA72838}" type="sibTrans" cxnId="{142BE061-B5F5-4D2F-812B-8B1DFF0BD582}">
      <dgm:prSet/>
      <dgm:spPr/>
      <dgm:t>
        <a:bodyPr/>
        <a:lstStyle/>
        <a:p>
          <a:endParaRPr lang="en-GB"/>
        </a:p>
      </dgm:t>
    </dgm:pt>
    <dgm:pt modelId="{6A0C0B81-8BC8-4E90-937B-8B74024D5196}">
      <dgm:prSet/>
      <dgm:spPr/>
      <dgm:t>
        <a:bodyPr/>
        <a:lstStyle/>
        <a:p>
          <a:r>
            <a:rPr lang="en-GB" dirty="0">
              <a:solidFill>
                <a:schemeClr val="accent1"/>
              </a:solidFill>
            </a:rPr>
            <a:t>Why might CDEP be helpful?</a:t>
          </a:r>
        </a:p>
      </dgm:t>
    </dgm:pt>
    <dgm:pt modelId="{7D668589-FF98-48CB-AD4F-97EEC8F9A5BF}" type="parTrans" cxnId="{5AC2A1B6-D428-412B-A447-4A21BC57023D}">
      <dgm:prSet/>
      <dgm:spPr/>
      <dgm:t>
        <a:bodyPr/>
        <a:lstStyle/>
        <a:p>
          <a:endParaRPr lang="en-GB"/>
        </a:p>
      </dgm:t>
    </dgm:pt>
    <dgm:pt modelId="{3038671B-7863-4B1D-8756-5734C610ED03}" type="sibTrans" cxnId="{5AC2A1B6-D428-412B-A447-4A21BC57023D}">
      <dgm:prSet/>
      <dgm:spPr/>
      <dgm:t>
        <a:bodyPr/>
        <a:lstStyle/>
        <a:p>
          <a:endParaRPr lang="en-GB"/>
        </a:p>
      </dgm:t>
    </dgm:pt>
    <dgm:pt modelId="{474016B3-AB45-4A23-99EC-2269BC3DEE93}" type="pres">
      <dgm:prSet presAssocID="{FB1EB759-E4FF-4E80-82DA-CCC8276F55C0}" presName="linear" presStyleCnt="0">
        <dgm:presLayoutVars>
          <dgm:animLvl val="lvl"/>
          <dgm:resizeHandles val="exact"/>
        </dgm:presLayoutVars>
      </dgm:prSet>
      <dgm:spPr/>
    </dgm:pt>
    <dgm:pt modelId="{E2FD48CA-64C0-415F-BAB6-D686312BEE25}" type="pres">
      <dgm:prSet presAssocID="{970BF3AB-519C-4618-8BA3-3FB771DE626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B34BE68-6B2A-4A55-932A-D44D86D4F373}" type="pres">
      <dgm:prSet presAssocID="{970BF3AB-519C-4618-8BA3-3FB771DE6264}" presName="childText" presStyleLbl="revTx" presStyleIdx="0" presStyleCnt="2">
        <dgm:presLayoutVars>
          <dgm:bulletEnabled val="1"/>
        </dgm:presLayoutVars>
      </dgm:prSet>
      <dgm:spPr/>
    </dgm:pt>
    <dgm:pt modelId="{76BD67F2-ECDD-4F93-92C6-48D1928E9929}" type="pres">
      <dgm:prSet presAssocID="{6A0C0B81-8BC8-4E90-937B-8B74024D519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2D7EA75-ECCD-41BD-AD78-5722E737567F}" type="pres">
      <dgm:prSet presAssocID="{6A0C0B81-8BC8-4E90-937B-8B74024D519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5C9B317-A397-42AE-8312-AE40B10F5E9A}" type="presOf" srcId="{970BF3AB-519C-4618-8BA3-3FB771DE6264}" destId="{E2FD48CA-64C0-415F-BAB6-D686312BEE25}" srcOrd="0" destOrd="0" presId="urn:microsoft.com/office/officeart/2005/8/layout/vList2"/>
    <dgm:cxn modelId="{7507D21B-89D0-4598-B987-B53AD0900F49}" srcId="{6A0C0B81-8BC8-4E90-937B-8B74024D5196}" destId="{467664C6-D5A8-49C1-90E3-E6D5C3844655}" srcOrd="1" destOrd="0" parTransId="{6F646009-C554-4019-B00E-8D7BCEFF3DF5}" sibTransId="{6CE61A86-7437-43CC-BCE9-51C6D95CE02B}"/>
    <dgm:cxn modelId="{A59D4C1D-79DC-4A39-BD1C-4C78AE15FADC}" type="presOf" srcId="{D6678D5C-B762-4E7A-8C55-6348B46FABEF}" destId="{B2D7EA75-ECCD-41BD-AD78-5722E737567F}" srcOrd="0" destOrd="2" presId="urn:microsoft.com/office/officeart/2005/8/layout/vList2"/>
    <dgm:cxn modelId="{178D822A-580E-495D-B36C-C966A70450BE}" type="presOf" srcId="{DF04CC0C-4FC5-468D-AA4E-2502C90B8807}" destId="{1B34BE68-6B2A-4A55-932A-D44D86D4F373}" srcOrd="0" destOrd="1" presId="urn:microsoft.com/office/officeart/2005/8/layout/vList2"/>
    <dgm:cxn modelId="{2EED0736-677A-41A5-A3AB-32A443BE4830}" srcId="{6A0C0B81-8BC8-4E90-937B-8B74024D5196}" destId="{2021BFBC-44AA-4D45-8400-5B637E7561F9}" srcOrd="0" destOrd="0" parTransId="{CFE2256C-474A-49EA-A98B-8CCB5EFAB6BF}" sibTransId="{2C24F7E8-497F-4662-8F14-9D4845E2E877}"/>
    <dgm:cxn modelId="{E427EC3C-6498-4388-8FA4-08A5D4C2BB61}" type="presOf" srcId="{2021BFBC-44AA-4D45-8400-5B637E7561F9}" destId="{B2D7EA75-ECCD-41BD-AD78-5722E737567F}" srcOrd="0" destOrd="0" presId="urn:microsoft.com/office/officeart/2005/8/layout/vList2"/>
    <dgm:cxn modelId="{6B2A8940-AA94-4BC0-BCFD-F5B99984B097}" srcId="{6A0C0B81-8BC8-4E90-937B-8B74024D5196}" destId="{D6678D5C-B762-4E7A-8C55-6348B46FABEF}" srcOrd="2" destOrd="0" parTransId="{E2D55A3A-1249-4A38-8961-C22FF019A655}" sibTransId="{1E6F7B24-BFCE-43CD-8020-28C7FECB0BFD}"/>
    <dgm:cxn modelId="{142BE061-B5F5-4D2F-812B-8B1DFF0BD582}" srcId="{6A0C0B81-8BC8-4E90-937B-8B74024D5196}" destId="{0F64BA42-50FA-43B6-BB4A-2086FCF4A239}" srcOrd="3" destOrd="0" parTransId="{0F672DB8-112F-4F35-A3AD-5F8C4D4C1D26}" sibTransId="{D125696B-FD81-40E9-BEC0-59029BA72838}"/>
    <dgm:cxn modelId="{C6E62A67-2031-46A7-B9C0-11AA58798C79}" srcId="{FB1EB759-E4FF-4E80-82DA-CCC8276F55C0}" destId="{970BF3AB-519C-4618-8BA3-3FB771DE6264}" srcOrd="0" destOrd="0" parTransId="{8BF4FD1B-5875-4E18-9BC3-B6DBA312559B}" sibTransId="{24945E2D-CADF-4382-8BBC-F00F7C101F00}"/>
    <dgm:cxn modelId="{415B2C47-3BDD-4034-9A41-E76BE0EEF13E}" type="presOf" srcId="{467664C6-D5A8-49C1-90E3-E6D5C3844655}" destId="{B2D7EA75-ECCD-41BD-AD78-5722E737567F}" srcOrd="0" destOrd="1" presId="urn:microsoft.com/office/officeart/2005/8/layout/vList2"/>
    <dgm:cxn modelId="{D22C6D7D-F45F-4341-BC35-00B852469FA0}" type="presOf" srcId="{4B4A47B9-D197-4FA8-BC60-C504A4E5432C}" destId="{1B34BE68-6B2A-4A55-932A-D44D86D4F373}" srcOrd="0" destOrd="0" presId="urn:microsoft.com/office/officeart/2005/8/layout/vList2"/>
    <dgm:cxn modelId="{2116998A-D89F-42DF-AE66-17CCEB4AA891}" type="presOf" srcId="{6A0C0B81-8BC8-4E90-937B-8B74024D5196}" destId="{76BD67F2-ECDD-4F93-92C6-48D1928E9929}" srcOrd="0" destOrd="0" presId="urn:microsoft.com/office/officeart/2005/8/layout/vList2"/>
    <dgm:cxn modelId="{412878AF-1098-4EB8-8E87-283DCA93348D}" type="presOf" srcId="{FB1EB759-E4FF-4E80-82DA-CCC8276F55C0}" destId="{474016B3-AB45-4A23-99EC-2269BC3DEE93}" srcOrd="0" destOrd="0" presId="urn:microsoft.com/office/officeart/2005/8/layout/vList2"/>
    <dgm:cxn modelId="{866C57B0-DD2E-4127-A69A-40A78B9503BF}" type="presOf" srcId="{0F64BA42-50FA-43B6-BB4A-2086FCF4A239}" destId="{B2D7EA75-ECCD-41BD-AD78-5722E737567F}" srcOrd="0" destOrd="3" presId="urn:microsoft.com/office/officeart/2005/8/layout/vList2"/>
    <dgm:cxn modelId="{5AC2A1B6-D428-412B-A447-4A21BC57023D}" srcId="{FB1EB759-E4FF-4E80-82DA-CCC8276F55C0}" destId="{6A0C0B81-8BC8-4E90-937B-8B74024D5196}" srcOrd="1" destOrd="0" parTransId="{7D668589-FF98-48CB-AD4F-97EEC8F9A5BF}" sibTransId="{3038671B-7863-4B1D-8756-5734C610ED03}"/>
    <dgm:cxn modelId="{6AA1D6E8-3E5C-477E-AF02-933AAE3DDF90}" srcId="{970BF3AB-519C-4618-8BA3-3FB771DE6264}" destId="{DF04CC0C-4FC5-468D-AA4E-2502C90B8807}" srcOrd="1" destOrd="0" parTransId="{5D491A2D-F318-4C7A-8551-356ED6A00B68}" sibTransId="{2970CB9E-7008-4232-81F9-45D6FA8F8D0D}"/>
    <dgm:cxn modelId="{C88B6BED-3A2F-4B6F-8E5C-2B7650D6828E}" srcId="{970BF3AB-519C-4618-8BA3-3FB771DE6264}" destId="{4B4A47B9-D197-4FA8-BC60-C504A4E5432C}" srcOrd="0" destOrd="0" parTransId="{E47A5183-D338-4A65-9612-4908FE76B524}" sibTransId="{C9B7F4B1-F886-4622-8A24-3F365A21FE12}"/>
    <dgm:cxn modelId="{7B524947-F4A0-4F4F-A375-812CF3E66482}" type="presParOf" srcId="{474016B3-AB45-4A23-99EC-2269BC3DEE93}" destId="{E2FD48CA-64C0-415F-BAB6-D686312BEE25}" srcOrd="0" destOrd="0" presId="urn:microsoft.com/office/officeart/2005/8/layout/vList2"/>
    <dgm:cxn modelId="{F6F75C92-D6D0-4DFD-9005-ECAFACFBC1A1}" type="presParOf" srcId="{474016B3-AB45-4A23-99EC-2269BC3DEE93}" destId="{1B34BE68-6B2A-4A55-932A-D44D86D4F373}" srcOrd="1" destOrd="0" presId="urn:microsoft.com/office/officeart/2005/8/layout/vList2"/>
    <dgm:cxn modelId="{56FFB799-0727-4A4B-8C56-1A43486C9363}" type="presParOf" srcId="{474016B3-AB45-4A23-99EC-2269BC3DEE93}" destId="{76BD67F2-ECDD-4F93-92C6-48D1928E9929}" srcOrd="2" destOrd="0" presId="urn:microsoft.com/office/officeart/2005/8/layout/vList2"/>
    <dgm:cxn modelId="{90BA76B9-7FA9-4B0F-B000-97BCEA6501A4}" type="presParOf" srcId="{474016B3-AB45-4A23-99EC-2269BC3DEE93}" destId="{B2D7EA75-ECCD-41BD-AD78-5722E737567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1EB759-E4FF-4E80-82DA-CCC8276F55C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70BF3AB-519C-4618-8BA3-3FB771DE6264}">
      <dgm:prSet/>
      <dgm:spPr/>
      <dgm:t>
        <a:bodyPr/>
        <a:lstStyle/>
        <a:p>
          <a:r>
            <a:rPr lang="en-GB" dirty="0"/>
            <a:t>CDEP has 4 competency levels</a:t>
          </a:r>
        </a:p>
      </dgm:t>
    </dgm:pt>
    <dgm:pt modelId="{8BF4FD1B-5875-4E18-9BC3-B6DBA312559B}" type="parTrans" cxnId="{C6E62A67-2031-46A7-B9C0-11AA58798C79}">
      <dgm:prSet/>
      <dgm:spPr/>
      <dgm:t>
        <a:bodyPr/>
        <a:lstStyle/>
        <a:p>
          <a:endParaRPr lang="en-GB"/>
        </a:p>
      </dgm:t>
    </dgm:pt>
    <dgm:pt modelId="{24945E2D-CADF-4382-8BBC-F00F7C101F00}" type="sibTrans" cxnId="{C6E62A67-2031-46A7-B9C0-11AA58798C79}">
      <dgm:prSet/>
      <dgm:spPr/>
      <dgm:t>
        <a:bodyPr/>
        <a:lstStyle/>
        <a:p>
          <a:endParaRPr lang="en-GB"/>
        </a:p>
      </dgm:t>
    </dgm:pt>
    <dgm:pt modelId="{76BFFDB4-CD16-4EA0-8631-73476B42F82B}">
      <dgm:prSet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Core </a:t>
          </a:r>
          <a:r>
            <a:rPr lang="en-GB" dirty="0">
              <a:solidFill>
                <a:schemeClr val="tx2"/>
              </a:solidFill>
            </a:rPr>
            <a:t>– for staff who have any contact with people living with diabetes</a:t>
          </a:r>
        </a:p>
      </dgm:t>
    </dgm:pt>
    <dgm:pt modelId="{153B2384-5099-44F8-9F82-0833FD8654EB}" type="parTrans" cxnId="{B605E764-542A-4EA1-A6AD-54AC3C2C2FD2}">
      <dgm:prSet/>
      <dgm:spPr/>
      <dgm:t>
        <a:bodyPr/>
        <a:lstStyle/>
        <a:p>
          <a:endParaRPr lang="en-GB"/>
        </a:p>
      </dgm:t>
    </dgm:pt>
    <dgm:pt modelId="{D7B55949-7D4F-4EEA-91DD-A67E7011B337}" type="sibTrans" cxnId="{B605E764-542A-4EA1-A6AD-54AC3C2C2FD2}">
      <dgm:prSet/>
      <dgm:spPr/>
      <dgm:t>
        <a:bodyPr/>
        <a:lstStyle/>
        <a:p>
          <a:endParaRPr lang="en-GB"/>
        </a:p>
      </dgm:t>
    </dgm:pt>
    <dgm:pt modelId="{BA23323B-B8C4-4FE2-AD6A-E26509CA82EA}">
      <dgm:prSet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Intermediate</a:t>
          </a:r>
          <a:r>
            <a:rPr lang="en-GB" dirty="0">
              <a:solidFill>
                <a:schemeClr val="tx2"/>
              </a:solidFill>
            </a:rPr>
            <a:t> – for registered staff supporting people living with diabetes</a:t>
          </a:r>
        </a:p>
      </dgm:t>
    </dgm:pt>
    <dgm:pt modelId="{A449D1F7-AA0D-4064-9C7D-11468345EB55}" type="parTrans" cxnId="{D576282E-1181-445A-8F4D-FAB6A6E7A11D}">
      <dgm:prSet/>
      <dgm:spPr/>
      <dgm:t>
        <a:bodyPr/>
        <a:lstStyle/>
        <a:p>
          <a:endParaRPr lang="en-GB"/>
        </a:p>
      </dgm:t>
    </dgm:pt>
    <dgm:pt modelId="{50397AC5-7D38-47E5-8928-302E030EB3E2}" type="sibTrans" cxnId="{D576282E-1181-445A-8F4D-FAB6A6E7A11D}">
      <dgm:prSet/>
      <dgm:spPr/>
      <dgm:t>
        <a:bodyPr/>
        <a:lstStyle/>
        <a:p>
          <a:endParaRPr lang="en-GB"/>
        </a:p>
      </dgm:t>
    </dgm:pt>
    <dgm:pt modelId="{8CF784B8-6EA5-4D59-8A0D-C0295A29E930}">
      <dgm:prSet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Diabetes Specialist </a:t>
          </a:r>
          <a:r>
            <a:rPr lang="en-GB" dirty="0">
              <a:solidFill>
                <a:schemeClr val="tx2"/>
              </a:solidFill>
            </a:rPr>
            <a:t>– those delivering the majority of diabetes care</a:t>
          </a:r>
        </a:p>
      </dgm:t>
    </dgm:pt>
    <dgm:pt modelId="{BDFA1A6D-59F7-4690-A100-ACC097E03642}" type="parTrans" cxnId="{8FA5BA0A-C763-4DB4-A76C-3F7B48F43E4E}">
      <dgm:prSet/>
      <dgm:spPr/>
      <dgm:t>
        <a:bodyPr/>
        <a:lstStyle/>
        <a:p>
          <a:endParaRPr lang="en-GB"/>
        </a:p>
      </dgm:t>
    </dgm:pt>
    <dgm:pt modelId="{381660E6-A3B6-4859-94A0-08CB9176D123}" type="sibTrans" cxnId="{8FA5BA0A-C763-4DB4-A76C-3F7B48F43E4E}">
      <dgm:prSet/>
      <dgm:spPr/>
      <dgm:t>
        <a:bodyPr/>
        <a:lstStyle/>
        <a:p>
          <a:endParaRPr lang="en-GB"/>
        </a:p>
      </dgm:t>
    </dgm:pt>
    <dgm:pt modelId="{AC66C45F-A495-43E6-9DBA-506974166998}">
      <dgm:prSet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Diabetes Expert </a:t>
          </a:r>
          <a:r>
            <a:rPr lang="en-GB" dirty="0">
              <a:solidFill>
                <a:schemeClr val="tx2"/>
              </a:solidFill>
            </a:rPr>
            <a:t>– those delivering intensive care to complex diabetes cases</a:t>
          </a:r>
        </a:p>
      </dgm:t>
    </dgm:pt>
    <dgm:pt modelId="{73E4840F-833C-48AF-B887-8E170CC3DDE1}" type="parTrans" cxnId="{07510AB3-23A2-4DF5-B2A8-E56F2975EE52}">
      <dgm:prSet/>
      <dgm:spPr/>
      <dgm:t>
        <a:bodyPr/>
        <a:lstStyle/>
        <a:p>
          <a:endParaRPr lang="en-GB"/>
        </a:p>
      </dgm:t>
    </dgm:pt>
    <dgm:pt modelId="{154EC6CF-FD9F-4496-81D1-F1174487BE78}" type="sibTrans" cxnId="{07510AB3-23A2-4DF5-B2A8-E56F2975EE52}">
      <dgm:prSet/>
      <dgm:spPr/>
      <dgm:t>
        <a:bodyPr/>
        <a:lstStyle/>
        <a:p>
          <a:endParaRPr lang="en-GB"/>
        </a:p>
      </dgm:t>
    </dgm:pt>
    <dgm:pt modelId="{DE258E87-0246-4784-A24A-27DCDC90CBFA}">
      <dgm:prSet/>
      <dgm:spPr/>
      <dgm:t>
        <a:bodyPr/>
        <a:lstStyle/>
        <a:p>
          <a:r>
            <a:rPr lang="en-GB" dirty="0">
              <a:solidFill>
                <a:schemeClr val="accent1"/>
              </a:solidFill>
            </a:rPr>
            <a:t>Bite sized learning modules</a:t>
          </a:r>
        </a:p>
      </dgm:t>
    </dgm:pt>
    <dgm:pt modelId="{0B63854F-D5BB-4A92-9F86-48E8BC2D24CA}" type="parTrans" cxnId="{C495D59B-4DD8-442F-B147-CEAC377B6A18}">
      <dgm:prSet/>
      <dgm:spPr/>
      <dgm:t>
        <a:bodyPr/>
        <a:lstStyle/>
        <a:p>
          <a:endParaRPr lang="en-GB"/>
        </a:p>
      </dgm:t>
    </dgm:pt>
    <dgm:pt modelId="{A5EFA74C-6224-4857-BF58-827A6E03436F}" type="sibTrans" cxnId="{C495D59B-4DD8-442F-B147-CEAC377B6A18}">
      <dgm:prSet/>
      <dgm:spPr/>
      <dgm:t>
        <a:bodyPr/>
        <a:lstStyle/>
        <a:p>
          <a:endParaRPr lang="en-GB"/>
        </a:p>
      </dgm:t>
    </dgm:pt>
    <dgm:pt modelId="{474016B3-AB45-4A23-99EC-2269BC3DEE93}" type="pres">
      <dgm:prSet presAssocID="{FB1EB759-E4FF-4E80-82DA-CCC8276F55C0}" presName="linear" presStyleCnt="0">
        <dgm:presLayoutVars>
          <dgm:animLvl val="lvl"/>
          <dgm:resizeHandles val="exact"/>
        </dgm:presLayoutVars>
      </dgm:prSet>
      <dgm:spPr/>
    </dgm:pt>
    <dgm:pt modelId="{E2FD48CA-64C0-415F-BAB6-D686312BEE25}" type="pres">
      <dgm:prSet presAssocID="{970BF3AB-519C-4618-8BA3-3FB771DE626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EDF84E1-7C99-4EE7-B1E1-08713235FDC1}" type="pres">
      <dgm:prSet presAssocID="{970BF3AB-519C-4618-8BA3-3FB771DE6264}" presName="childText" presStyleLbl="revTx" presStyleIdx="0" presStyleCnt="1">
        <dgm:presLayoutVars>
          <dgm:bulletEnabled val="1"/>
        </dgm:presLayoutVars>
      </dgm:prSet>
      <dgm:spPr/>
    </dgm:pt>
    <dgm:pt modelId="{D6E89AB7-ED42-44E7-A139-3AB9D7131B61}" type="pres">
      <dgm:prSet presAssocID="{DE258E87-0246-4784-A24A-27DCDC90CBF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FA5BA0A-C763-4DB4-A76C-3F7B48F43E4E}" srcId="{970BF3AB-519C-4618-8BA3-3FB771DE6264}" destId="{8CF784B8-6EA5-4D59-8A0D-C0295A29E930}" srcOrd="2" destOrd="0" parTransId="{BDFA1A6D-59F7-4690-A100-ACC097E03642}" sibTransId="{381660E6-A3B6-4859-94A0-08CB9176D123}"/>
    <dgm:cxn modelId="{D5C9B317-A397-42AE-8312-AE40B10F5E9A}" type="presOf" srcId="{970BF3AB-519C-4618-8BA3-3FB771DE6264}" destId="{E2FD48CA-64C0-415F-BAB6-D686312BEE25}" srcOrd="0" destOrd="0" presId="urn:microsoft.com/office/officeart/2005/8/layout/vList2"/>
    <dgm:cxn modelId="{D576282E-1181-445A-8F4D-FAB6A6E7A11D}" srcId="{970BF3AB-519C-4618-8BA3-3FB771DE6264}" destId="{BA23323B-B8C4-4FE2-AD6A-E26509CA82EA}" srcOrd="1" destOrd="0" parTransId="{A449D1F7-AA0D-4064-9C7D-11468345EB55}" sibTransId="{50397AC5-7D38-47E5-8928-302E030EB3E2}"/>
    <dgm:cxn modelId="{8AD5C139-C886-42E5-A41B-B4FD22C1EF05}" type="presOf" srcId="{AC66C45F-A495-43E6-9DBA-506974166998}" destId="{4EDF84E1-7C99-4EE7-B1E1-08713235FDC1}" srcOrd="0" destOrd="3" presId="urn:microsoft.com/office/officeart/2005/8/layout/vList2"/>
    <dgm:cxn modelId="{B605E764-542A-4EA1-A6AD-54AC3C2C2FD2}" srcId="{970BF3AB-519C-4618-8BA3-3FB771DE6264}" destId="{76BFFDB4-CD16-4EA0-8631-73476B42F82B}" srcOrd="0" destOrd="0" parTransId="{153B2384-5099-44F8-9F82-0833FD8654EB}" sibTransId="{D7B55949-7D4F-4EEA-91DD-A67E7011B337}"/>
    <dgm:cxn modelId="{C6E62A67-2031-46A7-B9C0-11AA58798C79}" srcId="{FB1EB759-E4FF-4E80-82DA-CCC8276F55C0}" destId="{970BF3AB-519C-4618-8BA3-3FB771DE6264}" srcOrd="0" destOrd="0" parTransId="{8BF4FD1B-5875-4E18-9BC3-B6DBA312559B}" sibTransId="{24945E2D-CADF-4382-8BBC-F00F7C101F00}"/>
    <dgm:cxn modelId="{F2420B72-BD6B-48F7-9572-73E56E0C559A}" type="presOf" srcId="{BA23323B-B8C4-4FE2-AD6A-E26509CA82EA}" destId="{4EDF84E1-7C99-4EE7-B1E1-08713235FDC1}" srcOrd="0" destOrd="1" presId="urn:microsoft.com/office/officeart/2005/8/layout/vList2"/>
    <dgm:cxn modelId="{BE36C392-3E25-4327-8918-60C1D6272B7D}" type="presOf" srcId="{DE258E87-0246-4784-A24A-27DCDC90CBFA}" destId="{D6E89AB7-ED42-44E7-A139-3AB9D7131B61}" srcOrd="0" destOrd="0" presId="urn:microsoft.com/office/officeart/2005/8/layout/vList2"/>
    <dgm:cxn modelId="{C495D59B-4DD8-442F-B147-CEAC377B6A18}" srcId="{FB1EB759-E4FF-4E80-82DA-CCC8276F55C0}" destId="{DE258E87-0246-4784-A24A-27DCDC90CBFA}" srcOrd="1" destOrd="0" parTransId="{0B63854F-D5BB-4A92-9F86-48E8BC2D24CA}" sibTransId="{A5EFA74C-6224-4857-BF58-827A6E03436F}"/>
    <dgm:cxn modelId="{412878AF-1098-4EB8-8E87-283DCA93348D}" type="presOf" srcId="{FB1EB759-E4FF-4E80-82DA-CCC8276F55C0}" destId="{474016B3-AB45-4A23-99EC-2269BC3DEE93}" srcOrd="0" destOrd="0" presId="urn:microsoft.com/office/officeart/2005/8/layout/vList2"/>
    <dgm:cxn modelId="{07510AB3-23A2-4DF5-B2A8-E56F2975EE52}" srcId="{970BF3AB-519C-4618-8BA3-3FB771DE6264}" destId="{AC66C45F-A495-43E6-9DBA-506974166998}" srcOrd="3" destOrd="0" parTransId="{73E4840F-833C-48AF-B887-8E170CC3DDE1}" sibTransId="{154EC6CF-FD9F-4496-81D1-F1174487BE78}"/>
    <dgm:cxn modelId="{6470FBBE-6F05-4411-A73D-B4FCA19CF2F8}" type="presOf" srcId="{8CF784B8-6EA5-4D59-8A0D-C0295A29E930}" destId="{4EDF84E1-7C99-4EE7-B1E1-08713235FDC1}" srcOrd="0" destOrd="2" presId="urn:microsoft.com/office/officeart/2005/8/layout/vList2"/>
    <dgm:cxn modelId="{869A74EB-1110-49B0-AE9E-C7AE1EF452B8}" type="presOf" srcId="{76BFFDB4-CD16-4EA0-8631-73476B42F82B}" destId="{4EDF84E1-7C99-4EE7-B1E1-08713235FDC1}" srcOrd="0" destOrd="0" presId="urn:microsoft.com/office/officeart/2005/8/layout/vList2"/>
    <dgm:cxn modelId="{7B524947-F4A0-4F4F-A375-812CF3E66482}" type="presParOf" srcId="{474016B3-AB45-4A23-99EC-2269BC3DEE93}" destId="{E2FD48CA-64C0-415F-BAB6-D686312BEE25}" srcOrd="0" destOrd="0" presId="urn:microsoft.com/office/officeart/2005/8/layout/vList2"/>
    <dgm:cxn modelId="{DA2780A8-36C1-4D45-8BBC-517ACFF6790F}" type="presParOf" srcId="{474016B3-AB45-4A23-99EC-2269BC3DEE93}" destId="{4EDF84E1-7C99-4EE7-B1E1-08713235FDC1}" srcOrd="1" destOrd="0" presId="urn:microsoft.com/office/officeart/2005/8/layout/vList2"/>
    <dgm:cxn modelId="{CEB8A0DD-E6C8-4AD1-8AA9-2560717B96DF}" type="presParOf" srcId="{474016B3-AB45-4A23-99EC-2269BC3DEE93}" destId="{D6E89AB7-ED42-44E7-A139-3AB9D7131B6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DFEF20-DD6F-4709-9F14-43997C08394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A7F67C5-9B68-4736-B302-7F0FBCF660EB}">
      <dgm:prSet/>
      <dgm:spPr/>
      <dgm:t>
        <a:bodyPr/>
        <a:lstStyle/>
        <a:p>
          <a:r>
            <a:rPr lang="en-GB"/>
            <a:t>Hypos at home</a:t>
          </a:r>
        </a:p>
      </dgm:t>
    </dgm:pt>
    <dgm:pt modelId="{C47FF8EE-CE51-423D-A6AC-CCA4249553F2}" type="parTrans" cxnId="{355B53AF-1AC9-4A03-9DE2-C4B191A24F09}">
      <dgm:prSet/>
      <dgm:spPr/>
      <dgm:t>
        <a:bodyPr/>
        <a:lstStyle/>
        <a:p>
          <a:endParaRPr lang="en-GB"/>
        </a:p>
      </dgm:t>
    </dgm:pt>
    <dgm:pt modelId="{160A3A02-EBB0-449F-B2CC-8E090582F31C}" type="sibTrans" cxnId="{355B53AF-1AC9-4A03-9DE2-C4B191A24F09}">
      <dgm:prSet/>
      <dgm:spPr/>
      <dgm:t>
        <a:bodyPr/>
        <a:lstStyle/>
        <a:p>
          <a:endParaRPr lang="en-GB"/>
        </a:p>
      </dgm:t>
    </dgm:pt>
    <dgm:pt modelId="{F86A3895-8A2E-4F22-94D7-7CB4158FA551}">
      <dgm:prSet/>
      <dgm:spPr/>
      <dgm:t>
        <a:bodyPr/>
        <a:lstStyle/>
        <a:p>
          <a:r>
            <a:rPr lang="en-GB"/>
            <a:t>Driving with diabetes</a:t>
          </a:r>
        </a:p>
      </dgm:t>
    </dgm:pt>
    <dgm:pt modelId="{81D3700F-BEB3-4D2E-A9DE-0A147D359C12}" type="parTrans" cxnId="{29D76163-DD06-450E-9D5D-D162730A813A}">
      <dgm:prSet/>
      <dgm:spPr/>
      <dgm:t>
        <a:bodyPr/>
        <a:lstStyle/>
        <a:p>
          <a:endParaRPr lang="en-GB"/>
        </a:p>
      </dgm:t>
    </dgm:pt>
    <dgm:pt modelId="{E17746FF-D295-497A-8F76-A6B325B4E7D9}" type="sibTrans" cxnId="{29D76163-DD06-450E-9D5D-D162730A813A}">
      <dgm:prSet/>
      <dgm:spPr/>
      <dgm:t>
        <a:bodyPr/>
        <a:lstStyle/>
        <a:p>
          <a:endParaRPr lang="en-GB"/>
        </a:p>
      </dgm:t>
    </dgm:pt>
    <dgm:pt modelId="{81BDE55C-4205-4314-9A80-421D8488E4C4}">
      <dgm:prSet/>
      <dgm:spPr/>
      <dgm:t>
        <a:bodyPr/>
        <a:lstStyle/>
        <a:p>
          <a:r>
            <a:rPr lang="en-GB"/>
            <a:t>Physical activity with pre-diabetes, gestational and T2DM</a:t>
          </a:r>
        </a:p>
      </dgm:t>
    </dgm:pt>
    <dgm:pt modelId="{93266D37-8AEB-439E-A61A-7B9A07797262}" type="parTrans" cxnId="{B6A551EC-0593-4BD8-9AFA-9DBD2EE60ED5}">
      <dgm:prSet/>
      <dgm:spPr/>
      <dgm:t>
        <a:bodyPr/>
        <a:lstStyle/>
        <a:p>
          <a:endParaRPr lang="en-GB"/>
        </a:p>
      </dgm:t>
    </dgm:pt>
    <dgm:pt modelId="{828BF05F-C28E-473E-964B-1F33AB4D0861}" type="sibTrans" cxnId="{B6A551EC-0593-4BD8-9AFA-9DBD2EE60ED5}">
      <dgm:prSet/>
      <dgm:spPr/>
      <dgm:t>
        <a:bodyPr/>
        <a:lstStyle/>
        <a:p>
          <a:endParaRPr lang="en-GB"/>
        </a:p>
      </dgm:t>
    </dgm:pt>
    <dgm:pt modelId="{82FBC312-8436-4354-92BE-D2FBB54466B3}">
      <dgm:prSet/>
      <dgm:spPr/>
      <dgm:t>
        <a:bodyPr/>
        <a:lstStyle/>
        <a:p>
          <a:r>
            <a:rPr lang="en-GB"/>
            <a:t>Caring for the diabetic foot</a:t>
          </a:r>
        </a:p>
      </dgm:t>
    </dgm:pt>
    <dgm:pt modelId="{E7D53C67-2C1D-4461-8B67-9B0AC3F5B371}" type="parTrans" cxnId="{594012A4-CE2E-4061-AC22-C028FFA40A4C}">
      <dgm:prSet/>
      <dgm:spPr/>
      <dgm:t>
        <a:bodyPr/>
        <a:lstStyle/>
        <a:p>
          <a:endParaRPr lang="en-GB"/>
        </a:p>
      </dgm:t>
    </dgm:pt>
    <dgm:pt modelId="{335B25C0-8DAE-4A7C-AE1B-C408FBDC34E7}" type="sibTrans" cxnId="{594012A4-CE2E-4061-AC22-C028FFA40A4C}">
      <dgm:prSet/>
      <dgm:spPr/>
      <dgm:t>
        <a:bodyPr/>
        <a:lstStyle/>
        <a:p>
          <a:endParaRPr lang="en-GB"/>
        </a:p>
      </dgm:t>
    </dgm:pt>
    <dgm:pt modelId="{DC86A69F-30DB-4E7B-90D2-E31B96AAA1A2}">
      <dgm:prSet/>
      <dgm:spPr/>
      <dgm:t>
        <a:bodyPr/>
        <a:lstStyle/>
        <a:p>
          <a:r>
            <a:rPr lang="en-GB"/>
            <a:t>Safe use of insulin in the community</a:t>
          </a:r>
        </a:p>
      </dgm:t>
    </dgm:pt>
    <dgm:pt modelId="{C153E8ED-DF61-4BB8-B5AE-CB7E1919916C}" type="parTrans" cxnId="{98EC9B93-A5DB-4594-B159-3D7E1F8E502F}">
      <dgm:prSet/>
      <dgm:spPr/>
      <dgm:t>
        <a:bodyPr/>
        <a:lstStyle/>
        <a:p>
          <a:endParaRPr lang="en-GB"/>
        </a:p>
      </dgm:t>
    </dgm:pt>
    <dgm:pt modelId="{377A8A3C-DAD5-41ED-B253-87BA28A1E6B3}" type="sibTrans" cxnId="{98EC9B93-A5DB-4594-B159-3D7E1F8E502F}">
      <dgm:prSet/>
      <dgm:spPr/>
      <dgm:t>
        <a:bodyPr/>
        <a:lstStyle/>
        <a:p>
          <a:endParaRPr lang="en-GB"/>
        </a:p>
      </dgm:t>
    </dgm:pt>
    <dgm:pt modelId="{1721732E-E67C-48F0-8AA4-EE8881109535}">
      <dgm:prSet/>
      <dgm:spPr/>
      <dgm:t>
        <a:bodyPr/>
        <a:lstStyle/>
        <a:p>
          <a:r>
            <a:rPr lang="en-GB"/>
            <a:t>Delivering the diabetes care processes</a:t>
          </a:r>
        </a:p>
      </dgm:t>
    </dgm:pt>
    <dgm:pt modelId="{AF47566C-D3F2-4BDE-A4D5-946A6EB208B5}" type="parTrans" cxnId="{211964FF-847B-4DB2-AF32-00E09F7F55FA}">
      <dgm:prSet/>
      <dgm:spPr/>
      <dgm:t>
        <a:bodyPr/>
        <a:lstStyle/>
        <a:p>
          <a:endParaRPr lang="en-GB"/>
        </a:p>
      </dgm:t>
    </dgm:pt>
    <dgm:pt modelId="{2EF87C2E-08BB-450F-83F7-6C94538F07AB}" type="sibTrans" cxnId="{211964FF-847B-4DB2-AF32-00E09F7F55FA}">
      <dgm:prSet/>
      <dgm:spPr/>
      <dgm:t>
        <a:bodyPr/>
        <a:lstStyle/>
        <a:p>
          <a:endParaRPr lang="en-GB"/>
        </a:p>
      </dgm:t>
    </dgm:pt>
    <dgm:pt modelId="{E1BDF1C9-4505-4168-8FDD-416DA0A4F119}">
      <dgm:prSet/>
      <dgm:spPr/>
      <dgm:t>
        <a:bodyPr/>
        <a:lstStyle/>
        <a:p>
          <a:r>
            <a:rPr lang="en-GB" dirty="0"/>
            <a:t>Nutrition and more</a:t>
          </a:r>
        </a:p>
      </dgm:t>
    </dgm:pt>
    <dgm:pt modelId="{83E418C2-4ADA-4B6E-BB00-6714F8558D2E}" type="parTrans" cxnId="{686A676C-3803-4F7F-9044-85C2A6A61C52}">
      <dgm:prSet/>
      <dgm:spPr/>
      <dgm:t>
        <a:bodyPr/>
        <a:lstStyle/>
        <a:p>
          <a:endParaRPr lang="en-GB"/>
        </a:p>
      </dgm:t>
    </dgm:pt>
    <dgm:pt modelId="{F37D8CA8-0119-4E09-AE23-3C76AE53D2D5}" type="sibTrans" cxnId="{686A676C-3803-4F7F-9044-85C2A6A61C52}">
      <dgm:prSet/>
      <dgm:spPr/>
      <dgm:t>
        <a:bodyPr/>
        <a:lstStyle/>
        <a:p>
          <a:endParaRPr lang="en-GB"/>
        </a:p>
      </dgm:t>
    </dgm:pt>
    <dgm:pt modelId="{D0DE9BB6-EC68-48D0-BDE6-9312EA60F5A8}" type="pres">
      <dgm:prSet presAssocID="{5BDFEF20-DD6F-4709-9F14-43997C083946}" presName="linear" presStyleCnt="0">
        <dgm:presLayoutVars>
          <dgm:animLvl val="lvl"/>
          <dgm:resizeHandles val="exact"/>
        </dgm:presLayoutVars>
      </dgm:prSet>
      <dgm:spPr/>
    </dgm:pt>
    <dgm:pt modelId="{86D00486-C0C7-4E17-96D1-47A657AC138D}" type="pres">
      <dgm:prSet presAssocID="{BA7F67C5-9B68-4736-B302-7F0FBCF660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ADB6067-200F-4EE6-AE1C-B7CB1D36008C}" type="pres">
      <dgm:prSet presAssocID="{160A3A02-EBB0-449F-B2CC-8E090582F31C}" presName="spacer" presStyleCnt="0"/>
      <dgm:spPr/>
    </dgm:pt>
    <dgm:pt modelId="{28DAA55C-E810-4FD2-8155-D1704BC68E5E}" type="pres">
      <dgm:prSet presAssocID="{F86A3895-8A2E-4F22-94D7-7CB4158FA55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A50A51D-CD54-4AE9-A7DD-B9EE4538C074}" type="pres">
      <dgm:prSet presAssocID="{E17746FF-D295-497A-8F76-A6B325B4E7D9}" presName="spacer" presStyleCnt="0"/>
      <dgm:spPr/>
    </dgm:pt>
    <dgm:pt modelId="{2F41A503-4448-42B0-91CF-0D4D6D45D97F}" type="pres">
      <dgm:prSet presAssocID="{81BDE55C-4205-4314-9A80-421D8488E4C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DF8E561-8914-47C9-879D-CE36A823DA5A}" type="pres">
      <dgm:prSet presAssocID="{828BF05F-C28E-473E-964B-1F33AB4D0861}" presName="spacer" presStyleCnt="0"/>
      <dgm:spPr/>
    </dgm:pt>
    <dgm:pt modelId="{B684E4E2-C75D-4914-B77B-6D6AA3AC636D}" type="pres">
      <dgm:prSet presAssocID="{82FBC312-8436-4354-92BE-D2FBB54466B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54ED6E2-0E93-4F09-A133-3170E44A3E7C}" type="pres">
      <dgm:prSet presAssocID="{335B25C0-8DAE-4A7C-AE1B-C408FBDC34E7}" presName="spacer" presStyleCnt="0"/>
      <dgm:spPr/>
    </dgm:pt>
    <dgm:pt modelId="{B9531A26-D359-4AC0-B58F-3BF9F58AB7F0}" type="pres">
      <dgm:prSet presAssocID="{DC86A69F-30DB-4E7B-90D2-E31B96AAA1A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86228FF-0450-4EB4-9221-849FD6C2397F}" type="pres">
      <dgm:prSet presAssocID="{377A8A3C-DAD5-41ED-B253-87BA28A1E6B3}" presName="spacer" presStyleCnt="0"/>
      <dgm:spPr/>
    </dgm:pt>
    <dgm:pt modelId="{7D71D689-E6E0-4D4A-A884-4AE888CBD734}" type="pres">
      <dgm:prSet presAssocID="{1721732E-E67C-48F0-8AA4-EE888110953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7F6AC9C-20B1-455B-8566-73C089755809}" type="pres">
      <dgm:prSet presAssocID="{2EF87C2E-08BB-450F-83F7-6C94538F07AB}" presName="spacer" presStyleCnt="0"/>
      <dgm:spPr/>
    </dgm:pt>
    <dgm:pt modelId="{455C4076-818A-47CF-AF22-BA52AE687595}" type="pres">
      <dgm:prSet presAssocID="{E1BDF1C9-4505-4168-8FDD-416DA0A4F11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6F26233-88BC-4C5D-9AB8-A000BA245431}" type="presOf" srcId="{5BDFEF20-DD6F-4709-9F14-43997C083946}" destId="{D0DE9BB6-EC68-48D0-BDE6-9312EA60F5A8}" srcOrd="0" destOrd="0" presId="urn:microsoft.com/office/officeart/2005/8/layout/vList2"/>
    <dgm:cxn modelId="{29D76163-DD06-450E-9D5D-D162730A813A}" srcId="{5BDFEF20-DD6F-4709-9F14-43997C083946}" destId="{F86A3895-8A2E-4F22-94D7-7CB4158FA551}" srcOrd="1" destOrd="0" parTransId="{81D3700F-BEB3-4D2E-A9DE-0A147D359C12}" sibTransId="{E17746FF-D295-497A-8F76-A6B325B4E7D9}"/>
    <dgm:cxn modelId="{44F37469-8986-48E5-8BC6-B2FB3EDC76FD}" type="presOf" srcId="{BA7F67C5-9B68-4736-B302-7F0FBCF660EB}" destId="{86D00486-C0C7-4E17-96D1-47A657AC138D}" srcOrd="0" destOrd="0" presId="urn:microsoft.com/office/officeart/2005/8/layout/vList2"/>
    <dgm:cxn modelId="{686A676C-3803-4F7F-9044-85C2A6A61C52}" srcId="{5BDFEF20-DD6F-4709-9F14-43997C083946}" destId="{E1BDF1C9-4505-4168-8FDD-416DA0A4F119}" srcOrd="6" destOrd="0" parTransId="{83E418C2-4ADA-4B6E-BB00-6714F8558D2E}" sibTransId="{F37D8CA8-0119-4E09-AE23-3C76AE53D2D5}"/>
    <dgm:cxn modelId="{68E6DB4E-F74D-4A2A-A0CC-CC1640664DA3}" type="presOf" srcId="{82FBC312-8436-4354-92BE-D2FBB54466B3}" destId="{B684E4E2-C75D-4914-B77B-6D6AA3AC636D}" srcOrd="0" destOrd="0" presId="urn:microsoft.com/office/officeart/2005/8/layout/vList2"/>
    <dgm:cxn modelId="{D1D2E37C-4085-452B-93CB-45C96BBBA9F5}" type="presOf" srcId="{E1BDF1C9-4505-4168-8FDD-416DA0A4F119}" destId="{455C4076-818A-47CF-AF22-BA52AE687595}" srcOrd="0" destOrd="0" presId="urn:microsoft.com/office/officeart/2005/8/layout/vList2"/>
    <dgm:cxn modelId="{26869C90-3C9D-4F97-B2AE-E319C6F4844A}" type="presOf" srcId="{DC86A69F-30DB-4E7B-90D2-E31B96AAA1A2}" destId="{B9531A26-D359-4AC0-B58F-3BF9F58AB7F0}" srcOrd="0" destOrd="0" presId="urn:microsoft.com/office/officeart/2005/8/layout/vList2"/>
    <dgm:cxn modelId="{98EC9B93-A5DB-4594-B159-3D7E1F8E502F}" srcId="{5BDFEF20-DD6F-4709-9F14-43997C083946}" destId="{DC86A69F-30DB-4E7B-90D2-E31B96AAA1A2}" srcOrd="4" destOrd="0" parTransId="{C153E8ED-DF61-4BB8-B5AE-CB7E1919916C}" sibTransId="{377A8A3C-DAD5-41ED-B253-87BA28A1E6B3}"/>
    <dgm:cxn modelId="{594012A4-CE2E-4061-AC22-C028FFA40A4C}" srcId="{5BDFEF20-DD6F-4709-9F14-43997C083946}" destId="{82FBC312-8436-4354-92BE-D2FBB54466B3}" srcOrd="3" destOrd="0" parTransId="{E7D53C67-2C1D-4461-8B67-9B0AC3F5B371}" sibTransId="{335B25C0-8DAE-4A7C-AE1B-C408FBDC34E7}"/>
    <dgm:cxn modelId="{355B53AF-1AC9-4A03-9DE2-C4B191A24F09}" srcId="{5BDFEF20-DD6F-4709-9F14-43997C083946}" destId="{BA7F67C5-9B68-4736-B302-7F0FBCF660EB}" srcOrd="0" destOrd="0" parTransId="{C47FF8EE-CE51-423D-A6AC-CCA4249553F2}" sibTransId="{160A3A02-EBB0-449F-B2CC-8E090582F31C}"/>
    <dgm:cxn modelId="{4BB787C0-3B26-4728-8608-3FB85CCD389A}" type="presOf" srcId="{81BDE55C-4205-4314-9A80-421D8488E4C4}" destId="{2F41A503-4448-42B0-91CF-0D4D6D45D97F}" srcOrd="0" destOrd="0" presId="urn:microsoft.com/office/officeart/2005/8/layout/vList2"/>
    <dgm:cxn modelId="{456394E5-8210-4781-8515-2DEBD5A30A51}" type="presOf" srcId="{F86A3895-8A2E-4F22-94D7-7CB4158FA551}" destId="{28DAA55C-E810-4FD2-8155-D1704BC68E5E}" srcOrd="0" destOrd="0" presId="urn:microsoft.com/office/officeart/2005/8/layout/vList2"/>
    <dgm:cxn modelId="{B6A551EC-0593-4BD8-9AFA-9DBD2EE60ED5}" srcId="{5BDFEF20-DD6F-4709-9F14-43997C083946}" destId="{81BDE55C-4205-4314-9A80-421D8488E4C4}" srcOrd="2" destOrd="0" parTransId="{93266D37-8AEB-439E-A61A-7B9A07797262}" sibTransId="{828BF05F-C28E-473E-964B-1F33AB4D0861}"/>
    <dgm:cxn modelId="{211964FF-847B-4DB2-AF32-00E09F7F55FA}" srcId="{5BDFEF20-DD6F-4709-9F14-43997C083946}" destId="{1721732E-E67C-48F0-8AA4-EE8881109535}" srcOrd="5" destOrd="0" parTransId="{AF47566C-D3F2-4BDE-A4D5-946A6EB208B5}" sibTransId="{2EF87C2E-08BB-450F-83F7-6C94538F07AB}"/>
    <dgm:cxn modelId="{BE34A7FF-EDAD-4E01-B8A0-9A1EFE3FB98D}" type="presOf" srcId="{1721732E-E67C-48F0-8AA4-EE8881109535}" destId="{7D71D689-E6E0-4D4A-A884-4AE888CBD734}" srcOrd="0" destOrd="0" presId="urn:microsoft.com/office/officeart/2005/8/layout/vList2"/>
    <dgm:cxn modelId="{411FBA29-FD38-4C31-8523-F5C620416AC2}" type="presParOf" srcId="{D0DE9BB6-EC68-48D0-BDE6-9312EA60F5A8}" destId="{86D00486-C0C7-4E17-96D1-47A657AC138D}" srcOrd="0" destOrd="0" presId="urn:microsoft.com/office/officeart/2005/8/layout/vList2"/>
    <dgm:cxn modelId="{89DA05F3-8D83-4CF0-919F-2E57C77E419E}" type="presParOf" srcId="{D0DE9BB6-EC68-48D0-BDE6-9312EA60F5A8}" destId="{EADB6067-200F-4EE6-AE1C-B7CB1D36008C}" srcOrd="1" destOrd="0" presId="urn:microsoft.com/office/officeart/2005/8/layout/vList2"/>
    <dgm:cxn modelId="{45223336-7D42-4134-9628-F6A6B63189CE}" type="presParOf" srcId="{D0DE9BB6-EC68-48D0-BDE6-9312EA60F5A8}" destId="{28DAA55C-E810-4FD2-8155-D1704BC68E5E}" srcOrd="2" destOrd="0" presId="urn:microsoft.com/office/officeart/2005/8/layout/vList2"/>
    <dgm:cxn modelId="{2C4B4B9A-430F-41A9-93E7-EE95B0475D38}" type="presParOf" srcId="{D0DE9BB6-EC68-48D0-BDE6-9312EA60F5A8}" destId="{7A50A51D-CD54-4AE9-A7DD-B9EE4538C074}" srcOrd="3" destOrd="0" presId="urn:microsoft.com/office/officeart/2005/8/layout/vList2"/>
    <dgm:cxn modelId="{47105F40-2495-4E6D-B00B-0B3543D93AFA}" type="presParOf" srcId="{D0DE9BB6-EC68-48D0-BDE6-9312EA60F5A8}" destId="{2F41A503-4448-42B0-91CF-0D4D6D45D97F}" srcOrd="4" destOrd="0" presId="urn:microsoft.com/office/officeart/2005/8/layout/vList2"/>
    <dgm:cxn modelId="{DE5957D6-F169-4064-8E55-298C03B5C152}" type="presParOf" srcId="{D0DE9BB6-EC68-48D0-BDE6-9312EA60F5A8}" destId="{3DF8E561-8914-47C9-879D-CE36A823DA5A}" srcOrd="5" destOrd="0" presId="urn:microsoft.com/office/officeart/2005/8/layout/vList2"/>
    <dgm:cxn modelId="{3FA756C5-362E-4E90-BF00-5A09D82E3E05}" type="presParOf" srcId="{D0DE9BB6-EC68-48D0-BDE6-9312EA60F5A8}" destId="{B684E4E2-C75D-4914-B77B-6D6AA3AC636D}" srcOrd="6" destOrd="0" presId="urn:microsoft.com/office/officeart/2005/8/layout/vList2"/>
    <dgm:cxn modelId="{2DA6FA61-B38B-4728-9DAE-819D5DF6CBEF}" type="presParOf" srcId="{D0DE9BB6-EC68-48D0-BDE6-9312EA60F5A8}" destId="{C54ED6E2-0E93-4F09-A133-3170E44A3E7C}" srcOrd="7" destOrd="0" presId="urn:microsoft.com/office/officeart/2005/8/layout/vList2"/>
    <dgm:cxn modelId="{6C39E7DB-D76C-4599-AFC5-396CF48BDB04}" type="presParOf" srcId="{D0DE9BB6-EC68-48D0-BDE6-9312EA60F5A8}" destId="{B9531A26-D359-4AC0-B58F-3BF9F58AB7F0}" srcOrd="8" destOrd="0" presId="urn:microsoft.com/office/officeart/2005/8/layout/vList2"/>
    <dgm:cxn modelId="{BF9C9060-01D4-4735-8934-A4D14C68F286}" type="presParOf" srcId="{D0DE9BB6-EC68-48D0-BDE6-9312EA60F5A8}" destId="{386228FF-0450-4EB4-9221-849FD6C2397F}" srcOrd="9" destOrd="0" presId="urn:microsoft.com/office/officeart/2005/8/layout/vList2"/>
    <dgm:cxn modelId="{39C7DD66-322C-4244-A01E-1EBD27BD7CC2}" type="presParOf" srcId="{D0DE9BB6-EC68-48D0-BDE6-9312EA60F5A8}" destId="{7D71D689-E6E0-4D4A-A884-4AE888CBD734}" srcOrd="10" destOrd="0" presId="urn:microsoft.com/office/officeart/2005/8/layout/vList2"/>
    <dgm:cxn modelId="{17ADD74C-BEE9-445C-9EAE-DC4B0E1C9168}" type="presParOf" srcId="{D0DE9BB6-EC68-48D0-BDE6-9312EA60F5A8}" destId="{87F6AC9C-20B1-455B-8566-73C089755809}" srcOrd="11" destOrd="0" presId="urn:microsoft.com/office/officeart/2005/8/layout/vList2"/>
    <dgm:cxn modelId="{16826EBD-D066-4B6A-B2F7-98B83765B590}" type="presParOf" srcId="{D0DE9BB6-EC68-48D0-BDE6-9312EA60F5A8}" destId="{455C4076-818A-47CF-AF22-BA52AE68759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36140-1967-448B-B3F6-B011671D76B1}">
      <dsp:nvSpPr>
        <dsp:cNvPr id="0" name=""/>
        <dsp:cNvSpPr/>
      </dsp:nvSpPr>
      <dsp:spPr>
        <a:xfrm>
          <a:off x="0" y="4852"/>
          <a:ext cx="10102702" cy="695565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/>
            <a:t>What is it?</a:t>
          </a:r>
        </a:p>
      </dsp:txBody>
      <dsp:txXfrm>
        <a:off x="33955" y="38807"/>
        <a:ext cx="10034792" cy="627655"/>
      </dsp:txXfrm>
    </dsp:sp>
    <dsp:sp modelId="{25506B12-35C7-4B64-A4A0-59A817F9D99F}">
      <dsp:nvSpPr>
        <dsp:cNvPr id="0" name=""/>
        <dsp:cNvSpPr/>
      </dsp:nvSpPr>
      <dsp:spPr>
        <a:xfrm>
          <a:off x="0" y="700417"/>
          <a:ext cx="10102702" cy="396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76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b="0" i="0" kern="1200" dirty="0">
              <a:solidFill>
                <a:schemeClr val="tx2"/>
              </a:solidFill>
            </a:rPr>
            <a:t>NDPP identifies people at risk of developing type 2 diabetes and refers them onto a nine-month, evidence-based lifestyle change programme. </a:t>
          </a:r>
          <a:endParaRPr lang="en-GB" sz="2300" kern="1200" dirty="0">
            <a:solidFill>
              <a:schemeClr val="tx2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b="0" i="0" kern="1200" dirty="0">
              <a:solidFill>
                <a:schemeClr val="tx2"/>
              </a:solidFill>
            </a:rPr>
            <a:t>Available as a face-to-face group service and as a digital service. </a:t>
          </a:r>
          <a:endParaRPr lang="en-GB" sz="2300" kern="1200" dirty="0">
            <a:solidFill>
              <a:schemeClr val="tx2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b="0" i="0" kern="1200" dirty="0">
              <a:solidFill>
                <a:schemeClr val="tx2"/>
              </a:solidFill>
            </a:rPr>
            <a:t>People on the face-to-face group service receive personalised support to manage their weight, eat more healthily and be more physically active</a:t>
          </a:r>
          <a:endParaRPr lang="en-GB" sz="2300" kern="1200" dirty="0">
            <a:solidFill>
              <a:schemeClr val="tx2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b="0" i="0" kern="1200" dirty="0">
              <a:solidFill>
                <a:schemeClr val="tx2"/>
              </a:solidFill>
            </a:rPr>
            <a:t>The digital service offers similar support but using digital tools such as wearable technologies, apps, online peer support groups and the ability to set and monitor goals electronically.</a:t>
          </a:r>
          <a:endParaRPr lang="en-GB" sz="2300" kern="1200" dirty="0">
            <a:solidFill>
              <a:schemeClr val="tx2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b="0" i="0" kern="1200" dirty="0">
              <a:solidFill>
                <a:schemeClr val="tx2"/>
              </a:solidFill>
            </a:rPr>
            <a:t>Research shows NDPP has reduced new diagnoses of type 2 diabetes in England and cuts the risk of developing type 2 diabetes by more than a third.</a:t>
          </a:r>
          <a:endParaRPr lang="en-GB" sz="2300" kern="1200" dirty="0">
            <a:solidFill>
              <a:schemeClr val="tx2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i="0" kern="1200" dirty="0">
              <a:solidFill>
                <a:schemeClr val="tx2"/>
              </a:solidFill>
            </a:rPr>
            <a:t>The NDPP is delivered in Somerset by </a:t>
          </a:r>
          <a:r>
            <a:rPr lang="en-GB" sz="2300" i="0" kern="1200" dirty="0" err="1">
              <a:solidFill>
                <a:schemeClr val="tx2"/>
              </a:solidFill>
            </a:rPr>
            <a:t>Xyla</a:t>
          </a:r>
          <a:r>
            <a:rPr lang="en-GB" sz="2300" i="0" kern="1200" dirty="0">
              <a:solidFill>
                <a:schemeClr val="tx2"/>
              </a:solidFill>
            </a:rPr>
            <a:t> Health and Wellbeing.</a:t>
          </a:r>
          <a:endParaRPr lang="en-GB" sz="2300" kern="1200" dirty="0">
            <a:solidFill>
              <a:schemeClr val="tx2"/>
            </a:solidFill>
          </a:endParaRPr>
        </a:p>
      </dsp:txBody>
      <dsp:txXfrm>
        <a:off x="0" y="700417"/>
        <a:ext cx="10102702" cy="39619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60376-AD48-47C6-B08E-3FBEC274C5FE}">
      <dsp:nvSpPr>
        <dsp:cNvPr id="0" name=""/>
        <dsp:cNvSpPr/>
      </dsp:nvSpPr>
      <dsp:spPr>
        <a:xfrm>
          <a:off x="0" y="46156"/>
          <a:ext cx="9886406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Diabetes 10-point training – adult social care workers</a:t>
          </a:r>
        </a:p>
      </dsp:txBody>
      <dsp:txXfrm>
        <a:off x="26930" y="73086"/>
        <a:ext cx="9832546" cy="497795"/>
      </dsp:txXfrm>
    </dsp:sp>
    <dsp:sp modelId="{CF6573B2-0E40-459B-B203-FDB2363A1BE1}">
      <dsp:nvSpPr>
        <dsp:cNvPr id="0" name=""/>
        <dsp:cNvSpPr/>
      </dsp:nvSpPr>
      <dsp:spPr>
        <a:xfrm>
          <a:off x="0" y="664051"/>
          <a:ext cx="9886406" cy="551655"/>
        </a:xfrm>
        <a:prstGeom prst="roundRect">
          <a:avLst/>
        </a:prstGeom>
        <a:solidFill>
          <a:schemeClr val="accent5">
            <a:hueOff val="-1830383"/>
            <a:satOff val="5845"/>
            <a:lumOff val="-19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Oral therapies</a:t>
          </a:r>
        </a:p>
      </dsp:txBody>
      <dsp:txXfrm>
        <a:off x="26930" y="690981"/>
        <a:ext cx="9832546" cy="497795"/>
      </dsp:txXfrm>
    </dsp:sp>
    <dsp:sp modelId="{BCC61017-A44A-45CC-82B0-A4DABC6BB77D}">
      <dsp:nvSpPr>
        <dsp:cNvPr id="0" name=""/>
        <dsp:cNvSpPr/>
      </dsp:nvSpPr>
      <dsp:spPr>
        <a:xfrm>
          <a:off x="0" y="1281946"/>
          <a:ext cx="9886406" cy="551655"/>
        </a:xfrm>
        <a:prstGeom prst="roundRect">
          <a:avLst/>
        </a:prstGeom>
        <a:solidFill>
          <a:schemeClr val="accent5">
            <a:hueOff val="-3660767"/>
            <a:satOff val="11690"/>
            <a:lumOff val="-3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Injectable therapies</a:t>
          </a:r>
        </a:p>
      </dsp:txBody>
      <dsp:txXfrm>
        <a:off x="26930" y="1308876"/>
        <a:ext cx="9832546" cy="497795"/>
      </dsp:txXfrm>
    </dsp:sp>
    <dsp:sp modelId="{9D693511-7A4E-4176-86F4-5AE9DB61FFD7}">
      <dsp:nvSpPr>
        <dsp:cNvPr id="0" name=""/>
        <dsp:cNvSpPr/>
      </dsp:nvSpPr>
      <dsp:spPr>
        <a:xfrm>
          <a:off x="0" y="1899841"/>
          <a:ext cx="9886406" cy="551655"/>
        </a:xfrm>
        <a:prstGeom prst="roundRect">
          <a:avLst/>
        </a:prstGeom>
        <a:solidFill>
          <a:schemeClr val="accent5">
            <a:hueOff val="-5491150"/>
            <a:satOff val="17535"/>
            <a:lumOff val="-5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Promoting self-care</a:t>
          </a:r>
        </a:p>
      </dsp:txBody>
      <dsp:txXfrm>
        <a:off x="26930" y="1926771"/>
        <a:ext cx="9832546" cy="497795"/>
      </dsp:txXfrm>
    </dsp:sp>
    <dsp:sp modelId="{54B6D9ED-7482-40F0-AB40-87D36AD3E585}">
      <dsp:nvSpPr>
        <dsp:cNvPr id="0" name=""/>
        <dsp:cNvSpPr/>
      </dsp:nvSpPr>
      <dsp:spPr>
        <a:xfrm>
          <a:off x="0" y="2517736"/>
          <a:ext cx="9886406" cy="551655"/>
        </a:xfrm>
        <a:prstGeom prst="roundRect">
          <a:avLst/>
        </a:prstGeom>
        <a:solidFill>
          <a:schemeClr val="accent5">
            <a:hueOff val="-7321534"/>
            <a:satOff val="23381"/>
            <a:lumOff val="-79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Hyperglycaemia</a:t>
          </a:r>
        </a:p>
      </dsp:txBody>
      <dsp:txXfrm>
        <a:off x="26930" y="2544666"/>
        <a:ext cx="9832546" cy="497795"/>
      </dsp:txXfrm>
    </dsp:sp>
    <dsp:sp modelId="{F8ED32F5-E902-4C14-824F-19298D1CD68B}">
      <dsp:nvSpPr>
        <dsp:cNvPr id="0" name=""/>
        <dsp:cNvSpPr/>
      </dsp:nvSpPr>
      <dsp:spPr>
        <a:xfrm>
          <a:off x="0" y="3135631"/>
          <a:ext cx="9886406" cy="551655"/>
        </a:xfrm>
        <a:prstGeom prst="roundRect">
          <a:avLst/>
        </a:prstGeom>
        <a:solidFill>
          <a:schemeClr val="accent5">
            <a:hueOff val="-9151916"/>
            <a:satOff val="29226"/>
            <a:lumOff val="-99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Hypoglycaemia</a:t>
          </a:r>
        </a:p>
      </dsp:txBody>
      <dsp:txXfrm>
        <a:off x="26930" y="3162561"/>
        <a:ext cx="9832546" cy="497795"/>
      </dsp:txXfrm>
    </dsp:sp>
    <dsp:sp modelId="{AE65485C-8952-40A7-AB7B-C59971952782}">
      <dsp:nvSpPr>
        <dsp:cNvPr id="0" name=""/>
        <dsp:cNvSpPr/>
      </dsp:nvSpPr>
      <dsp:spPr>
        <a:xfrm>
          <a:off x="0" y="3753526"/>
          <a:ext cx="9886406" cy="551655"/>
        </a:xfrm>
        <a:prstGeom prst="roundRect">
          <a:avLst/>
        </a:prstGeom>
        <a:solidFill>
          <a:schemeClr val="accent5">
            <a:hueOff val="-10982300"/>
            <a:satOff val="35071"/>
            <a:lumOff val="-1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Mental health and diabetes and more….</a:t>
          </a:r>
        </a:p>
      </dsp:txBody>
      <dsp:txXfrm>
        <a:off x="26930" y="3780456"/>
        <a:ext cx="9832546" cy="4977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182D4-7307-4ECD-87FB-FBA9C3AB8A88}">
      <dsp:nvSpPr>
        <dsp:cNvPr id="0" name=""/>
        <dsp:cNvSpPr/>
      </dsp:nvSpPr>
      <dsp:spPr>
        <a:xfrm>
          <a:off x="0" y="7501"/>
          <a:ext cx="1051560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1 hour module (can be done as bite sized chunks)</a:t>
          </a:r>
        </a:p>
      </dsp:txBody>
      <dsp:txXfrm>
        <a:off x="31613" y="39114"/>
        <a:ext cx="10452374" cy="584369"/>
      </dsp:txXfrm>
    </dsp:sp>
    <dsp:sp modelId="{F5A3BA56-1E18-4FBD-83D9-817B94754467}">
      <dsp:nvSpPr>
        <dsp:cNvPr id="0" name=""/>
        <dsp:cNvSpPr/>
      </dsp:nvSpPr>
      <dsp:spPr>
        <a:xfrm>
          <a:off x="0" y="655096"/>
          <a:ext cx="10515600" cy="3688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0" i="0" kern="1200" dirty="0">
              <a:solidFill>
                <a:schemeClr val="tx2"/>
              </a:solidFill>
            </a:rPr>
            <a:t>Point 1: The Person</a:t>
          </a:r>
          <a:endParaRPr lang="en-GB" sz="2100" kern="1200" dirty="0">
            <a:solidFill>
              <a:schemeClr val="tx2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0" i="0" kern="1200" dirty="0">
              <a:solidFill>
                <a:schemeClr val="tx2"/>
              </a:solidFill>
            </a:rPr>
            <a:t>Point 2: Know the Difference Between the Types of Diabetes</a:t>
          </a:r>
          <a:endParaRPr lang="en-GB" sz="2100" kern="1200" dirty="0">
            <a:solidFill>
              <a:schemeClr val="tx2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0" i="0" kern="1200" dirty="0">
              <a:solidFill>
                <a:schemeClr val="tx2"/>
              </a:solidFill>
            </a:rPr>
            <a:t>Point 3: Glucose Monitoring</a:t>
          </a:r>
          <a:endParaRPr lang="en-GB" sz="2100" kern="1200" dirty="0">
            <a:solidFill>
              <a:schemeClr val="tx2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0" i="0" kern="1200" dirty="0">
              <a:solidFill>
                <a:schemeClr val="tx2"/>
              </a:solidFill>
            </a:rPr>
            <a:t>Point 4: Hypoglycaemia (low glucose levels)</a:t>
          </a:r>
          <a:endParaRPr lang="en-GB" sz="2100" kern="1200" dirty="0">
            <a:solidFill>
              <a:schemeClr val="tx2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0" i="0" kern="1200" dirty="0">
              <a:solidFill>
                <a:schemeClr val="tx2"/>
              </a:solidFill>
            </a:rPr>
            <a:t>Point 5: Hyperglycaemia (high glucose levels)</a:t>
          </a:r>
          <a:endParaRPr lang="en-GB" sz="2100" kern="1200" dirty="0">
            <a:solidFill>
              <a:schemeClr val="tx2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0" i="0" kern="1200" dirty="0">
              <a:solidFill>
                <a:schemeClr val="tx2"/>
              </a:solidFill>
            </a:rPr>
            <a:t>Point 6: Insulin and Medication Safely</a:t>
          </a:r>
          <a:endParaRPr lang="en-GB" sz="2100" kern="1200" dirty="0">
            <a:solidFill>
              <a:schemeClr val="tx2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0" i="0" kern="1200" dirty="0">
              <a:solidFill>
                <a:schemeClr val="tx2"/>
              </a:solidFill>
            </a:rPr>
            <a:t>Point 7: Feet</a:t>
          </a:r>
          <a:endParaRPr lang="en-GB" sz="2100" kern="1200" dirty="0">
            <a:solidFill>
              <a:schemeClr val="tx2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0" i="0" kern="1200" dirty="0">
              <a:solidFill>
                <a:schemeClr val="tx2"/>
              </a:solidFill>
            </a:rPr>
            <a:t>Point 8: Eating with Diabetes</a:t>
          </a:r>
          <a:endParaRPr lang="en-GB" sz="2100" kern="1200" dirty="0">
            <a:solidFill>
              <a:schemeClr val="tx2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0" i="0" kern="1200" dirty="0">
              <a:solidFill>
                <a:schemeClr val="tx2"/>
              </a:solidFill>
            </a:rPr>
            <a:t>Point 9: Referring to the GP, Diabetes Care Provider, Mental Health or Podiatry Team</a:t>
          </a:r>
          <a:endParaRPr lang="en-GB" sz="2100" kern="1200" dirty="0">
            <a:solidFill>
              <a:schemeClr val="tx2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0" i="0" kern="1200" dirty="0">
              <a:solidFill>
                <a:schemeClr val="tx2"/>
              </a:solidFill>
            </a:rPr>
            <a:t>Point 10: Ensure Access to Diabetes Care, Information and Review</a:t>
          </a:r>
          <a:endParaRPr lang="en-GB" sz="2100" kern="1200" dirty="0">
            <a:solidFill>
              <a:schemeClr val="tx2"/>
            </a:solidFill>
          </a:endParaRPr>
        </a:p>
      </dsp:txBody>
      <dsp:txXfrm>
        <a:off x="0" y="655096"/>
        <a:ext cx="10515600" cy="36887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0B71B-B39D-43EA-AF3E-6CDCCE41FDB9}">
      <dsp:nvSpPr>
        <dsp:cNvPr id="0" name=""/>
        <dsp:cNvSpPr/>
      </dsp:nvSpPr>
      <dsp:spPr>
        <a:xfrm>
          <a:off x="0" y="111518"/>
          <a:ext cx="9363891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Somerset ICB has commissioned 500 registrations for health care workers to access this service for free</a:t>
          </a:r>
        </a:p>
      </dsp:txBody>
      <dsp:txXfrm>
        <a:off x="64083" y="175601"/>
        <a:ext cx="9235725" cy="1184574"/>
      </dsp:txXfrm>
    </dsp:sp>
    <dsp:sp modelId="{F246823C-B640-48F4-808E-FBC347598124}">
      <dsp:nvSpPr>
        <dsp:cNvPr id="0" name=""/>
        <dsp:cNvSpPr/>
      </dsp:nvSpPr>
      <dsp:spPr>
        <a:xfrm>
          <a:off x="0" y="1603375"/>
          <a:ext cx="9363891" cy="13127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Visit </a:t>
          </a:r>
          <a:r>
            <a:rPr lang="en-GB" sz="33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www.cdep.org.uk</a:t>
          </a:r>
          <a:r>
            <a:rPr lang="en-GB" sz="3300" kern="1200" dirty="0">
              <a:solidFill>
                <a:schemeClr val="tx1"/>
              </a:solidFill>
            </a:rPr>
            <a:t> </a:t>
          </a:r>
        </a:p>
      </dsp:txBody>
      <dsp:txXfrm>
        <a:off x="64083" y="1667458"/>
        <a:ext cx="9235725" cy="1184574"/>
      </dsp:txXfrm>
    </dsp:sp>
    <dsp:sp modelId="{32EEAAA2-4D30-4FEF-B1C0-4115694690D8}">
      <dsp:nvSpPr>
        <dsp:cNvPr id="0" name=""/>
        <dsp:cNvSpPr/>
      </dsp:nvSpPr>
      <dsp:spPr>
        <a:xfrm>
          <a:off x="0" y="2927079"/>
          <a:ext cx="9363891" cy="13127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Register using the code: </a:t>
          </a:r>
          <a:r>
            <a:rPr lang="en-GB" sz="3300" b="1" kern="1200" dirty="0">
              <a:solidFill>
                <a:schemeClr val="tx1"/>
              </a:solidFill>
            </a:rPr>
            <a:t>SOMERSETDIABETES</a:t>
          </a:r>
        </a:p>
      </dsp:txBody>
      <dsp:txXfrm>
        <a:off x="64083" y="2991162"/>
        <a:ext cx="9235725" cy="1184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8A02D-1313-44CA-8ADE-4293CC816729}">
      <dsp:nvSpPr>
        <dsp:cNvPr id="0" name=""/>
        <dsp:cNvSpPr/>
      </dsp:nvSpPr>
      <dsp:spPr>
        <a:xfrm>
          <a:off x="0" y="203055"/>
          <a:ext cx="10222464" cy="62361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Who is it for</a:t>
          </a:r>
          <a:endParaRPr lang="en-GB" sz="2600" kern="1200"/>
        </a:p>
      </dsp:txBody>
      <dsp:txXfrm>
        <a:off x="30442" y="233497"/>
        <a:ext cx="10161580" cy="562726"/>
      </dsp:txXfrm>
    </dsp:sp>
    <dsp:sp modelId="{20380A60-FF48-4772-8D75-010A20A4D777}">
      <dsp:nvSpPr>
        <dsp:cNvPr id="0" name=""/>
        <dsp:cNvSpPr/>
      </dsp:nvSpPr>
      <dsp:spPr>
        <a:xfrm>
          <a:off x="0" y="826665"/>
          <a:ext cx="10222464" cy="231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56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schemeClr val="tx2"/>
              </a:solidFill>
            </a:rPr>
            <a:t>Aged 18 years and over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schemeClr val="tx2"/>
              </a:solidFill>
            </a:rPr>
            <a:t>HbA1C between 42-47 mmol/mol (6.0-6.4%) or Fasting Plasma Glucose between 5.5-6.9 mmol/l within the last 12 months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schemeClr val="tx2"/>
              </a:solidFill>
            </a:rPr>
            <a:t>If patient has a history of Gestational Diabetes (GDM) then patient is eligible with HbA1c &lt;42 mmol/mol or FPG &lt;5.5mmol/l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>
              <a:solidFill>
                <a:schemeClr val="tx2"/>
              </a:solidFill>
            </a:rPr>
            <a:t>Not pregnant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schemeClr val="tx2"/>
              </a:solidFill>
            </a:rPr>
            <a:t>Able to take part in light/moderate physical activity</a:t>
          </a:r>
        </a:p>
      </dsp:txBody>
      <dsp:txXfrm>
        <a:off x="0" y="826665"/>
        <a:ext cx="10222464" cy="2314260"/>
      </dsp:txXfrm>
    </dsp:sp>
    <dsp:sp modelId="{E71C9FA7-FF86-47C0-BC41-E4BAC55806D8}">
      <dsp:nvSpPr>
        <dsp:cNvPr id="0" name=""/>
        <dsp:cNvSpPr/>
      </dsp:nvSpPr>
      <dsp:spPr>
        <a:xfrm>
          <a:off x="0" y="3140925"/>
          <a:ext cx="10222464" cy="62361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How do patients' access</a:t>
          </a:r>
          <a:endParaRPr lang="en-GB" sz="2600" kern="1200" dirty="0"/>
        </a:p>
      </dsp:txBody>
      <dsp:txXfrm>
        <a:off x="30442" y="3171367"/>
        <a:ext cx="10161580" cy="562726"/>
      </dsp:txXfrm>
    </dsp:sp>
    <dsp:sp modelId="{9882E59A-DF09-4C6D-B7C6-926203DDA9EF}">
      <dsp:nvSpPr>
        <dsp:cNvPr id="0" name=""/>
        <dsp:cNvSpPr/>
      </dsp:nvSpPr>
      <dsp:spPr>
        <a:xfrm>
          <a:off x="0" y="3764535"/>
          <a:ext cx="10222464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56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 dirty="0">
              <a:solidFill>
                <a:schemeClr val="tx2"/>
              </a:solidFill>
            </a:rPr>
            <a:t>Complete the referral form which is embedded into EMIS. </a:t>
          </a:r>
          <a:endParaRPr lang="en-GB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 dirty="0">
              <a:solidFill>
                <a:schemeClr val="tx2"/>
              </a:solidFill>
            </a:rPr>
            <a:t>Alternatively, provide your patient with their eligibility information so they can self-refer</a:t>
          </a:r>
          <a:endParaRPr lang="en-GB" sz="2000" kern="1200" dirty="0">
            <a:solidFill>
              <a:schemeClr val="tx2"/>
            </a:solidFill>
          </a:endParaRPr>
        </a:p>
      </dsp:txBody>
      <dsp:txXfrm>
        <a:off x="0" y="3764535"/>
        <a:ext cx="10222464" cy="699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073ED-9B02-4B78-8DCA-B378BAA2FA9B}">
      <dsp:nvSpPr>
        <dsp:cNvPr id="0" name=""/>
        <dsp:cNvSpPr/>
      </dsp:nvSpPr>
      <dsp:spPr>
        <a:xfrm>
          <a:off x="0" y="84068"/>
          <a:ext cx="10108474" cy="67158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What is it?</a:t>
          </a:r>
          <a:endParaRPr lang="en-GB" sz="2800" kern="1200" dirty="0"/>
        </a:p>
      </dsp:txBody>
      <dsp:txXfrm>
        <a:off x="32784" y="116852"/>
        <a:ext cx="10042906" cy="606012"/>
      </dsp:txXfrm>
    </dsp:sp>
    <dsp:sp modelId="{9123F342-EE9B-4554-ACF9-3F0ADF04D0C5}">
      <dsp:nvSpPr>
        <dsp:cNvPr id="0" name=""/>
        <dsp:cNvSpPr/>
      </dsp:nvSpPr>
      <dsp:spPr>
        <a:xfrm>
          <a:off x="0" y="755648"/>
          <a:ext cx="10108474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94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>
              <a:solidFill>
                <a:schemeClr val="tx2"/>
              </a:solidFill>
            </a:rPr>
            <a:t>Supporting practices to catch up following the impact of COVID</a:t>
          </a:r>
        </a:p>
      </dsp:txBody>
      <dsp:txXfrm>
        <a:off x="0" y="755648"/>
        <a:ext cx="10108474" cy="463680"/>
      </dsp:txXfrm>
    </dsp:sp>
    <dsp:sp modelId="{F36C7241-563D-477D-9198-FCD1A0E89A4B}">
      <dsp:nvSpPr>
        <dsp:cNvPr id="0" name=""/>
        <dsp:cNvSpPr/>
      </dsp:nvSpPr>
      <dsp:spPr>
        <a:xfrm>
          <a:off x="0" y="1219329"/>
          <a:ext cx="10108474" cy="67158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Who is it for?</a:t>
          </a:r>
          <a:endParaRPr lang="en-GB" sz="2800" kern="1200" dirty="0"/>
        </a:p>
      </dsp:txBody>
      <dsp:txXfrm>
        <a:off x="32784" y="1252113"/>
        <a:ext cx="10042906" cy="606012"/>
      </dsp:txXfrm>
    </dsp:sp>
    <dsp:sp modelId="{1666E973-EC54-4AA4-9FE6-9C1E2488F66C}">
      <dsp:nvSpPr>
        <dsp:cNvPr id="0" name=""/>
        <dsp:cNvSpPr/>
      </dsp:nvSpPr>
      <dsp:spPr>
        <a:xfrm>
          <a:off x="0" y="1890909"/>
          <a:ext cx="10108474" cy="237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94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>
              <a:solidFill>
                <a:schemeClr val="tx2"/>
              </a:solidFill>
            </a:rPr>
            <a:t>Practices struggling to meet National Institute for Health and Care Excellence (NICE) guidance for managing Type 2 diabetes in adults (aged 18 and over).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>
              <a:solidFill>
                <a:schemeClr val="tx2"/>
              </a:solidFill>
            </a:rPr>
            <a:t>NICE recommends that patients with Type 2 diabetes should undertake an annual review that involves health checks (known as care processes)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>
              <a:solidFill>
                <a:schemeClr val="tx2"/>
              </a:solidFill>
            </a:rPr>
            <a:t>NICE guidelines for PWD focus on patient education, dietary and lifestyle advice, personalised goal setting to manage cardiovascular risk and blood glucose levels, and identifying and managing long-term complications.</a:t>
          </a:r>
        </a:p>
      </dsp:txBody>
      <dsp:txXfrm>
        <a:off x="0" y="1890909"/>
        <a:ext cx="10108474" cy="2376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A0965-A883-409F-BE56-F720CE8EF888}">
      <dsp:nvSpPr>
        <dsp:cNvPr id="0" name=""/>
        <dsp:cNvSpPr/>
      </dsp:nvSpPr>
      <dsp:spPr>
        <a:xfrm>
          <a:off x="0" y="12856"/>
          <a:ext cx="10121537" cy="59962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What are we doing?</a:t>
          </a:r>
          <a:endParaRPr lang="en-GB" sz="2500" kern="1200" dirty="0"/>
        </a:p>
      </dsp:txBody>
      <dsp:txXfrm>
        <a:off x="29271" y="42127"/>
        <a:ext cx="10062995" cy="541083"/>
      </dsp:txXfrm>
    </dsp:sp>
    <dsp:sp modelId="{4E9D5EA6-A3B8-4E85-9DE7-CFB915BF6C35}">
      <dsp:nvSpPr>
        <dsp:cNvPr id="0" name=""/>
        <dsp:cNvSpPr/>
      </dsp:nvSpPr>
      <dsp:spPr>
        <a:xfrm>
          <a:off x="0" y="612481"/>
          <a:ext cx="10121537" cy="372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35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schemeClr val="tx2"/>
              </a:solidFill>
            </a:rPr>
            <a:t>Completion of 8/9 care processes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schemeClr val="tx2"/>
              </a:solidFill>
            </a:rPr>
            <a:t>Attainment of 3 NICE treatment targets for adults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GB" sz="2000" b="0" i="0" kern="1200" dirty="0">
              <a:solidFill>
                <a:schemeClr val="tx2"/>
              </a:solidFill>
            </a:rPr>
            <a:t>HbA1c </a:t>
          </a:r>
          <a:endParaRPr lang="en-GB" sz="2000" kern="1200" dirty="0">
            <a:solidFill>
              <a:schemeClr val="tx2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GB" sz="2000" b="0" i="0" kern="1200" dirty="0">
              <a:solidFill>
                <a:schemeClr val="tx2"/>
              </a:solidFill>
            </a:rPr>
            <a:t>Cholesterol</a:t>
          </a:r>
          <a:endParaRPr lang="en-GB" sz="2000" kern="1200" dirty="0">
            <a:solidFill>
              <a:schemeClr val="tx2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GB" sz="2000" b="0" i="0" kern="1200" dirty="0">
              <a:solidFill>
                <a:schemeClr val="tx2"/>
              </a:solidFill>
            </a:rPr>
            <a:t>Blood pressure for adults</a:t>
          </a:r>
          <a:endParaRPr lang="en-GB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schemeClr val="tx2"/>
              </a:solidFill>
            </a:rPr>
            <a:t>Managing High Risk Patients – DSN and consultant led virtual clinics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schemeClr val="tx2"/>
              </a:solidFill>
            </a:rPr>
            <a:t>Overdue care processes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schemeClr val="tx2"/>
              </a:solidFill>
            </a:rPr>
            <a:t>HbA1c &gt;</a:t>
          </a:r>
          <a:r>
            <a:rPr lang="en-GB" sz="2000" b="1" kern="1200" dirty="0">
              <a:solidFill>
                <a:schemeClr val="tx2"/>
              </a:solidFill>
            </a:rPr>
            <a:t>86</a:t>
          </a:r>
          <a:r>
            <a:rPr lang="en-GB" sz="2000" kern="1200" dirty="0">
              <a:solidFill>
                <a:schemeClr val="tx2"/>
              </a:solidFill>
            </a:rPr>
            <a:t>mmol/mol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schemeClr val="tx2"/>
              </a:solidFill>
            </a:rPr>
            <a:t>HbA1c &gt;</a:t>
          </a:r>
          <a:r>
            <a:rPr lang="en-GB" sz="2000" b="1" kern="1200" dirty="0">
              <a:solidFill>
                <a:schemeClr val="tx2"/>
              </a:solidFill>
            </a:rPr>
            <a:t>65</a:t>
          </a:r>
          <a:r>
            <a:rPr lang="en-GB" sz="2000" kern="1200" dirty="0">
              <a:solidFill>
                <a:schemeClr val="tx2"/>
              </a:solidFill>
            </a:rPr>
            <a:t>mmol/mol </a:t>
          </a:r>
          <a:r>
            <a:rPr lang="en-GB" sz="2000" b="1" kern="1200" dirty="0">
              <a:solidFill>
                <a:schemeClr val="tx2"/>
              </a:solidFill>
            </a:rPr>
            <a:t>+ ≥ 1 </a:t>
          </a:r>
          <a:r>
            <a:rPr lang="en-GB" sz="2000" kern="1200" dirty="0">
              <a:solidFill>
                <a:schemeClr val="tx2"/>
              </a:solidFill>
            </a:rPr>
            <a:t>other risk factor (i.e., BP / Retinopathy or foot disease / CKD / CVD / BMI)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schemeClr val="tx2"/>
              </a:solidFill>
            </a:rPr>
            <a:t>HbA1c rise of ≥</a:t>
          </a:r>
          <a:r>
            <a:rPr lang="en-GB" sz="2000" b="1" kern="1200" dirty="0">
              <a:solidFill>
                <a:schemeClr val="tx2"/>
              </a:solidFill>
            </a:rPr>
            <a:t>20</a:t>
          </a:r>
          <a:r>
            <a:rPr lang="en-GB" sz="2000" kern="1200" dirty="0">
              <a:solidFill>
                <a:schemeClr val="tx2"/>
              </a:solidFill>
            </a:rPr>
            <a:t>mmol/mol since 2020</a:t>
          </a:r>
        </a:p>
      </dsp:txBody>
      <dsp:txXfrm>
        <a:off x="0" y="612481"/>
        <a:ext cx="10121537" cy="372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CC76C-4C76-475F-BB30-E6815DEEC0EC}">
      <dsp:nvSpPr>
        <dsp:cNvPr id="0" name=""/>
        <dsp:cNvSpPr/>
      </dsp:nvSpPr>
      <dsp:spPr>
        <a:xfrm>
          <a:off x="0" y="28035"/>
          <a:ext cx="101346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What is it?</a:t>
          </a:r>
          <a:endParaRPr lang="en-GB" sz="2600" kern="1200" dirty="0"/>
        </a:p>
      </dsp:txBody>
      <dsp:txXfrm>
        <a:off x="30442" y="58477"/>
        <a:ext cx="10073716" cy="562726"/>
      </dsp:txXfrm>
    </dsp:sp>
    <dsp:sp modelId="{1061BD8E-69F1-4E24-BFF4-3AB9E4AD9A9B}">
      <dsp:nvSpPr>
        <dsp:cNvPr id="0" name=""/>
        <dsp:cNvSpPr/>
      </dsp:nvSpPr>
      <dsp:spPr>
        <a:xfrm>
          <a:off x="0" y="651645"/>
          <a:ext cx="101346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77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schemeClr val="tx2"/>
              </a:solidFill>
            </a:rPr>
            <a:t>Digital Platform and website with huge number of resources for PWD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schemeClr val="tx2"/>
              </a:solidFill>
            </a:rPr>
            <a:t>Patients can also register using NHS login to get access to: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schemeClr val="tx2"/>
              </a:solidFill>
            </a:rPr>
            <a:t>Their</a:t>
          </a:r>
          <a:r>
            <a:rPr lang="en-GB" sz="2000" i="0" kern="1200" dirty="0">
              <a:solidFill>
                <a:schemeClr val="tx2"/>
              </a:solidFill>
            </a:rPr>
            <a:t> personal NHS diabetes data (and understand their results)</a:t>
          </a:r>
          <a:endParaRPr lang="en-GB" sz="2000" kern="1200" dirty="0">
            <a:solidFill>
              <a:schemeClr val="tx2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GB" sz="2000" i="0" kern="1200" dirty="0">
              <a:solidFill>
                <a:schemeClr val="tx2"/>
              </a:solidFill>
            </a:rPr>
            <a:t>Set personal diabetes goals</a:t>
          </a:r>
          <a:endParaRPr lang="en-GB" sz="2000" kern="1200" dirty="0">
            <a:solidFill>
              <a:schemeClr val="tx2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GB" sz="2000" i="0" kern="1200" dirty="0">
              <a:solidFill>
                <a:schemeClr val="tx2"/>
              </a:solidFill>
            </a:rPr>
            <a:t>Access to QISMET accredited structured education.</a:t>
          </a:r>
          <a:endParaRPr lang="en-GB" sz="2000" kern="1200" dirty="0">
            <a:solidFill>
              <a:schemeClr val="tx2"/>
            </a:solidFill>
          </a:endParaRPr>
        </a:p>
      </dsp:txBody>
      <dsp:txXfrm>
        <a:off x="0" y="651645"/>
        <a:ext cx="10134600" cy="1722240"/>
      </dsp:txXfrm>
    </dsp:sp>
    <dsp:sp modelId="{020B8CA4-58DF-45BF-A5DE-B09F1F56D5FE}">
      <dsp:nvSpPr>
        <dsp:cNvPr id="0" name=""/>
        <dsp:cNvSpPr/>
      </dsp:nvSpPr>
      <dsp:spPr>
        <a:xfrm>
          <a:off x="0" y="2373885"/>
          <a:ext cx="10134600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Who is it for?</a:t>
          </a:r>
          <a:endParaRPr lang="en-GB" sz="2600" kern="1200" dirty="0"/>
        </a:p>
      </dsp:txBody>
      <dsp:txXfrm>
        <a:off x="30442" y="2404327"/>
        <a:ext cx="10073716" cy="562726"/>
      </dsp:txXfrm>
    </dsp:sp>
    <dsp:sp modelId="{FFC15255-27EA-4CFD-9E59-895F743F476E}">
      <dsp:nvSpPr>
        <dsp:cNvPr id="0" name=""/>
        <dsp:cNvSpPr/>
      </dsp:nvSpPr>
      <dsp:spPr>
        <a:xfrm>
          <a:off x="0" y="2997495"/>
          <a:ext cx="10134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77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schemeClr val="tx2"/>
              </a:solidFill>
            </a:rPr>
            <a:t>Persons living with diabetes or identified as pre-diabetic</a:t>
          </a:r>
        </a:p>
      </dsp:txBody>
      <dsp:txXfrm>
        <a:off x="0" y="2997495"/>
        <a:ext cx="10134600" cy="430560"/>
      </dsp:txXfrm>
    </dsp:sp>
    <dsp:sp modelId="{96B517A5-9B63-48D1-8359-DC30B8885393}">
      <dsp:nvSpPr>
        <dsp:cNvPr id="0" name=""/>
        <dsp:cNvSpPr/>
      </dsp:nvSpPr>
      <dsp:spPr>
        <a:xfrm>
          <a:off x="0" y="3428055"/>
          <a:ext cx="10134600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How do people access</a:t>
          </a:r>
          <a:endParaRPr lang="en-GB" sz="2600" kern="1200"/>
        </a:p>
      </dsp:txBody>
      <dsp:txXfrm>
        <a:off x="30442" y="3458497"/>
        <a:ext cx="10073716" cy="562726"/>
      </dsp:txXfrm>
    </dsp:sp>
    <dsp:sp modelId="{E92331C4-C677-4821-A33C-131F809CEC2D}">
      <dsp:nvSpPr>
        <dsp:cNvPr id="0" name=""/>
        <dsp:cNvSpPr/>
      </dsp:nvSpPr>
      <dsp:spPr>
        <a:xfrm>
          <a:off x="0" y="4051665"/>
          <a:ext cx="10134600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77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schemeClr val="tx2"/>
              </a:solidFill>
            </a:rPr>
            <a:t>Via </a:t>
          </a:r>
          <a:r>
            <a:rPr lang="en-GB" sz="2000" kern="1200" dirty="0" err="1">
              <a:solidFill>
                <a:schemeClr val="tx2"/>
              </a:solidFill>
            </a:rPr>
            <a:t>MyWay</a:t>
          </a:r>
          <a:r>
            <a:rPr lang="en-GB" sz="2000" kern="1200" dirty="0">
              <a:solidFill>
                <a:schemeClr val="tx2"/>
              </a:solidFill>
            </a:rPr>
            <a:t> Diabetes Somerset</a:t>
          </a:r>
          <a:r>
            <a:rPr lang="en-GB" sz="2000" kern="1200" dirty="0"/>
            <a:t> </a:t>
          </a:r>
          <a:r>
            <a:rPr lang="en-GB" sz="2000" kern="1200" dirty="0">
              <a:solidFill>
                <a:schemeClr val="tx2"/>
              </a:solidFill>
            </a:rPr>
            <a:t>website and can register/login via website to patient portal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schemeClr val="tx2"/>
              </a:solidFill>
            </a:rPr>
            <a:t>Weekly webinars for clinicians</a:t>
          </a:r>
        </a:p>
      </dsp:txBody>
      <dsp:txXfrm>
        <a:off x="0" y="4051665"/>
        <a:ext cx="10134600" cy="699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FC004-9FB0-4928-8ECE-C1AD59791E11}">
      <dsp:nvSpPr>
        <dsp:cNvPr id="0" name=""/>
        <dsp:cNvSpPr/>
      </dsp:nvSpPr>
      <dsp:spPr>
        <a:xfrm>
          <a:off x="0" y="401619"/>
          <a:ext cx="5157787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What is it?</a:t>
          </a:r>
          <a:endParaRPr lang="en-GB" sz="1900" kern="1200"/>
        </a:p>
      </dsp:txBody>
      <dsp:txXfrm>
        <a:off x="22246" y="423865"/>
        <a:ext cx="5113295" cy="411223"/>
      </dsp:txXfrm>
    </dsp:sp>
    <dsp:sp modelId="{1A98E4C6-199B-4C74-97F2-9BB41CA644BB}">
      <dsp:nvSpPr>
        <dsp:cNvPr id="0" name=""/>
        <dsp:cNvSpPr/>
      </dsp:nvSpPr>
      <dsp:spPr>
        <a:xfrm>
          <a:off x="0" y="857334"/>
          <a:ext cx="5157787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6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 dirty="0">
              <a:solidFill>
                <a:schemeClr val="tx2"/>
              </a:solidFill>
            </a:rPr>
            <a:t>Web-based information sharing portal, akin to an intranet  </a:t>
          </a:r>
        </a:p>
      </dsp:txBody>
      <dsp:txXfrm>
        <a:off x="0" y="857334"/>
        <a:ext cx="5157787" cy="314640"/>
      </dsp:txXfrm>
    </dsp:sp>
    <dsp:sp modelId="{1DAE3792-C30C-4412-9D06-D2C87466E0B5}">
      <dsp:nvSpPr>
        <dsp:cNvPr id="0" name=""/>
        <dsp:cNvSpPr/>
      </dsp:nvSpPr>
      <dsp:spPr>
        <a:xfrm>
          <a:off x="0" y="1171974"/>
          <a:ext cx="5157787" cy="455715"/>
        </a:xfrm>
        <a:prstGeom prst="roundRect">
          <a:avLst/>
        </a:prstGeom>
        <a:solidFill>
          <a:schemeClr val="accent5">
            <a:hueOff val="-5491150"/>
            <a:satOff val="17535"/>
            <a:lumOff val="-5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Who is it for?</a:t>
          </a:r>
          <a:endParaRPr lang="en-GB" sz="1900" kern="1200"/>
        </a:p>
      </dsp:txBody>
      <dsp:txXfrm>
        <a:off x="22246" y="1194220"/>
        <a:ext cx="5113295" cy="411223"/>
      </dsp:txXfrm>
    </dsp:sp>
    <dsp:sp modelId="{392F604B-FD7A-48F3-8188-EB9A308615B6}">
      <dsp:nvSpPr>
        <dsp:cNvPr id="0" name=""/>
        <dsp:cNvSpPr/>
      </dsp:nvSpPr>
      <dsp:spPr>
        <a:xfrm>
          <a:off x="0" y="1627689"/>
          <a:ext cx="5157787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6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 dirty="0">
              <a:solidFill>
                <a:schemeClr val="tx2"/>
              </a:solidFill>
            </a:rPr>
            <a:t>For all health and care organisations and professionals represented within Somerset ICS</a:t>
          </a:r>
        </a:p>
      </dsp:txBody>
      <dsp:txXfrm>
        <a:off x="0" y="1627689"/>
        <a:ext cx="5157787" cy="471960"/>
      </dsp:txXfrm>
    </dsp:sp>
    <dsp:sp modelId="{52E4F5D6-7171-4EB3-9AFF-591059A282AA}">
      <dsp:nvSpPr>
        <dsp:cNvPr id="0" name=""/>
        <dsp:cNvSpPr/>
      </dsp:nvSpPr>
      <dsp:spPr>
        <a:xfrm>
          <a:off x="0" y="2099649"/>
          <a:ext cx="5157787" cy="455715"/>
        </a:xfrm>
        <a:prstGeom prst="roundRect">
          <a:avLst/>
        </a:prstGeom>
        <a:solidFill>
          <a:schemeClr val="accent5">
            <a:hueOff val="-10982300"/>
            <a:satOff val="35071"/>
            <a:lumOff val="-1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How do people access?</a:t>
          </a:r>
          <a:endParaRPr lang="en-GB" sz="1900" kern="1200"/>
        </a:p>
      </dsp:txBody>
      <dsp:txXfrm>
        <a:off x="22246" y="2121895"/>
        <a:ext cx="5113295" cy="411223"/>
      </dsp:txXfrm>
    </dsp:sp>
    <dsp:sp modelId="{91837C98-1AD7-477E-BDC8-6E220437D426}">
      <dsp:nvSpPr>
        <dsp:cNvPr id="0" name=""/>
        <dsp:cNvSpPr/>
      </dsp:nvSpPr>
      <dsp:spPr>
        <a:xfrm>
          <a:off x="0" y="2555364"/>
          <a:ext cx="5157787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6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 dirty="0">
              <a:solidFill>
                <a:schemeClr val="tx2"/>
              </a:solidFill>
            </a:rPr>
            <a:t>Via TeamNet web-based portal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 dirty="0">
              <a:hlinkClick xmlns:r="http://schemas.openxmlformats.org/officeDocument/2006/relationships" r:id="rId1"/>
            </a:rPr>
            <a:t>https://teamnet.clarity.co.uk/Topics/ViewItem/e5cb48fb-0824-40b8-b1c5-aeb700e1420f</a:t>
          </a:r>
          <a:r>
            <a:rPr lang="en-GB" sz="1500" kern="1200" dirty="0"/>
            <a:t> </a:t>
          </a:r>
        </a:p>
      </dsp:txBody>
      <dsp:txXfrm>
        <a:off x="0" y="2555364"/>
        <a:ext cx="5157787" cy="7276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D48CA-64C0-415F-BAB6-D686312BEE25}">
      <dsp:nvSpPr>
        <dsp:cNvPr id="0" name=""/>
        <dsp:cNvSpPr/>
      </dsp:nvSpPr>
      <dsp:spPr>
        <a:xfrm>
          <a:off x="0" y="55089"/>
          <a:ext cx="10056223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What is it?</a:t>
          </a:r>
        </a:p>
      </dsp:txBody>
      <dsp:txXfrm>
        <a:off x="32784" y="87873"/>
        <a:ext cx="9990655" cy="606012"/>
      </dsp:txXfrm>
    </dsp:sp>
    <dsp:sp modelId="{1B34BE68-6B2A-4A55-932A-D44D86D4F373}">
      <dsp:nvSpPr>
        <dsp:cNvPr id="0" name=""/>
        <dsp:cNvSpPr/>
      </dsp:nvSpPr>
      <dsp:spPr>
        <a:xfrm>
          <a:off x="0" y="726669"/>
          <a:ext cx="10056223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28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>
              <a:solidFill>
                <a:schemeClr val="tx2"/>
              </a:solidFill>
            </a:rPr>
            <a:t>A diabetes competency-based E-learning platform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>
              <a:solidFill>
                <a:schemeClr val="tx2"/>
              </a:solidFill>
            </a:rPr>
            <a:t>Based on nationally recognised framework of competencies for healthcare </a:t>
          </a:r>
          <a:r>
            <a:rPr lang="en-GB" sz="2200" kern="1200" dirty="0" err="1">
              <a:solidFill>
                <a:schemeClr val="tx2"/>
              </a:solidFill>
            </a:rPr>
            <a:t>practioners</a:t>
          </a:r>
          <a:endParaRPr lang="en-GB" sz="2200" kern="1200" dirty="0">
            <a:solidFill>
              <a:schemeClr val="tx2"/>
            </a:solidFill>
          </a:endParaRPr>
        </a:p>
      </dsp:txBody>
      <dsp:txXfrm>
        <a:off x="0" y="726669"/>
        <a:ext cx="10056223" cy="1072260"/>
      </dsp:txXfrm>
    </dsp:sp>
    <dsp:sp modelId="{76BD67F2-ECDD-4F93-92C6-48D1928E9929}">
      <dsp:nvSpPr>
        <dsp:cNvPr id="0" name=""/>
        <dsp:cNvSpPr/>
      </dsp:nvSpPr>
      <dsp:spPr>
        <a:xfrm>
          <a:off x="0" y="1798929"/>
          <a:ext cx="10056223" cy="671580"/>
        </a:xfrm>
        <a:prstGeom prst="roundRect">
          <a:avLst/>
        </a:prstGeom>
        <a:solidFill>
          <a:schemeClr val="accent5">
            <a:hueOff val="-10982300"/>
            <a:satOff val="35071"/>
            <a:lumOff val="-1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accent1"/>
              </a:solidFill>
            </a:rPr>
            <a:t>Why might CDEP be helpful?</a:t>
          </a:r>
        </a:p>
      </dsp:txBody>
      <dsp:txXfrm>
        <a:off x="32784" y="1831713"/>
        <a:ext cx="9990655" cy="606012"/>
      </dsp:txXfrm>
    </dsp:sp>
    <dsp:sp modelId="{B2D7EA75-ECCD-41BD-AD78-5722E737567F}">
      <dsp:nvSpPr>
        <dsp:cNvPr id="0" name=""/>
        <dsp:cNvSpPr/>
      </dsp:nvSpPr>
      <dsp:spPr>
        <a:xfrm>
          <a:off x="0" y="2470508"/>
          <a:ext cx="10056223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28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200" b="0" i="0" u="none" kern="1200" dirty="0">
              <a:solidFill>
                <a:schemeClr val="tx2"/>
              </a:solidFill>
            </a:rPr>
            <a:t>Improve knowledge</a:t>
          </a:r>
          <a:endParaRPr lang="en-GB" sz="2200" kern="1200" dirty="0">
            <a:solidFill>
              <a:schemeClr val="tx2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200" b="0" i="0" u="none" kern="1200" dirty="0">
              <a:solidFill>
                <a:schemeClr val="tx2"/>
              </a:solidFill>
            </a:rPr>
            <a:t>Boosting confidence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200" b="0" i="0" u="none" kern="1200" dirty="0">
              <a:solidFill>
                <a:schemeClr val="tx2"/>
              </a:solidFill>
            </a:rPr>
            <a:t>Promoting safer patient care.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b="0" i="0" u="none" kern="1200" dirty="0">
              <a:solidFill>
                <a:schemeClr val="tx2"/>
              </a:solidFill>
            </a:rPr>
            <a:t>Each CDEP topic generates a CPD certificate and reflection document for revalidation and appraisal purposes as well as CDEP rewards</a:t>
          </a:r>
        </a:p>
      </dsp:txBody>
      <dsp:txXfrm>
        <a:off x="0" y="2470508"/>
        <a:ext cx="10056223" cy="18257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D48CA-64C0-415F-BAB6-D686312BEE25}">
      <dsp:nvSpPr>
        <dsp:cNvPr id="0" name=""/>
        <dsp:cNvSpPr/>
      </dsp:nvSpPr>
      <dsp:spPr>
        <a:xfrm>
          <a:off x="0" y="182708"/>
          <a:ext cx="10056223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CDEP has 4 competency levels</a:t>
          </a:r>
        </a:p>
      </dsp:txBody>
      <dsp:txXfrm>
        <a:off x="37467" y="220175"/>
        <a:ext cx="9981289" cy="692586"/>
      </dsp:txXfrm>
    </dsp:sp>
    <dsp:sp modelId="{4EDF84E1-7C99-4EE7-B1E1-08713235FDC1}">
      <dsp:nvSpPr>
        <dsp:cNvPr id="0" name=""/>
        <dsp:cNvSpPr/>
      </dsp:nvSpPr>
      <dsp:spPr>
        <a:xfrm>
          <a:off x="0" y="950228"/>
          <a:ext cx="10056223" cy="245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28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b="1" kern="1200" dirty="0">
              <a:solidFill>
                <a:schemeClr val="tx2"/>
              </a:solidFill>
            </a:rPr>
            <a:t>Core </a:t>
          </a:r>
          <a:r>
            <a:rPr lang="en-GB" sz="2500" kern="1200" dirty="0">
              <a:solidFill>
                <a:schemeClr val="tx2"/>
              </a:solidFill>
            </a:rPr>
            <a:t>– for staff who have any contact with people living with diabetes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b="1" kern="1200" dirty="0">
              <a:solidFill>
                <a:schemeClr val="tx2"/>
              </a:solidFill>
            </a:rPr>
            <a:t>Intermediate</a:t>
          </a:r>
          <a:r>
            <a:rPr lang="en-GB" sz="2500" kern="1200" dirty="0">
              <a:solidFill>
                <a:schemeClr val="tx2"/>
              </a:solidFill>
            </a:rPr>
            <a:t> – for registered staff supporting people living with diabetes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b="1" kern="1200" dirty="0">
              <a:solidFill>
                <a:schemeClr val="tx2"/>
              </a:solidFill>
            </a:rPr>
            <a:t>Diabetes Specialist </a:t>
          </a:r>
          <a:r>
            <a:rPr lang="en-GB" sz="2500" kern="1200" dirty="0">
              <a:solidFill>
                <a:schemeClr val="tx2"/>
              </a:solidFill>
            </a:rPr>
            <a:t>– those delivering the majority of diabetes care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b="1" kern="1200" dirty="0">
              <a:solidFill>
                <a:schemeClr val="tx2"/>
              </a:solidFill>
            </a:rPr>
            <a:t>Diabetes Expert </a:t>
          </a:r>
          <a:r>
            <a:rPr lang="en-GB" sz="2500" kern="1200" dirty="0">
              <a:solidFill>
                <a:schemeClr val="tx2"/>
              </a:solidFill>
            </a:rPr>
            <a:t>– those delivering intensive care to complex diabetes cases</a:t>
          </a:r>
        </a:p>
      </dsp:txBody>
      <dsp:txXfrm>
        <a:off x="0" y="950228"/>
        <a:ext cx="10056223" cy="2450880"/>
      </dsp:txXfrm>
    </dsp:sp>
    <dsp:sp modelId="{D6E89AB7-ED42-44E7-A139-3AB9D7131B61}">
      <dsp:nvSpPr>
        <dsp:cNvPr id="0" name=""/>
        <dsp:cNvSpPr/>
      </dsp:nvSpPr>
      <dsp:spPr>
        <a:xfrm>
          <a:off x="0" y="3401109"/>
          <a:ext cx="10056223" cy="767520"/>
        </a:xfrm>
        <a:prstGeom prst="roundRect">
          <a:avLst/>
        </a:prstGeom>
        <a:solidFill>
          <a:schemeClr val="accent5">
            <a:hueOff val="-10982300"/>
            <a:satOff val="35071"/>
            <a:lumOff val="-1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accent1"/>
              </a:solidFill>
            </a:rPr>
            <a:t>Bite sized learning modules</a:t>
          </a:r>
        </a:p>
      </dsp:txBody>
      <dsp:txXfrm>
        <a:off x="37467" y="3438576"/>
        <a:ext cx="9981289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00486-C0C7-4E17-96D1-47A657AC138D}">
      <dsp:nvSpPr>
        <dsp:cNvPr id="0" name=""/>
        <dsp:cNvSpPr/>
      </dsp:nvSpPr>
      <dsp:spPr>
        <a:xfrm>
          <a:off x="0" y="46156"/>
          <a:ext cx="9977846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Hypos at home</a:t>
          </a:r>
        </a:p>
      </dsp:txBody>
      <dsp:txXfrm>
        <a:off x="26930" y="73086"/>
        <a:ext cx="9923986" cy="497795"/>
      </dsp:txXfrm>
    </dsp:sp>
    <dsp:sp modelId="{28DAA55C-E810-4FD2-8155-D1704BC68E5E}">
      <dsp:nvSpPr>
        <dsp:cNvPr id="0" name=""/>
        <dsp:cNvSpPr/>
      </dsp:nvSpPr>
      <dsp:spPr>
        <a:xfrm>
          <a:off x="0" y="664051"/>
          <a:ext cx="9977846" cy="551655"/>
        </a:xfrm>
        <a:prstGeom prst="roundRect">
          <a:avLst/>
        </a:prstGeom>
        <a:solidFill>
          <a:schemeClr val="accent5">
            <a:hueOff val="-1830383"/>
            <a:satOff val="5845"/>
            <a:lumOff val="-19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Driving with diabetes</a:t>
          </a:r>
        </a:p>
      </dsp:txBody>
      <dsp:txXfrm>
        <a:off x="26930" y="690981"/>
        <a:ext cx="9923986" cy="497795"/>
      </dsp:txXfrm>
    </dsp:sp>
    <dsp:sp modelId="{2F41A503-4448-42B0-91CF-0D4D6D45D97F}">
      <dsp:nvSpPr>
        <dsp:cNvPr id="0" name=""/>
        <dsp:cNvSpPr/>
      </dsp:nvSpPr>
      <dsp:spPr>
        <a:xfrm>
          <a:off x="0" y="1281946"/>
          <a:ext cx="9977846" cy="551655"/>
        </a:xfrm>
        <a:prstGeom prst="roundRect">
          <a:avLst/>
        </a:prstGeom>
        <a:solidFill>
          <a:schemeClr val="accent5">
            <a:hueOff val="-3660767"/>
            <a:satOff val="11690"/>
            <a:lumOff val="-3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Physical activity with pre-diabetes, gestational and T2DM</a:t>
          </a:r>
        </a:p>
      </dsp:txBody>
      <dsp:txXfrm>
        <a:off x="26930" y="1308876"/>
        <a:ext cx="9923986" cy="497795"/>
      </dsp:txXfrm>
    </dsp:sp>
    <dsp:sp modelId="{B684E4E2-C75D-4914-B77B-6D6AA3AC636D}">
      <dsp:nvSpPr>
        <dsp:cNvPr id="0" name=""/>
        <dsp:cNvSpPr/>
      </dsp:nvSpPr>
      <dsp:spPr>
        <a:xfrm>
          <a:off x="0" y="1899841"/>
          <a:ext cx="9977846" cy="551655"/>
        </a:xfrm>
        <a:prstGeom prst="roundRect">
          <a:avLst/>
        </a:prstGeom>
        <a:solidFill>
          <a:schemeClr val="accent5">
            <a:hueOff val="-5491150"/>
            <a:satOff val="17535"/>
            <a:lumOff val="-5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Caring for the diabetic foot</a:t>
          </a:r>
        </a:p>
      </dsp:txBody>
      <dsp:txXfrm>
        <a:off x="26930" y="1926771"/>
        <a:ext cx="9923986" cy="497795"/>
      </dsp:txXfrm>
    </dsp:sp>
    <dsp:sp modelId="{B9531A26-D359-4AC0-B58F-3BF9F58AB7F0}">
      <dsp:nvSpPr>
        <dsp:cNvPr id="0" name=""/>
        <dsp:cNvSpPr/>
      </dsp:nvSpPr>
      <dsp:spPr>
        <a:xfrm>
          <a:off x="0" y="2517736"/>
          <a:ext cx="9977846" cy="551655"/>
        </a:xfrm>
        <a:prstGeom prst="roundRect">
          <a:avLst/>
        </a:prstGeom>
        <a:solidFill>
          <a:schemeClr val="accent5">
            <a:hueOff val="-7321534"/>
            <a:satOff val="23381"/>
            <a:lumOff val="-79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Safe use of insulin in the community</a:t>
          </a:r>
        </a:p>
      </dsp:txBody>
      <dsp:txXfrm>
        <a:off x="26930" y="2544666"/>
        <a:ext cx="9923986" cy="497795"/>
      </dsp:txXfrm>
    </dsp:sp>
    <dsp:sp modelId="{7D71D689-E6E0-4D4A-A884-4AE888CBD734}">
      <dsp:nvSpPr>
        <dsp:cNvPr id="0" name=""/>
        <dsp:cNvSpPr/>
      </dsp:nvSpPr>
      <dsp:spPr>
        <a:xfrm>
          <a:off x="0" y="3135631"/>
          <a:ext cx="9977846" cy="551655"/>
        </a:xfrm>
        <a:prstGeom prst="roundRect">
          <a:avLst/>
        </a:prstGeom>
        <a:solidFill>
          <a:schemeClr val="accent5">
            <a:hueOff val="-9151916"/>
            <a:satOff val="29226"/>
            <a:lumOff val="-99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Delivering the diabetes care processes</a:t>
          </a:r>
        </a:p>
      </dsp:txBody>
      <dsp:txXfrm>
        <a:off x="26930" y="3162561"/>
        <a:ext cx="9923986" cy="497795"/>
      </dsp:txXfrm>
    </dsp:sp>
    <dsp:sp modelId="{455C4076-818A-47CF-AF22-BA52AE687595}">
      <dsp:nvSpPr>
        <dsp:cNvPr id="0" name=""/>
        <dsp:cNvSpPr/>
      </dsp:nvSpPr>
      <dsp:spPr>
        <a:xfrm>
          <a:off x="0" y="3753526"/>
          <a:ext cx="9977846" cy="551655"/>
        </a:xfrm>
        <a:prstGeom prst="roundRect">
          <a:avLst/>
        </a:prstGeom>
        <a:solidFill>
          <a:schemeClr val="accent5">
            <a:hueOff val="-10982300"/>
            <a:satOff val="35071"/>
            <a:lumOff val="-1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Nutrition and more</a:t>
          </a:r>
        </a:p>
      </dsp:txBody>
      <dsp:txXfrm>
        <a:off x="26930" y="3780456"/>
        <a:ext cx="9923986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86718-4C0C-45D6-BFE1-E0F7710A614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9991-22E1-4DDD-B442-5B7A8FB9E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51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51C303-7914-4518-9F00-BB58462E16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31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Mention Somerset- support early day establishing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4C0C-5B80-43B0-A88B-1729BFA88B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48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C8FF64B1-8A1A-4E68-AAD0-CC944249D4B9}" type="slidenum">
              <a:rPr lang="en-GB" smtClean="0"/>
              <a:t>17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C1BFE-3BB7-4AF4-B998-24E045142AB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9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1886-7ABB-649D-4EF8-02CC08BD6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4C833-5F2A-3761-F070-1D62235AE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9A8C-5346-6DD6-DE64-DE8A3E56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A2E-AD9C-4928-85A0-4E7637AE897F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8D627-B110-F745-9DBE-783BC6FB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2FB09-5A9C-E5D0-5C82-C8B99A66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F031-9EFE-4E19-A5FC-93060BE55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1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D918-9371-977E-8446-4581B60C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D80D6-FD42-B20A-35D5-487C0ADC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EF72E-950A-BBF2-3BF5-4F658D21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A2E-AD9C-4928-85A0-4E7637AE897F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8A9B-2D41-F542-0278-8A989CFF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C7823-4DB4-F164-39D6-E1CF3D00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F031-9EFE-4E19-A5FC-93060BE55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4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C61F5-597C-CDD3-9619-1E4E6E72A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7D1EE-B510-1CF8-E0A6-E1195D445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5568-9592-A10D-A824-BCFC0BB7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A2E-AD9C-4928-85A0-4E7637AE897F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93BB7-0134-28D0-6494-540B3ECB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5E5C-5B5E-C332-A116-0AB70DA6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F031-9EFE-4E19-A5FC-93060BE55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4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D622-63FA-0CB7-322B-4C8A0DC2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B657D-D302-D3A7-DD9E-3D8643934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8BE2-0E17-948D-FE34-0AF469FF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A2E-AD9C-4928-85A0-4E7637AE897F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2E98-A350-A942-287E-DA235AA8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C6CF4-6060-D9EA-94ED-D611C8F1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F031-9EFE-4E19-A5FC-93060BE55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42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90C5-EC05-5380-640E-16F917C3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781C6-D006-F9C8-1B30-74C355454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AAFEF-6ED0-8AC8-D945-5D005CD0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A2E-AD9C-4928-85A0-4E7637AE897F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B6BA5-CF07-C1B3-FE28-13D7A448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26DFD-CD80-7528-E591-5182F8E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F031-9EFE-4E19-A5FC-93060BE55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28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58E4-77CC-8A75-2A27-C6751933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49D83-F934-C994-8D38-00EC2D6C1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3F9FC-74E4-DC73-EB83-45984DD1A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9A751-2795-5546-F3A0-3382556C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A2E-AD9C-4928-85A0-4E7637AE897F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E9941-0F2C-79A2-8A02-EED39CD3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36499-9B6D-AF29-D42A-2A15A844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F031-9EFE-4E19-A5FC-93060BE55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74A4-D8CD-B7FA-EEE5-4D461759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D4F45-BF57-DF39-DFC3-BD319410E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BB3BD-D198-25F6-252C-F627FD33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6E227-C563-CDB1-BAD8-0DCE7AEAA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E8729-F53F-6999-1907-E55BF2264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B542F-B5D3-247F-CA85-AE1CC6C2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A2E-AD9C-4928-85A0-4E7637AE897F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B55F4D-B59A-1780-CEC6-7488C56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5F89DD-2DDE-5D09-1CCA-78FD08C8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F031-9EFE-4E19-A5FC-93060BE55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5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B824-A3D0-4D0C-6C05-3094D588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27C79-E102-A0EF-A9FF-1C87BC0C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A2E-AD9C-4928-85A0-4E7637AE897F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72982-359F-9F31-B4E5-9B2111CC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C0263-BCDD-27E0-E455-09F4CC9E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F031-9EFE-4E19-A5FC-93060BE55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6AA6E-EDDB-349B-F42F-5E894BF0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A2E-AD9C-4928-85A0-4E7637AE897F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29CA77-BB3C-B48B-2543-F81C5AE1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198B5-0A1B-6EBF-D26B-95715BE1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F031-9EFE-4E19-A5FC-93060BE55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5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A4FF-7ED1-056F-6245-C9898C1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5406-6AAA-1CFB-D23C-F50ED2585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646A7-7684-B635-4E05-111BE39D6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139D6-460D-3DF3-1B7E-558F8DDF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A2E-AD9C-4928-85A0-4E7637AE897F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CE9DD-9798-5D4A-165A-F7E7B04B8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DD812-9CEA-D611-DA0D-4975E138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F031-9EFE-4E19-A5FC-93060BE55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1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D060-5817-A039-9F04-B59D4B60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09AB6-CC53-025A-F758-4330DB010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57F72-2B86-7BB6-6EF7-CF49EE6DF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C02A0-5B79-B0B1-85A4-EB56C5F6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A2E-AD9C-4928-85A0-4E7637AE897F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745A9-B249-5DBA-2178-0382B8A6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B35A6-92C8-0FAD-FA19-FCC8E52D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F031-9EFE-4E19-A5FC-93060BE55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7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353242-A819-3374-5DF9-D618E13E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92F18-6C0E-6903-00D6-1CF8FF543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A919A-A86F-F3D3-5ED7-3A9DF4091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2FA2E-AD9C-4928-85A0-4E7637AE897F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1F4EF-7929-B5DB-959F-5EBCEC3F4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Somerset Diabetes </a:t>
            </a:r>
            <a:r>
              <a:rPr lang="en-GB" dirty="0" err="1"/>
              <a:t>Rcovery</a:t>
            </a:r>
            <a:r>
              <a:rPr lang="en-GB" dirty="0"/>
              <a:t>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67067-0A32-EB3E-7709-409B832A7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F031-9EFE-4E19-A5FC-93060BE5573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E30AB-D570-4A32-EE0B-92B986B17551}"/>
              </a:ext>
            </a:extLst>
          </p:cNvPr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66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219" y="372140"/>
            <a:ext cx="8284484" cy="193291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The Somerset Integrated </a:t>
            </a:r>
            <a:br>
              <a:rPr lang="en-GB" dirty="0"/>
            </a:br>
            <a:r>
              <a:rPr lang="en-GB" dirty="0"/>
              <a:t>Diabetes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791" y="4552951"/>
            <a:ext cx="10748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a.k.a.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“Helping people to help people with diabetes look after themselves”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791" y="3021053"/>
            <a:ext cx="10656481" cy="145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3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orking together to put diabetes knowledge closer to the person with diabetes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puzzle pieces on a black background&#10;&#10;Description automatically generated">
            <a:extLst>
              <a:ext uri="{FF2B5EF4-FFF2-40B4-BE49-F238E27FC236}">
                <a16:creationId xmlns:a16="http://schemas.microsoft.com/office/drawing/2014/main" id="{A2305944-6BDA-58CF-1016-31BA2B3D6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802" y="377311"/>
            <a:ext cx="1919398" cy="19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1732-CAEC-1C81-09BC-5C072A91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Diabetes - TeamNet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7256FD9F-8BE1-8E42-3568-225E92FAB5A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2996593"/>
              </p:ext>
            </p:extLst>
          </p:nvPr>
        </p:nvGraphicFramePr>
        <p:xfrm>
          <a:off x="836612" y="1690688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844286DA-DFA8-88B2-E50A-801C68ABA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4667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68193A-6905-EC0D-2AF7-CEAA07E75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555" y="4667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F6D5D6E-2217-F290-BA9A-846868AF0D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7"/>
          <a:srcRect l="43645" t="18088" r="4200" b="12170"/>
          <a:stretch/>
        </p:blipFill>
        <p:spPr>
          <a:xfrm>
            <a:off x="6763240" y="1289201"/>
            <a:ext cx="4022784" cy="1729068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B1A8F6-D567-55D9-396F-7CF167100E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714" t="18404" r="4000" b="10282"/>
          <a:stretch/>
        </p:blipFill>
        <p:spPr>
          <a:xfrm>
            <a:off x="6763240" y="3019107"/>
            <a:ext cx="4022784" cy="1763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27E301-2493-4ECF-97CC-5D315F6EBC8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606" t="18402" r="4001" b="5978"/>
          <a:stretch/>
        </p:blipFill>
        <p:spPr>
          <a:xfrm>
            <a:off x="6763240" y="4782732"/>
            <a:ext cx="4022784" cy="186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1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EF88-87C2-6C2D-DF55-BBAF7C22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94520" cy="1325563"/>
          </a:xfrm>
        </p:spPr>
        <p:txBody>
          <a:bodyPr/>
          <a:lstStyle/>
          <a:p>
            <a:r>
              <a:rPr lang="en-GB" dirty="0"/>
              <a:t>Cambridge Diabetes Education Programme (CDEP)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6E2FA7-1CBE-4048-1C5A-90E936E36E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05622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urple figure with many books&#10;&#10;Description automatically generated">
            <a:extLst>
              <a:ext uri="{FF2B5EF4-FFF2-40B4-BE49-F238E27FC236}">
                <a16:creationId xmlns:a16="http://schemas.microsoft.com/office/drawing/2014/main" id="{7B8863CC-CFCC-02FC-7A1C-BF6F34CCC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17" y="219892"/>
            <a:ext cx="1383821" cy="138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0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EF88-87C2-6C2D-DF55-BBAF7C22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94520" cy="1325563"/>
          </a:xfrm>
        </p:spPr>
        <p:txBody>
          <a:bodyPr/>
          <a:lstStyle/>
          <a:p>
            <a:r>
              <a:rPr lang="en-GB" dirty="0"/>
              <a:t>Cambridge Diabetes Education Programme (CDEP)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6E2FA7-1CBE-4048-1C5A-90E936E36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671424"/>
              </p:ext>
            </p:extLst>
          </p:nvPr>
        </p:nvGraphicFramePr>
        <p:xfrm>
          <a:off x="838200" y="1825625"/>
          <a:ext cx="1005622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urple figure with many books&#10;&#10;Description automatically generated">
            <a:extLst>
              <a:ext uri="{FF2B5EF4-FFF2-40B4-BE49-F238E27FC236}">
                <a16:creationId xmlns:a16="http://schemas.microsoft.com/office/drawing/2014/main" id="{7B8863CC-CFCC-02FC-7A1C-BF6F34CCC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17" y="219892"/>
            <a:ext cx="1383821" cy="138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0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D495-E1FF-3A0E-01FC-07805877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E-learning – Essential Topics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BB9143F-1563-7C6F-E055-B25447CDF3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422494"/>
              </p:ext>
            </p:extLst>
          </p:nvPr>
        </p:nvGraphicFramePr>
        <p:xfrm>
          <a:off x="838200" y="1825625"/>
          <a:ext cx="997784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urple figure with many books&#10;&#10;Description automatically generated">
            <a:extLst>
              <a:ext uri="{FF2B5EF4-FFF2-40B4-BE49-F238E27FC236}">
                <a16:creationId xmlns:a16="http://schemas.microsoft.com/office/drawing/2014/main" id="{42B07992-1411-FAF8-EA9F-A26314F28A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17" y="219892"/>
            <a:ext cx="1383821" cy="138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2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5BF90-5FEB-5EB7-98D6-91DDC607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E-learning – CPD Topics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22C6125-00C7-667E-F335-2AA07D6ED1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864248"/>
              </p:ext>
            </p:extLst>
          </p:nvPr>
        </p:nvGraphicFramePr>
        <p:xfrm>
          <a:off x="838200" y="1825625"/>
          <a:ext cx="988640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urple figure with many books&#10;&#10;Description automatically generated">
            <a:extLst>
              <a:ext uri="{FF2B5EF4-FFF2-40B4-BE49-F238E27FC236}">
                <a16:creationId xmlns:a16="http://schemas.microsoft.com/office/drawing/2014/main" id="{E83F91F7-CE3C-7C51-3C96-A40F1EC0A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17" y="219892"/>
            <a:ext cx="1383821" cy="138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1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6089-F497-32E2-7BD6-1DD35C95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Diabetes 10-point training - ASCW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9EFF204-BB88-6D60-83A6-B9601C7FE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6070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urple figure with many books&#10;&#10;Description automatically generated">
            <a:extLst>
              <a:ext uri="{FF2B5EF4-FFF2-40B4-BE49-F238E27FC236}">
                <a16:creationId xmlns:a16="http://schemas.microsoft.com/office/drawing/2014/main" id="{D9F4DB15-90E9-A442-ADC5-4E8BDE6A5D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17" y="219892"/>
            <a:ext cx="1383821" cy="138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09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AC75-F3C2-A07F-E996-0D230773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to CDEP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4C6F93-671D-8B6C-7B39-5DD144CDE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11934"/>
              </p:ext>
            </p:extLst>
          </p:nvPr>
        </p:nvGraphicFramePr>
        <p:xfrm>
          <a:off x="838200" y="1825625"/>
          <a:ext cx="93638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urple figure with many books&#10;&#10;Description automatically generated">
            <a:extLst>
              <a:ext uri="{FF2B5EF4-FFF2-40B4-BE49-F238E27FC236}">
                <a16:creationId xmlns:a16="http://schemas.microsoft.com/office/drawing/2014/main" id="{ECC5C961-5D84-9ED9-47D1-3E3684C8A6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17" y="219892"/>
            <a:ext cx="1383821" cy="138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2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3536-CCFE-484F-A2F5-AB5C89CD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455287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4" name="Content Placeholder 3" descr="Icon&#10;&#10;Description automatically generated">
            <a:extLst>
              <a:ext uri="{FF2B5EF4-FFF2-40B4-BE49-F238E27FC236}">
                <a16:creationId xmlns:a16="http://schemas.microsoft.com/office/drawing/2014/main" id="{64BA4C2B-4C5A-7062-9079-FC1D53E04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1" y="183336"/>
            <a:ext cx="841806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C00000"/>
                </a:solidFill>
              </a:rPr>
              <a:t>“S” </a:t>
            </a:r>
            <a:r>
              <a:rPr lang="en-GB"/>
              <a:t>is for Somerset</a:t>
            </a:r>
            <a:endParaRPr lang="en-GB" b="1" u="sn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62024" y="1326336"/>
            <a:ext cx="10010776" cy="5287625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sz="4000" b="1" i="1" dirty="0">
                <a:solidFill>
                  <a:srgbClr val="C00000"/>
                </a:solidFill>
              </a:rPr>
              <a:t>S</a:t>
            </a:r>
            <a:r>
              <a:rPr lang="en-GB" sz="3200" b="1" dirty="0"/>
              <a:t>top diabetes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Prevention (NDPP) and Remission (T2DR)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GB" sz="4000" b="1" i="1" dirty="0">
                <a:solidFill>
                  <a:srgbClr val="C00000"/>
                </a:solidFill>
              </a:rPr>
              <a:t>S</a:t>
            </a:r>
            <a:r>
              <a:rPr lang="en-GB" sz="3200" b="1" dirty="0"/>
              <a:t>elf-care</a:t>
            </a:r>
            <a:r>
              <a:rPr lang="en-GB" sz="3904" b="1" dirty="0"/>
              <a:t>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GB" sz="4000" b="1" i="1" dirty="0">
                <a:solidFill>
                  <a:srgbClr val="C00000"/>
                </a:solidFill>
              </a:rPr>
              <a:t>S</a:t>
            </a:r>
            <a:r>
              <a:rPr lang="en-GB" sz="3200" b="1" dirty="0"/>
              <a:t>hared decision making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Partnership working between people with diabetes and support team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GB" sz="4000" b="1" i="1" dirty="0">
                <a:solidFill>
                  <a:srgbClr val="C00000"/>
                </a:solidFill>
              </a:rPr>
              <a:t>S</a:t>
            </a:r>
            <a:r>
              <a:rPr lang="en-GB" sz="3200" b="1" dirty="0"/>
              <a:t>eamless pathways of care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Centred around the person with diabetes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Local to the person with diabetes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Easy access to specialists</a:t>
            </a:r>
          </a:p>
          <a:p>
            <a:pPr lvl="1"/>
            <a:endParaRPr lang="en-GB" sz="2327" dirty="0"/>
          </a:p>
        </p:txBody>
      </p:sp>
      <p:pic>
        <p:nvPicPr>
          <p:cNvPr id="5" name="Picture 4" descr="A map of different colors&#10;&#10;Description automatically generated">
            <a:extLst>
              <a:ext uri="{FF2B5EF4-FFF2-40B4-BE49-F238E27FC236}">
                <a16:creationId xmlns:a16="http://schemas.microsoft.com/office/drawing/2014/main" id="{5A12B3D4-3E3C-3F58-4593-10EB499A8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5" b="91193" l="2655" r="93473">
                        <a14:foregroundMark x1="6527" y1="46789" x2="6527" y2="46789"/>
                        <a14:foregroundMark x1="2765" y1="42569" x2="2765" y2="42569"/>
                        <a14:foregroundMark x1="60177" y1="65872" x2="60177" y2="65872"/>
                        <a14:foregroundMark x1="53429" y1="82202" x2="53429" y2="82202"/>
                        <a14:foregroundMark x1="54646" y1="85688" x2="54646" y2="85688"/>
                        <a14:foregroundMark x1="56858" y1="88440" x2="56858" y2="88440"/>
                        <a14:foregroundMark x1="48341" y1="91376" x2="48341" y2="91376"/>
                        <a14:foregroundMark x1="93473" y1="29174" x2="93473" y2="2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13" y="0"/>
            <a:ext cx="3335916" cy="201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3CCA-0B40-4128-B0FF-D4C9BB52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Somerset Diabetes </a:t>
            </a:r>
            <a:r>
              <a:rPr lang="en-US" sz="4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Programmes</a:t>
            </a: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September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43879-467A-4906-A18F-D3AC6C4F7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1" algn="ctr"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1" algn="ctr"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984D742-D954-203B-D3ED-0C2341CDE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223887"/>
              </p:ext>
            </p:extLst>
          </p:nvPr>
        </p:nvGraphicFramePr>
        <p:xfrm>
          <a:off x="582965" y="1335726"/>
          <a:ext cx="10515599" cy="5107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263">
                  <a:extLst>
                    <a:ext uri="{9D8B030D-6E8A-4147-A177-3AD203B41FA5}">
                      <a16:colId xmlns:a16="http://schemas.microsoft.com/office/drawing/2014/main" val="4045437461"/>
                    </a:ext>
                  </a:extLst>
                </a:gridCol>
                <a:gridCol w="4348716">
                  <a:extLst>
                    <a:ext uri="{9D8B030D-6E8A-4147-A177-3AD203B41FA5}">
                      <a16:colId xmlns:a16="http://schemas.microsoft.com/office/drawing/2014/main" val="2525577809"/>
                    </a:ext>
                  </a:extLst>
                </a:gridCol>
                <a:gridCol w="2560620">
                  <a:extLst>
                    <a:ext uri="{9D8B030D-6E8A-4147-A177-3AD203B41FA5}">
                      <a16:colId xmlns:a16="http://schemas.microsoft.com/office/drawing/2014/main" val="2435957592"/>
                    </a:ext>
                  </a:extLst>
                </a:gridCol>
              </a:tblGrid>
              <a:tr h="5009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Programme</a:t>
                      </a:r>
                      <a:endParaRPr lang="en-GB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Project Lead/Project Manager</a:t>
                      </a:r>
                      <a:endParaRPr lang="en-GB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Provider</a:t>
                      </a:r>
                      <a:endParaRPr lang="en-GB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211408"/>
                  </a:ext>
                </a:extLst>
              </a:tr>
              <a:tr h="6884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>
                          <a:effectLst/>
                        </a:rPr>
                        <a:t> Diabetes Prevention Programme (Pre-Diabetes)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Anthea Pryce(ICB), Dulcie Bowditch (</a:t>
                      </a:r>
                      <a:r>
                        <a:rPr lang="en-GB" sz="18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Xyla</a:t>
                      </a:r>
                      <a: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GB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Xyla</a:t>
                      </a:r>
                      <a:endParaRPr lang="en-GB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/>
                </a:tc>
                <a:extLst>
                  <a:ext uri="{0D108BD9-81ED-4DB2-BD59-A6C34878D82A}">
                    <a16:rowId xmlns:a16="http://schemas.microsoft.com/office/drawing/2014/main" val="3365629219"/>
                  </a:ext>
                </a:extLst>
              </a:tr>
              <a:tr h="23009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</a:rPr>
                        <a:t> Diabetes Recovery Programme</a:t>
                      </a:r>
                      <a:br>
                        <a:rPr lang="en-GB" sz="1800" u="none" strike="noStrike" dirty="0">
                          <a:effectLst/>
                        </a:rPr>
                      </a:br>
                      <a:br>
                        <a:rPr lang="en-GB" sz="1800" u="none" strike="noStrike" dirty="0">
                          <a:effectLst/>
                        </a:rPr>
                      </a:br>
                      <a:r>
                        <a:rPr lang="en-GB" sz="1800" u="none" strike="noStrike" dirty="0">
                          <a:effectLst/>
                        </a:rPr>
                        <a:t>               - Risk Stratification</a:t>
                      </a:r>
                      <a:br>
                        <a:rPr lang="en-GB" sz="1800" u="none" strike="noStrike" dirty="0">
                          <a:effectLst/>
                        </a:rPr>
                      </a:br>
                      <a:br>
                        <a:rPr lang="en-GB" sz="1800" u="none" strike="noStrike" dirty="0">
                          <a:effectLst/>
                        </a:rPr>
                      </a:br>
                      <a:r>
                        <a:rPr lang="en-GB" sz="1800" u="none" strike="noStrike" dirty="0">
                          <a:effectLst/>
                        </a:rPr>
                        <a:t>               - Digital Diabetes</a:t>
                      </a:r>
                      <a:br>
                        <a:rPr lang="en-GB" sz="1800" u="none" strike="noStrike" dirty="0">
                          <a:effectLst/>
                        </a:rPr>
                      </a:br>
                      <a:br>
                        <a:rPr lang="en-GB" sz="1800" u="none" strike="noStrike" dirty="0">
                          <a:effectLst/>
                        </a:rPr>
                      </a:br>
                      <a:r>
                        <a:rPr lang="en-GB" sz="1800" u="none" strike="noStrike" dirty="0">
                          <a:effectLst/>
                        </a:rPr>
                        <a:t>             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James Loder (SPH, Programme Manager)</a:t>
                      </a:r>
                      <a:b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b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Karen Anderson (SPH, Project Manager)</a:t>
                      </a:r>
                      <a:b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b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Karen Baker (SPH, Project Manager)</a:t>
                      </a:r>
                      <a:b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b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Stuart Fisher (MWDH, Project Manager)</a:t>
                      </a:r>
                      <a:endParaRPr lang="en-GB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MyWay</a:t>
                      </a:r>
                      <a: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Digital Health</a:t>
                      </a:r>
                      <a:endParaRPr lang="en-GB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/>
                </a:tc>
                <a:extLst>
                  <a:ext uri="{0D108BD9-81ED-4DB2-BD59-A6C34878D82A}">
                    <a16:rowId xmlns:a16="http://schemas.microsoft.com/office/drawing/2014/main" val="2747801605"/>
                  </a:ext>
                </a:extLst>
              </a:tr>
              <a:tr h="55144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Type 2 Diabetes Path to Remission Programme (T2DR)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153" marR="11153" marT="11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Lesley Harper (ICB)</a:t>
                      </a:r>
                      <a:endParaRPr lang="en-GB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Momenta</a:t>
                      </a:r>
                      <a:endParaRPr lang="en-GB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/>
                </a:tc>
                <a:extLst>
                  <a:ext uri="{0D108BD9-81ED-4DB2-BD59-A6C34878D82A}">
                    <a16:rowId xmlns:a16="http://schemas.microsoft.com/office/drawing/2014/main" val="1889199754"/>
                  </a:ext>
                </a:extLst>
              </a:tr>
              <a:tr h="4974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</a:rPr>
                        <a:t> Structured Education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Lesley Harper (ICB)</a:t>
                      </a:r>
                      <a:endParaRPr lang="en-GB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DESMOND</a:t>
                      </a:r>
                      <a:endParaRPr lang="en-GB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/>
                </a:tc>
                <a:extLst>
                  <a:ext uri="{0D108BD9-81ED-4DB2-BD59-A6C34878D82A}">
                    <a16:rowId xmlns:a16="http://schemas.microsoft.com/office/drawing/2014/main" val="850252697"/>
                  </a:ext>
                </a:extLst>
              </a:tr>
              <a:tr h="5009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</a:rPr>
                        <a:t> Peri-Operative Programme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Louise Lewis (SFT)</a:t>
                      </a:r>
                      <a:endParaRPr lang="en-GB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Somerset Foundation    Trust</a:t>
                      </a:r>
                      <a:endParaRPr lang="en-GB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53" marR="11153" marT="11153" marB="0" anchor="ctr"/>
                </a:tc>
                <a:extLst>
                  <a:ext uri="{0D108BD9-81ED-4DB2-BD59-A6C34878D82A}">
                    <a16:rowId xmlns:a16="http://schemas.microsoft.com/office/drawing/2014/main" val="277327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32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1732-CAEC-1C81-09BC-5C072A91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31102" cy="1325563"/>
          </a:xfrm>
        </p:spPr>
        <p:txBody>
          <a:bodyPr/>
          <a:lstStyle/>
          <a:p>
            <a:r>
              <a:rPr lang="en-GB" dirty="0"/>
              <a:t>NHS Diabetes Prevention Programme (NDPP)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D4D06F-C4F8-87C7-1A10-8C5E357DA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700859"/>
              </p:ext>
            </p:extLst>
          </p:nvPr>
        </p:nvGraphicFramePr>
        <p:xfrm>
          <a:off x="838200" y="1825625"/>
          <a:ext cx="10102702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green line drawing of a hand&#10;&#10;Description automatically generated">
            <a:extLst>
              <a:ext uri="{FF2B5EF4-FFF2-40B4-BE49-F238E27FC236}">
                <a16:creationId xmlns:a16="http://schemas.microsoft.com/office/drawing/2014/main" id="{3188E7CA-6EA4-C071-5982-CEE18C0401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29" y="305653"/>
            <a:ext cx="1385036" cy="13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1732-CAEC-1C81-09BC-5C072A91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54386" cy="1325563"/>
          </a:xfrm>
        </p:spPr>
        <p:txBody>
          <a:bodyPr/>
          <a:lstStyle/>
          <a:p>
            <a:r>
              <a:rPr lang="en-GB" dirty="0"/>
              <a:t>NHS Diabetes Prevention Programme (NDPP)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0769EF-691B-A71F-74F9-60DA924260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956986"/>
              </p:ext>
            </p:extLst>
          </p:nvPr>
        </p:nvGraphicFramePr>
        <p:xfrm>
          <a:off x="838200" y="1825625"/>
          <a:ext cx="10222465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green line drawing of a hand&#10;&#10;Description automatically generated">
            <a:extLst>
              <a:ext uri="{FF2B5EF4-FFF2-40B4-BE49-F238E27FC236}">
                <a16:creationId xmlns:a16="http://schemas.microsoft.com/office/drawing/2014/main" id="{46AEE4E1-3701-CE84-2FCC-6E2D3A0095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29" y="305653"/>
            <a:ext cx="1385036" cy="13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3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1732-CAEC-1C81-09BC-5C072A91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Diabetes Recovery Programme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5FD7BEA-3F4B-5250-C829-12C16FFED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376364"/>
              </p:ext>
            </p:extLst>
          </p:nvPr>
        </p:nvGraphicFramePr>
        <p:xfrm>
          <a:off x="838200" y="1825625"/>
          <a:ext cx="1010847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yellow outline of a hand holding a first aid kit&#10;&#10;Description automatically generated">
            <a:extLst>
              <a:ext uri="{FF2B5EF4-FFF2-40B4-BE49-F238E27FC236}">
                <a16:creationId xmlns:a16="http://schemas.microsoft.com/office/drawing/2014/main" id="{806294FB-4ED5-3AF2-9817-D14F2E1D17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856" y="160400"/>
            <a:ext cx="1773865" cy="17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1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1732-CAEC-1C81-09BC-5C072A91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Diabetes Recovery Programme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7A2246-9CEB-44B6-05C2-F20E09B1D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977798"/>
              </p:ext>
            </p:extLst>
          </p:nvPr>
        </p:nvGraphicFramePr>
        <p:xfrm>
          <a:off x="838200" y="1825625"/>
          <a:ext cx="1012153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yellow outline of a hand holding a first aid kit&#10;&#10;Description automatically generated">
            <a:extLst>
              <a:ext uri="{FF2B5EF4-FFF2-40B4-BE49-F238E27FC236}">
                <a16:creationId xmlns:a16="http://schemas.microsoft.com/office/drawing/2014/main" id="{397B8AFC-66ED-2442-0A2A-8AD431CA41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856" y="160400"/>
            <a:ext cx="1773865" cy="17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3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1732-CAEC-1C81-09BC-5C072A91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Diabetes - </a:t>
            </a:r>
            <a:r>
              <a:rPr lang="en-GB" dirty="0" err="1"/>
              <a:t>MyWay</a:t>
            </a:r>
            <a:r>
              <a:rPr lang="en-GB" dirty="0"/>
              <a:t> Diabetes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A57C864-4EAA-527A-AC81-D7AA8596B4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516966"/>
              </p:ext>
            </p:extLst>
          </p:nvPr>
        </p:nvGraphicFramePr>
        <p:xfrm>
          <a:off x="838200" y="1825624"/>
          <a:ext cx="10134600" cy="477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5EFDC6E-C10B-F1C4-3551-39C12A4635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4994" y="365125"/>
            <a:ext cx="1475317" cy="147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7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149C1622-7E44-6742-BA1C-74E25C0B7103}"/>
              </a:ext>
            </a:extLst>
          </p:cNvPr>
          <p:cNvSpPr txBox="1"/>
          <p:nvPr/>
        </p:nvSpPr>
        <p:spPr>
          <a:xfrm>
            <a:off x="2719388" y="981075"/>
            <a:ext cx="1852612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250" b="1">
                <a:solidFill>
                  <a:prstClr val="white"/>
                </a:solidFill>
                <a:latin typeface="Open Sans"/>
                <a:ea typeface="MS PGothic" panose="020B0600070205080204" pitchFamily="34" charset="-128"/>
              </a:rPr>
              <a:t>For Patients</a:t>
            </a:r>
          </a:p>
        </p:txBody>
      </p:sp>
      <p:grpSp>
        <p:nvGrpSpPr>
          <p:cNvPr id="24579" name="Group 7"/>
          <p:cNvGrpSpPr>
            <a:grpSpLocks/>
          </p:cNvGrpSpPr>
          <p:nvPr/>
        </p:nvGrpSpPr>
        <p:grpSpPr bwMode="auto">
          <a:xfrm>
            <a:off x="839644" y="1216094"/>
            <a:ext cx="6056313" cy="3406775"/>
            <a:chOff x="5010616" y="1542493"/>
            <a:chExt cx="4137899" cy="2643618"/>
          </a:xfrm>
        </p:grpSpPr>
        <p:pic>
          <p:nvPicPr>
            <p:cNvPr id="24582" name="Picture 9" descr="A picture containing text, indoor, electronics, screenshot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616" y="1967965"/>
              <a:ext cx="4137899" cy="22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11" descr="Icon&#10;&#10;Description automatically generate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239" y="1542493"/>
              <a:ext cx="3305345" cy="425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17C81B-AFB1-A344-ABC4-C9F97B2EB9A9}"/>
              </a:ext>
            </a:extLst>
          </p:cNvPr>
          <p:cNvSpPr txBox="1"/>
          <p:nvPr/>
        </p:nvSpPr>
        <p:spPr>
          <a:xfrm>
            <a:off x="7333673" y="2518885"/>
            <a:ext cx="36233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800" dirty="0">
                <a:solidFill>
                  <a:srgbClr val="000000"/>
                </a:solidFill>
                <a:latin typeface="Open Sans"/>
                <a:ea typeface="MS PGothic" panose="020B0600070205080204" pitchFamily="34" charset="-128"/>
              </a:rPr>
              <a:t>Live in SOMERSET since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9C1622-7E44-6742-BA1C-74E25C0B7103}"/>
              </a:ext>
            </a:extLst>
          </p:cNvPr>
          <p:cNvSpPr txBox="1"/>
          <p:nvPr/>
        </p:nvSpPr>
        <p:spPr>
          <a:xfrm>
            <a:off x="1982728" y="166688"/>
            <a:ext cx="474040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white"/>
                </a:solidFill>
                <a:latin typeface="Open Sans"/>
                <a:ea typeface="MS PGothic" panose="020B0600070205080204" pitchFamily="34" charset="-128"/>
              </a:rPr>
              <a:t>For people with Diabetes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9644" y="4721821"/>
            <a:ext cx="101173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≈ 10,500 people with diabetes registered</a:t>
            </a:r>
          </a:p>
          <a:p>
            <a:pPr algn="ctr"/>
            <a:r>
              <a:rPr lang="en-GB" sz="3200" dirty="0"/>
              <a:t>= almost </a:t>
            </a:r>
            <a:r>
              <a:rPr lang="en-GB" sz="3200" b="1" dirty="0"/>
              <a:t>1 in 3 people</a:t>
            </a:r>
            <a:r>
              <a:rPr lang="en-GB" sz="3200" dirty="0"/>
              <a:t> with Diabetes in Somerset</a:t>
            </a:r>
          </a:p>
          <a:p>
            <a:pPr algn="ctr"/>
            <a:r>
              <a:rPr lang="en-GB" sz="3200" dirty="0"/>
              <a:t>Improves self-management, delays and reduces long term risk of complications.</a:t>
            </a:r>
          </a:p>
        </p:txBody>
      </p:sp>
    </p:spTree>
    <p:extLst>
      <p:ext uri="{BB962C8B-B14F-4D97-AF65-F5344CB8AC3E}">
        <p14:creationId xmlns:p14="http://schemas.microsoft.com/office/powerpoint/2010/main" val="59622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PPt Colours">
      <a:dk1>
        <a:srgbClr val="005EB8"/>
      </a:dk1>
      <a:lt1>
        <a:srgbClr val="E8EDEE"/>
      </a:lt1>
      <a:dk2>
        <a:srgbClr val="425563"/>
      </a:dk2>
      <a:lt2>
        <a:srgbClr val="231F20"/>
      </a:lt2>
      <a:accent1>
        <a:srgbClr val="FFFFFF"/>
      </a:accent1>
      <a:accent2>
        <a:srgbClr val="78BE20"/>
      </a:accent2>
      <a:accent3>
        <a:srgbClr val="00A499"/>
      </a:accent3>
      <a:accent4>
        <a:srgbClr val="ED8B00"/>
      </a:accent4>
      <a:accent5>
        <a:srgbClr val="AE2573"/>
      </a:accent5>
      <a:accent6>
        <a:srgbClr val="009639"/>
      </a:accent6>
      <a:hlink>
        <a:srgbClr val="0072CE"/>
      </a:hlink>
      <a:folHlink>
        <a:srgbClr val="3300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1182</Words>
  <Application>Microsoft Office PowerPoint</Application>
  <PresentationFormat>Widescreen</PresentationFormat>
  <Paragraphs>151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Open Sans</vt:lpstr>
      <vt:lpstr>Office Theme</vt:lpstr>
      <vt:lpstr>The Somerset Integrated  Diabetes Service</vt:lpstr>
      <vt:lpstr>“S” is for Somerset</vt:lpstr>
      <vt:lpstr>Somerset Diabetes Programmes – September 2023</vt:lpstr>
      <vt:lpstr>NHS Diabetes Prevention Programme (NDPP)</vt:lpstr>
      <vt:lpstr>NHS Diabetes Prevention Programme (NDPP)</vt:lpstr>
      <vt:lpstr>Diabetes Recovery Programme</vt:lpstr>
      <vt:lpstr>Diabetes Recovery Programme</vt:lpstr>
      <vt:lpstr>Digital Diabetes - MyWay Diabetes</vt:lpstr>
      <vt:lpstr>PowerPoint Presentation</vt:lpstr>
      <vt:lpstr>Digital Diabetes - TeamNet</vt:lpstr>
      <vt:lpstr>Cambridge Diabetes Education Programme (CDEP)</vt:lpstr>
      <vt:lpstr>Cambridge Diabetes Education Programme (CDEP)</vt:lpstr>
      <vt:lpstr>E-learning – Essential Topics</vt:lpstr>
      <vt:lpstr>E-learning – CPD Topics</vt:lpstr>
      <vt:lpstr>Diabetes 10-point training - ASCW</vt:lpstr>
      <vt:lpstr>Access to CDEP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Somerset Diabetes Programmes – February 2023</dc:title>
  <dc:creator>LODER, James (VINE SURGERY PARTNERSHIP)</dc:creator>
  <cp:lastModifiedBy>LODER, James (VINE SURGERY PARTNERSHIP)</cp:lastModifiedBy>
  <cp:revision>23</cp:revision>
  <dcterms:created xsi:type="dcterms:W3CDTF">2023-02-18T18:31:22Z</dcterms:created>
  <dcterms:modified xsi:type="dcterms:W3CDTF">2023-09-05T10:45:35Z</dcterms:modified>
</cp:coreProperties>
</file>