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5" r:id="rId2"/>
    <p:sldId id="276" r:id="rId3"/>
    <p:sldId id="295" r:id="rId4"/>
    <p:sldId id="302" r:id="rId5"/>
    <p:sldId id="303" r:id="rId6"/>
    <p:sldId id="290" r:id="rId7"/>
    <p:sldId id="279" r:id="rId8"/>
    <p:sldId id="301" r:id="rId9"/>
    <p:sldId id="292" r:id="rId10"/>
    <p:sldId id="353" r:id="rId11"/>
    <p:sldId id="264" r:id="rId12"/>
    <p:sldId id="281" r:id="rId13"/>
    <p:sldId id="265" r:id="rId14"/>
    <p:sldId id="293" r:id="rId15"/>
    <p:sldId id="268" r:id="rId16"/>
    <p:sldId id="354" r:id="rId17"/>
    <p:sldId id="355" r:id="rId18"/>
    <p:sldId id="280" r:id="rId19"/>
    <p:sldId id="266" r:id="rId20"/>
    <p:sldId id="294" r:id="rId21"/>
    <p:sldId id="270" r:id="rId22"/>
    <p:sldId id="357" r:id="rId23"/>
    <p:sldId id="343" r:id="rId24"/>
    <p:sldId id="285" r:id="rId25"/>
    <p:sldId id="273" r:id="rId26"/>
    <p:sldId id="356" r:id="rId27"/>
    <p:sldId id="259" r:id="rId28"/>
    <p:sldId id="296" r:id="rId29"/>
    <p:sldId id="27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dith Glide" initials="JG"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9064" autoAdjust="0"/>
  </p:normalViewPr>
  <p:slideViewPr>
    <p:cSldViewPr snapToGrid="0">
      <p:cViewPr varScale="1">
        <p:scale>
          <a:sx n="72" d="100"/>
          <a:sy n="72" d="100"/>
        </p:scale>
        <p:origin x="66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C8059E-8EDB-40CD-9F50-BF4236214C72}"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B432EA42-7842-42D9-B073-3194E0B6AB06}">
      <dgm:prSet phldrT="[Text]"/>
      <dgm:spPr>
        <a:solidFill>
          <a:schemeClr val="bg1">
            <a:lumMod val="50000"/>
          </a:schemeClr>
        </a:solidFill>
      </dgm:spPr>
      <dgm:t>
        <a:bodyPr/>
        <a:lstStyle/>
        <a:p>
          <a:r>
            <a:rPr lang="en-GB" dirty="0"/>
            <a:t>Recognise Soft Signs</a:t>
          </a:r>
        </a:p>
      </dgm:t>
    </dgm:pt>
    <dgm:pt modelId="{60141408-228C-4C13-9B4B-4D3B4A44809E}" type="parTrans" cxnId="{ACBFFDD9-4B3F-4EC1-9576-148FA02BB58D}">
      <dgm:prSet/>
      <dgm:spPr/>
      <dgm:t>
        <a:bodyPr/>
        <a:lstStyle/>
        <a:p>
          <a:endParaRPr lang="en-GB"/>
        </a:p>
      </dgm:t>
    </dgm:pt>
    <dgm:pt modelId="{25EE4265-A34D-4744-AF81-7D918DEB68E1}" type="sibTrans" cxnId="{ACBFFDD9-4B3F-4EC1-9576-148FA02BB58D}">
      <dgm:prSet/>
      <dgm:spPr/>
      <dgm:t>
        <a:bodyPr/>
        <a:lstStyle/>
        <a:p>
          <a:endParaRPr lang="en-GB"/>
        </a:p>
      </dgm:t>
    </dgm:pt>
    <dgm:pt modelId="{D892E5AB-EF82-46FE-B7C3-FE7A78E3FEC4}">
      <dgm:prSet phldrT="[Text]"/>
      <dgm:spPr>
        <a:solidFill>
          <a:schemeClr val="tx2"/>
        </a:solidFill>
      </dgm:spPr>
      <dgm:t>
        <a:bodyPr/>
        <a:lstStyle/>
        <a:p>
          <a:r>
            <a:rPr lang="en-GB" dirty="0"/>
            <a:t>Take observations</a:t>
          </a:r>
        </a:p>
      </dgm:t>
    </dgm:pt>
    <dgm:pt modelId="{E4CA80B5-EA9D-4182-B1F5-746986021CC5}" type="parTrans" cxnId="{8BCA43E1-15C0-4AD1-B80C-7CC3F11CF06D}">
      <dgm:prSet/>
      <dgm:spPr/>
      <dgm:t>
        <a:bodyPr/>
        <a:lstStyle/>
        <a:p>
          <a:endParaRPr lang="en-GB"/>
        </a:p>
      </dgm:t>
    </dgm:pt>
    <dgm:pt modelId="{5F0E892E-3922-4D26-B665-54C3C3CAA808}" type="sibTrans" cxnId="{8BCA43E1-15C0-4AD1-B80C-7CC3F11CF06D}">
      <dgm:prSet/>
      <dgm:spPr/>
      <dgm:t>
        <a:bodyPr/>
        <a:lstStyle/>
        <a:p>
          <a:endParaRPr lang="en-GB"/>
        </a:p>
      </dgm:t>
    </dgm:pt>
    <dgm:pt modelId="{0EA745E3-60F9-431E-99E2-7B0128AAF7BA}">
      <dgm:prSet phldrT="[Text]"/>
      <dgm:spPr>
        <a:solidFill>
          <a:schemeClr val="tx2"/>
        </a:solidFill>
      </dgm:spPr>
      <dgm:t>
        <a:bodyPr/>
        <a:lstStyle/>
        <a:p>
          <a:r>
            <a:rPr lang="en-GB" dirty="0"/>
            <a:t>Calculate NEWS</a:t>
          </a:r>
        </a:p>
      </dgm:t>
    </dgm:pt>
    <dgm:pt modelId="{BAD7F5A7-B680-424D-8C6A-57D6591B0D71}" type="parTrans" cxnId="{BE3D6166-6AC5-437F-B916-DC744E163865}">
      <dgm:prSet/>
      <dgm:spPr/>
      <dgm:t>
        <a:bodyPr/>
        <a:lstStyle/>
        <a:p>
          <a:endParaRPr lang="en-GB"/>
        </a:p>
      </dgm:t>
    </dgm:pt>
    <dgm:pt modelId="{8AD6C89B-F1FA-4436-B547-AA483AD1489B}" type="sibTrans" cxnId="{BE3D6166-6AC5-437F-B916-DC744E163865}">
      <dgm:prSet/>
      <dgm:spPr/>
      <dgm:t>
        <a:bodyPr/>
        <a:lstStyle/>
        <a:p>
          <a:endParaRPr lang="en-GB"/>
        </a:p>
      </dgm:t>
    </dgm:pt>
    <dgm:pt modelId="{7725E4A8-9584-48D2-BF20-96656EE62F2E}">
      <dgm:prSet phldrT="[Text]"/>
      <dgm:spPr>
        <a:solidFill>
          <a:srgbClr val="FF0000"/>
        </a:solidFill>
      </dgm:spPr>
      <dgm:t>
        <a:bodyPr/>
        <a:lstStyle/>
        <a:p>
          <a:r>
            <a:rPr lang="en-GB" dirty="0"/>
            <a:t>Escalate using Escalation Tool</a:t>
          </a:r>
        </a:p>
      </dgm:t>
    </dgm:pt>
    <dgm:pt modelId="{44C2BD34-BE6A-47C1-BCAF-0F791FDFE878}" type="parTrans" cxnId="{E8FD4E4B-24A3-4CCA-AADA-F37ABC09A2A3}">
      <dgm:prSet/>
      <dgm:spPr/>
      <dgm:t>
        <a:bodyPr/>
        <a:lstStyle/>
        <a:p>
          <a:endParaRPr lang="en-GB"/>
        </a:p>
      </dgm:t>
    </dgm:pt>
    <dgm:pt modelId="{37992991-4D4F-427B-A326-325633021658}" type="sibTrans" cxnId="{E8FD4E4B-24A3-4CCA-AADA-F37ABC09A2A3}">
      <dgm:prSet/>
      <dgm:spPr/>
      <dgm:t>
        <a:bodyPr/>
        <a:lstStyle/>
        <a:p>
          <a:endParaRPr lang="en-GB"/>
        </a:p>
      </dgm:t>
    </dgm:pt>
    <dgm:pt modelId="{ECB38104-E9FF-4ECC-8B38-488E5E97F824}">
      <dgm:prSet phldrT="[Text]"/>
      <dgm:spPr>
        <a:solidFill>
          <a:srgbClr val="FF0000"/>
        </a:solidFill>
      </dgm:spPr>
      <dgm:t>
        <a:bodyPr/>
        <a:lstStyle/>
        <a:p>
          <a:r>
            <a:rPr lang="en-GB" dirty="0"/>
            <a:t>Communicate using </a:t>
          </a:r>
          <a:r>
            <a:rPr lang="en-GB" dirty="0" err="1"/>
            <a:t>SBARD</a:t>
          </a:r>
          <a:endParaRPr lang="en-GB" dirty="0"/>
        </a:p>
      </dgm:t>
    </dgm:pt>
    <dgm:pt modelId="{67A722DC-3C8F-4EB0-83B8-7435D5DEEFD2}" type="parTrans" cxnId="{0945460C-8DAC-4388-9E86-CFBD1D4DC539}">
      <dgm:prSet/>
      <dgm:spPr/>
      <dgm:t>
        <a:bodyPr/>
        <a:lstStyle/>
        <a:p>
          <a:endParaRPr lang="en-GB"/>
        </a:p>
      </dgm:t>
    </dgm:pt>
    <dgm:pt modelId="{590606E4-82F5-4FD5-89FD-E6C6F443B4FD}" type="sibTrans" cxnId="{0945460C-8DAC-4388-9E86-CFBD1D4DC539}">
      <dgm:prSet/>
      <dgm:spPr/>
      <dgm:t>
        <a:bodyPr/>
        <a:lstStyle/>
        <a:p>
          <a:endParaRPr lang="en-GB"/>
        </a:p>
      </dgm:t>
    </dgm:pt>
    <dgm:pt modelId="{E65891E5-1977-4374-841D-2402C8BD6F80}" type="pres">
      <dgm:prSet presAssocID="{C7C8059E-8EDB-40CD-9F50-BF4236214C72}" presName="cycle" presStyleCnt="0">
        <dgm:presLayoutVars>
          <dgm:dir/>
          <dgm:resizeHandles val="exact"/>
        </dgm:presLayoutVars>
      </dgm:prSet>
      <dgm:spPr/>
    </dgm:pt>
    <dgm:pt modelId="{AD09025D-EFB6-4C67-955F-D806511ED860}" type="pres">
      <dgm:prSet presAssocID="{B432EA42-7842-42D9-B073-3194E0B6AB06}" presName="node" presStyleLbl="node1" presStyleIdx="0" presStyleCnt="5">
        <dgm:presLayoutVars>
          <dgm:bulletEnabled val="1"/>
        </dgm:presLayoutVars>
      </dgm:prSet>
      <dgm:spPr/>
    </dgm:pt>
    <dgm:pt modelId="{A22AE136-758E-4C0F-8DC6-3042F40A7D11}" type="pres">
      <dgm:prSet presAssocID="{B432EA42-7842-42D9-B073-3194E0B6AB06}" presName="spNode" presStyleCnt="0"/>
      <dgm:spPr/>
    </dgm:pt>
    <dgm:pt modelId="{B381A977-503C-44C5-B3B5-195591FB116A}" type="pres">
      <dgm:prSet presAssocID="{25EE4265-A34D-4744-AF81-7D918DEB68E1}" presName="sibTrans" presStyleLbl="sibTrans1D1" presStyleIdx="0" presStyleCnt="5"/>
      <dgm:spPr/>
    </dgm:pt>
    <dgm:pt modelId="{2E02CCE6-6212-4C1A-86EA-E7992E6EF06F}" type="pres">
      <dgm:prSet presAssocID="{D892E5AB-EF82-46FE-B7C3-FE7A78E3FEC4}" presName="node" presStyleLbl="node1" presStyleIdx="1" presStyleCnt="5">
        <dgm:presLayoutVars>
          <dgm:bulletEnabled val="1"/>
        </dgm:presLayoutVars>
      </dgm:prSet>
      <dgm:spPr/>
    </dgm:pt>
    <dgm:pt modelId="{1F23B844-15F6-4131-A710-8405BBF42292}" type="pres">
      <dgm:prSet presAssocID="{D892E5AB-EF82-46FE-B7C3-FE7A78E3FEC4}" presName="spNode" presStyleCnt="0"/>
      <dgm:spPr/>
    </dgm:pt>
    <dgm:pt modelId="{6E9F1724-106F-41DB-A154-D843DE361D7A}" type="pres">
      <dgm:prSet presAssocID="{5F0E892E-3922-4D26-B665-54C3C3CAA808}" presName="sibTrans" presStyleLbl="sibTrans1D1" presStyleIdx="1" presStyleCnt="5"/>
      <dgm:spPr/>
    </dgm:pt>
    <dgm:pt modelId="{788A39B1-4804-476F-A094-72C26915F2A6}" type="pres">
      <dgm:prSet presAssocID="{0EA745E3-60F9-431E-99E2-7B0128AAF7BA}" presName="node" presStyleLbl="node1" presStyleIdx="2" presStyleCnt="5">
        <dgm:presLayoutVars>
          <dgm:bulletEnabled val="1"/>
        </dgm:presLayoutVars>
      </dgm:prSet>
      <dgm:spPr/>
    </dgm:pt>
    <dgm:pt modelId="{6C1980B0-E1E8-400E-8D36-1C16C2D8FCE4}" type="pres">
      <dgm:prSet presAssocID="{0EA745E3-60F9-431E-99E2-7B0128AAF7BA}" presName="spNode" presStyleCnt="0"/>
      <dgm:spPr/>
    </dgm:pt>
    <dgm:pt modelId="{58550E4E-BF74-49A7-AA24-2C30C31999FE}" type="pres">
      <dgm:prSet presAssocID="{8AD6C89B-F1FA-4436-B547-AA483AD1489B}" presName="sibTrans" presStyleLbl="sibTrans1D1" presStyleIdx="2" presStyleCnt="5"/>
      <dgm:spPr/>
    </dgm:pt>
    <dgm:pt modelId="{9A6CBF6F-5132-42D2-B918-2E1E5C6A6E75}" type="pres">
      <dgm:prSet presAssocID="{7725E4A8-9584-48D2-BF20-96656EE62F2E}" presName="node" presStyleLbl="node1" presStyleIdx="3" presStyleCnt="5">
        <dgm:presLayoutVars>
          <dgm:bulletEnabled val="1"/>
        </dgm:presLayoutVars>
      </dgm:prSet>
      <dgm:spPr/>
    </dgm:pt>
    <dgm:pt modelId="{0E2D2C6F-D4A1-4222-A803-80DE122698EB}" type="pres">
      <dgm:prSet presAssocID="{7725E4A8-9584-48D2-BF20-96656EE62F2E}" presName="spNode" presStyleCnt="0"/>
      <dgm:spPr/>
    </dgm:pt>
    <dgm:pt modelId="{5E88134A-3CA2-45C5-B50E-798EA04AC505}" type="pres">
      <dgm:prSet presAssocID="{37992991-4D4F-427B-A326-325633021658}" presName="sibTrans" presStyleLbl="sibTrans1D1" presStyleIdx="3" presStyleCnt="5"/>
      <dgm:spPr/>
    </dgm:pt>
    <dgm:pt modelId="{3B7A015E-4CDC-4B7B-BB51-6D3AD5DB7B90}" type="pres">
      <dgm:prSet presAssocID="{ECB38104-E9FF-4ECC-8B38-488E5E97F824}" presName="node" presStyleLbl="node1" presStyleIdx="4" presStyleCnt="5">
        <dgm:presLayoutVars>
          <dgm:bulletEnabled val="1"/>
        </dgm:presLayoutVars>
      </dgm:prSet>
      <dgm:spPr/>
    </dgm:pt>
    <dgm:pt modelId="{2E872A7D-EBEC-4ACD-A44C-38DEA068A557}" type="pres">
      <dgm:prSet presAssocID="{ECB38104-E9FF-4ECC-8B38-488E5E97F824}" presName="spNode" presStyleCnt="0"/>
      <dgm:spPr/>
    </dgm:pt>
    <dgm:pt modelId="{EA731AD8-3544-4787-80E4-BD7ECCE0F96D}" type="pres">
      <dgm:prSet presAssocID="{590606E4-82F5-4FD5-89FD-E6C6F443B4FD}" presName="sibTrans" presStyleLbl="sibTrans1D1" presStyleIdx="4" presStyleCnt="5"/>
      <dgm:spPr/>
    </dgm:pt>
  </dgm:ptLst>
  <dgm:cxnLst>
    <dgm:cxn modelId="{0945460C-8DAC-4388-9E86-CFBD1D4DC539}" srcId="{C7C8059E-8EDB-40CD-9F50-BF4236214C72}" destId="{ECB38104-E9FF-4ECC-8B38-488E5E97F824}" srcOrd="4" destOrd="0" parTransId="{67A722DC-3C8F-4EB0-83B8-7435D5DEEFD2}" sibTransId="{590606E4-82F5-4FD5-89FD-E6C6F443B4FD}"/>
    <dgm:cxn modelId="{015CB210-1A4F-47BA-874B-0AFE801C290A}" type="presOf" srcId="{0EA745E3-60F9-431E-99E2-7B0128AAF7BA}" destId="{788A39B1-4804-476F-A094-72C26915F2A6}" srcOrd="0" destOrd="0" presId="urn:microsoft.com/office/officeart/2005/8/layout/cycle5"/>
    <dgm:cxn modelId="{D52C6421-0346-47F3-A9B9-A49F38C695C2}" type="presOf" srcId="{7725E4A8-9584-48D2-BF20-96656EE62F2E}" destId="{9A6CBF6F-5132-42D2-B918-2E1E5C6A6E75}" srcOrd="0" destOrd="0" presId="urn:microsoft.com/office/officeart/2005/8/layout/cycle5"/>
    <dgm:cxn modelId="{1D2C4E2B-E4C0-45FE-9550-170067AA7C73}" type="presOf" srcId="{D892E5AB-EF82-46FE-B7C3-FE7A78E3FEC4}" destId="{2E02CCE6-6212-4C1A-86EA-E7992E6EF06F}" srcOrd="0" destOrd="0" presId="urn:microsoft.com/office/officeart/2005/8/layout/cycle5"/>
    <dgm:cxn modelId="{BE3D6166-6AC5-437F-B916-DC744E163865}" srcId="{C7C8059E-8EDB-40CD-9F50-BF4236214C72}" destId="{0EA745E3-60F9-431E-99E2-7B0128AAF7BA}" srcOrd="2" destOrd="0" parTransId="{BAD7F5A7-B680-424D-8C6A-57D6591B0D71}" sibTransId="{8AD6C89B-F1FA-4436-B547-AA483AD1489B}"/>
    <dgm:cxn modelId="{9C8B0F47-05B0-4A35-88EB-233556FF713C}" type="presOf" srcId="{8AD6C89B-F1FA-4436-B547-AA483AD1489B}" destId="{58550E4E-BF74-49A7-AA24-2C30C31999FE}" srcOrd="0" destOrd="0" presId="urn:microsoft.com/office/officeart/2005/8/layout/cycle5"/>
    <dgm:cxn modelId="{4104C267-28F1-4A09-A28E-CE1D7CAB17E7}" type="presOf" srcId="{B432EA42-7842-42D9-B073-3194E0B6AB06}" destId="{AD09025D-EFB6-4C67-955F-D806511ED860}" srcOrd="0" destOrd="0" presId="urn:microsoft.com/office/officeart/2005/8/layout/cycle5"/>
    <dgm:cxn modelId="{E8FD4E4B-24A3-4CCA-AADA-F37ABC09A2A3}" srcId="{C7C8059E-8EDB-40CD-9F50-BF4236214C72}" destId="{7725E4A8-9584-48D2-BF20-96656EE62F2E}" srcOrd="3" destOrd="0" parTransId="{44C2BD34-BE6A-47C1-BCAF-0F791FDFE878}" sibTransId="{37992991-4D4F-427B-A326-325633021658}"/>
    <dgm:cxn modelId="{0DC8FC6D-2B6B-45E6-BD97-193113AD12E3}" type="presOf" srcId="{590606E4-82F5-4FD5-89FD-E6C6F443B4FD}" destId="{EA731AD8-3544-4787-80E4-BD7ECCE0F96D}" srcOrd="0" destOrd="0" presId="urn:microsoft.com/office/officeart/2005/8/layout/cycle5"/>
    <dgm:cxn modelId="{1BC09E79-2379-4076-A083-FF20DA55F922}" type="presOf" srcId="{ECB38104-E9FF-4ECC-8B38-488E5E97F824}" destId="{3B7A015E-4CDC-4B7B-BB51-6D3AD5DB7B90}" srcOrd="0" destOrd="0" presId="urn:microsoft.com/office/officeart/2005/8/layout/cycle5"/>
    <dgm:cxn modelId="{6FE9067E-B626-4ADD-BC24-3923066BF2E8}" type="presOf" srcId="{C7C8059E-8EDB-40CD-9F50-BF4236214C72}" destId="{E65891E5-1977-4374-841D-2402C8BD6F80}" srcOrd="0" destOrd="0" presId="urn:microsoft.com/office/officeart/2005/8/layout/cycle5"/>
    <dgm:cxn modelId="{B8D5FF9A-83EA-4B22-A796-7848E96F8B9C}" type="presOf" srcId="{5F0E892E-3922-4D26-B665-54C3C3CAA808}" destId="{6E9F1724-106F-41DB-A154-D843DE361D7A}" srcOrd="0" destOrd="0" presId="urn:microsoft.com/office/officeart/2005/8/layout/cycle5"/>
    <dgm:cxn modelId="{2A5A19C2-CC04-46D5-885F-0847BC350C9F}" type="presOf" srcId="{37992991-4D4F-427B-A326-325633021658}" destId="{5E88134A-3CA2-45C5-B50E-798EA04AC505}" srcOrd="0" destOrd="0" presId="urn:microsoft.com/office/officeart/2005/8/layout/cycle5"/>
    <dgm:cxn modelId="{ACBFFDD9-4B3F-4EC1-9576-148FA02BB58D}" srcId="{C7C8059E-8EDB-40CD-9F50-BF4236214C72}" destId="{B432EA42-7842-42D9-B073-3194E0B6AB06}" srcOrd="0" destOrd="0" parTransId="{60141408-228C-4C13-9B4B-4D3B4A44809E}" sibTransId="{25EE4265-A34D-4744-AF81-7D918DEB68E1}"/>
    <dgm:cxn modelId="{8BCA43E1-15C0-4AD1-B80C-7CC3F11CF06D}" srcId="{C7C8059E-8EDB-40CD-9F50-BF4236214C72}" destId="{D892E5AB-EF82-46FE-B7C3-FE7A78E3FEC4}" srcOrd="1" destOrd="0" parTransId="{E4CA80B5-EA9D-4182-B1F5-746986021CC5}" sibTransId="{5F0E892E-3922-4D26-B665-54C3C3CAA808}"/>
    <dgm:cxn modelId="{F5C90EE4-1574-4C97-BC54-EB65258196E0}" type="presOf" srcId="{25EE4265-A34D-4744-AF81-7D918DEB68E1}" destId="{B381A977-503C-44C5-B3B5-195591FB116A}" srcOrd="0" destOrd="0" presId="urn:microsoft.com/office/officeart/2005/8/layout/cycle5"/>
    <dgm:cxn modelId="{88C81157-3183-4BA7-BEC4-BCC63D703183}" type="presParOf" srcId="{E65891E5-1977-4374-841D-2402C8BD6F80}" destId="{AD09025D-EFB6-4C67-955F-D806511ED860}" srcOrd="0" destOrd="0" presId="urn:microsoft.com/office/officeart/2005/8/layout/cycle5"/>
    <dgm:cxn modelId="{51EC8FB6-85FD-4991-9110-D3CB584CA3E7}" type="presParOf" srcId="{E65891E5-1977-4374-841D-2402C8BD6F80}" destId="{A22AE136-758E-4C0F-8DC6-3042F40A7D11}" srcOrd="1" destOrd="0" presId="urn:microsoft.com/office/officeart/2005/8/layout/cycle5"/>
    <dgm:cxn modelId="{B558F306-25C1-4F71-86A5-FE83C6942207}" type="presParOf" srcId="{E65891E5-1977-4374-841D-2402C8BD6F80}" destId="{B381A977-503C-44C5-B3B5-195591FB116A}" srcOrd="2" destOrd="0" presId="urn:microsoft.com/office/officeart/2005/8/layout/cycle5"/>
    <dgm:cxn modelId="{CADC1029-6CCB-48EE-8638-AD6880EE868E}" type="presParOf" srcId="{E65891E5-1977-4374-841D-2402C8BD6F80}" destId="{2E02CCE6-6212-4C1A-86EA-E7992E6EF06F}" srcOrd="3" destOrd="0" presId="urn:microsoft.com/office/officeart/2005/8/layout/cycle5"/>
    <dgm:cxn modelId="{0D8885C6-6009-4C69-9DC0-FAE5D7D8A55D}" type="presParOf" srcId="{E65891E5-1977-4374-841D-2402C8BD6F80}" destId="{1F23B844-15F6-4131-A710-8405BBF42292}" srcOrd="4" destOrd="0" presId="urn:microsoft.com/office/officeart/2005/8/layout/cycle5"/>
    <dgm:cxn modelId="{C06AD387-DAE4-48A0-A395-9342E913567D}" type="presParOf" srcId="{E65891E5-1977-4374-841D-2402C8BD6F80}" destId="{6E9F1724-106F-41DB-A154-D843DE361D7A}" srcOrd="5" destOrd="0" presId="urn:microsoft.com/office/officeart/2005/8/layout/cycle5"/>
    <dgm:cxn modelId="{241D5914-1143-48E4-A7D9-C371F52D0A93}" type="presParOf" srcId="{E65891E5-1977-4374-841D-2402C8BD6F80}" destId="{788A39B1-4804-476F-A094-72C26915F2A6}" srcOrd="6" destOrd="0" presId="urn:microsoft.com/office/officeart/2005/8/layout/cycle5"/>
    <dgm:cxn modelId="{28E6D09F-99E4-4E18-B8B5-E67300CA2409}" type="presParOf" srcId="{E65891E5-1977-4374-841D-2402C8BD6F80}" destId="{6C1980B0-E1E8-400E-8D36-1C16C2D8FCE4}" srcOrd="7" destOrd="0" presId="urn:microsoft.com/office/officeart/2005/8/layout/cycle5"/>
    <dgm:cxn modelId="{55F17FFC-C474-4CEA-B40E-04737B8C7417}" type="presParOf" srcId="{E65891E5-1977-4374-841D-2402C8BD6F80}" destId="{58550E4E-BF74-49A7-AA24-2C30C31999FE}" srcOrd="8" destOrd="0" presId="urn:microsoft.com/office/officeart/2005/8/layout/cycle5"/>
    <dgm:cxn modelId="{F724BD29-BEE5-403E-AB78-A5CAEED266AD}" type="presParOf" srcId="{E65891E5-1977-4374-841D-2402C8BD6F80}" destId="{9A6CBF6F-5132-42D2-B918-2E1E5C6A6E75}" srcOrd="9" destOrd="0" presId="urn:microsoft.com/office/officeart/2005/8/layout/cycle5"/>
    <dgm:cxn modelId="{8F164615-A02D-44B8-B60B-CDCD87A437F6}" type="presParOf" srcId="{E65891E5-1977-4374-841D-2402C8BD6F80}" destId="{0E2D2C6F-D4A1-4222-A803-80DE122698EB}" srcOrd="10" destOrd="0" presId="urn:microsoft.com/office/officeart/2005/8/layout/cycle5"/>
    <dgm:cxn modelId="{5FB5E5C8-2A4B-4FBE-8F48-532FBF56C2E4}" type="presParOf" srcId="{E65891E5-1977-4374-841D-2402C8BD6F80}" destId="{5E88134A-3CA2-45C5-B50E-798EA04AC505}" srcOrd="11" destOrd="0" presId="urn:microsoft.com/office/officeart/2005/8/layout/cycle5"/>
    <dgm:cxn modelId="{5B080C58-9E67-4688-985F-C2A63709143B}" type="presParOf" srcId="{E65891E5-1977-4374-841D-2402C8BD6F80}" destId="{3B7A015E-4CDC-4B7B-BB51-6D3AD5DB7B90}" srcOrd="12" destOrd="0" presId="urn:microsoft.com/office/officeart/2005/8/layout/cycle5"/>
    <dgm:cxn modelId="{E2B57B9D-DB55-4174-BA14-84EF785B2A33}" type="presParOf" srcId="{E65891E5-1977-4374-841D-2402C8BD6F80}" destId="{2E872A7D-EBEC-4ACD-A44C-38DEA068A557}" srcOrd="13" destOrd="0" presId="urn:microsoft.com/office/officeart/2005/8/layout/cycle5"/>
    <dgm:cxn modelId="{5A50BED9-E0D8-45F9-811E-E5192AFEB220}" type="presParOf" srcId="{E65891E5-1977-4374-841D-2402C8BD6F80}" destId="{EA731AD8-3544-4787-80E4-BD7ECCE0F96D}"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9025D-EFB6-4C67-955F-D806511ED860}">
      <dsp:nvSpPr>
        <dsp:cNvPr id="0" name=""/>
        <dsp:cNvSpPr/>
      </dsp:nvSpPr>
      <dsp:spPr>
        <a:xfrm>
          <a:off x="2807142" y="2824"/>
          <a:ext cx="1594527" cy="1036442"/>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Recognise Soft Signs</a:t>
          </a:r>
        </a:p>
      </dsp:txBody>
      <dsp:txXfrm>
        <a:off x="2857737" y="53419"/>
        <a:ext cx="1493337" cy="935252"/>
      </dsp:txXfrm>
    </dsp:sp>
    <dsp:sp modelId="{B381A977-503C-44C5-B3B5-195591FB116A}">
      <dsp:nvSpPr>
        <dsp:cNvPr id="0" name=""/>
        <dsp:cNvSpPr/>
      </dsp:nvSpPr>
      <dsp:spPr>
        <a:xfrm>
          <a:off x="1533137" y="521045"/>
          <a:ext cx="4142536" cy="4142536"/>
        </a:xfrm>
        <a:custGeom>
          <a:avLst/>
          <a:gdLst/>
          <a:ahLst/>
          <a:cxnLst/>
          <a:rect l="0" t="0" r="0" b="0"/>
          <a:pathLst>
            <a:path>
              <a:moveTo>
                <a:pt x="3082283" y="263506"/>
              </a:moveTo>
              <a:arcTo wR="2071268" hR="2071268" stAng="17953001" swAng="121222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E02CCE6-6212-4C1A-86EA-E7992E6EF06F}">
      <dsp:nvSpPr>
        <dsp:cNvPr id="0" name=""/>
        <dsp:cNvSpPr/>
      </dsp:nvSpPr>
      <dsp:spPr>
        <a:xfrm>
          <a:off x="4777035" y="1434035"/>
          <a:ext cx="1594527" cy="1036442"/>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Take observations</a:t>
          </a:r>
        </a:p>
      </dsp:txBody>
      <dsp:txXfrm>
        <a:off x="4827630" y="1484630"/>
        <a:ext cx="1493337" cy="935252"/>
      </dsp:txXfrm>
    </dsp:sp>
    <dsp:sp modelId="{6E9F1724-106F-41DB-A154-D843DE361D7A}">
      <dsp:nvSpPr>
        <dsp:cNvPr id="0" name=""/>
        <dsp:cNvSpPr/>
      </dsp:nvSpPr>
      <dsp:spPr>
        <a:xfrm>
          <a:off x="1533137" y="521045"/>
          <a:ext cx="4142536" cy="4142536"/>
        </a:xfrm>
        <a:custGeom>
          <a:avLst/>
          <a:gdLst/>
          <a:ahLst/>
          <a:cxnLst/>
          <a:rect l="0" t="0" r="0" b="0"/>
          <a:pathLst>
            <a:path>
              <a:moveTo>
                <a:pt x="4137577" y="2214511"/>
              </a:moveTo>
              <a:arcTo wR="2071268" hR="2071268" stAng="21837936" swAng="136025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88A39B1-4804-476F-A094-72C26915F2A6}">
      <dsp:nvSpPr>
        <dsp:cNvPr id="0" name=""/>
        <dsp:cNvSpPr/>
      </dsp:nvSpPr>
      <dsp:spPr>
        <a:xfrm>
          <a:off x="4024603" y="3749783"/>
          <a:ext cx="1594527" cy="1036442"/>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Calculate NEWS</a:t>
          </a:r>
        </a:p>
      </dsp:txBody>
      <dsp:txXfrm>
        <a:off x="4075198" y="3800378"/>
        <a:ext cx="1493337" cy="935252"/>
      </dsp:txXfrm>
    </dsp:sp>
    <dsp:sp modelId="{58550E4E-BF74-49A7-AA24-2C30C31999FE}">
      <dsp:nvSpPr>
        <dsp:cNvPr id="0" name=""/>
        <dsp:cNvSpPr/>
      </dsp:nvSpPr>
      <dsp:spPr>
        <a:xfrm>
          <a:off x="1533137" y="521045"/>
          <a:ext cx="4142536" cy="4142536"/>
        </a:xfrm>
        <a:custGeom>
          <a:avLst/>
          <a:gdLst/>
          <a:ahLst/>
          <a:cxnLst/>
          <a:rect l="0" t="0" r="0" b="0"/>
          <a:pathLst>
            <a:path>
              <a:moveTo>
                <a:pt x="2325679" y="4126852"/>
              </a:moveTo>
              <a:arcTo wR="2071268" hR="2071268" stAng="4976677" swAng="84664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A6CBF6F-5132-42D2-B918-2E1E5C6A6E75}">
      <dsp:nvSpPr>
        <dsp:cNvPr id="0" name=""/>
        <dsp:cNvSpPr/>
      </dsp:nvSpPr>
      <dsp:spPr>
        <a:xfrm>
          <a:off x="1589681" y="3749783"/>
          <a:ext cx="1594527" cy="1036442"/>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Escalate using Escalation Tool</a:t>
          </a:r>
        </a:p>
      </dsp:txBody>
      <dsp:txXfrm>
        <a:off x="1640276" y="3800378"/>
        <a:ext cx="1493337" cy="935252"/>
      </dsp:txXfrm>
    </dsp:sp>
    <dsp:sp modelId="{5E88134A-3CA2-45C5-B50E-798EA04AC505}">
      <dsp:nvSpPr>
        <dsp:cNvPr id="0" name=""/>
        <dsp:cNvSpPr/>
      </dsp:nvSpPr>
      <dsp:spPr>
        <a:xfrm>
          <a:off x="1533137" y="521045"/>
          <a:ext cx="4142536" cy="4142536"/>
        </a:xfrm>
        <a:custGeom>
          <a:avLst/>
          <a:gdLst/>
          <a:ahLst/>
          <a:cxnLst/>
          <a:rect l="0" t="0" r="0" b="0"/>
          <a:pathLst>
            <a:path>
              <a:moveTo>
                <a:pt x="219827" y="2999879"/>
              </a:moveTo>
              <a:arcTo wR="2071268" hR="2071268" stAng="9201805" swAng="136025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B7A015E-4CDC-4B7B-BB51-6D3AD5DB7B90}">
      <dsp:nvSpPr>
        <dsp:cNvPr id="0" name=""/>
        <dsp:cNvSpPr/>
      </dsp:nvSpPr>
      <dsp:spPr>
        <a:xfrm>
          <a:off x="837249" y="1434035"/>
          <a:ext cx="1594527" cy="1036442"/>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Communicate using </a:t>
          </a:r>
          <a:r>
            <a:rPr lang="en-GB" sz="1800" kern="1200" dirty="0" err="1"/>
            <a:t>SBARD</a:t>
          </a:r>
          <a:endParaRPr lang="en-GB" sz="1800" kern="1200" dirty="0"/>
        </a:p>
      </dsp:txBody>
      <dsp:txXfrm>
        <a:off x="887844" y="1484630"/>
        <a:ext cx="1493337" cy="935252"/>
      </dsp:txXfrm>
    </dsp:sp>
    <dsp:sp modelId="{EA731AD8-3544-4787-80E4-BD7ECCE0F96D}">
      <dsp:nvSpPr>
        <dsp:cNvPr id="0" name=""/>
        <dsp:cNvSpPr/>
      </dsp:nvSpPr>
      <dsp:spPr>
        <a:xfrm>
          <a:off x="1533137" y="521045"/>
          <a:ext cx="4142536" cy="4142536"/>
        </a:xfrm>
        <a:custGeom>
          <a:avLst/>
          <a:gdLst/>
          <a:ahLst/>
          <a:cxnLst/>
          <a:rect l="0" t="0" r="0" b="0"/>
          <a:pathLst>
            <a:path>
              <a:moveTo>
                <a:pt x="498131" y="723902"/>
              </a:moveTo>
              <a:arcTo wR="2071268" hR="2071268" stAng="13234771" swAng="121222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A1F25-D46D-41BF-AC80-6CD0C4D40660}" type="datetimeFigureOut">
              <a:rPr lang="en-GB" smtClean="0"/>
              <a:t>15/03/2023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85291-FD44-48C8-8EBA-2C60215A792A}" type="slidenum">
              <a:rPr lang="en-GB" smtClean="0"/>
              <a:t>‹#›</a:t>
            </a:fld>
            <a:endParaRPr lang="en-GB"/>
          </a:p>
        </p:txBody>
      </p:sp>
    </p:spTree>
    <p:extLst>
      <p:ext uri="{BB962C8B-B14F-4D97-AF65-F5344CB8AC3E}">
        <p14:creationId xmlns:p14="http://schemas.microsoft.com/office/powerpoint/2010/main" val="1061829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7413"/>
          </a:xfrm>
        </p:spPr>
      </p:sp>
      <p:sp>
        <p:nvSpPr>
          <p:cNvPr id="3" name="Notes Placeholder 2"/>
          <p:cNvSpPr>
            <a:spLocks noGrp="1"/>
          </p:cNvSpPr>
          <p:nvPr>
            <p:ph type="body" idx="1"/>
          </p:nvPr>
        </p:nvSpPr>
        <p:spPr/>
        <p:txBody>
          <a:bodyPr/>
          <a:lstStyle/>
          <a:p>
            <a:r>
              <a:rPr lang="en-GB" dirty="0"/>
              <a:t>Mention</a:t>
            </a:r>
            <a:r>
              <a:rPr lang="en-GB" baseline="0" dirty="0"/>
              <a:t> that carers are usually the first to recognise soft signs but found it difficult to communicate this concern. NEWS2  allows the carer to escalate their concern to a GP or another professional. </a:t>
            </a:r>
            <a:endParaRPr lang="en-GB" dirty="0"/>
          </a:p>
        </p:txBody>
      </p:sp>
      <p:sp>
        <p:nvSpPr>
          <p:cNvPr id="4" name="Slide Number Placeholder 3"/>
          <p:cNvSpPr>
            <a:spLocks noGrp="1"/>
          </p:cNvSpPr>
          <p:nvPr>
            <p:ph type="sldNum" sz="quarter" idx="10"/>
          </p:nvPr>
        </p:nvSpPr>
        <p:spPr/>
        <p:txBody>
          <a:bodyPr/>
          <a:lstStyle/>
          <a:p>
            <a:fld id="{64890594-6E97-4236-B942-89AAAB02C951}" type="slidenum">
              <a:rPr lang="en-GB" smtClean="0"/>
              <a:t>7</a:t>
            </a:fld>
            <a:endParaRPr lang="en-GB" dirty="0"/>
          </a:p>
        </p:txBody>
      </p:sp>
    </p:spTree>
    <p:extLst>
      <p:ext uri="{BB962C8B-B14F-4D97-AF65-F5344CB8AC3E}">
        <p14:creationId xmlns:p14="http://schemas.microsoft.com/office/powerpoint/2010/main" val="24496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RCOP National early warning score  news 2  December 2017 </a:t>
            </a:r>
          </a:p>
          <a:p>
            <a:endParaRPr lang="en-GB" dirty="0"/>
          </a:p>
          <a:p>
            <a:r>
              <a:rPr lang="en-GB" dirty="0"/>
              <a:t>Hypercapnia</a:t>
            </a:r>
            <a:r>
              <a:rPr lang="en-GB" baseline="0" dirty="0"/>
              <a:t> respiratory failure</a:t>
            </a:r>
          </a:p>
          <a:p>
            <a:endParaRPr lang="en-GB" baseline="0" dirty="0"/>
          </a:p>
          <a:p>
            <a:r>
              <a:rPr lang="en-GB" dirty="0"/>
              <a:t>hypercapnia (a high concentration of carbon dioxide in the blood) – main cause </a:t>
            </a:r>
            <a:r>
              <a:rPr lang="en-GB" dirty="0" err="1"/>
              <a:t>copd</a:t>
            </a:r>
            <a:r>
              <a:rPr lang="en-GB" dirty="0"/>
              <a:t>  but are other causes </a:t>
            </a:r>
          </a:p>
        </p:txBody>
      </p:sp>
      <p:sp>
        <p:nvSpPr>
          <p:cNvPr id="4" name="Slide Number Placeholder 3"/>
          <p:cNvSpPr>
            <a:spLocks noGrp="1"/>
          </p:cNvSpPr>
          <p:nvPr>
            <p:ph type="sldNum" sz="quarter" idx="10"/>
          </p:nvPr>
        </p:nvSpPr>
        <p:spPr/>
        <p:txBody>
          <a:bodyPr/>
          <a:lstStyle/>
          <a:p>
            <a:fld id="{64890594-6E97-4236-B942-89AAAB02C951}" type="slidenum">
              <a:rPr lang="en-GB" smtClean="0"/>
              <a:t>17</a:t>
            </a:fld>
            <a:endParaRPr lang="en-GB" dirty="0"/>
          </a:p>
        </p:txBody>
      </p:sp>
    </p:spTree>
    <p:extLst>
      <p:ext uri="{BB962C8B-B14F-4D97-AF65-F5344CB8AC3E}">
        <p14:creationId xmlns:p14="http://schemas.microsoft.com/office/powerpoint/2010/main" val="368682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890594-6E97-4236-B942-89AAAB02C951}" type="slidenum">
              <a:rPr lang="en-GB" smtClean="0"/>
              <a:t>19</a:t>
            </a:fld>
            <a:endParaRPr lang="en-GB" dirty="0"/>
          </a:p>
        </p:txBody>
      </p:sp>
    </p:spTree>
    <p:extLst>
      <p:ext uri="{BB962C8B-B14F-4D97-AF65-F5344CB8AC3E}">
        <p14:creationId xmlns:p14="http://schemas.microsoft.com/office/powerpoint/2010/main" val="573841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does not replace clinical judgement. By</a:t>
            </a:r>
            <a:r>
              <a:rPr lang="en-GB" baseline="0" dirty="0"/>
              <a:t> working with homes we have learnt that observations were not recorded regularly. NEWS2 makes you go back and review your resident and start a conversation with another professional.  </a:t>
            </a:r>
            <a:endParaRPr lang="en-GB" dirty="0"/>
          </a:p>
        </p:txBody>
      </p:sp>
      <p:sp>
        <p:nvSpPr>
          <p:cNvPr id="4" name="Slide Number Placeholder 3"/>
          <p:cNvSpPr>
            <a:spLocks noGrp="1"/>
          </p:cNvSpPr>
          <p:nvPr>
            <p:ph type="sldNum" sz="quarter" idx="10"/>
          </p:nvPr>
        </p:nvSpPr>
        <p:spPr/>
        <p:txBody>
          <a:bodyPr/>
          <a:lstStyle/>
          <a:p>
            <a:fld id="{64890594-6E97-4236-B942-89AAAB02C951}" type="slidenum">
              <a:rPr lang="en-GB" smtClean="0"/>
              <a:t>21</a:t>
            </a:fld>
            <a:endParaRPr lang="en-GB" dirty="0"/>
          </a:p>
        </p:txBody>
      </p:sp>
    </p:spTree>
    <p:extLst>
      <p:ext uri="{BB962C8B-B14F-4D97-AF65-F5344CB8AC3E}">
        <p14:creationId xmlns:p14="http://schemas.microsoft.com/office/powerpoint/2010/main" val="2084744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B57878D-71E2-4DFA-A7DD-024D3AE8C100}" type="datetimeFigureOut">
              <a:rPr lang="en-GB" smtClean="0"/>
              <a:t>15/03/2023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392D92-EA13-4960-AAA5-25B05D86741E}" type="slidenum">
              <a:rPr lang="en-GB" smtClean="0"/>
              <a:t>‹#›</a:t>
            </a:fld>
            <a:endParaRPr lang="en-GB"/>
          </a:p>
        </p:txBody>
      </p:sp>
    </p:spTree>
    <p:extLst>
      <p:ext uri="{BB962C8B-B14F-4D97-AF65-F5344CB8AC3E}">
        <p14:creationId xmlns:p14="http://schemas.microsoft.com/office/powerpoint/2010/main" val="268982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57878D-71E2-4DFA-A7DD-024D3AE8C100}" type="datetimeFigureOut">
              <a:rPr lang="en-GB" smtClean="0"/>
              <a:t>15/03/2023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392D92-EA13-4960-AAA5-25B05D86741E}" type="slidenum">
              <a:rPr lang="en-GB" smtClean="0"/>
              <a:t>‹#›</a:t>
            </a:fld>
            <a:endParaRPr lang="en-GB"/>
          </a:p>
        </p:txBody>
      </p:sp>
    </p:spTree>
    <p:extLst>
      <p:ext uri="{BB962C8B-B14F-4D97-AF65-F5344CB8AC3E}">
        <p14:creationId xmlns:p14="http://schemas.microsoft.com/office/powerpoint/2010/main" val="1681879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57878D-71E2-4DFA-A7DD-024D3AE8C100}" type="datetimeFigureOut">
              <a:rPr lang="en-GB" smtClean="0"/>
              <a:t>15/03/2023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392D92-EA13-4960-AAA5-25B05D86741E}" type="slidenum">
              <a:rPr lang="en-GB" smtClean="0"/>
              <a:t>‹#›</a:t>
            </a:fld>
            <a:endParaRPr lang="en-GB"/>
          </a:p>
        </p:txBody>
      </p:sp>
    </p:spTree>
    <p:extLst>
      <p:ext uri="{BB962C8B-B14F-4D97-AF65-F5344CB8AC3E}">
        <p14:creationId xmlns:p14="http://schemas.microsoft.com/office/powerpoint/2010/main" val="394338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57878D-71E2-4DFA-A7DD-024D3AE8C100}" type="datetimeFigureOut">
              <a:rPr lang="en-GB" smtClean="0"/>
              <a:t>15/03/2023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392D92-EA13-4960-AAA5-25B05D86741E}" type="slidenum">
              <a:rPr lang="en-GB" smtClean="0"/>
              <a:t>‹#›</a:t>
            </a:fld>
            <a:endParaRPr lang="en-GB"/>
          </a:p>
        </p:txBody>
      </p:sp>
    </p:spTree>
    <p:extLst>
      <p:ext uri="{BB962C8B-B14F-4D97-AF65-F5344CB8AC3E}">
        <p14:creationId xmlns:p14="http://schemas.microsoft.com/office/powerpoint/2010/main" val="333689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57878D-71E2-4DFA-A7DD-024D3AE8C100}" type="datetimeFigureOut">
              <a:rPr lang="en-GB" smtClean="0"/>
              <a:t>15/03/2023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392D92-EA13-4960-AAA5-25B05D86741E}" type="slidenum">
              <a:rPr lang="en-GB" smtClean="0"/>
              <a:t>‹#›</a:t>
            </a:fld>
            <a:endParaRPr lang="en-GB"/>
          </a:p>
        </p:txBody>
      </p:sp>
    </p:spTree>
    <p:extLst>
      <p:ext uri="{BB962C8B-B14F-4D97-AF65-F5344CB8AC3E}">
        <p14:creationId xmlns:p14="http://schemas.microsoft.com/office/powerpoint/2010/main" val="1567377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B57878D-71E2-4DFA-A7DD-024D3AE8C100}" type="datetimeFigureOut">
              <a:rPr lang="en-GB" smtClean="0"/>
              <a:t>15/03/2023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392D92-EA13-4960-AAA5-25B05D86741E}" type="slidenum">
              <a:rPr lang="en-GB" smtClean="0"/>
              <a:t>‹#›</a:t>
            </a:fld>
            <a:endParaRPr lang="en-GB"/>
          </a:p>
        </p:txBody>
      </p:sp>
    </p:spTree>
    <p:extLst>
      <p:ext uri="{BB962C8B-B14F-4D97-AF65-F5344CB8AC3E}">
        <p14:creationId xmlns:p14="http://schemas.microsoft.com/office/powerpoint/2010/main" val="3960631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B57878D-71E2-4DFA-A7DD-024D3AE8C100}" type="datetimeFigureOut">
              <a:rPr lang="en-GB" smtClean="0"/>
              <a:t>15/03/2023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392D92-EA13-4960-AAA5-25B05D86741E}" type="slidenum">
              <a:rPr lang="en-GB" smtClean="0"/>
              <a:t>‹#›</a:t>
            </a:fld>
            <a:endParaRPr lang="en-GB"/>
          </a:p>
        </p:txBody>
      </p:sp>
    </p:spTree>
    <p:extLst>
      <p:ext uri="{BB962C8B-B14F-4D97-AF65-F5344CB8AC3E}">
        <p14:creationId xmlns:p14="http://schemas.microsoft.com/office/powerpoint/2010/main" val="383930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B57878D-71E2-4DFA-A7DD-024D3AE8C100}" type="datetimeFigureOut">
              <a:rPr lang="en-GB" smtClean="0"/>
              <a:t>15/03/2023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392D92-EA13-4960-AAA5-25B05D86741E}" type="slidenum">
              <a:rPr lang="en-GB" smtClean="0"/>
              <a:t>‹#›</a:t>
            </a:fld>
            <a:endParaRPr lang="en-GB"/>
          </a:p>
        </p:txBody>
      </p:sp>
    </p:spTree>
    <p:extLst>
      <p:ext uri="{BB962C8B-B14F-4D97-AF65-F5344CB8AC3E}">
        <p14:creationId xmlns:p14="http://schemas.microsoft.com/office/powerpoint/2010/main" val="136029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7878D-71E2-4DFA-A7DD-024D3AE8C100}" type="datetimeFigureOut">
              <a:rPr lang="en-GB" smtClean="0"/>
              <a:t>15/03/2023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392D92-EA13-4960-AAA5-25B05D86741E}" type="slidenum">
              <a:rPr lang="en-GB" smtClean="0"/>
              <a:t>‹#›</a:t>
            </a:fld>
            <a:endParaRPr lang="en-GB"/>
          </a:p>
        </p:txBody>
      </p:sp>
    </p:spTree>
    <p:extLst>
      <p:ext uri="{BB962C8B-B14F-4D97-AF65-F5344CB8AC3E}">
        <p14:creationId xmlns:p14="http://schemas.microsoft.com/office/powerpoint/2010/main" val="265686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57878D-71E2-4DFA-A7DD-024D3AE8C100}" type="datetimeFigureOut">
              <a:rPr lang="en-GB" smtClean="0"/>
              <a:t>15/03/2023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392D92-EA13-4960-AAA5-25B05D86741E}" type="slidenum">
              <a:rPr lang="en-GB" smtClean="0"/>
              <a:t>‹#›</a:t>
            </a:fld>
            <a:endParaRPr lang="en-GB"/>
          </a:p>
        </p:txBody>
      </p:sp>
    </p:spTree>
    <p:extLst>
      <p:ext uri="{BB962C8B-B14F-4D97-AF65-F5344CB8AC3E}">
        <p14:creationId xmlns:p14="http://schemas.microsoft.com/office/powerpoint/2010/main" val="2544038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57878D-71E2-4DFA-A7DD-024D3AE8C100}" type="datetimeFigureOut">
              <a:rPr lang="en-GB" smtClean="0"/>
              <a:t>15/03/2023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392D92-EA13-4960-AAA5-25B05D86741E}" type="slidenum">
              <a:rPr lang="en-GB" smtClean="0"/>
              <a:t>‹#›</a:t>
            </a:fld>
            <a:endParaRPr lang="en-GB"/>
          </a:p>
        </p:txBody>
      </p:sp>
    </p:spTree>
    <p:extLst>
      <p:ext uri="{BB962C8B-B14F-4D97-AF65-F5344CB8AC3E}">
        <p14:creationId xmlns:p14="http://schemas.microsoft.com/office/powerpoint/2010/main" val="1392467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7878D-71E2-4DFA-A7DD-024D3AE8C100}" type="datetimeFigureOut">
              <a:rPr lang="en-GB" smtClean="0"/>
              <a:t>15/03/2023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392D92-EA13-4960-AAA5-25B05D86741E}" type="slidenum">
              <a:rPr lang="en-GB" smtClean="0"/>
              <a:t>‹#›</a:t>
            </a:fld>
            <a:endParaRPr lang="en-GB"/>
          </a:p>
        </p:txBody>
      </p:sp>
    </p:spTree>
    <p:extLst>
      <p:ext uri="{BB962C8B-B14F-4D97-AF65-F5344CB8AC3E}">
        <p14:creationId xmlns:p14="http://schemas.microsoft.com/office/powerpoint/2010/main" val="307980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gbr01.safelinks.protection.outlook.com/?url=https://youtu.be/7gMo13z3BYI&amp;data=01|01|Geoff.Cooper@wessexahsn.net|d1d6e4bc47694793e95d08d7d7d9a7f8|83777d80488347de82e432532846a82d|0&amp;sdata=d0kFs9MxLdiTm%2BvlnHidE1qVQISVTnPLNWWxSuSrRB4%3D&amp;reserved=0" TargetMode="External"/><Relationship Id="rId13" Type="http://schemas.openxmlformats.org/officeDocument/2006/relationships/hyperlink" Target="https://gbr01.safelinks.protection.outlook.com/?url=https://youtu.be/QabKghrtXps&amp;data=01|01|Geoff.Cooper@wessexahsn.net|d1d6e4bc47694793e95d08d7d7d9a7f8|83777d80488347de82e432532846a82d|0&amp;sdata=wMyfM%2BKuHxrnfNIxDG8zbA1ndgjNwY0wSRVjY45wL88%3D&amp;reserved=0" TargetMode="External"/><Relationship Id="rId18" Type="http://schemas.openxmlformats.org/officeDocument/2006/relationships/hyperlink" Target="https://gbr01.safelinks.protection.outlook.com/?url=https://youtu.be/eIlPesGSMmA&amp;data=01|01|Geoff.Cooper@wessexahsn.net|d1d6e4bc47694793e95d08d7d7d9a7f8|83777d80488347de82e432532846a82d|0&amp;sdata=JCVuBFMIEMjwn/PX1rb1Zyqj7W07KaZwtpvXW7iAqLY%3D&amp;reserved=0" TargetMode="External"/><Relationship Id="rId3" Type="http://schemas.openxmlformats.org/officeDocument/2006/relationships/image" Target="../media/image42.png"/><Relationship Id="rId21" Type="http://schemas.openxmlformats.org/officeDocument/2006/relationships/hyperlink" Target="https://wessexahsn.org.uk/projects/358/care-home-training-resources" TargetMode="External"/><Relationship Id="rId7" Type="http://schemas.openxmlformats.org/officeDocument/2006/relationships/hyperlink" Target="https://gbr01.safelinks.protection.outlook.com/?url=https://youtu.be/ZSV8eW5FwF8&amp;data=01|01|Geoff.Cooper@wessexahsn.net|d1d6e4bc47694793e95d08d7d7d9a7f8|83777d80488347de82e432532846a82d|0&amp;sdata=tCrVepDwSxhulJatMK3ffTKrwBtPnkXn59FfLFE9r04%3D&amp;reserved=0" TargetMode="External"/><Relationship Id="rId12" Type="http://schemas.openxmlformats.org/officeDocument/2006/relationships/hyperlink" Target="https://gbr01.safelinks.protection.outlook.com/?url=https://youtu.be/ccKGzZXNKYs&amp;data=01|01|Geoff.Cooper@wessexahsn.net|d1d6e4bc47694793e95d08d7d7d9a7f8|83777d80488347de82e432532846a82d|0&amp;sdata=NDB58uxgNLWl4s8G85xrBZRvxD/dq2hZP6Ssfukv7Fw%3D&amp;reserved=0" TargetMode="External"/><Relationship Id="rId17" Type="http://schemas.openxmlformats.org/officeDocument/2006/relationships/hyperlink" Target="https://gbr01.safelinks.protection.outlook.com/?url=https://youtu.be/UxE6J9YBxqs&amp;data=01|01|Geoff.Cooper@wessexahsn.net|d1d6e4bc47694793e95d08d7d7d9a7f8|83777d80488347de82e432532846a82d|0&amp;sdata=qWG8oh%2B8MLRKnZn14EgYMjZ18HtiXKBj4Wo4ffde3oU%3D&amp;reserved=0" TargetMode="External"/><Relationship Id="rId2" Type="http://schemas.openxmlformats.org/officeDocument/2006/relationships/image" Target="../media/image41.png"/><Relationship Id="rId16" Type="http://schemas.openxmlformats.org/officeDocument/2006/relationships/hyperlink" Target="https://gbr01.safelinks.protection.outlook.com/?url=https://youtu.be/mo1DCAJddkQ&amp;data=01|01|Geoff.Cooper@wessexahsn.net|d1d6e4bc47694793e95d08d7d7d9a7f8|83777d80488347de82e432532846a82d|0&amp;sdata=AdcqKsMlTkar5b9T4TUFx5Nlat7mjar4Mdhyv%2BNFho8%3D&amp;reserved=0" TargetMode="External"/><Relationship Id="rId20" Type="http://schemas.openxmlformats.org/officeDocument/2006/relationships/hyperlink" Target="https://gbr01.safelinks.protection.outlook.com/?url=https://youtu.be/vXrRp7AW5E4&amp;data=01|01|Geoff.Cooper@wessexahsn.net|d1d6e4bc47694793e95d08d7d7d9a7f8|83777d80488347de82e432532846a82d|0&amp;sdata=HVQcp2AYl3Xa8osYSMCXUQuNh2opZa%2BnQRnVYwyyugk%3D&amp;reserved=0" TargetMode="External"/><Relationship Id="rId1" Type="http://schemas.openxmlformats.org/officeDocument/2006/relationships/slideLayout" Target="../slideLayouts/slideLayout7.xml"/><Relationship Id="rId6" Type="http://schemas.openxmlformats.org/officeDocument/2006/relationships/hyperlink" Target="https://gbr01.safelinks.protection.outlook.com/?url=https://wessexahsn.org.uk/img/projects/Soft%20Signs%20White%20Paper%20GC%20WPSC%20Final%201.1.pdf&amp;data=01|01|Geoff.Cooper@wessexahsn.net|d1d6e4bc47694793e95d08d7d7d9a7f8|83777d80488347de82e432532846a82d|0&amp;sdata=EtmYrP2Dd9WP6sQvVWpU6NsS5pipkS45GMK%2BS3YPZG8%3D&amp;reserved=0" TargetMode="External"/><Relationship Id="rId11" Type="http://schemas.openxmlformats.org/officeDocument/2006/relationships/hyperlink" Target="https://gbr01.safelinks.protection.outlook.com/?url=https://youtu.be/S-KWnrsOw8M&amp;data=01|01|Geoff.Cooper@wessexahsn.net|d1d6e4bc47694793e95d08d7d7d9a7f8|83777d80488347de82e432532846a82d|0&amp;sdata=Rsq7Hj2gCKzxFz2MWDv4JNnQpTS1Pe6j4TOUfd24Yz0%3D&amp;reserved=0" TargetMode="External"/><Relationship Id="rId5" Type="http://schemas.openxmlformats.org/officeDocument/2006/relationships/hyperlink" Target="https://gbr01.safelinks.protection.outlook.com/?url=https://westhampshireccg.nhs.uk/wp-content/uploads/2020/02/CS50656-RESTORE2-Mini-A5_A4.pdf&amp;data=01|01|Geoff.Cooper@wessexahsn.net|d1d6e4bc47694793e95d08d7d7d9a7f8|83777d80488347de82e432532846a82d|0&amp;sdata=NBNEvexpmWg90FhM1SUwf6UF1WQ8QxjT0nRfzYRnNY8%3D&amp;reserved=0" TargetMode="External"/><Relationship Id="rId15" Type="http://schemas.openxmlformats.org/officeDocument/2006/relationships/hyperlink" Target="https://gbr01.safelinks.protection.outlook.com/?url=https://youtu.be/v4NrClgA8Nk&amp;data=01|01|Geoff.Cooper@wessexahsn.net|d1d6e4bc47694793e95d08d7d7d9a7f8|83777d80488347de82e432532846a82d|0&amp;sdata=fnkNox4mzR4NzZGn9WrRUfO71baXTGSVFYdQt0rF35c%3D&amp;reserved=0" TargetMode="External"/><Relationship Id="rId10" Type="http://schemas.openxmlformats.org/officeDocument/2006/relationships/hyperlink" Target="https://gbr01.safelinks.protection.outlook.com/?url=https://westhampshireccg.nhs.uk/wp-content/uploads/2020/02/CS49286-RESTORE2-full-version.pdf&amp;data=01|01|Geoff.Cooper@wessexahsn.net|d1d6e4bc47694793e95d08d7d7d9a7f8|83777d80488347de82e432532846a82d|0&amp;sdata=Fh/uc/7tU8EUcVR7Pzn6VeEQJwxl7Oz50bFaH9Tw/1w%3D&amp;reserved=0" TargetMode="External"/><Relationship Id="rId19" Type="http://schemas.openxmlformats.org/officeDocument/2006/relationships/hyperlink" Target="https://gbr01.safelinks.protection.outlook.com/?url=https://youtu.be/Ki0BX61xhdw&amp;data=01|01|Geoff.Cooper@wessexahsn.net|d1d6e4bc47694793e95d08d7d7d9a7f8|83777d80488347de82e432532846a82d|0&amp;sdata=N9xCWz0OR3Clld7FM4CTQWzbxPZ1t1HshI6qozTsPFE%3D&amp;reserved=0" TargetMode="External"/><Relationship Id="rId4" Type="http://schemas.openxmlformats.org/officeDocument/2006/relationships/hyperlink" Target="https://gbr01.safelinks.protection.outlook.com/?url=https://youtu.be/A6sg0mkcJIY&amp;data=01|01|Geoff.Cooper@wessexahsn.net|d1d6e4bc47694793e95d08d7d7d9a7f8|83777d80488347de82e432532846a82d|0&amp;sdata=CrIu/UoHX4jLyGwKMvWYisPU6FflI2ihLuiujedwVFQ%3D&amp;reserved=0" TargetMode="External"/><Relationship Id="rId9" Type="http://schemas.openxmlformats.org/officeDocument/2006/relationships/hyperlink" Target="https://gbr01.safelinks.protection.outlook.com/?url=https://youtu.be/vSWCPza8dCU&amp;data=01|01|Geoff.Cooper@wessexahsn.net|d1d6e4bc47694793e95d08d7d7d9a7f8|83777d80488347de82e432532846a82d|0&amp;sdata=S0tTzVHCWCm2%2BQwRHFjRkBzN7xg7LzVpMCzRRmxUId4%3D&amp;reserved=0" TargetMode="External"/><Relationship Id="rId14" Type="http://schemas.openxmlformats.org/officeDocument/2006/relationships/hyperlink" Target="https://gbr01.safelinks.protection.outlook.com/?url=https://youtu.be/G8QkaAyqatE&amp;data=01|01|Geoff.Cooper@wessexahsn.net|d1d6e4bc47694793e95d08d7d7d9a7f8|83777d80488347de82e432532846a82d|0&amp;sdata=akHSfcIv2bGGNIPm9rS87%2BZzdMiBry2wY7kOIGFx1/8%3D&amp;reserved=0" TargetMode="External"/><Relationship Id="rId22"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8.png"/><Relationship Id="rId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39"/>
            <a:ext cx="10075332" cy="2623271"/>
          </a:xfrm>
        </p:spPr>
        <p:txBody>
          <a:bodyPr>
            <a:normAutofit/>
          </a:bodyPr>
          <a:lstStyle/>
          <a:p>
            <a:r>
              <a:rPr lang="en-GB" sz="1800" dirty="0"/>
              <a:t>This presentation has been collated by Jonathan Davies</a:t>
            </a:r>
            <a:r>
              <a:rPr lang="en-GB" sz="1200" dirty="0"/>
              <a:t> </a:t>
            </a:r>
            <a:r>
              <a:rPr lang="en-GB" sz="1800" dirty="0"/>
              <a:t>Somerset ICB</a:t>
            </a:r>
            <a:endParaRPr lang="en-GB" sz="1200" dirty="0"/>
          </a:p>
          <a:p>
            <a:r>
              <a:rPr lang="en-GB" sz="1800" dirty="0"/>
              <a:t>with thanks to </a:t>
            </a:r>
          </a:p>
          <a:p>
            <a:r>
              <a:rPr lang="en-GB" sz="1800" dirty="0"/>
              <a:t>West Hampshire CCG &amp; Wessex Patient Safety Collaborative</a:t>
            </a:r>
          </a:p>
          <a:p>
            <a:r>
              <a:rPr lang="en-GB" sz="1800" dirty="0"/>
              <a:t> for allowing the use of a selection of their RESTORE2 slides</a:t>
            </a:r>
          </a:p>
        </p:txBody>
      </p:sp>
      <p:sp>
        <p:nvSpPr>
          <p:cNvPr id="5" name="Title 4">
            <a:extLst>
              <a:ext uri="{FF2B5EF4-FFF2-40B4-BE49-F238E27FC236}">
                <a16:creationId xmlns:a16="http://schemas.microsoft.com/office/drawing/2014/main" id="{DA8EFC3F-C758-482B-BCE8-750073AF5E31}"/>
              </a:ext>
            </a:extLst>
          </p:cNvPr>
          <p:cNvSpPr txBox="1">
            <a:spLocks noGrp="1"/>
          </p:cNvSpPr>
          <p:nvPr>
            <p:ph type="ctrTitle"/>
          </p:nvPr>
        </p:nvSpPr>
        <p:spPr>
          <a:xfrm>
            <a:off x="914399" y="2957335"/>
            <a:ext cx="10608733" cy="480131"/>
          </a:xfrm>
          <a:prstGeom prst="rect">
            <a:avLst/>
          </a:prstGeom>
          <a:noFill/>
        </p:spPr>
        <p:txBody>
          <a:bodyPr wrap="square" rtlCol="0">
            <a:spAutoFit/>
          </a:bodyPr>
          <a:lstStyle/>
          <a:p>
            <a:pPr algn="ctr"/>
            <a:r>
              <a:rPr lang="en-GB" sz="1400" dirty="0"/>
              <a:t>A Patient Safety Initiative co-produced by </a:t>
            </a:r>
          </a:p>
          <a:p>
            <a:pPr algn="ctr"/>
            <a:r>
              <a:rPr lang="en-GB" sz="1400" dirty="0"/>
              <a:t>West Hampshire CCG &amp; Wessex Patient Safety Collaborative</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859972" y="561108"/>
            <a:ext cx="8336973" cy="1652157"/>
          </a:xfrm>
          <a:prstGeom prst="rect">
            <a:avLst/>
          </a:prstGeom>
          <a:noFill/>
          <a:ln>
            <a:noFill/>
          </a:ln>
        </p:spPr>
      </p:pic>
      <p:grpSp>
        <p:nvGrpSpPr>
          <p:cNvPr id="7" name="Group 6"/>
          <p:cNvGrpSpPr/>
          <p:nvPr/>
        </p:nvGrpSpPr>
        <p:grpSpPr>
          <a:xfrm>
            <a:off x="1679575" y="6310874"/>
            <a:ext cx="8633916" cy="520820"/>
            <a:chOff x="155575" y="6310874"/>
            <a:chExt cx="8633916" cy="52082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6045" y="6369346"/>
              <a:ext cx="1910324" cy="46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4679" y="6310874"/>
              <a:ext cx="769340" cy="484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060221" y="6402792"/>
              <a:ext cx="729270" cy="276999"/>
            </a:xfrm>
            <a:prstGeom prst="rect">
              <a:avLst/>
            </a:prstGeom>
            <a:noFill/>
          </p:spPr>
          <p:txBody>
            <a:bodyPr wrap="square" rtlCol="0">
              <a:spAutoFit/>
            </a:bodyPr>
            <a:lstStyle/>
            <a:p>
              <a:r>
                <a:rPr lang="en-GB" sz="1200" dirty="0"/>
                <a:t>2019</a:t>
              </a:r>
            </a:p>
          </p:txBody>
        </p:sp>
        <p:pic>
          <p:nvPicPr>
            <p:cNvPr id="11" name="Picture 10">
              <a:extLst>
                <a:ext uri="{FF2B5EF4-FFF2-40B4-BE49-F238E27FC236}">
                  <a16:creationId xmlns:a16="http://schemas.microsoft.com/office/drawing/2014/main" id="{52CCE14D-FB92-452D-B0C7-E88DF1564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9729" y="6513654"/>
              <a:ext cx="1517650" cy="139700"/>
            </a:xfrm>
            <a:prstGeom prst="rect">
              <a:avLst/>
            </a:prstGeom>
          </p:spPr>
        </p:pic>
        <p:pic>
          <p:nvPicPr>
            <p:cNvPr id="12" name="Picture 11">
              <a:extLst>
                <a:ext uri="{FF2B5EF4-FFF2-40B4-BE49-F238E27FC236}">
                  <a16:creationId xmlns:a16="http://schemas.microsoft.com/office/drawing/2014/main" id="{1688C5AA-7470-49FB-AF19-9A153B0D0F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9413" y="6415419"/>
              <a:ext cx="993269" cy="389850"/>
            </a:xfrm>
            <a:prstGeom prst="rect">
              <a:avLst/>
            </a:prstGeom>
          </p:spPr>
        </p:pic>
        <p:pic>
          <p:nvPicPr>
            <p:cNvPr id="13" name="Picture 12">
              <a:extLst>
                <a:ext uri="{FF2B5EF4-FFF2-40B4-BE49-F238E27FC236}">
                  <a16:creationId xmlns:a16="http://schemas.microsoft.com/office/drawing/2014/main" id="{C9EE15D2-76C5-4B3B-9A67-54667650C8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9965"/>
            <a:stretch/>
          </p:blipFill>
          <p:spPr>
            <a:xfrm>
              <a:off x="155575" y="6356386"/>
              <a:ext cx="1236558" cy="454237"/>
            </a:xfrm>
            <a:prstGeom prst="rect">
              <a:avLst/>
            </a:prstGeom>
          </p:spPr>
        </p:pic>
      </p:grpSp>
      <p:pic>
        <p:nvPicPr>
          <p:cNvPr id="14" name="Picture 13"/>
          <p:cNvPicPr/>
          <p:nvPr/>
        </p:nvPicPr>
        <p:blipFill>
          <a:blip r:embed="rId7"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spTree>
    <p:extLst>
      <p:ext uri="{BB962C8B-B14F-4D97-AF65-F5344CB8AC3E}">
        <p14:creationId xmlns:p14="http://schemas.microsoft.com/office/powerpoint/2010/main" val="2516031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EC36CB-1E20-43E6-AC63-A82F5DB8F0B7}"/>
              </a:ext>
            </a:extLst>
          </p:cNvPr>
          <p:cNvSpPr>
            <a:spLocks noGrp="1"/>
          </p:cNvSpPr>
          <p:nvPr>
            <p:ph type="sldNum" sz="quarter" idx="12"/>
          </p:nvPr>
        </p:nvSpPr>
        <p:spPr/>
        <p:txBody>
          <a:bodyPr/>
          <a:lstStyle/>
          <a:p>
            <a:fld id="{BC03EB51-2E59-4B18-BED2-D8B384E257A9}" type="slidenum">
              <a:rPr lang="en-GB" smtClean="0"/>
              <a:pPr/>
              <a:t>10</a:t>
            </a:fld>
            <a:endParaRPr lang="en-GB"/>
          </a:p>
        </p:txBody>
      </p:sp>
      <p:pic>
        <p:nvPicPr>
          <p:cNvPr id="3" name="Picture 2">
            <a:extLst>
              <a:ext uri="{FF2B5EF4-FFF2-40B4-BE49-F238E27FC236}">
                <a16:creationId xmlns:a16="http://schemas.microsoft.com/office/drawing/2014/main" id="{28CD1AF7-8A54-4505-96E1-1A92015134A7}"/>
              </a:ext>
            </a:extLst>
          </p:cNvPr>
          <p:cNvPicPr>
            <a:picLocks noChangeAspect="1"/>
          </p:cNvPicPr>
          <p:nvPr/>
        </p:nvPicPr>
        <p:blipFill>
          <a:blip r:embed="rId2"/>
          <a:stretch>
            <a:fillRect/>
          </a:stretch>
        </p:blipFill>
        <p:spPr>
          <a:xfrm>
            <a:off x="3313042" y="1044039"/>
            <a:ext cx="7792279" cy="5312311"/>
          </a:xfrm>
          <a:prstGeom prst="rect">
            <a:avLst/>
          </a:prstGeom>
          <a:ln>
            <a:solidFill>
              <a:schemeClr val="tx1"/>
            </a:solidFill>
          </a:ln>
        </p:spPr>
      </p:pic>
      <p:sp>
        <p:nvSpPr>
          <p:cNvPr id="6" name="TextBox 5">
            <a:extLst>
              <a:ext uri="{FF2B5EF4-FFF2-40B4-BE49-F238E27FC236}">
                <a16:creationId xmlns:a16="http://schemas.microsoft.com/office/drawing/2014/main" id="{ED5235BD-DFCC-414D-B362-403351015416}"/>
              </a:ext>
            </a:extLst>
          </p:cNvPr>
          <p:cNvSpPr txBox="1"/>
          <p:nvPr/>
        </p:nvSpPr>
        <p:spPr>
          <a:xfrm>
            <a:off x="1776000" y="108001"/>
            <a:ext cx="3471078" cy="538609"/>
          </a:xfrm>
          <a:prstGeom prst="rect">
            <a:avLst/>
          </a:prstGeom>
          <a:noFill/>
        </p:spPr>
        <p:txBody>
          <a:bodyPr wrap="none" rtlCol="0">
            <a:spAutoFit/>
          </a:bodyPr>
          <a:lstStyle/>
          <a:p>
            <a:r>
              <a:rPr lang="en-GB" dirty="0"/>
              <a:t>Check you have the latest version…</a:t>
            </a:r>
          </a:p>
          <a:p>
            <a:r>
              <a:rPr lang="en-GB" sz="1100" dirty="0"/>
              <a:t>From: https://westhampshireccg.nhs.uk/restore2/</a:t>
            </a:r>
          </a:p>
        </p:txBody>
      </p:sp>
      <p:sp>
        <p:nvSpPr>
          <p:cNvPr id="5" name="TextBox 4">
            <a:extLst>
              <a:ext uri="{FF2B5EF4-FFF2-40B4-BE49-F238E27FC236}">
                <a16:creationId xmlns:a16="http://schemas.microsoft.com/office/drawing/2014/main" id="{C444B92E-0634-B195-61C8-408FA1183409}"/>
              </a:ext>
            </a:extLst>
          </p:cNvPr>
          <p:cNvSpPr txBox="1"/>
          <p:nvPr/>
        </p:nvSpPr>
        <p:spPr>
          <a:xfrm>
            <a:off x="0" y="3429000"/>
            <a:ext cx="3277059" cy="1277273"/>
          </a:xfrm>
          <a:prstGeom prst="rect">
            <a:avLst/>
          </a:prstGeom>
          <a:noFill/>
        </p:spPr>
        <p:txBody>
          <a:bodyPr wrap="square" rtlCol="0">
            <a:spAutoFit/>
          </a:bodyPr>
          <a:lstStyle/>
          <a:p>
            <a:pPr algn="ctr"/>
            <a:r>
              <a:rPr lang="en-GB" sz="1100" dirty="0">
                <a:solidFill>
                  <a:srgbClr val="7030A0"/>
                </a:solidFill>
              </a:rPr>
              <a:t>With purple (possible Covid-19) Soft Signs:</a:t>
            </a:r>
          </a:p>
          <a:p>
            <a:pPr algn="ctr"/>
            <a:r>
              <a:rPr lang="en-GB" sz="1100" dirty="0">
                <a:solidFill>
                  <a:srgbClr val="7030A0"/>
                </a:solidFill>
              </a:rPr>
              <a:t>Shortness of breath</a:t>
            </a:r>
          </a:p>
          <a:p>
            <a:pPr algn="ctr"/>
            <a:r>
              <a:rPr lang="en-GB" sz="1100" dirty="0">
                <a:solidFill>
                  <a:srgbClr val="7030A0"/>
                </a:solidFill>
              </a:rPr>
              <a:t>Cough/sputum</a:t>
            </a:r>
          </a:p>
          <a:p>
            <a:pPr algn="ctr"/>
            <a:r>
              <a:rPr lang="en-GB" sz="1100" dirty="0">
                <a:solidFill>
                  <a:srgbClr val="7030A0"/>
                </a:solidFill>
              </a:rPr>
              <a:t>Shivery/fever</a:t>
            </a:r>
          </a:p>
          <a:p>
            <a:pPr algn="ctr"/>
            <a:r>
              <a:rPr lang="en-GB" sz="1100" dirty="0">
                <a:solidFill>
                  <a:srgbClr val="7030A0"/>
                </a:solidFill>
              </a:rPr>
              <a:t>Muscle pain</a:t>
            </a:r>
          </a:p>
          <a:p>
            <a:pPr algn="ctr"/>
            <a:r>
              <a:rPr lang="en-GB" sz="1100" dirty="0">
                <a:solidFill>
                  <a:srgbClr val="7030A0"/>
                </a:solidFill>
              </a:rPr>
              <a:t>Tired</a:t>
            </a:r>
          </a:p>
          <a:p>
            <a:pPr algn="ctr"/>
            <a:r>
              <a:rPr lang="en-GB" sz="1100" dirty="0">
                <a:solidFill>
                  <a:srgbClr val="7030A0"/>
                </a:solidFill>
              </a:rPr>
              <a:t>dizzy</a:t>
            </a:r>
          </a:p>
        </p:txBody>
      </p:sp>
    </p:spTree>
    <p:extLst>
      <p:ext uri="{BB962C8B-B14F-4D97-AF65-F5344CB8AC3E}">
        <p14:creationId xmlns:p14="http://schemas.microsoft.com/office/powerpoint/2010/main" val="3230160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308F48-302C-43DE-8ADC-E655C1AE68F1}"/>
              </a:ext>
            </a:extLst>
          </p:cNvPr>
          <p:cNvPicPr>
            <a:picLocks noChangeAspect="1"/>
          </p:cNvPicPr>
          <p:nvPr/>
        </p:nvPicPr>
        <p:blipFill>
          <a:blip r:embed="rId2"/>
          <a:stretch>
            <a:fillRect/>
          </a:stretch>
        </p:blipFill>
        <p:spPr>
          <a:xfrm>
            <a:off x="1855305" y="380039"/>
            <a:ext cx="8772938" cy="5906324"/>
          </a:xfrm>
          <a:prstGeom prst="rect">
            <a:avLst/>
          </a:prstGeom>
        </p:spPr>
      </p:pic>
      <p:sp>
        <p:nvSpPr>
          <p:cNvPr id="3" name="Slide Number Placeholder 2">
            <a:extLst>
              <a:ext uri="{FF2B5EF4-FFF2-40B4-BE49-F238E27FC236}">
                <a16:creationId xmlns:a16="http://schemas.microsoft.com/office/drawing/2014/main" id="{4F52822E-43F3-4B71-AF75-3BBAF36564C1}"/>
              </a:ext>
            </a:extLst>
          </p:cNvPr>
          <p:cNvSpPr>
            <a:spLocks noGrp="1"/>
          </p:cNvSpPr>
          <p:nvPr>
            <p:ph type="sldNum" sz="quarter" idx="12"/>
          </p:nvPr>
        </p:nvSpPr>
        <p:spPr/>
        <p:txBody>
          <a:bodyPr/>
          <a:lstStyle/>
          <a:p>
            <a:fld id="{BC03EB51-2E59-4B18-BED2-D8B384E257A9}" type="slidenum">
              <a:rPr lang="en-GB" smtClean="0"/>
              <a:pPr/>
              <a:t>11</a:t>
            </a:fld>
            <a:endParaRPr lang="en-GB"/>
          </a:p>
        </p:txBody>
      </p:sp>
    </p:spTree>
    <p:extLst>
      <p:ext uri="{BB962C8B-B14F-4D97-AF65-F5344CB8AC3E}">
        <p14:creationId xmlns:p14="http://schemas.microsoft.com/office/powerpoint/2010/main" val="3238619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55326" cy="1325563"/>
          </a:xfrm>
        </p:spPr>
        <p:txBody>
          <a:bodyPr/>
          <a:lstStyle/>
          <a:p>
            <a:r>
              <a:rPr lang="en-GB" dirty="0"/>
              <a:t>SOFT SIGNS - </a:t>
            </a:r>
            <a:r>
              <a:rPr lang="en-GB" sz="2400" dirty="0"/>
              <a:t>changes to  </a:t>
            </a:r>
            <a:r>
              <a:rPr lang="en-GB" i="1" dirty="0"/>
              <a:t>Mental, Physical, Behaviour</a:t>
            </a:r>
            <a:endParaRPr lang="en-GB" dirty="0"/>
          </a:p>
        </p:txBody>
      </p:sp>
      <p:sp>
        <p:nvSpPr>
          <p:cNvPr id="3" name="Content Placeholder 2"/>
          <p:cNvSpPr>
            <a:spLocks noGrp="1"/>
          </p:cNvSpPr>
          <p:nvPr>
            <p:ph idx="1"/>
          </p:nvPr>
        </p:nvSpPr>
        <p:spPr/>
        <p:txBody>
          <a:bodyPr/>
          <a:lstStyle/>
          <a:p>
            <a:r>
              <a:rPr lang="en-GB" dirty="0"/>
              <a:t>How many times do we say:</a:t>
            </a:r>
          </a:p>
          <a:p>
            <a:r>
              <a:rPr lang="en-GB" dirty="0"/>
              <a:t>Mr A is unwell and needs to see a doctor</a:t>
            </a:r>
          </a:p>
          <a:p>
            <a:r>
              <a:rPr lang="en-GB" dirty="0"/>
              <a:t>Mrs B is poorly….not herself</a:t>
            </a:r>
          </a:p>
          <a:p>
            <a:endParaRPr lang="en-GB" dirty="0"/>
          </a:p>
          <a:p>
            <a:r>
              <a:rPr lang="en-GB" dirty="0"/>
              <a:t>SOFT SIGNS may be communicated by saying:</a:t>
            </a:r>
          </a:p>
          <a:p>
            <a:r>
              <a:rPr lang="en-GB" dirty="0"/>
              <a:t>Mr A has new confusion, a temperature and is breathless</a:t>
            </a:r>
          </a:p>
          <a:p>
            <a:r>
              <a:rPr lang="en-GB" dirty="0"/>
              <a:t>Mrs B is not able to mobilise independently today, shows poor appetite and, where normally very active, has stayed in bed.</a:t>
            </a:r>
          </a:p>
          <a:p>
            <a:pPr marL="0" indent="0">
              <a:buNone/>
            </a:pPr>
            <a:endParaRPr lang="en-GB" dirty="0"/>
          </a:p>
        </p:txBody>
      </p:sp>
      <p:pic>
        <p:nvPicPr>
          <p:cNvPr id="4" name="Picture 3"/>
          <p:cNvPicPr/>
          <p:nvPr/>
        </p:nvPicPr>
        <p:blipFill>
          <a:blip r:embed="rId2"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spTree>
    <p:extLst>
      <p:ext uri="{BB962C8B-B14F-4D97-AF65-F5344CB8AC3E}">
        <p14:creationId xmlns:p14="http://schemas.microsoft.com/office/powerpoint/2010/main" val="2437125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4F230-3449-43EF-B7D4-E30237EE6A3C}"/>
              </a:ext>
            </a:extLst>
          </p:cNvPr>
          <p:cNvPicPr>
            <a:picLocks noChangeAspect="1"/>
          </p:cNvPicPr>
          <p:nvPr/>
        </p:nvPicPr>
        <p:blipFill>
          <a:blip r:embed="rId2"/>
          <a:stretch>
            <a:fillRect/>
          </a:stretch>
        </p:blipFill>
        <p:spPr>
          <a:xfrm>
            <a:off x="1934817" y="198783"/>
            <a:ext cx="7818783" cy="6514166"/>
          </a:xfrm>
          <a:prstGeom prst="rect">
            <a:avLst/>
          </a:prstGeom>
        </p:spPr>
      </p:pic>
      <p:sp>
        <p:nvSpPr>
          <p:cNvPr id="3" name="Slide Number Placeholder 2">
            <a:extLst>
              <a:ext uri="{FF2B5EF4-FFF2-40B4-BE49-F238E27FC236}">
                <a16:creationId xmlns:a16="http://schemas.microsoft.com/office/drawing/2014/main" id="{79A5A774-750B-444B-A64C-C6803B003F96}"/>
              </a:ext>
            </a:extLst>
          </p:cNvPr>
          <p:cNvSpPr>
            <a:spLocks noGrp="1"/>
          </p:cNvSpPr>
          <p:nvPr>
            <p:ph type="sldNum" sz="quarter" idx="12"/>
          </p:nvPr>
        </p:nvSpPr>
        <p:spPr/>
        <p:txBody>
          <a:bodyPr/>
          <a:lstStyle/>
          <a:p>
            <a:fld id="{BC03EB51-2E59-4B18-BED2-D8B384E257A9}" type="slidenum">
              <a:rPr lang="en-GB" smtClean="0"/>
              <a:pPr/>
              <a:t>13</a:t>
            </a:fld>
            <a:endParaRPr lang="en-GB"/>
          </a:p>
        </p:txBody>
      </p:sp>
    </p:spTree>
    <p:extLst>
      <p:ext uri="{BB962C8B-B14F-4D97-AF65-F5344CB8AC3E}">
        <p14:creationId xmlns:p14="http://schemas.microsoft.com/office/powerpoint/2010/main" val="399657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1800" dirty="0">
                <a:solidFill>
                  <a:schemeClr val="tx2"/>
                </a:solidFill>
              </a:rPr>
              <a:t>                         </a:t>
            </a:r>
            <a:r>
              <a:rPr lang="en-GB" sz="3600" dirty="0">
                <a:solidFill>
                  <a:schemeClr val="tx2"/>
                </a:solidFill>
              </a:rPr>
              <a:t>Physical Observations</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59" t="52447" r="87387" b="39257"/>
          <a:stretch/>
        </p:blipFill>
        <p:spPr bwMode="auto">
          <a:xfrm>
            <a:off x="3227879" y="2853077"/>
            <a:ext cx="1332000" cy="85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59" t="35920" r="87387" b="54057"/>
          <a:stretch/>
        </p:blipFill>
        <p:spPr bwMode="auto">
          <a:xfrm>
            <a:off x="1766815" y="2853079"/>
            <a:ext cx="1332000" cy="1029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584" t="13659" r="87347" b="70973"/>
          <a:stretch/>
        </p:blipFill>
        <p:spPr bwMode="auto">
          <a:xfrm>
            <a:off x="4680359" y="2860131"/>
            <a:ext cx="1332000" cy="1572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584" t="84567" r="87347" b="5098"/>
          <a:stretch/>
        </p:blipFill>
        <p:spPr bwMode="auto">
          <a:xfrm>
            <a:off x="9071665" y="2873802"/>
            <a:ext cx="1332000" cy="1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584" t="45523" r="87347" b="43842"/>
          <a:stretch/>
        </p:blipFill>
        <p:spPr bwMode="auto">
          <a:xfrm>
            <a:off x="6153138" y="2873802"/>
            <a:ext cx="1332000" cy="1088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584" t="72279" r="87347" b="17434"/>
          <a:stretch/>
        </p:blipFill>
        <p:spPr bwMode="auto">
          <a:xfrm>
            <a:off x="7619152" y="2873802"/>
            <a:ext cx="1332000" cy="105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043579" y="1362381"/>
            <a:ext cx="8580458" cy="1200329"/>
          </a:xfrm>
          <a:prstGeom prst="rect">
            <a:avLst/>
          </a:prstGeom>
        </p:spPr>
        <p:txBody>
          <a:bodyPr wrap="square">
            <a:spAutoFit/>
          </a:bodyPr>
          <a:lstStyle/>
          <a:p>
            <a:r>
              <a:rPr lang="en-GB" dirty="0"/>
              <a:t>   Validated tool widely used in acute care comprising six biological measurements:</a:t>
            </a:r>
          </a:p>
          <a:p>
            <a:pPr marL="1073150" indent="-357188">
              <a:buFont typeface="Arial" panose="020B0604020202020204" pitchFamily="34" charset="0"/>
              <a:buChar char="•"/>
            </a:pPr>
            <a:r>
              <a:rPr lang="en-GB" dirty="0"/>
              <a:t>Respiration Rate</a:t>
            </a:r>
          </a:p>
          <a:p>
            <a:pPr marL="1073150" indent="-357188">
              <a:buFont typeface="Arial" panose="020B0604020202020204" pitchFamily="34" charset="0"/>
              <a:buChar char="•"/>
            </a:pPr>
            <a:r>
              <a:rPr lang="en-GB" dirty="0"/>
              <a:t>Oxygen Saturations</a:t>
            </a:r>
          </a:p>
          <a:p>
            <a:pPr marL="1073150" indent="-357188">
              <a:buFont typeface="Arial" panose="020B0604020202020204" pitchFamily="34" charset="0"/>
              <a:buChar char="•"/>
            </a:pPr>
            <a:r>
              <a:rPr lang="en-GB" dirty="0"/>
              <a:t>Temperature</a:t>
            </a:r>
          </a:p>
        </p:txBody>
      </p:sp>
      <p:sp>
        <p:nvSpPr>
          <p:cNvPr id="19" name="Rectangle 18"/>
          <p:cNvSpPr/>
          <p:nvPr/>
        </p:nvSpPr>
        <p:spPr>
          <a:xfrm>
            <a:off x="5001104" y="1655448"/>
            <a:ext cx="5441561" cy="923330"/>
          </a:xfrm>
          <a:prstGeom prst="rect">
            <a:avLst/>
          </a:prstGeom>
        </p:spPr>
        <p:txBody>
          <a:bodyPr wrap="square">
            <a:spAutoFit/>
          </a:bodyPr>
          <a:lstStyle/>
          <a:p>
            <a:pPr marL="1073150" indent="-357188">
              <a:buFont typeface="Arial" panose="020B0604020202020204" pitchFamily="34" charset="0"/>
              <a:buChar char="•"/>
            </a:pPr>
            <a:r>
              <a:rPr lang="en-GB" dirty="0"/>
              <a:t>Systolic Blood Pressure</a:t>
            </a:r>
          </a:p>
          <a:p>
            <a:pPr marL="1073150" indent="-357188">
              <a:buFont typeface="Arial" panose="020B0604020202020204" pitchFamily="34" charset="0"/>
              <a:buChar char="•"/>
            </a:pPr>
            <a:r>
              <a:rPr lang="en-GB" dirty="0"/>
              <a:t>Heart Rate</a:t>
            </a:r>
          </a:p>
          <a:p>
            <a:pPr marL="1073150" indent="-357188">
              <a:buFont typeface="Arial" panose="020B0604020202020204" pitchFamily="34" charset="0"/>
              <a:buChar char="•"/>
            </a:pPr>
            <a:r>
              <a:rPr lang="en-GB" dirty="0"/>
              <a:t>Level of Consciousness (defined by ACVPU)</a:t>
            </a:r>
          </a:p>
        </p:txBody>
      </p:sp>
      <p:pic>
        <p:nvPicPr>
          <p:cNvPr id="20"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5487" t="56539" r="26845" b="21246"/>
          <a:stretch/>
        </p:blipFill>
        <p:spPr bwMode="auto">
          <a:xfrm>
            <a:off x="5773478" y="5183901"/>
            <a:ext cx="5635257" cy="1477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1137683" y="4549676"/>
            <a:ext cx="4529470" cy="2308324"/>
          </a:xfrm>
          <a:prstGeom prst="rect">
            <a:avLst/>
          </a:prstGeom>
          <a:noFill/>
        </p:spPr>
        <p:txBody>
          <a:bodyPr wrap="square" rtlCol="0">
            <a:spAutoFit/>
          </a:bodyPr>
          <a:lstStyle/>
          <a:p>
            <a:r>
              <a:rPr lang="en-GB" dirty="0"/>
              <a:t>The ACVPU Scale</a:t>
            </a:r>
          </a:p>
          <a:p>
            <a:endParaRPr lang="en-GB" dirty="0"/>
          </a:p>
          <a:p>
            <a:r>
              <a:rPr lang="en-GB" dirty="0"/>
              <a:t>Level of alertness is measured using ACVPU: Alert,</a:t>
            </a:r>
          </a:p>
          <a:p>
            <a:r>
              <a:rPr lang="en-GB" dirty="0"/>
              <a:t>Newly Confused</a:t>
            </a:r>
          </a:p>
          <a:p>
            <a:r>
              <a:rPr lang="en-GB" dirty="0"/>
              <a:t>responsive only to Voice</a:t>
            </a:r>
          </a:p>
          <a:p>
            <a:r>
              <a:rPr lang="en-GB" dirty="0"/>
              <a:t>responsive only to Pain</a:t>
            </a:r>
          </a:p>
          <a:p>
            <a:r>
              <a:rPr lang="en-GB" dirty="0"/>
              <a:t>Unresponsive </a:t>
            </a:r>
          </a:p>
        </p:txBody>
      </p:sp>
      <p:pic>
        <p:nvPicPr>
          <p:cNvPr id="13" name="Picture 12"/>
          <p:cNvPicPr/>
          <p:nvPr/>
        </p:nvPicPr>
        <p:blipFill>
          <a:blip r:embed="rId5"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spTree>
    <p:extLst>
      <p:ext uri="{BB962C8B-B14F-4D97-AF65-F5344CB8AC3E}">
        <p14:creationId xmlns:p14="http://schemas.microsoft.com/office/powerpoint/2010/main" val="2668313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3D377A-EA1F-4DDF-A6FF-6EF8D8DC390A}"/>
              </a:ext>
            </a:extLst>
          </p:cNvPr>
          <p:cNvPicPr>
            <a:picLocks noChangeAspect="1"/>
          </p:cNvPicPr>
          <p:nvPr/>
        </p:nvPicPr>
        <p:blipFill>
          <a:blip r:embed="rId2"/>
          <a:stretch>
            <a:fillRect/>
          </a:stretch>
        </p:blipFill>
        <p:spPr>
          <a:xfrm>
            <a:off x="834887" y="445379"/>
            <a:ext cx="10376452" cy="5601482"/>
          </a:xfrm>
          <a:prstGeom prst="rect">
            <a:avLst/>
          </a:prstGeom>
        </p:spPr>
      </p:pic>
      <p:sp>
        <p:nvSpPr>
          <p:cNvPr id="3" name="Slide Number Placeholder 2">
            <a:extLst>
              <a:ext uri="{FF2B5EF4-FFF2-40B4-BE49-F238E27FC236}">
                <a16:creationId xmlns:a16="http://schemas.microsoft.com/office/drawing/2014/main" id="{FC696669-D086-44F9-9F80-9D0B46A0A92D}"/>
              </a:ext>
            </a:extLst>
          </p:cNvPr>
          <p:cNvSpPr>
            <a:spLocks noGrp="1"/>
          </p:cNvSpPr>
          <p:nvPr>
            <p:ph type="sldNum" sz="quarter" idx="12"/>
          </p:nvPr>
        </p:nvSpPr>
        <p:spPr/>
        <p:txBody>
          <a:bodyPr/>
          <a:lstStyle/>
          <a:p>
            <a:fld id="{BC03EB51-2E59-4B18-BED2-D8B384E257A9}" type="slidenum">
              <a:rPr lang="en-GB" smtClean="0"/>
              <a:pPr/>
              <a:t>15</a:t>
            </a:fld>
            <a:endParaRPr lang="en-GB"/>
          </a:p>
        </p:txBody>
      </p:sp>
    </p:spTree>
    <p:extLst>
      <p:ext uri="{BB962C8B-B14F-4D97-AF65-F5344CB8AC3E}">
        <p14:creationId xmlns:p14="http://schemas.microsoft.com/office/powerpoint/2010/main" val="481342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692727" y="812800"/>
            <a:ext cx="11009746" cy="5064125"/>
          </a:xfrm>
          <a:prstGeom prst="rect">
            <a:avLst/>
          </a:prstGeom>
        </p:spPr>
        <p:txBody>
          <a:bodyPr>
            <a:normAutofit/>
          </a:bodyPr>
          <a:lstStyle/>
          <a:p>
            <a:endParaRPr lang="en-GB" sz="1800" b="1" dirty="0">
              <a:latin typeface="UniversalDoomsday" panose="02000500000000000000" pitchFamily="2" charset="0"/>
            </a:endParaRPr>
          </a:p>
          <a:p>
            <a:r>
              <a:rPr lang="en-GB" sz="1800" b="1" dirty="0">
                <a:latin typeface="UniversalDoomsday" panose="02000500000000000000" pitchFamily="2" charset="0"/>
              </a:rPr>
              <a:t>Always take RR over 60 seconds</a:t>
            </a:r>
          </a:p>
          <a:p>
            <a:r>
              <a:rPr lang="en-GB" sz="1800" b="1" dirty="0">
                <a:latin typeface="UniversalDoomsday" panose="02000500000000000000" pitchFamily="2" charset="0"/>
              </a:rPr>
              <a:t>Don’t let person know are about to count their RR</a:t>
            </a:r>
          </a:p>
          <a:p>
            <a:r>
              <a:rPr lang="en-GB" sz="1800" b="1" dirty="0">
                <a:latin typeface="UniversalDoomsday" panose="02000500000000000000" pitchFamily="2" charset="0"/>
              </a:rPr>
              <a:t>Consider persons posture and ensure regular deep breathing.</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5244"/>
          <a:stretch/>
        </p:blipFill>
        <p:spPr bwMode="auto">
          <a:xfrm>
            <a:off x="1679575" y="3054134"/>
            <a:ext cx="8019916" cy="1293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679575" y="6310874"/>
            <a:ext cx="8633916" cy="520820"/>
            <a:chOff x="155575" y="6310874"/>
            <a:chExt cx="8633916" cy="52082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6045" y="6369346"/>
              <a:ext cx="1910324" cy="46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4679" y="6310874"/>
              <a:ext cx="769340" cy="484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060221" y="6402792"/>
              <a:ext cx="729270" cy="276999"/>
            </a:xfrm>
            <a:prstGeom prst="rect">
              <a:avLst/>
            </a:prstGeom>
            <a:noFill/>
          </p:spPr>
          <p:txBody>
            <a:bodyPr wrap="square" rtlCol="0">
              <a:spAutoFit/>
            </a:bodyPr>
            <a:lstStyle/>
            <a:p>
              <a:r>
                <a:rPr lang="en-GB" sz="1200" dirty="0"/>
                <a:t>2019</a:t>
              </a:r>
            </a:p>
          </p:txBody>
        </p:sp>
        <p:pic>
          <p:nvPicPr>
            <p:cNvPr id="11" name="Picture 10">
              <a:extLst>
                <a:ext uri="{FF2B5EF4-FFF2-40B4-BE49-F238E27FC236}">
                  <a16:creationId xmlns:a16="http://schemas.microsoft.com/office/drawing/2014/main" id="{52CCE14D-FB92-452D-B0C7-E88DF1564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729" y="6513654"/>
              <a:ext cx="1517650" cy="139700"/>
            </a:xfrm>
            <a:prstGeom prst="rect">
              <a:avLst/>
            </a:prstGeom>
          </p:spPr>
        </p:pic>
        <p:pic>
          <p:nvPicPr>
            <p:cNvPr id="12" name="Picture 11">
              <a:extLst>
                <a:ext uri="{FF2B5EF4-FFF2-40B4-BE49-F238E27FC236}">
                  <a16:creationId xmlns:a16="http://schemas.microsoft.com/office/drawing/2014/main" id="{1688C5AA-7470-49FB-AF19-9A153B0D0F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9413" y="6415419"/>
              <a:ext cx="993269" cy="389850"/>
            </a:xfrm>
            <a:prstGeom prst="rect">
              <a:avLst/>
            </a:prstGeom>
          </p:spPr>
        </p:pic>
        <p:pic>
          <p:nvPicPr>
            <p:cNvPr id="13" name="Picture 12">
              <a:extLst>
                <a:ext uri="{FF2B5EF4-FFF2-40B4-BE49-F238E27FC236}">
                  <a16:creationId xmlns:a16="http://schemas.microsoft.com/office/drawing/2014/main" id="{C9EE15D2-76C5-4B3B-9A67-54667650C8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9965"/>
            <a:stretch/>
          </p:blipFill>
          <p:spPr>
            <a:xfrm>
              <a:off x="155575" y="6356386"/>
              <a:ext cx="1236558" cy="454237"/>
            </a:xfrm>
            <a:prstGeom prst="rect">
              <a:avLst/>
            </a:prstGeom>
          </p:spPr>
        </p:pic>
      </p:grpSp>
    </p:spTree>
    <p:extLst>
      <p:ext uri="{BB962C8B-B14F-4D97-AF65-F5344CB8AC3E}">
        <p14:creationId xmlns:p14="http://schemas.microsoft.com/office/powerpoint/2010/main" val="3358018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9355" y="1436294"/>
            <a:ext cx="8115004" cy="121420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pPr algn="l"/>
            <a:r>
              <a:rPr lang="en-GB" sz="3600" dirty="0">
                <a:solidFill>
                  <a:schemeClr val="tx2">
                    <a:lumMod val="75000"/>
                  </a:schemeClr>
                </a:solidFill>
              </a:rPr>
              <a:t>  </a:t>
            </a:r>
          </a:p>
        </p:txBody>
      </p:sp>
      <p:sp>
        <p:nvSpPr>
          <p:cNvPr id="3" name="Content Placeholder 2"/>
          <p:cNvSpPr>
            <a:spLocks noGrp="1"/>
          </p:cNvSpPr>
          <p:nvPr>
            <p:ph idx="1"/>
          </p:nvPr>
        </p:nvSpPr>
        <p:spPr>
          <a:xfrm>
            <a:off x="1679575" y="794289"/>
            <a:ext cx="8194784" cy="4525963"/>
          </a:xfrm>
        </p:spPr>
        <p:txBody>
          <a:bodyPr>
            <a:normAutofit fontScale="92500"/>
          </a:bodyPr>
          <a:lstStyle/>
          <a:p>
            <a:pPr marL="0" lvl="0" indent="0">
              <a:buNone/>
            </a:pPr>
            <a:r>
              <a:rPr lang="en-GB" sz="2400" dirty="0">
                <a:latin typeface="UniversalDoomsday" panose="02000500000000000000" pitchFamily="2" charset="0"/>
              </a:rPr>
              <a:t>  Please remember:      NEWS2 has </a:t>
            </a:r>
            <a:r>
              <a:rPr lang="en-GB" sz="2400" b="1" dirty="0">
                <a:latin typeface="UniversalDoomsday" panose="02000500000000000000" pitchFamily="2" charset="0"/>
              </a:rPr>
              <a:t>two</a:t>
            </a:r>
            <a:r>
              <a:rPr lang="en-GB" sz="2400" dirty="0">
                <a:latin typeface="UniversalDoomsday" panose="02000500000000000000" pitchFamily="2" charset="0"/>
              </a:rPr>
              <a:t> scoring scales for Sp0</a:t>
            </a:r>
            <a:r>
              <a:rPr lang="en-GB" sz="2400" baseline="-25000" dirty="0">
                <a:latin typeface="UniversalDoomsday" panose="02000500000000000000" pitchFamily="2" charset="0"/>
              </a:rPr>
              <a:t>2</a:t>
            </a:r>
          </a:p>
          <a:p>
            <a:pPr lvl="0"/>
            <a:endParaRPr lang="en-GB" sz="1800" dirty="0">
              <a:latin typeface="UniversalDoomsday" panose="02000500000000000000" pitchFamily="2" charset="0"/>
            </a:endParaRPr>
          </a:p>
          <a:p>
            <a:pPr lvl="0"/>
            <a:r>
              <a:rPr lang="en-GB" sz="1800" b="1" dirty="0">
                <a:solidFill>
                  <a:schemeClr val="bg1"/>
                </a:solidFill>
                <a:latin typeface="UniversalDoomsday" panose="02000500000000000000" pitchFamily="2" charset="0"/>
              </a:rPr>
              <a:t>The new Sp0</a:t>
            </a:r>
            <a:r>
              <a:rPr lang="en-GB" sz="1800" b="1" baseline="-25000" dirty="0">
                <a:solidFill>
                  <a:schemeClr val="bg1"/>
                </a:solidFill>
                <a:latin typeface="UniversalDoomsday" panose="02000500000000000000" pitchFamily="2" charset="0"/>
              </a:rPr>
              <a:t>2</a:t>
            </a:r>
            <a:r>
              <a:rPr lang="en-GB" sz="1800" b="1" dirty="0">
                <a:solidFill>
                  <a:schemeClr val="bg1"/>
                </a:solidFill>
                <a:latin typeface="UniversalDoomsday" panose="02000500000000000000" pitchFamily="2" charset="0"/>
              </a:rPr>
              <a:t> scoring Scale 2 is only for patients with a prescribed oxygen saturation requirement of  88–92% (e.g. in patients who normally retain Carbon Dioxide and need to do this to drive their respiratory effort (</a:t>
            </a:r>
            <a:r>
              <a:rPr lang="en-GB" sz="1800" b="1" dirty="0" err="1">
                <a:solidFill>
                  <a:schemeClr val="bg1"/>
                </a:solidFill>
                <a:latin typeface="UniversalDoomsday" panose="02000500000000000000" pitchFamily="2" charset="0"/>
              </a:rPr>
              <a:t>hypercapnic</a:t>
            </a:r>
            <a:r>
              <a:rPr lang="en-GB" sz="1800" b="1" dirty="0">
                <a:solidFill>
                  <a:schemeClr val="bg1"/>
                </a:solidFill>
                <a:latin typeface="UniversalDoomsday" panose="02000500000000000000" pitchFamily="2" charset="0"/>
              </a:rPr>
              <a:t> respiratory failure)</a:t>
            </a:r>
          </a:p>
          <a:p>
            <a:pPr lvl="0"/>
            <a:endParaRPr lang="en-GB" sz="1800" dirty="0">
              <a:latin typeface="UniversalDoomsday" panose="02000500000000000000" pitchFamily="2" charset="0"/>
            </a:endParaRPr>
          </a:p>
          <a:p>
            <a:r>
              <a:rPr lang="en-GB" sz="1800" dirty="0">
                <a:latin typeface="UniversalDoomsday" panose="02000500000000000000" pitchFamily="2" charset="0"/>
              </a:rPr>
              <a:t>This should only be used in patients </a:t>
            </a:r>
            <a:r>
              <a:rPr lang="en-GB" sz="1800" b="1" dirty="0">
                <a:latin typeface="UniversalDoomsday" panose="02000500000000000000" pitchFamily="2" charset="0"/>
              </a:rPr>
              <a:t>confirmed to have </a:t>
            </a:r>
            <a:r>
              <a:rPr lang="en-GB" sz="1800" b="1" dirty="0" err="1">
                <a:latin typeface="UniversalDoomsday" panose="02000500000000000000" pitchFamily="2" charset="0"/>
              </a:rPr>
              <a:t>hypercapnic</a:t>
            </a:r>
            <a:r>
              <a:rPr lang="en-GB" sz="1800" b="1" dirty="0">
                <a:latin typeface="UniversalDoomsday" panose="02000500000000000000" pitchFamily="2" charset="0"/>
              </a:rPr>
              <a:t> respiratory failure on blood gas analysis </a:t>
            </a:r>
            <a:r>
              <a:rPr lang="en-GB" sz="1800" dirty="0">
                <a:latin typeface="UniversalDoomsday" panose="02000500000000000000" pitchFamily="2" charset="0"/>
              </a:rPr>
              <a:t>on either a prior, or their current, hospital admission</a:t>
            </a:r>
          </a:p>
          <a:p>
            <a:r>
              <a:rPr lang="en-GB" sz="1800" dirty="0">
                <a:latin typeface="UniversalDoomsday" panose="02000500000000000000" pitchFamily="2" charset="0"/>
              </a:rPr>
              <a:t>The decision to use the new SpO</a:t>
            </a:r>
            <a:r>
              <a:rPr lang="en-GB" sz="1800" baseline="-25000" dirty="0">
                <a:latin typeface="UniversalDoomsday" panose="02000500000000000000" pitchFamily="2" charset="0"/>
              </a:rPr>
              <a:t>2</a:t>
            </a:r>
            <a:r>
              <a:rPr lang="en-GB" sz="1800" dirty="0">
                <a:latin typeface="UniversalDoomsday" panose="02000500000000000000" pitchFamily="2" charset="0"/>
              </a:rPr>
              <a:t> scoring Scale 2 should be made by a competent clinical decision maker and should be recorded in the patient’s clinical notes</a:t>
            </a:r>
          </a:p>
          <a:p>
            <a:pPr lvl="0"/>
            <a:r>
              <a:rPr lang="en-GB" sz="1800" dirty="0">
                <a:latin typeface="UniversalDoomsday" panose="02000500000000000000" pitchFamily="2" charset="0"/>
              </a:rPr>
              <a:t>In all other circumstances, the regular NEWS SpO</a:t>
            </a:r>
            <a:r>
              <a:rPr lang="en-GB" sz="1800" baseline="-25000" dirty="0">
                <a:latin typeface="UniversalDoomsday" panose="02000500000000000000" pitchFamily="2" charset="0"/>
              </a:rPr>
              <a:t>2</a:t>
            </a:r>
            <a:r>
              <a:rPr lang="en-GB" sz="1800" dirty="0">
                <a:latin typeface="UniversalDoomsday" panose="02000500000000000000" pitchFamily="2" charset="0"/>
              </a:rPr>
              <a:t> scoring scale (Scale 1) should be used</a:t>
            </a:r>
          </a:p>
          <a:p>
            <a:pPr lvl="0"/>
            <a:r>
              <a:rPr lang="en-GB" sz="1800" dirty="0">
                <a:latin typeface="UniversalDoomsday" panose="02000500000000000000" pitchFamily="2" charset="0"/>
              </a:rPr>
              <a:t>For the avoidance of doubt, the SpO</a:t>
            </a:r>
            <a:r>
              <a:rPr lang="en-GB" sz="1800" baseline="-25000" dirty="0">
                <a:latin typeface="UniversalDoomsday" panose="02000500000000000000" pitchFamily="2" charset="0"/>
              </a:rPr>
              <a:t>2</a:t>
            </a:r>
            <a:r>
              <a:rPr lang="en-GB" sz="1800" dirty="0">
                <a:latin typeface="UniversalDoomsday" panose="02000500000000000000" pitchFamily="2" charset="0"/>
              </a:rPr>
              <a:t> scoring scale not being used should be clearly crossed out</a:t>
            </a:r>
          </a:p>
          <a:p>
            <a:pPr lvl="0"/>
            <a:r>
              <a:rPr lang="en-GB" sz="1800" dirty="0">
                <a:latin typeface="UniversalDoomsday" panose="02000500000000000000" pitchFamily="2" charset="0"/>
              </a:rPr>
              <a:t>If you think a Resident is on the wrong scale please raise this with the GP </a:t>
            </a:r>
          </a:p>
          <a:p>
            <a:endParaRPr lang="en-GB" sz="1800" dirty="0"/>
          </a:p>
          <a:p>
            <a:endParaRPr lang="en-GB" sz="1800" dirty="0"/>
          </a:p>
        </p:txBody>
      </p:sp>
      <p:grpSp>
        <p:nvGrpSpPr>
          <p:cNvPr id="6" name="Group 5"/>
          <p:cNvGrpSpPr/>
          <p:nvPr/>
        </p:nvGrpSpPr>
        <p:grpSpPr>
          <a:xfrm>
            <a:off x="1679575" y="6310874"/>
            <a:ext cx="8633916" cy="520820"/>
            <a:chOff x="155575" y="6310874"/>
            <a:chExt cx="8633916" cy="52082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6045" y="6369346"/>
              <a:ext cx="1910324" cy="46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4679" y="6310874"/>
              <a:ext cx="769340" cy="484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8060221" y="6402792"/>
              <a:ext cx="729270" cy="276999"/>
            </a:xfrm>
            <a:prstGeom prst="rect">
              <a:avLst/>
            </a:prstGeom>
            <a:noFill/>
          </p:spPr>
          <p:txBody>
            <a:bodyPr wrap="square" rtlCol="0">
              <a:spAutoFit/>
            </a:bodyPr>
            <a:lstStyle/>
            <a:p>
              <a:r>
                <a:rPr lang="en-GB" sz="1200" dirty="0"/>
                <a:t>2019</a:t>
              </a:r>
            </a:p>
          </p:txBody>
        </p:sp>
        <p:pic>
          <p:nvPicPr>
            <p:cNvPr id="10" name="Picture 9">
              <a:extLst>
                <a:ext uri="{FF2B5EF4-FFF2-40B4-BE49-F238E27FC236}">
                  <a16:creationId xmlns:a16="http://schemas.microsoft.com/office/drawing/2014/main" id="{52CCE14D-FB92-452D-B0C7-E88DF1564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729" y="6513654"/>
              <a:ext cx="1517650" cy="139700"/>
            </a:xfrm>
            <a:prstGeom prst="rect">
              <a:avLst/>
            </a:prstGeom>
          </p:spPr>
        </p:pic>
        <p:pic>
          <p:nvPicPr>
            <p:cNvPr id="11" name="Picture 10">
              <a:extLst>
                <a:ext uri="{FF2B5EF4-FFF2-40B4-BE49-F238E27FC236}">
                  <a16:creationId xmlns:a16="http://schemas.microsoft.com/office/drawing/2014/main" id="{1688C5AA-7470-49FB-AF19-9A153B0D0F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9413" y="6415419"/>
              <a:ext cx="993269" cy="389850"/>
            </a:xfrm>
            <a:prstGeom prst="rect">
              <a:avLst/>
            </a:prstGeom>
          </p:spPr>
        </p:pic>
        <p:pic>
          <p:nvPicPr>
            <p:cNvPr id="12" name="Picture 11">
              <a:extLst>
                <a:ext uri="{FF2B5EF4-FFF2-40B4-BE49-F238E27FC236}">
                  <a16:creationId xmlns:a16="http://schemas.microsoft.com/office/drawing/2014/main" id="{C9EE15D2-76C5-4B3B-9A67-54667650C8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9965"/>
            <a:stretch/>
          </p:blipFill>
          <p:spPr>
            <a:xfrm>
              <a:off x="155575" y="6356386"/>
              <a:ext cx="1236558" cy="454237"/>
            </a:xfrm>
            <a:prstGeom prst="rect">
              <a:avLst/>
            </a:prstGeom>
          </p:spPr>
        </p:pic>
      </p:grpSp>
    </p:spTree>
    <p:extLst>
      <p:ext uri="{BB962C8B-B14F-4D97-AF65-F5344CB8AC3E}">
        <p14:creationId xmlns:p14="http://schemas.microsoft.com/office/powerpoint/2010/main" val="860148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36073"/>
            <a:ext cx="10515600" cy="840509"/>
          </a:xfrm>
        </p:spPr>
        <p:txBody>
          <a:bodyPr/>
          <a:lstStyle/>
          <a:p>
            <a:pPr algn="ctr"/>
            <a:r>
              <a:rPr lang="en-GB" dirty="0">
                <a:latin typeface="UniversalDoomsday" panose="02000500000000000000" pitchFamily="2" charset="0"/>
              </a:rPr>
              <a:t>The</a:t>
            </a:r>
            <a:r>
              <a:rPr lang="en-GB" b="1" dirty="0">
                <a:latin typeface="UniversalDoomsday" panose="02000500000000000000" pitchFamily="2" charset="0"/>
              </a:rPr>
              <a:t> two</a:t>
            </a:r>
            <a:r>
              <a:rPr lang="en-GB" dirty="0">
                <a:latin typeface="UniversalDoomsday" panose="02000500000000000000" pitchFamily="2" charset="0"/>
              </a:rPr>
              <a:t> scoring scales for Sp0</a:t>
            </a:r>
            <a:r>
              <a:rPr lang="en-GB" baseline="-25000" dirty="0">
                <a:latin typeface="UniversalDoomsday" panose="02000500000000000000" pitchFamily="2" charset="0"/>
              </a:rPr>
              <a:t>2</a:t>
            </a:r>
            <a:endParaRPr lang="en-GB" dirty="0"/>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082" t="35041" r="9107" b="22083"/>
          <a:stretch/>
        </p:blipFill>
        <p:spPr bwMode="auto">
          <a:xfrm>
            <a:off x="838201" y="1976581"/>
            <a:ext cx="9575800" cy="384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7301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extLst>
              <a:ext uri="{28A0092B-C50C-407E-A947-70E740481C1C}">
                <a14:useLocalDpi xmlns:a14="http://schemas.microsoft.com/office/drawing/2010/main" val="0"/>
              </a:ext>
            </a:extLst>
          </a:blip>
          <a:srcRect t="20018"/>
          <a:stretch/>
        </p:blipFill>
        <p:spPr bwMode="auto">
          <a:xfrm>
            <a:off x="386079" y="464949"/>
            <a:ext cx="11051669" cy="63930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6067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4411"/>
            <a:ext cx="10972800" cy="1143000"/>
          </a:xfrm>
        </p:spPr>
        <p:txBody>
          <a:bodyPr/>
          <a:lstStyle/>
          <a:p>
            <a:r>
              <a:rPr lang="en-GB" dirty="0"/>
              <a:t>CORE LEARNING OUTCOMES</a:t>
            </a:r>
          </a:p>
        </p:txBody>
      </p:sp>
      <p:sp>
        <p:nvSpPr>
          <p:cNvPr id="3" name="Content Placeholder 2"/>
          <p:cNvSpPr>
            <a:spLocks noGrp="1"/>
          </p:cNvSpPr>
          <p:nvPr>
            <p:ph idx="1"/>
          </p:nvPr>
        </p:nvSpPr>
        <p:spPr>
          <a:xfrm>
            <a:off x="846667" y="1817158"/>
            <a:ext cx="11286066" cy="4713398"/>
          </a:xfrm>
        </p:spPr>
        <p:txBody>
          <a:bodyPr>
            <a:normAutofit fontScale="25000" lnSpcReduction="20000"/>
          </a:bodyPr>
          <a:lstStyle/>
          <a:p>
            <a:pPr marL="0" indent="0">
              <a:buNone/>
            </a:pPr>
            <a:endParaRPr lang="en-GB" sz="4000" dirty="0"/>
          </a:p>
          <a:p>
            <a:r>
              <a:rPr lang="en-GB" sz="9600" dirty="0"/>
              <a:t>Restore2 background and training in homes </a:t>
            </a:r>
          </a:p>
          <a:p>
            <a:endParaRPr lang="en-GB" sz="9600" dirty="0"/>
          </a:p>
          <a:p>
            <a:r>
              <a:rPr lang="en-GB" sz="9600" dirty="0"/>
              <a:t>Recognise the benefits to Patients and Patient Safety</a:t>
            </a:r>
          </a:p>
          <a:p>
            <a:endParaRPr lang="en-GB" sz="9600" dirty="0"/>
          </a:p>
          <a:p>
            <a:r>
              <a:rPr lang="en-GB" sz="9600" dirty="0"/>
              <a:t>Understand how RESTORE2  can improve communication with General Practice Teams</a:t>
            </a:r>
          </a:p>
          <a:p>
            <a:pPr marL="0" indent="0">
              <a:buNone/>
            </a:pPr>
            <a:endParaRPr lang="en-GB" sz="9600" dirty="0"/>
          </a:p>
          <a:p>
            <a:r>
              <a:rPr lang="en-GB" sz="9600" dirty="0"/>
              <a:t>to understand and respond when carers use RESTORE2 and describe:</a:t>
            </a:r>
          </a:p>
          <a:p>
            <a:pPr marL="0" indent="0">
              <a:buNone/>
            </a:pPr>
            <a:r>
              <a:rPr lang="en-GB" sz="9600" dirty="0"/>
              <a:t>	</a:t>
            </a:r>
          </a:p>
          <a:p>
            <a:pPr marL="0" indent="0">
              <a:buNone/>
            </a:pPr>
            <a:r>
              <a:rPr lang="en-GB" sz="9600" dirty="0"/>
              <a:t>	soft signs 		NEWS2* scores              Use SBARD</a:t>
            </a:r>
          </a:p>
          <a:p>
            <a:pPr marL="0" indent="0">
              <a:buNone/>
            </a:pPr>
            <a:endParaRPr lang="en-GB" sz="9600" dirty="0"/>
          </a:p>
          <a:p>
            <a:pPr marL="0" indent="0">
              <a:buNone/>
            </a:pPr>
            <a:endParaRPr lang="en-GB" sz="4500" dirty="0"/>
          </a:p>
          <a:p>
            <a:pPr marL="0" indent="0">
              <a:buNone/>
            </a:pPr>
            <a:r>
              <a:rPr lang="en-GB" sz="8000" dirty="0"/>
              <a:t> </a:t>
            </a:r>
            <a:r>
              <a:rPr lang="en-GB" sz="8000" i="1" dirty="0"/>
              <a:t>*Only used by Homes with staff who have competencies in taking physical observations</a:t>
            </a:r>
          </a:p>
          <a:p>
            <a:pPr marL="0" indent="0">
              <a:buNone/>
            </a:pPr>
            <a:endParaRPr lang="en-GB" dirty="0"/>
          </a:p>
        </p:txBody>
      </p:sp>
      <p:pic>
        <p:nvPicPr>
          <p:cNvPr id="4" name="Picture 3"/>
          <p:cNvPicPr/>
          <p:nvPr/>
        </p:nvPicPr>
        <p:blipFill>
          <a:blip r:embed="rId2"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spTree>
    <p:extLst>
      <p:ext uri="{BB962C8B-B14F-4D97-AF65-F5344CB8AC3E}">
        <p14:creationId xmlns:p14="http://schemas.microsoft.com/office/powerpoint/2010/main" val="992892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6866" y="-7123"/>
            <a:ext cx="2218267" cy="1325563"/>
          </a:xfrm>
        </p:spPr>
        <p:txBody>
          <a:bodyPr/>
          <a:lstStyle/>
          <a:p>
            <a:r>
              <a:rPr lang="en-GB" dirty="0"/>
              <a:t>NEWS2</a:t>
            </a:r>
          </a:p>
        </p:txBody>
      </p:sp>
      <p:pic>
        <p:nvPicPr>
          <p:cNvPr id="7" name="Picture 6"/>
          <p:cNvPicPr/>
          <p:nvPr/>
        </p:nvPicPr>
        <p:blipFill>
          <a:blip r:embed="rId2"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pic>
        <p:nvPicPr>
          <p:cNvPr id="8" name="Picture 7">
            <a:extLst>
              <a:ext uri="{FF2B5EF4-FFF2-40B4-BE49-F238E27FC236}">
                <a16:creationId xmlns:a16="http://schemas.microsoft.com/office/drawing/2014/main" id="{3F64D719-4245-063F-D824-8BA6A18FA62C}"/>
              </a:ext>
            </a:extLst>
          </p:cNvPr>
          <p:cNvPicPr>
            <a:picLocks noChangeAspect="1"/>
          </p:cNvPicPr>
          <p:nvPr/>
        </p:nvPicPr>
        <p:blipFill>
          <a:blip r:embed="rId3"/>
          <a:stretch>
            <a:fillRect/>
          </a:stretch>
        </p:blipFill>
        <p:spPr>
          <a:xfrm>
            <a:off x="360365" y="971643"/>
            <a:ext cx="5735636" cy="5715965"/>
          </a:xfrm>
          <a:prstGeom prst="rect">
            <a:avLst/>
          </a:prstGeom>
        </p:spPr>
      </p:pic>
      <p:pic>
        <p:nvPicPr>
          <p:cNvPr id="9" name="Picture 8">
            <a:extLst>
              <a:ext uri="{FF2B5EF4-FFF2-40B4-BE49-F238E27FC236}">
                <a16:creationId xmlns:a16="http://schemas.microsoft.com/office/drawing/2014/main" id="{3A444829-3CD8-1835-F846-90DA07ED7780}"/>
              </a:ext>
            </a:extLst>
          </p:cNvPr>
          <p:cNvPicPr>
            <a:picLocks noChangeAspect="1"/>
          </p:cNvPicPr>
          <p:nvPr/>
        </p:nvPicPr>
        <p:blipFill>
          <a:blip r:embed="rId4"/>
          <a:stretch>
            <a:fillRect/>
          </a:stretch>
        </p:blipFill>
        <p:spPr>
          <a:xfrm>
            <a:off x="6096000" y="971643"/>
            <a:ext cx="5735633" cy="5303977"/>
          </a:xfrm>
          <a:prstGeom prst="rect">
            <a:avLst/>
          </a:prstGeom>
        </p:spPr>
      </p:pic>
    </p:spTree>
    <p:extLst>
      <p:ext uri="{BB962C8B-B14F-4D97-AF65-F5344CB8AC3E}">
        <p14:creationId xmlns:p14="http://schemas.microsoft.com/office/powerpoint/2010/main" val="4228186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5" t="30597" r="60369" b="14807"/>
          <a:stretch/>
        </p:blipFill>
        <p:spPr bwMode="auto">
          <a:xfrm>
            <a:off x="728420" y="1332854"/>
            <a:ext cx="10817817" cy="5067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5"/>
          <p:cNvSpPr>
            <a:spLocks noGrp="1"/>
          </p:cNvSpPr>
          <p:nvPr>
            <p:ph type="title"/>
          </p:nvPr>
        </p:nvSpPr>
        <p:spPr>
          <a:xfrm>
            <a:off x="1832824" y="457200"/>
            <a:ext cx="8810485" cy="638519"/>
          </a:xfrm>
        </p:spPr>
        <p:txBody>
          <a:bodyPr>
            <a:normAutofit/>
          </a:bodyPr>
          <a:lstStyle/>
          <a:p>
            <a:pPr algn="l"/>
            <a:r>
              <a:rPr lang="en-GB" sz="3600" dirty="0">
                <a:solidFill>
                  <a:schemeClr val="tx2"/>
                </a:solidFill>
                <a:latin typeface="UniversalDoomsday" panose="02000500000000000000" pitchFamily="2" charset="0"/>
              </a:rPr>
              <a:t>Escalation – get the right help</a:t>
            </a:r>
            <a:endParaRPr lang="en-GB" sz="3600" dirty="0">
              <a:latin typeface="UniversalDoomsday" panose="02000500000000000000" pitchFamily="2" charset="0"/>
            </a:endParaRPr>
          </a:p>
        </p:txBody>
      </p:sp>
    </p:spTree>
    <p:extLst>
      <p:ext uri="{BB962C8B-B14F-4D97-AF65-F5344CB8AC3E}">
        <p14:creationId xmlns:p14="http://schemas.microsoft.com/office/powerpoint/2010/main" val="2786045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413704-A453-4FDB-85D2-E8BE25811364}"/>
              </a:ext>
            </a:extLst>
          </p:cNvPr>
          <p:cNvPicPr>
            <a:picLocks noChangeAspect="1"/>
          </p:cNvPicPr>
          <p:nvPr/>
        </p:nvPicPr>
        <p:blipFill>
          <a:blip r:embed="rId2"/>
          <a:stretch>
            <a:fillRect/>
          </a:stretch>
        </p:blipFill>
        <p:spPr>
          <a:xfrm>
            <a:off x="1113295" y="914400"/>
            <a:ext cx="9965409" cy="5807075"/>
          </a:xfrm>
          <a:prstGeom prst="rect">
            <a:avLst/>
          </a:prstGeom>
        </p:spPr>
      </p:pic>
      <p:sp>
        <p:nvSpPr>
          <p:cNvPr id="5" name="Slide Number Placeholder 4">
            <a:extLst>
              <a:ext uri="{FF2B5EF4-FFF2-40B4-BE49-F238E27FC236}">
                <a16:creationId xmlns:a16="http://schemas.microsoft.com/office/drawing/2014/main" id="{2F664AE1-05ED-4960-8326-EA571228FFA3}"/>
              </a:ext>
            </a:extLst>
          </p:cNvPr>
          <p:cNvSpPr>
            <a:spLocks noGrp="1"/>
          </p:cNvSpPr>
          <p:nvPr>
            <p:ph type="sldNum" sz="quarter" idx="12"/>
          </p:nvPr>
        </p:nvSpPr>
        <p:spPr/>
        <p:txBody>
          <a:bodyPr/>
          <a:lstStyle/>
          <a:p>
            <a:fld id="{BC03EB51-2E59-4B18-BED2-D8B384E257A9}" type="slidenum">
              <a:rPr lang="en-GB" smtClean="0"/>
              <a:pPr/>
              <a:t>22</a:t>
            </a:fld>
            <a:endParaRPr lang="en-GB"/>
          </a:p>
        </p:txBody>
      </p:sp>
      <p:sp>
        <p:nvSpPr>
          <p:cNvPr id="6" name="Title 5">
            <a:extLst>
              <a:ext uri="{FF2B5EF4-FFF2-40B4-BE49-F238E27FC236}">
                <a16:creationId xmlns:a16="http://schemas.microsoft.com/office/drawing/2014/main" id="{EA7B1B24-E5FA-E37B-BABC-66F9AE1030E7}"/>
              </a:ext>
            </a:extLst>
          </p:cNvPr>
          <p:cNvSpPr txBox="1">
            <a:spLocks/>
          </p:cNvSpPr>
          <p:nvPr/>
        </p:nvSpPr>
        <p:spPr>
          <a:xfrm>
            <a:off x="1631346" y="275881"/>
            <a:ext cx="8810485" cy="63851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tx2"/>
                </a:solidFill>
                <a:latin typeface="UniversalDoomsday" panose="02000500000000000000" pitchFamily="2" charset="0"/>
              </a:rPr>
              <a:t>The basics for those busy and worrying times </a:t>
            </a:r>
            <a:endParaRPr lang="en-GB" sz="3600" dirty="0">
              <a:latin typeface="UniversalDoomsday" panose="02000500000000000000" pitchFamily="2" charset="0"/>
            </a:endParaRPr>
          </a:p>
        </p:txBody>
      </p:sp>
    </p:spTree>
    <p:extLst>
      <p:ext uri="{BB962C8B-B14F-4D97-AF65-F5344CB8AC3E}">
        <p14:creationId xmlns:p14="http://schemas.microsoft.com/office/powerpoint/2010/main" val="2458590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22A2FD-1FA2-438E-AB63-19C15F00FB82}"/>
              </a:ext>
            </a:extLst>
          </p:cNvPr>
          <p:cNvSpPr>
            <a:spLocks noGrp="1"/>
          </p:cNvSpPr>
          <p:nvPr>
            <p:ph type="sldNum" sz="quarter" idx="12"/>
          </p:nvPr>
        </p:nvSpPr>
        <p:spPr/>
        <p:txBody>
          <a:bodyPr/>
          <a:lstStyle/>
          <a:p>
            <a:fld id="{BC03EB51-2E59-4B18-BED2-D8B384E257A9}" type="slidenum">
              <a:rPr lang="en-GB" smtClean="0"/>
              <a:pPr/>
              <a:t>23</a:t>
            </a:fld>
            <a:endParaRPr lang="en-GB"/>
          </a:p>
        </p:txBody>
      </p:sp>
      <p:pic>
        <p:nvPicPr>
          <p:cNvPr id="3" name="Picture 2">
            <a:extLst>
              <a:ext uri="{FF2B5EF4-FFF2-40B4-BE49-F238E27FC236}">
                <a16:creationId xmlns:a16="http://schemas.microsoft.com/office/drawing/2014/main" id="{6C2E4054-1C5C-431B-84F2-92E42E56700B}"/>
              </a:ext>
            </a:extLst>
          </p:cNvPr>
          <p:cNvPicPr>
            <a:picLocks noChangeAspect="1"/>
          </p:cNvPicPr>
          <p:nvPr/>
        </p:nvPicPr>
        <p:blipFill>
          <a:blip r:embed="rId2"/>
          <a:stretch>
            <a:fillRect/>
          </a:stretch>
        </p:blipFill>
        <p:spPr>
          <a:xfrm>
            <a:off x="1286359" y="516859"/>
            <a:ext cx="9918916" cy="5824283"/>
          </a:xfrm>
          <a:prstGeom prst="rect">
            <a:avLst/>
          </a:prstGeom>
        </p:spPr>
      </p:pic>
    </p:spTree>
    <p:extLst>
      <p:ext uri="{BB962C8B-B14F-4D97-AF65-F5344CB8AC3E}">
        <p14:creationId xmlns:p14="http://schemas.microsoft.com/office/powerpoint/2010/main" val="3691701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3132" y="422401"/>
            <a:ext cx="5299644" cy="6586418"/>
          </a:xfrm>
          <a:prstGeom prst="rect">
            <a:avLst/>
          </a:prstGeom>
          <a:noFill/>
        </p:spPr>
        <p:txBody>
          <a:bodyPr wrap="square" rtlCol="0">
            <a:spAutoFit/>
          </a:bodyPr>
          <a:lstStyle/>
          <a:p>
            <a:r>
              <a:rPr lang="en-GB" sz="3200" b="1" u="sng" dirty="0"/>
              <a:t>SBARD Communication Tool</a:t>
            </a:r>
          </a:p>
          <a:p>
            <a:endParaRPr lang="en-GB" b="1" u="sng" dirty="0"/>
          </a:p>
          <a:p>
            <a:endParaRPr lang="en-GB" dirty="0"/>
          </a:p>
          <a:p>
            <a:r>
              <a:rPr lang="en-GB" dirty="0"/>
              <a:t>Once carers have attended the RESTORE2 to training please discuss your concerns with other healthcare providers in the following format:</a:t>
            </a:r>
          </a:p>
          <a:p>
            <a:endParaRPr lang="en-GB" sz="2000" dirty="0"/>
          </a:p>
          <a:p>
            <a:pPr marL="285750" indent="-285750">
              <a:buFont typeface="Arial" panose="020B0604020202020204" pitchFamily="34" charset="0"/>
              <a:buChar char="•"/>
            </a:pPr>
            <a:r>
              <a:rPr lang="en-GB" sz="2800" dirty="0">
                <a:solidFill>
                  <a:srgbClr val="FF0000"/>
                </a:solidFill>
              </a:rPr>
              <a:t>S</a:t>
            </a:r>
            <a:r>
              <a:rPr lang="en-GB" sz="2000" dirty="0"/>
              <a:t>ituation</a:t>
            </a:r>
          </a:p>
          <a:p>
            <a:pPr marL="285750" indent="-285750">
              <a:buFont typeface="Arial" panose="020B0604020202020204" pitchFamily="34" charset="0"/>
              <a:buChar char="•"/>
            </a:pPr>
            <a:r>
              <a:rPr lang="en-GB" sz="2800" dirty="0">
                <a:solidFill>
                  <a:srgbClr val="FF0000"/>
                </a:solidFill>
              </a:rPr>
              <a:t>B</a:t>
            </a:r>
            <a:r>
              <a:rPr lang="en-GB" sz="2000" dirty="0"/>
              <a:t>ackground</a:t>
            </a:r>
          </a:p>
          <a:p>
            <a:pPr marL="285750" indent="-285750">
              <a:buFont typeface="Arial" panose="020B0604020202020204" pitchFamily="34" charset="0"/>
              <a:buChar char="•"/>
            </a:pPr>
            <a:r>
              <a:rPr lang="en-GB" sz="2800" dirty="0">
                <a:solidFill>
                  <a:srgbClr val="FF0000"/>
                </a:solidFill>
              </a:rPr>
              <a:t>A</a:t>
            </a:r>
            <a:r>
              <a:rPr lang="en-GB" sz="2000" dirty="0"/>
              <a:t>ssessment </a:t>
            </a:r>
          </a:p>
          <a:p>
            <a:pPr marL="285750" indent="-285750">
              <a:buFont typeface="Arial" panose="020B0604020202020204" pitchFamily="34" charset="0"/>
              <a:buChar char="•"/>
            </a:pPr>
            <a:r>
              <a:rPr lang="en-GB" sz="2800" dirty="0">
                <a:solidFill>
                  <a:srgbClr val="FF0000"/>
                </a:solidFill>
              </a:rPr>
              <a:t>R</a:t>
            </a:r>
            <a:r>
              <a:rPr lang="en-GB" sz="2000" dirty="0"/>
              <a:t>ecommendation</a:t>
            </a:r>
          </a:p>
          <a:p>
            <a:pPr marL="285750" indent="-285750">
              <a:buFont typeface="Arial" panose="020B0604020202020204" pitchFamily="34" charset="0"/>
              <a:buChar char="•"/>
            </a:pPr>
            <a:endParaRPr lang="en-GB" sz="2000" dirty="0"/>
          </a:p>
          <a:p>
            <a:r>
              <a:rPr lang="en-GB" sz="2000" dirty="0"/>
              <a:t>From The GP or ambulance get:</a:t>
            </a:r>
          </a:p>
          <a:p>
            <a:endParaRPr lang="en-GB" sz="2000" dirty="0"/>
          </a:p>
          <a:p>
            <a:pPr marL="285750" indent="-285750">
              <a:buFont typeface="Arial" panose="020B0604020202020204" pitchFamily="34" charset="0"/>
              <a:buChar char="•"/>
            </a:pPr>
            <a:r>
              <a:rPr lang="en-GB" sz="2800" dirty="0">
                <a:solidFill>
                  <a:srgbClr val="FF0000"/>
                </a:solidFill>
              </a:rPr>
              <a:t>D</a:t>
            </a:r>
            <a:r>
              <a:rPr lang="en-GB" sz="2000" dirty="0"/>
              <a:t>ecision that has been agreed</a:t>
            </a:r>
          </a:p>
          <a:p>
            <a:pPr marL="285750" indent="-285750">
              <a:buFont typeface="Arial" panose="020B0604020202020204" pitchFamily="34" charset="0"/>
              <a:buChar char="•"/>
            </a:pPr>
            <a:endParaRPr lang="en-GB" sz="1600" dirty="0"/>
          </a:p>
          <a:p>
            <a:r>
              <a:rPr lang="en-GB" sz="1600" dirty="0"/>
              <a:t> </a:t>
            </a:r>
            <a:r>
              <a:rPr lang="en-GB" sz="1600" b="1" u="sng" dirty="0"/>
              <a:t> </a:t>
            </a:r>
          </a:p>
          <a:p>
            <a:endParaRPr lang="en-GB" sz="1600" dirty="0"/>
          </a:p>
          <a:p>
            <a:endParaRPr lang="en-GB" sz="1600" dirty="0"/>
          </a:p>
          <a:p>
            <a:endParaRPr lang="en-GB" sz="16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5889" y="29898"/>
            <a:ext cx="6520407" cy="684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200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81A0F8-22EC-4CC6-9CDC-A493FDF5D5B0}"/>
              </a:ext>
            </a:extLst>
          </p:cNvPr>
          <p:cNvSpPr/>
          <p:nvPr/>
        </p:nvSpPr>
        <p:spPr>
          <a:xfrm>
            <a:off x="1006765" y="1260001"/>
            <a:ext cx="10347036" cy="5170646"/>
          </a:xfrm>
          <a:prstGeom prst="rect">
            <a:avLst/>
          </a:prstGeom>
        </p:spPr>
        <p:txBody>
          <a:bodyPr wrap="square">
            <a:spAutoFit/>
          </a:bodyPr>
          <a:lstStyle/>
          <a:p>
            <a:pPr>
              <a:spcAft>
                <a:spcPts val="1200"/>
              </a:spcAft>
            </a:pPr>
            <a:r>
              <a:rPr lang="en-US" dirty="0">
                <a:latin typeface="UniversalDoomsday" panose="02000500000000000000" pitchFamily="2" charset="0"/>
              </a:rPr>
              <a:t>Simon is an 81 year old resident (NHS number 239 293 0128) who has been in your home (Sunny Hollow Residential Home, 01276 623 9833) for two years – you know him very well. </a:t>
            </a:r>
          </a:p>
          <a:p>
            <a:pPr>
              <a:spcAft>
                <a:spcPts val="1200"/>
              </a:spcAft>
            </a:pPr>
            <a:r>
              <a:rPr lang="en-US" dirty="0">
                <a:latin typeface="UniversalDoomsday" panose="02000500000000000000" pitchFamily="2" charset="0"/>
              </a:rPr>
              <a:t>Simon is always very cheerful and engaging but he has dementia – he has trouble remembering where he is and has to be supported to take his medication. </a:t>
            </a:r>
          </a:p>
          <a:p>
            <a:pPr>
              <a:spcAft>
                <a:spcPts val="1200"/>
              </a:spcAft>
            </a:pPr>
            <a:r>
              <a:rPr lang="en-US" dirty="0">
                <a:latin typeface="UniversalDoomsday" panose="02000500000000000000" pitchFamily="2" charset="0"/>
              </a:rPr>
              <a:t>However, he always recognizes his daughter when she visits and loves talking about old memories with her. Simon is physically well, and only takes some tablets to lower his blood pressure. He is prone to chest infections and has just in case antibiotics in the home. </a:t>
            </a:r>
          </a:p>
          <a:p>
            <a:pPr>
              <a:spcAft>
                <a:spcPts val="1200"/>
              </a:spcAft>
            </a:pPr>
            <a:r>
              <a:rPr lang="en-US" dirty="0">
                <a:latin typeface="UniversalDoomsday" panose="02000500000000000000" pitchFamily="2" charset="0"/>
              </a:rPr>
              <a:t>When you see Simon today, he looks more withdrawn. His daughter tells you that he struggled to recognize her and thought that she was his mother. He sounds chesty so you sit him up.</a:t>
            </a:r>
          </a:p>
          <a:p>
            <a:pPr>
              <a:spcAft>
                <a:spcPts val="1200"/>
              </a:spcAft>
            </a:pPr>
            <a:r>
              <a:rPr lang="en-US" dirty="0">
                <a:latin typeface="UniversalDoomsday" panose="02000500000000000000" pitchFamily="2" charset="0"/>
              </a:rPr>
              <a:t>Simon has a treatment escalation plan that states he is not for resuscitation but is for full medical treatment of any reversible illness. This includes being admitted to hospital for treatment. </a:t>
            </a:r>
          </a:p>
          <a:p>
            <a:pPr>
              <a:spcAft>
                <a:spcPts val="1200"/>
              </a:spcAft>
            </a:pPr>
            <a:r>
              <a:rPr lang="en-US" dirty="0">
                <a:latin typeface="UniversalDoomsday" panose="02000500000000000000" pitchFamily="2" charset="0"/>
              </a:rPr>
              <a:t>Simon’s temperature is 37.8</a:t>
            </a:r>
            <a:r>
              <a:rPr lang="en-US" dirty="0">
                <a:latin typeface="UniversalDoomsday" panose="02000500000000000000" pitchFamily="2" charset="0"/>
                <a:sym typeface="Symbol" panose="05050102010706020507" pitchFamily="18" charset="2"/>
              </a:rPr>
              <a:t>C, he has new confusion, heart rate 89, BP 181/90, </a:t>
            </a:r>
            <a:r>
              <a:rPr lang="en-US" dirty="0" err="1">
                <a:latin typeface="UniversalDoomsday" panose="02000500000000000000" pitchFamily="2" charset="0"/>
                <a:sym typeface="Symbol" panose="05050102010706020507" pitchFamily="18" charset="2"/>
              </a:rPr>
              <a:t>Sats</a:t>
            </a:r>
            <a:r>
              <a:rPr lang="en-US" dirty="0">
                <a:latin typeface="UniversalDoomsday" panose="02000500000000000000" pitchFamily="2" charset="0"/>
                <a:sym typeface="Symbol" panose="05050102010706020507" pitchFamily="18" charset="2"/>
              </a:rPr>
              <a:t>. 96% on air,     &amp; respirations 24 breaths per minute giving him a NEWS2 score of 5. His normal score is 0 or 1 </a:t>
            </a:r>
            <a:endParaRPr lang="en-US" dirty="0">
              <a:latin typeface="UniversalDoomsday" panose="02000500000000000000" pitchFamily="2" charset="0"/>
            </a:endParaRPr>
          </a:p>
          <a:p>
            <a:endParaRPr lang="en-US" dirty="0">
              <a:latin typeface="UniversalDoomsday" panose="02000500000000000000" pitchFamily="2" charset="0"/>
            </a:endParaRPr>
          </a:p>
          <a:p>
            <a:r>
              <a:rPr lang="en-US" dirty="0">
                <a:latin typeface="UniversalDoomsday" panose="02000500000000000000" pitchFamily="2" charset="0"/>
              </a:rPr>
              <a:t>Complete the Situation, Background, Assessment and Recommendation SBARD sections</a:t>
            </a:r>
            <a:r>
              <a:rPr lang="en-US" dirty="0"/>
              <a:t>.</a:t>
            </a:r>
            <a:endParaRPr lang="en-GB" dirty="0"/>
          </a:p>
        </p:txBody>
      </p:sp>
    </p:spTree>
    <p:extLst>
      <p:ext uri="{BB962C8B-B14F-4D97-AF65-F5344CB8AC3E}">
        <p14:creationId xmlns:p14="http://schemas.microsoft.com/office/powerpoint/2010/main" val="2727575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BBD321-123B-45BA-9621-E600B6FE48E9}"/>
              </a:ext>
            </a:extLst>
          </p:cNvPr>
          <p:cNvSpPr/>
          <p:nvPr/>
        </p:nvSpPr>
        <p:spPr>
          <a:xfrm>
            <a:off x="375920" y="728764"/>
            <a:ext cx="9987280" cy="6278642"/>
          </a:xfrm>
          <a:prstGeom prst="rect">
            <a:avLst/>
          </a:prstGeom>
        </p:spPr>
        <p:txBody>
          <a:bodyPr wrap="square">
            <a:spAutoFit/>
          </a:bodyPr>
          <a:lstStyle/>
          <a:p>
            <a:pPr>
              <a:spcAft>
                <a:spcPts val="1200"/>
              </a:spcAft>
            </a:pPr>
            <a:r>
              <a:rPr lang="en-US" sz="1600" b="1" dirty="0">
                <a:latin typeface="UniversalDoomsday" panose="02000500000000000000" pitchFamily="2" charset="0"/>
              </a:rPr>
              <a:t>Situation</a:t>
            </a:r>
            <a:r>
              <a:rPr lang="en-US" sz="1600" dirty="0">
                <a:latin typeface="UniversalDoomsday" panose="02000500000000000000" pitchFamily="2" charset="0"/>
              </a:rPr>
              <a:t> </a:t>
            </a:r>
          </a:p>
          <a:p>
            <a:pPr>
              <a:spcAft>
                <a:spcPts val="1200"/>
              </a:spcAft>
            </a:pPr>
            <a:r>
              <a:rPr lang="en-US" sz="1600" dirty="0">
                <a:latin typeface="UniversalDoomsday" panose="02000500000000000000" pitchFamily="2" charset="0"/>
              </a:rPr>
              <a:t>XX calling from Sunny Hollow Residential Home. I am a </a:t>
            </a:r>
            <a:r>
              <a:rPr lang="en-US" sz="1600" dirty="0" err="1">
                <a:latin typeface="UniversalDoomsday" panose="02000500000000000000" pitchFamily="2" charset="0"/>
              </a:rPr>
              <a:t>Carer</a:t>
            </a:r>
            <a:r>
              <a:rPr lang="en-US" sz="1600" dirty="0">
                <a:latin typeface="UniversalDoomsday" panose="02000500000000000000" pitchFamily="2" charset="0"/>
              </a:rPr>
              <a:t>. Direct line 01276 623 9833. </a:t>
            </a:r>
          </a:p>
          <a:p>
            <a:pPr>
              <a:spcAft>
                <a:spcPts val="1200"/>
              </a:spcAft>
            </a:pPr>
            <a:r>
              <a:rPr lang="en-US" sz="1600" dirty="0">
                <a:latin typeface="UniversalDoomsday" panose="02000500000000000000" pitchFamily="2" charset="0"/>
              </a:rPr>
              <a:t>Calling about Simon, 81 year old resident who appears unwell today. </a:t>
            </a:r>
          </a:p>
          <a:p>
            <a:pPr>
              <a:spcAft>
                <a:spcPts val="1200"/>
              </a:spcAft>
            </a:pPr>
            <a:r>
              <a:rPr lang="en-US" sz="1600" dirty="0">
                <a:latin typeface="UniversalDoomsday" panose="02000500000000000000" pitchFamily="2" charset="0"/>
              </a:rPr>
              <a:t>Concerned that he is chesty with a higher than normal breathing rate and more confused than usual. </a:t>
            </a:r>
          </a:p>
          <a:p>
            <a:pPr>
              <a:spcAft>
                <a:spcPts val="1200"/>
              </a:spcAft>
            </a:pPr>
            <a:r>
              <a:rPr lang="en-US" sz="1600" dirty="0">
                <a:latin typeface="UniversalDoomsday" panose="02000500000000000000" pitchFamily="2" charset="0"/>
              </a:rPr>
              <a:t>His NEWS2 score is 5 &amp; normally is 0 or 1</a:t>
            </a:r>
          </a:p>
          <a:p>
            <a:pPr>
              <a:spcAft>
                <a:spcPts val="1200"/>
              </a:spcAft>
            </a:pPr>
            <a:r>
              <a:rPr lang="en-US" sz="1600" b="1" dirty="0">
                <a:latin typeface="UniversalDoomsday" panose="02000500000000000000" pitchFamily="2" charset="0"/>
              </a:rPr>
              <a:t>Background</a:t>
            </a:r>
            <a:r>
              <a:rPr lang="en-US" sz="1600" dirty="0">
                <a:latin typeface="UniversalDoomsday" panose="02000500000000000000" pitchFamily="2" charset="0"/>
              </a:rPr>
              <a:t> </a:t>
            </a:r>
          </a:p>
          <a:p>
            <a:pPr>
              <a:spcAft>
                <a:spcPts val="1200"/>
              </a:spcAft>
            </a:pPr>
            <a:r>
              <a:rPr lang="en-US" sz="1600" dirty="0">
                <a:latin typeface="UniversalDoomsday" panose="02000500000000000000" pitchFamily="2" charset="0"/>
              </a:rPr>
              <a:t>Simon has dementia. He always recognizes his daughter but struggled to recognize her today and thought that she was his mother. </a:t>
            </a:r>
          </a:p>
          <a:p>
            <a:pPr>
              <a:spcAft>
                <a:spcPts val="1200"/>
              </a:spcAft>
            </a:pPr>
            <a:r>
              <a:rPr lang="en-US" sz="1600" dirty="0">
                <a:latin typeface="UniversalDoomsday" panose="02000500000000000000" pitchFamily="2" charset="0"/>
              </a:rPr>
              <a:t>Simon has a DNACPR (do not attempt cardio pulmonary resuscitation) in place but is for full treatment of any reversible illness, including hospital admission. He gets recurrent chest infections. </a:t>
            </a:r>
          </a:p>
          <a:p>
            <a:pPr>
              <a:spcAft>
                <a:spcPts val="1200"/>
              </a:spcAft>
            </a:pPr>
            <a:r>
              <a:rPr lang="en-US" sz="1600" dirty="0">
                <a:latin typeface="UniversalDoomsday" panose="02000500000000000000" pitchFamily="2" charset="0"/>
              </a:rPr>
              <a:t>He is currently on a blood pressure medication only. He does have antibiotics in the home. </a:t>
            </a:r>
          </a:p>
          <a:p>
            <a:pPr>
              <a:spcAft>
                <a:spcPts val="1200"/>
              </a:spcAft>
            </a:pPr>
            <a:r>
              <a:rPr lang="en-US" sz="1600" b="1" dirty="0">
                <a:latin typeface="UniversalDoomsday" panose="02000500000000000000" pitchFamily="2" charset="0"/>
              </a:rPr>
              <a:t>Assessment</a:t>
            </a:r>
            <a:r>
              <a:rPr lang="en-US" sz="1600" dirty="0">
                <a:latin typeface="UniversalDoomsday" panose="02000500000000000000" pitchFamily="2" charset="0"/>
              </a:rPr>
              <a:t> </a:t>
            </a:r>
          </a:p>
          <a:p>
            <a:pPr>
              <a:spcAft>
                <a:spcPts val="1200"/>
              </a:spcAft>
            </a:pPr>
            <a:r>
              <a:rPr lang="en-US" sz="1600" dirty="0">
                <a:latin typeface="UniversalDoomsday" panose="02000500000000000000" pitchFamily="2" charset="0"/>
              </a:rPr>
              <a:t>He has deteriorated in the last XX hours his temperature is 37.8</a:t>
            </a:r>
            <a:r>
              <a:rPr lang="en-US" sz="1600" dirty="0">
                <a:latin typeface="UniversalDoomsday" panose="02000500000000000000" pitchFamily="2" charset="0"/>
                <a:sym typeface="Symbol" panose="05050102010706020507" pitchFamily="18" charset="2"/>
              </a:rPr>
              <a:t></a:t>
            </a:r>
            <a:r>
              <a:rPr lang="en-US" sz="1600" dirty="0">
                <a:latin typeface="UniversalDoomsday" panose="02000500000000000000" pitchFamily="2" charset="0"/>
              </a:rPr>
              <a:t>C, new confusion, heart rate 89, BP 181/90, </a:t>
            </a:r>
            <a:r>
              <a:rPr lang="en-US" sz="1600" dirty="0" err="1">
                <a:latin typeface="UniversalDoomsday" panose="02000500000000000000" pitchFamily="2" charset="0"/>
              </a:rPr>
              <a:t>Sats</a:t>
            </a:r>
            <a:r>
              <a:rPr lang="en-US" sz="1600" dirty="0">
                <a:latin typeface="UniversalDoomsday" panose="02000500000000000000" pitchFamily="2" charset="0"/>
              </a:rPr>
              <a:t>. 96% on air &amp; respirations 24. I think he has a chest infection. I have sat him up.</a:t>
            </a:r>
          </a:p>
          <a:p>
            <a:pPr>
              <a:spcAft>
                <a:spcPts val="1200"/>
              </a:spcAft>
            </a:pPr>
            <a:r>
              <a:rPr lang="en-US" sz="1600" b="1" dirty="0">
                <a:latin typeface="UniversalDoomsday" panose="02000500000000000000" pitchFamily="2" charset="0"/>
              </a:rPr>
              <a:t>Recommendation</a:t>
            </a:r>
          </a:p>
          <a:p>
            <a:pPr>
              <a:spcAft>
                <a:spcPts val="1200"/>
              </a:spcAft>
            </a:pPr>
            <a:r>
              <a:rPr lang="en-US" sz="1600" dirty="0">
                <a:latin typeface="UniversalDoomsday" panose="02000500000000000000" pitchFamily="2" charset="0"/>
              </a:rPr>
              <a:t>Please could you come and see him. I will repeat his observations in 30 minutes. Would you like me to start his antibiotics?</a:t>
            </a:r>
          </a:p>
        </p:txBody>
      </p:sp>
    </p:spTree>
    <p:extLst>
      <p:ext uri="{BB962C8B-B14F-4D97-AF65-F5344CB8AC3E}">
        <p14:creationId xmlns:p14="http://schemas.microsoft.com/office/powerpoint/2010/main" val="2800556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GB" b="1" dirty="0">
                <a:latin typeface="UniversalDoomsday" panose="02000500000000000000" pitchFamily="2" charset="0"/>
              </a:rPr>
            </a:br>
            <a:r>
              <a:rPr lang="en-GB" b="1" dirty="0">
                <a:latin typeface="UniversalDoomsday" panose="02000500000000000000" pitchFamily="2" charset="0"/>
              </a:rPr>
              <a:t>QUIZ</a:t>
            </a:r>
          </a:p>
        </p:txBody>
      </p:sp>
      <p:sp>
        <p:nvSpPr>
          <p:cNvPr id="3" name="Content Placeholder 2"/>
          <p:cNvSpPr>
            <a:spLocks noGrp="1"/>
          </p:cNvSpPr>
          <p:nvPr>
            <p:ph idx="1"/>
          </p:nvPr>
        </p:nvSpPr>
        <p:spPr/>
        <p:txBody>
          <a:bodyPr>
            <a:normAutofit/>
          </a:bodyPr>
          <a:lstStyle/>
          <a:p>
            <a:endParaRPr lang="en-GB" dirty="0">
              <a:latin typeface="UniversalDoomsday" panose="02000500000000000000" pitchFamily="2" charset="0"/>
            </a:endParaRPr>
          </a:p>
          <a:p>
            <a:pPr marL="514350" lvl="0" indent="-514350">
              <a:buFont typeface="+mj-lt"/>
              <a:buAutoNum type="arabicPeriod"/>
            </a:pPr>
            <a:r>
              <a:rPr lang="en-GB" dirty="0">
                <a:latin typeface="UniversalDoomsday" panose="02000500000000000000" pitchFamily="2" charset="0"/>
              </a:rPr>
              <a:t>What does RESTORE2 stand for?</a:t>
            </a:r>
          </a:p>
          <a:p>
            <a:pPr marL="514350" lvl="0" indent="-514350">
              <a:buFont typeface="+mj-lt"/>
              <a:buAutoNum type="arabicPeriod"/>
            </a:pPr>
            <a:r>
              <a:rPr lang="en-GB" dirty="0">
                <a:latin typeface="UniversalDoomsday" panose="02000500000000000000" pitchFamily="2" charset="0"/>
              </a:rPr>
              <a:t>What is RESTORE2 ? (in one sentence)</a:t>
            </a:r>
          </a:p>
          <a:p>
            <a:pPr marL="514350" lvl="0" indent="-514350">
              <a:buFont typeface="+mj-lt"/>
              <a:buAutoNum type="arabicPeriod"/>
            </a:pPr>
            <a:r>
              <a:rPr lang="en-GB" dirty="0">
                <a:latin typeface="UniversalDoomsday" panose="02000500000000000000" pitchFamily="2" charset="0"/>
              </a:rPr>
              <a:t>Why is early detection of deterioration important?</a:t>
            </a:r>
          </a:p>
          <a:p>
            <a:pPr marL="514350" lvl="0" indent="-514350">
              <a:buFont typeface="+mj-lt"/>
              <a:buAutoNum type="arabicPeriod"/>
            </a:pPr>
            <a:r>
              <a:rPr lang="en-GB" dirty="0">
                <a:latin typeface="UniversalDoomsday" panose="02000500000000000000" pitchFamily="2" charset="0"/>
              </a:rPr>
              <a:t>Name 2 benefits of RESTORE2</a:t>
            </a:r>
          </a:p>
          <a:p>
            <a:pPr marL="514350" lvl="0" indent="-514350">
              <a:buFont typeface="+mj-lt"/>
              <a:buAutoNum type="arabicPeriod"/>
            </a:pPr>
            <a:r>
              <a:rPr lang="en-GB" dirty="0">
                <a:latin typeface="UniversalDoomsday" panose="02000500000000000000" pitchFamily="2" charset="0"/>
              </a:rPr>
              <a:t>What does NEWS stand for?</a:t>
            </a:r>
          </a:p>
          <a:p>
            <a:pPr marL="514350" lvl="0" indent="-514350">
              <a:buFont typeface="+mj-lt"/>
              <a:buAutoNum type="arabicPeriod"/>
            </a:pPr>
            <a:r>
              <a:rPr lang="en-GB" dirty="0">
                <a:latin typeface="UniversalDoomsday" panose="02000500000000000000" pitchFamily="2" charset="0"/>
              </a:rPr>
              <a:t>What observations have different escalation trigger points during this </a:t>
            </a:r>
            <a:r>
              <a:rPr lang="en-GB" dirty="0" err="1">
                <a:latin typeface="UniversalDoomsday" panose="02000500000000000000" pitchFamily="2" charset="0"/>
              </a:rPr>
              <a:t>Covid</a:t>
            </a:r>
            <a:r>
              <a:rPr lang="en-GB" dirty="0">
                <a:latin typeface="UniversalDoomsday" panose="02000500000000000000" pitchFamily="2" charset="0"/>
              </a:rPr>
              <a:t> 19 pandemic?</a:t>
            </a:r>
          </a:p>
          <a:p>
            <a:endParaRPr lang="en-GB" dirty="0">
              <a:latin typeface="UniversalDoomsday" panose="02000500000000000000" pitchFamily="2" charset="0"/>
            </a:endParaRPr>
          </a:p>
        </p:txBody>
      </p:sp>
    </p:spTree>
    <p:extLst>
      <p:ext uri="{BB962C8B-B14F-4D97-AF65-F5344CB8AC3E}">
        <p14:creationId xmlns:p14="http://schemas.microsoft.com/office/powerpoint/2010/main" val="232909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4411"/>
            <a:ext cx="10972800" cy="1143000"/>
          </a:xfrm>
        </p:spPr>
        <p:txBody>
          <a:bodyPr/>
          <a:lstStyle/>
          <a:p>
            <a:r>
              <a:rPr lang="en-GB" dirty="0"/>
              <a:t>REVIEW of CORE LEARNING OUTCOMES</a:t>
            </a:r>
          </a:p>
        </p:txBody>
      </p:sp>
      <p:sp>
        <p:nvSpPr>
          <p:cNvPr id="3" name="Content Placeholder 2"/>
          <p:cNvSpPr>
            <a:spLocks noGrp="1"/>
          </p:cNvSpPr>
          <p:nvPr>
            <p:ph idx="1"/>
          </p:nvPr>
        </p:nvSpPr>
        <p:spPr>
          <a:xfrm>
            <a:off x="838200" y="1825625"/>
            <a:ext cx="10515600" cy="4713398"/>
          </a:xfrm>
        </p:spPr>
        <p:txBody>
          <a:bodyPr>
            <a:normAutofit fontScale="25000" lnSpcReduction="20000"/>
          </a:bodyPr>
          <a:lstStyle/>
          <a:p>
            <a:pPr marL="0" indent="0">
              <a:buNone/>
            </a:pPr>
            <a:endParaRPr lang="en-GB" sz="4000" dirty="0"/>
          </a:p>
          <a:p>
            <a:r>
              <a:rPr lang="en-GB" sz="9600" dirty="0"/>
              <a:t>to know about Restore2 training in homes and the benefits to Primary Care</a:t>
            </a:r>
          </a:p>
          <a:p>
            <a:endParaRPr lang="en-GB" sz="9600" dirty="0"/>
          </a:p>
          <a:p>
            <a:r>
              <a:rPr lang="en-GB" sz="9600" dirty="0"/>
              <a:t>to know about RESTORE2  and why it is, important</a:t>
            </a:r>
          </a:p>
          <a:p>
            <a:endParaRPr lang="en-GB" sz="9600" dirty="0"/>
          </a:p>
          <a:p>
            <a:r>
              <a:rPr lang="en-GB" sz="9600" dirty="0"/>
              <a:t>to understand what soft signs are and why they matter.</a:t>
            </a:r>
          </a:p>
          <a:p>
            <a:endParaRPr lang="en-GB" sz="9600" dirty="0"/>
          </a:p>
          <a:p>
            <a:r>
              <a:rPr lang="en-GB" sz="9600" dirty="0"/>
              <a:t>To understand NEWS2* scores  </a:t>
            </a:r>
          </a:p>
          <a:p>
            <a:pPr marL="0" indent="0">
              <a:buNone/>
            </a:pPr>
            <a:r>
              <a:rPr lang="en-GB" sz="9600" i="1" dirty="0"/>
              <a:t>*Used by Homes that can undertake a full set of physical observations</a:t>
            </a:r>
          </a:p>
          <a:p>
            <a:pPr marL="0" indent="0">
              <a:buNone/>
            </a:pPr>
            <a:endParaRPr lang="en-GB" sz="9600" dirty="0"/>
          </a:p>
          <a:p>
            <a:r>
              <a:rPr lang="en-GB" sz="9600" dirty="0"/>
              <a:t>to expect Carers to use a SBARD format when calling</a:t>
            </a:r>
          </a:p>
          <a:p>
            <a:endParaRPr lang="en-GB" sz="4500" dirty="0"/>
          </a:p>
          <a:p>
            <a:pPr marL="0" indent="0">
              <a:buNone/>
            </a:pPr>
            <a:endParaRPr lang="en-GB" sz="4500" dirty="0"/>
          </a:p>
          <a:p>
            <a:pPr marL="0" indent="0">
              <a:buNone/>
            </a:pPr>
            <a:r>
              <a:rPr lang="en-GB" dirty="0"/>
              <a:t> </a:t>
            </a:r>
          </a:p>
        </p:txBody>
      </p:sp>
      <p:pic>
        <p:nvPicPr>
          <p:cNvPr id="4" name="Picture 3"/>
          <p:cNvPicPr/>
          <p:nvPr/>
        </p:nvPicPr>
        <p:blipFill>
          <a:blip r:embed="rId2"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spTree>
    <p:extLst>
      <p:ext uri="{BB962C8B-B14F-4D97-AF65-F5344CB8AC3E}">
        <p14:creationId xmlns:p14="http://schemas.microsoft.com/office/powerpoint/2010/main" val="2593601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E588D8F-B509-4059-93BE-F4BD1DD1B7F4}"/>
              </a:ext>
            </a:extLst>
          </p:cNvPr>
          <p:cNvGrpSpPr/>
          <p:nvPr/>
        </p:nvGrpSpPr>
        <p:grpSpPr>
          <a:xfrm>
            <a:off x="913957" y="1816506"/>
            <a:ext cx="4678769" cy="4658722"/>
            <a:chOff x="4389123" y="586853"/>
            <a:chExt cx="3973720" cy="5068166"/>
          </a:xfrm>
        </p:grpSpPr>
        <p:pic>
          <p:nvPicPr>
            <p:cNvPr id="8" name="Picture 7">
              <a:extLst>
                <a:ext uri="{FF2B5EF4-FFF2-40B4-BE49-F238E27FC236}">
                  <a16:creationId xmlns:a16="http://schemas.microsoft.com/office/drawing/2014/main" id="{8049A000-29BB-4F4C-B9BC-5DDA51792383}"/>
                </a:ext>
              </a:extLst>
            </p:cNvPr>
            <p:cNvPicPr>
              <a:picLocks noChangeAspect="1"/>
            </p:cNvPicPr>
            <p:nvPr/>
          </p:nvPicPr>
          <p:blipFill>
            <a:blip r:embed="rId2"/>
            <a:stretch>
              <a:fillRect/>
            </a:stretch>
          </p:blipFill>
          <p:spPr>
            <a:xfrm>
              <a:off x="4558937" y="586853"/>
              <a:ext cx="3756009" cy="4341223"/>
            </a:xfrm>
            <a:prstGeom prst="rect">
              <a:avLst/>
            </a:prstGeom>
          </p:spPr>
        </p:pic>
        <p:grpSp>
          <p:nvGrpSpPr>
            <p:cNvPr id="11" name="Group 10">
              <a:extLst>
                <a:ext uri="{FF2B5EF4-FFF2-40B4-BE49-F238E27FC236}">
                  <a16:creationId xmlns:a16="http://schemas.microsoft.com/office/drawing/2014/main" id="{45332E2C-D98F-4780-BA35-9B88565DC40D}"/>
                </a:ext>
              </a:extLst>
            </p:cNvPr>
            <p:cNvGrpSpPr/>
            <p:nvPr/>
          </p:nvGrpSpPr>
          <p:grpSpPr>
            <a:xfrm>
              <a:off x="4389123" y="4925560"/>
              <a:ext cx="3973720" cy="729459"/>
              <a:chOff x="4389123" y="4925560"/>
              <a:chExt cx="3973720" cy="729459"/>
            </a:xfrm>
          </p:grpSpPr>
          <p:pic>
            <p:nvPicPr>
              <p:cNvPr id="9" name="Picture 8">
                <a:extLst>
                  <a:ext uri="{FF2B5EF4-FFF2-40B4-BE49-F238E27FC236}">
                    <a16:creationId xmlns:a16="http://schemas.microsoft.com/office/drawing/2014/main" id="{4EFF4486-C0BE-43EB-9B3C-1685C87DFCBA}"/>
                  </a:ext>
                </a:extLst>
              </p:cNvPr>
              <p:cNvPicPr>
                <a:picLocks noChangeAspect="1"/>
              </p:cNvPicPr>
              <p:nvPr/>
            </p:nvPicPr>
            <p:blipFill>
              <a:blip r:embed="rId3"/>
              <a:stretch>
                <a:fillRect/>
              </a:stretch>
            </p:blipFill>
            <p:spPr>
              <a:xfrm>
                <a:off x="4511040" y="4925560"/>
                <a:ext cx="3851803" cy="729459"/>
              </a:xfrm>
              <a:prstGeom prst="rect">
                <a:avLst/>
              </a:prstGeom>
            </p:spPr>
          </p:pic>
          <p:sp>
            <p:nvSpPr>
              <p:cNvPr id="10" name="Rectangle 9">
                <a:extLst>
                  <a:ext uri="{FF2B5EF4-FFF2-40B4-BE49-F238E27FC236}">
                    <a16:creationId xmlns:a16="http://schemas.microsoft.com/office/drawing/2014/main" id="{DCF8BBC7-EA1D-4D2A-8441-101B261CEB85}"/>
                  </a:ext>
                </a:extLst>
              </p:cNvPr>
              <p:cNvSpPr/>
              <p:nvPr/>
            </p:nvSpPr>
            <p:spPr>
              <a:xfrm>
                <a:off x="4389123" y="4925560"/>
                <a:ext cx="209007" cy="729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4" name="Rectangle 13">
            <a:extLst>
              <a:ext uri="{FF2B5EF4-FFF2-40B4-BE49-F238E27FC236}">
                <a16:creationId xmlns:a16="http://schemas.microsoft.com/office/drawing/2014/main" id="{C1D5A511-4E10-41C2-8282-457A98211ECF}"/>
              </a:ext>
            </a:extLst>
          </p:cNvPr>
          <p:cNvSpPr/>
          <p:nvPr/>
        </p:nvSpPr>
        <p:spPr>
          <a:xfrm>
            <a:off x="6026332" y="2128839"/>
            <a:ext cx="6165668" cy="3785652"/>
          </a:xfrm>
          <a:prstGeom prst="rect">
            <a:avLst/>
          </a:prstGeom>
          <a:solidFill>
            <a:schemeClr val="bg1"/>
          </a:solidFill>
          <a:ln>
            <a:solidFill>
              <a:schemeClr val="accent1">
                <a:shade val="50000"/>
              </a:schemeClr>
            </a:solidFill>
          </a:ln>
        </p:spPr>
        <p:txBody>
          <a:bodyPr wrap="square">
            <a:spAutoFit/>
          </a:bodyPr>
          <a:lstStyle/>
          <a:p>
            <a:r>
              <a:rPr lang="en-GB" sz="600" b="1" dirty="0">
                <a:latin typeface="Calibri" panose="020F0502020204030204" pitchFamily="34" charset="0"/>
                <a:ea typeface="Calibri" panose="020F0502020204030204" pitchFamily="34" charset="0"/>
              </a:rPr>
              <a:t>Linking the Managing Deterioration Videos and RESTORE2</a:t>
            </a:r>
          </a:p>
          <a:p>
            <a:endParaRPr lang="en-GB" sz="600" b="1" dirty="0">
              <a:latin typeface="Calibri" panose="020F0502020204030204" pitchFamily="34" charset="0"/>
              <a:ea typeface="Calibri" panose="020F0502020204030204" pitchFamily="34" charset="0"/>
            </a:endParaRPr>
          </a:p>
          <a:p>
            <a:r>
              <a:rPr lang="en-GB" sz="600" b="1" dirty="0">
                <a:latin typeface="Calibri" panose="020F0502020204030204" pitchFamily="34" charset="0"/>
                <a:ea typeface="Calibri" panose="020F0502020204030204" pitchFamily="34" charset="0"/>
              </a:rPr>
              <a:t>Spotting serious illness and sepsis</a:t>
            </a:r>
            <a:endParaRPr lang="en-GB" sz="600" dirty="0">
              <a:latin typeface="Calibri" panose="020F0502020204030204" pitchFamily="34" charset="0"/>
              <a:ea typeface="Calibri" panose="020F0502020204030204" pitchFamily="34" charset="0"/>
            </a:endParaRPr>
          </a:p>
          <a:p>
            <a:r>
              <a:rPr lang="en-GB" sz="600" dirty="0">
                <a:latin typeface="Calibri" panose="020F0502020204030204" pitchFamily="34" charset="0"/>
                <a:ea typeface="Calibri" panose="020F0502020204030204" pitchFamily="34" charset="0"/>
              </a:rPr>
              <a:t>Some people are more at risk than others of becoming unwell very quickly and developing a serious illness such as sepsis. This is known as ‘deterioration’ and it is important that anyone who cares for individuals who are at risk of deterioration knows how to spot the signs, especially during the current COVID-19 outbreak.</a:t>
            </a:r>
          </a:p>
          <a:p>
            <a:endParaRPr lang="en-GB" sz="600" dirty="0">
              <a:latin typeface="Calibri" panose="020F0502020204030204" pitchFamily="34" charset="0"/>
              <a:ea typeface="Calibri" panose="020F0502020204030204" pitchFamily="34" charset="0"/>
            </a:endParaRPr>
          </a:p>
          <a:p>
            <a:r>
              <a:rPr lang="en-GB" sz="600" u="sng" dirty="0">
                <a:latin typeface="Calibri" panose="020F0502020204030204" pitchFamily="34" charset="0"/>
                <a:ea typeface="Calibri" panose="020F0502020204030204" pitchFamily="34" charset="0"/>
              </a:rPr>
              <a:t>Watch this film</a:t>
            </a:r>
          </a:p>
          <a:p>
            <a:pPr lvl="1"/>
            <a:r>
              <a:rPr lang="en-US" sz="600" u="sng" dirty="0">
                <a:solidFill>
                  <a:srgbClr val="0563C1"/>
                </a:solidFill>
                <a:latin typeface="Calibri" panose="020F0502020204030204" pitchFamily="34" charset="0"/>
                <a:ea typeface="Calibri" panose="020F0502020204030204" pitchFamily="34" charset="0"/>
                <a:hlinkClick r:id="rId4"/>
              </a:rPr>
              <a:t>Introduction to sepsis and serious illness</a:t>
            </a:r>
            <a:endParaRPr lang="en-GB" sz="600" dirty="0">
              <a:latin typeface="Calibri" panose="020F0502020204030204" pitchFamily="34" charset="0"/>
              <a:ea typeface="Calibri" panose="020F0502020204030204" pitchFamily="34" charset="0"/>
            </a:endParaRPr>
          </a:p>
          <a:p>
            <a:r>
              <a:rPr lang="en-GB" sz="600" dirty="0">
                <a:latin typeface="Calibri" panose="020F0502020204030204" pitchFamily="34" charset="0"/>
                <a:ea typeface="Calibri" panose="020F0502020204030204" pitchFamily="34" charset="0"/>
              </a:rPr>
              <a:t> </a:t>
            </a:r>
          </a:p>
          <a:p>
            <a:r>
              <a:rPr lang="en-GB" sz="600" b="1" dirty="0">
                <a:latin typeface="Calibri" panose="020F0502020204030204" pitchFamily="34" charset="0"/>
                <a:ea typeface="Calibri" panose="020F0502020204030204" pitchFamily="34" charset="0"/>
              </a:rPr>
              <a:t>Soft Signs and What’s Normal</a:t>
            </a:r>
            <a:endParaRPr lang="en-GB" sz="600" dirty="0">
              <a:latin typeface="Calibri" panose="020F0502020204030204" pitchFamily="34" charset="0"/>
              <a:ea typeface="Calibri" panose="020F0502020204030204" pitchFamily="34" charset="0"/>
            </a:endParaRPr>
          </a:p>
          <a:p>
            <a:r>
              <a:rPr lang="en-GB" sz="600" dirty="0">
                <a:latin typeface="Calibri" panose="020F0502020204030204" pitchFamily="34" charset="0"/>
                <a:ea typeface="Calibri" panose="020F0502020204030204" pitchFamily="34" charset="0"/>
              </a:rPr>
              <a:t>What to look out for when it is not appropriate to take measurements of a person’s vital signs. </a:t>
            </a:r>
          </a:p>
          <a:p>
            <a:r>
              <a:rPr lang="en-GB" sz="600" dirty="0">
                <a:latin typeface="Calibri" panose="020F0502020204030204" pitchFamily="34" charset="0"/>
                <a:ea typeface="Calibri" panose="020F0502020204030204" pitchFamily="34" charset="0"/>
              </a:rPr>
              <a:t>The </a:t>
            </a:r>
            <a:r>
              <a:rPr lang="en-GB" sz="600" u="sng" dirty="0">
                <a:solidFill>
                  <a:srgbClr val="0563C1"/>
                </a:solidFill>
                <a:latin typeface="Calibri" panose="020F0502020204030204" pitchFamily="34" charset="0"/>
                <a:ea typeface="Calibri" panose="020F0502020204030204" pitchFamily="34" charset="0"/>
                <a:hlinkClick r:id="rId5"/>
              </a:rPr>
              <a:t>RESTORE2 mini</a:t>
            </a:r>
            <a:r>
              <a:rPr lang="en-GB" sz="600" dirty="0">
                <a:latin typeface="Calibri" panose="020F0502020204030204" pitchFamily="34" charset="0"/>
                <a:ea typeface="Calibri" panose="020F0502020204030204" pitchFamily="34" charset="0"/>
              </a:rPr>
              <a:t> tool is helpful in these situations.</a:t>
            </a:r>
          </a:p>
          <a:p>
            <a:r>
              <a:rPr lang="en-GB" sz="600" dirty="0">
                <a:latin typeface="Calibri" panose="020F0502020204030204" pitchFamily="34" charset="0"/>
                <a:ea typeface="Calibri" panose="020F0502020204030204" pitchFamily="34" charset="0"/>
              </a:rPr>
              <a:t>A </a:t>
            </a:r>
            <a:r>
              <a:rPr lang="en-GB" sz="600" u="sng" dirty="0">
                <a:solidFill>
                  <a:srgbClr val="0563C1"/>
                </a:solidFill>
                <a:latin typeface="Calibri" panose="020F0502020204030204" pitchFamily="34" charset="0"/>
                <a:ea typeface="Calibri" panose="020F0502020204030204" pitchFamily="34" charset="0"/>
                <a:hlinkClick r:id="rId6"/>
              </a:rPr>
              <a:t>white paper</a:t>
            </a:r>
            <a:r>
              <a:rPr lang="en-GB" sz="600" dirty="0">
                <a:latin typeface="Calibri" panose="020F0502020204030204" pitchFamily="34" charset="0"/>
                <a:ea typeface="Calibri" panose="020F0502020204030204" pitchFamily="34" charset="0"/>
              </a:rPr>
              <a:t> from Geoff Cooper at Wessex AHSN looks at using soft signs to identify deterioration.</a:t>
            </a:r>
          </a:p>
          <a:p>
            <a:endParaRPr lang="en-GB" sz="600" u="sng" dirty="0">
              <a:latin typeface="Calibri" panose="020F0502020204030204" pitchFamily="34" charset="0"/>
              <a:ea typeface="Calibri" panose="020F0502020204030204" pitchFamily="34" charset="0"/>
            </a:endParaRPr>
          </a:p>
          <a:p>
            <a:r>
              <a:rPr lang="en-GB" sz="600" u="sng" dirty="0">
                <a:latin typeface="Calibri" panose="020F0502020204030204" pitchFamily="34" charset="0"/>
                <a:ea typeface="Calibri" panose="020F0502020204030204" pitchFamily="34" charset="0"/>
              </a:rPr>
              <a:t>Watch these films</a:t>
            </a:r>
            <a:endParaRPr lang="en-GB" sz="600" dirty="0">
              <a:latin typeface="Calibri" panose="020F0502020204030204" pitchFamily="34" charset="0"/>
              <a:ea typeface="Calibri" panose="020F0502020204030204" pitchFamily="34" charset="0"/>
            </a:endParaRPr>
          </a:p>
          <a:p>
            <a:pPr lvl="1"/>
            <a:r>
              <a:rPr lang="en-GB" sz="600" u="sng" dirty="0">
                <a:solidFill>
                  <a:srgbClr val="0563C1"/>
                </a:solidFill>
                <a:latin typeface="Calibri" panose="020F0502020204030204" pitchFamily="34" charset="0"/>
                <a:ea typeface="Calibri" panose="020F0502020204030204" pitchFamily="34" charset="0"/>
                <a:hlinkClick r:id="rId7"/>
              </a:rPr>
              <a:t>Preventing the spread of infection</a:t>
            </a:r>
            <a:endParaRPr lang="en-GB" sz="600" dirty="0">
              <a:latin typeface="Calibri" panose="020F0502020204030204" pitchFamily="34" charset="0"/>
              <a:ea typeface="Calibri" panose="020F0502020204030204" pitchFamily="34" charset="0"/>
            </a:endParaRPr>
          </a:p>
          <a:p>
            <a:pPr lvl="1"/>
            <a:r>
              <a:rPr lang="en-GB" sz="600" u="sng" dirty="0">
                <a:solidFill>
                  <a:srgbClr val="0563C1"/>
                </a:solidFill>
                <a:latin typeface="Calibri" panose="020F0502020204030204" pitchFamily="34" charset="0"/>
                <a:ea typeface="Calibri" panose="020F0502020204030204" pitchFamily="34" charset="0"/>
                <a:hlinkClick r:id="rId8"/>
              </a:rPr>
              <a:t>Soft signs of deterioration</a:t>
            </a:r>
            <a:endParaRPr lang="en-GB" sz="600" dirty="0">
              <a:latin typeface="Calibri" panose="020F0502020204030204" pitchFamily="34" charset="0"/>
              <a:ea typeface="Calibri" panose="020F0502020204030204" pitchFamily="34" charset="0"/>
            </a:endParaRPr>
          </a:p>
          <a:p>
            <a:pPr lvl="1"/>
            <a:r>
              <a:rPr lang="en-GB" sz="600" u="sng" dirty="0">
                <a:solidFill>
                  <a:srgbClr val="0563C1"/>
                </a:solidFill>
                <a:latin typeface="Calibri" panose="020F0502020204030204" pitchFamily="34" charset="0"/>
                <a:ea typeface="Calibri" panose="020F0502020204030204" pitchFamily="34" charset="0"/>
                <a:hlinkClick r:id="rId9"/>
              </a:rPr>
              <a:t>Recognising deterioration with a learning disability</a:t>
            </a:r>
            <a:endParaRPr lang="en-GB" sz="600" dirty="0">
              <a:latin typeface="Calibri" panose="020F0502020204030204" pitchFamily="34" charset="0"/>
              <a:ea typeface="Calibri" panose="020F0502020204030204" pitchFamily="34" charset="0"/>
            </a:endParaRPr>
          </a:p>
          <a:p>
            <a:r>
              <a:rPr lang="en-GB" sz="600" dirty="0">
                <a:latin typeface="Calibri" panose="020F0502020204030204" pitchFamily="34" charset="0"/>
                <a:ea typeface="Calibri" panose="020F0502020204030204" pitchFamily="34" charset="0"/>
              </a:rPr>
              <a:t> </a:t>
            </a:r>
          </a:p>
          <a:p>
            <a:r>
              <a:rPr lang="en-GB" sz="600" b="1" dirty="0">
                <a:latin typeface="Calibri" panose="020F0502020204030204" pitchFamily="34" charset="0"/>
                <a:ea typeface="Calibri" panose="020F0502020204030204" pitchFamily="34" charset="0"/>
              </a:rPr>
              <a:t>Take Observations</a:t>
            </a:r>
            <a:endParaRPr lang="en-GB" sz="600" dirty="0">
              <a:latin typeface="Calibri" panose="020F0502020204030204" pitchFamily="34" charset="0"/>
              <a:ea typeface="Calibri" panose="020F0502020204030204" pitchFamily="34" charset="0"/>
            </a:endParaRPr>
          </a:p>
          <a:p>
            <a:r>
              <a:rPr lang="en-GB" sz="600" dirty="0">
                <a:latin typeface="Calibri" panose="020F0502020204030204" pitchFamily="34" charset="0"/>
                <a:ea typeface="Calibri" panose="020F0502020204030204" pitchFamily="34" charset="0"/>
              </a:rPr>
              <a:t>The National Early Warning Score is used by GPs, ambulance services and acute hospital trusts. </a:t>
            </a:r>
          </a:p>
          <a:p>
            <a:r>
              <a:rPr lang="en-GB" sz="600" u="sng" dirty="0">
                <a:solidFill>
                  <a:srgbClr val="0563C1"/>
                </a:solidFill>
                <a:latin typeface="Calibri" panose="020F0502020204030204" pitchFamily="34" charset="0"/>
                <a:ea typeface="Calibri" panose="020F0502020204030204" pitchFamily="34" charset="0"/>
                <a:hlinkClick r:id="rId10"/>
              </a:rPr>
              <a:t>RESTORE2</a:t>
            </a:r>
            <a:r>
              <a:rPr lang="en-GB" sz="600" dirty="0">
                <a:latin typeface="Calibri" panose="020F0502020204030204" pitchFamily="34" charset="0"/>
                <a:ea typeface="Calibri" panose="020F0502020204030204" pitchFamily="34" charset="0"/>
              </a:rPr>
              <a:t> makes NEWS2 more accessible to care and nursing homes.</a:t>
            </a:r>
          </a:p>
          <a:p>
            <a:r>
              <a:rPr lang="en-GB" sz="600" dirty="0">
                <a:latin typeface="Calibri" panose="020F0502020204030204" pitchFamily="34" charset="0"/>
                <a:ea typeface="Calibri" panose="020F0502020204030204" pitchFamily="34" charset="0"/>
              </a:rPr>
              <a:t> </a:t>
            </a:r>
          </a:p>
          <a:p>
            <a:r>
              <a:rPr lang="en-GB" sz="600" u="sng" dirty="0">
                <a:latin typeface="Calibri" panose="020F0502020204030204" pitchFamily="34" charset="0"/>
                <a:ea typeface="Calibri" panose="020F0502020204030204" pitchFamily="34" charset="0"/>
              </a:rPr>
              <a:t>Watch these films</a:t>
            </a:r>
            <a:endParaRPr lang="en-GB" sz="600" dirty="0">
              <a:latin typeface="Calibri" panose="020F0502020204030204" pitchFamily="34" charset="0"/>
              <a:ea typeface="Calibri" panose="020F0502020204030204" pitchFamily="34" charset="0"/>
            </a:endParaRPr>
          </a:p>
          <a:p>
            <a:pPr lvl="1"/>
            <a:r>
              <a:rPr lang="en-GB" sz="600" u="sng" dirty="0">
                <a:solidFill>
                  <a:srgbClr val="0563C1"/>
                </a:solidFill>
                <a:latin typeface="Calibri" panose="020F0502020204030204" pitchFamily="34" charset="0"/>
                <a:ea typeface="Calibri" panose="020F0502020204030204" pitchFamily="34" charset="0"/>
                <a:hlinkClick r:id="rId11"/>
              </a:rPr>
              <a:t>NEWS: What is it?</a:t>
            </a:r>
            <a:endParaRPr lang="en-GB" sz="600" dirty="0">
              <a:latin typeface="Calibri" panose="020F0502020204030204" pitchFamily="34" charset="0"/>
              <a:ea typeface="Calibri" panose="020F0502020204030204" pitchFamily="34" charset="0"/>
            </a:endParaRPr>
          </a:p>
          <a:p>
            <a:pPr lvl="1"/>
            <a:r>
              <a:rPr lang="en-GB" sz="600" u="sng" dirty="0">
                <a:solidFill>
                  <a:srgbClr val="0563C1"/>
                </a:solidFill>
                <a:latin typeface="Calibri" panose="020F0502020204030204" pitchFamily="34" charset="0"/>
                <a:ea typeface="Calibri" panose="020F0502020204030204" pitchFamily="34" charset="0"/>
                <a:hlinkClick r:id="rId12"/>
              </a:rPr>
              <a:t>Measuring the respiratory rate</a:t>
            </a:r>
            <a:endParaRPr lang="en-GB" sz="600" dirty="0">
              <a:latin typeface="Calibri" panose="020F0502020204030204" pitchFamily="34" charset="0"/>
              <a:ea typeface="Calibri" panose="020F0502020204030204" pitchFamily="34" charset="0"/>
            </a:endParaRPr>
          </a:p>
          <a:p>
            <a:pPr lvl="1"/>
            <a:r>
              <a:rPr lang="en-GB" sz="600" u="sng" dirty="0">
                <a:solidFill>
                  <a:srgbClr val="0563C1"/>
                </a:solidFill>
                <a:latin typeface="Calibri" panose="020F0502020204030204" pitchFamily="34" charset="0"/>
                <a:ea typeface="Calibri" panose="020F0502020204030204" pitchFamily="34" charset="0"/>
                <a:hlinkClick r:id="rId13"/>
              </a:rPr>
              <a:t>Measuring oxygen saturation</a:t>
            </a:r>
            <a:endParaRPr lang="en-GB" sz="600" dirty="0">
              <a:latin typeface="Calibri" panose="020F0502020204030204" pitchFamily="34" charset="0"/>
              <a:ea typeface="Calibri" panose="020F0502020204030204" pitchFamily="34" charset="0"/>
            </a:endParaRPr>
          </a:p>
          <a:p>
            <a:pPr lvl="1"/>
            <a:r>
              <a:rPr lang="en-GB" sz="600" u="sng" dirty="0">
                <a:solidFill>
                  <a:srgbClr val="0563C1"/>
                </a:solidFill>
                <a:latin typeface="Calibri" panose="020F0502020204030204" pitchFamily="34" charset="0"/>
                <a:ea typeface="Calibri" panose="020F0502020204030204" pitchFamily="34" charset="0"/>
                <a:hlinkClick r:id="rId14"/>
              </a:rPr>
              <a:t>Measuring blood pressure</a:t>
            </a:r>
            <a:endParaRPr lang="en-GB" sz="600" dirty="0">
              <a:latin typeface="Calibri" panose="020F0502020204030204" pitchFamily="34" charset="0"/>
              <a:ea typeface="Calibri" panose="020F0502020204030204" pitchFamily="34" charset="0"/>
            </a:endParaRPr>
          </a:p>
          <a:p>
            <a:pPr lvl="1"/>
            <a:r>
              <a:rPr lang="en-GB" sz="600" u="sng" dirty="0">
                <a:solidFill>
                  <a:srgbClr val="0563C1"/>
                </a:solidFill>
                <a:latin typeface="Calibri" panose="020F0502020204030204" pitchFamily="34" charset="0"/>
                <a:ea typeface="Calibri" panose="020F0502020204030204" pitchFamily="34" charset="0"/>
                <a:hlinkClick r:id="rId15"/>
              </a:rPr>
              <a:t>Measuring the heart rate</a:t>
            </a:r>
            <a:endParaRPr lang="en-GB" sz="600" dirty="0">
              <a:latin typeface="Calibri" panose="020F0502020204030204" pitchFamily="34" charset="0"/>
              <a:ea typeface="Calibri" panose="020F0502020204030204" pitchFamily="34" charset="0"/>
            </a:endParaRPr>
          </a:p>
          <a:p>
            <a:pPr lvl="1"/>
            <a:r>
              <a:rPr lang="en-GB" sz="600" u="sng" dirty="0">
                <a:solidFill>
                  <a:srgbClr val="0563C1"/>
                </a:solidFill>
                <a:latin typeface="Calibri" panose="020F0502020204030204" pitchFamily="34" charset="0"/>
                <a:ea typeface="Calibri" panose="020F0502020204030204" pitchFamily="34" charset="0"/>
                <a:hlinkClick r:id="rId16"/>
              </a:rPr>
              <a:t>Measuring level of alertness</a:t>
            </a:r>
            <a:endParaRPr lang="en-GB" sz="600" dirty="0">
              <a:latin typeface="Calibri" panose="020F0502020204030204" pitchFamily="34" charset="0"/>
              <a:ea typeface="Calibri" panose="020F0502020204030204" pitchFamily="34" charset="0"/>
            </a:endParaRPr>
          </a:p>
          <a:p>
            <a:pPr lvl="1"/>
            <a:r>
              <a:rPr lang="en-GB" sz="600" u="sng" dirty="0">
                <a:solidFill>
                  <a:srgbClr val="0563C1"/>
                </a:solidFill>
                <a:latin typeface="Calibri" panose="020F0502020204030204" pitchFamily="34" charset="0"/>
                <a:ea typeface="Calibri" panose="020F0502020204030204" pitchFamily="34" charset="0"/>
                <a:hlinkClick r:id="rId17"/>
              </a:rPr>
              <a:t>How to measure temperature</a:t>
            </a:r>
            <a:endParaRPr lang="en-GB" sz="600" dirty="0">
              <a:latin typeface="Calibri" panose="020F0502020204030204" pitchFamily="34" charset="0"/>
              <a:ea typeface="Calibri" panose="020F0502020204030204" pitchFamily="34" charset="0"/>
            </a:endParaRPr>
          </a:p>
          <a:p>
            <a:pPr lvl="1"/>
            <a:r>
              <a:rPr lang="en-GB" sz="600" u="sng" dirty="0">
                <a:solidFill>
                  <a:srgbClr val="0563C1"/>
                </a:solidFill>
                <a:latin typeface="Calibri" panose="020F0502020204030204" pitchFamily="34" charset="0"/>
                <a:ea typeface="Calibri" panose="020F0502020204030204" pitchFamily="34" charset="0"/>
                <a:hlinkClick r:id="rId18"/>
              </a:rPr>
              <a:t>Calculating and recording a NEWS score</a:t>
            </a:r>
            <a:endParaRPr lang="en-GB" sz="600" dirty="0">
              <a:latin typeface="Calibri" panose="020F0502020204030204" pitchFamily="34" charset="0"/>
              <a:ea typeface="Calibri" panose="020F0502020204030204" pitchFamily="34" charset="0"/>
            </a:endParaRPr>
          </a:p>
          <a:p>
            <a:r>
              <a:rPr lang="en-GB" sz="600" dirty="0">
                <a:latin typeface="Calibri" panose="020F0502020204030204" pitchFamily="34" charset="0"/>
                <a:ea typeface="Calibri" panose="020F0502020204030204" pitchFamily="34" charset="0"/>
              </a:rPr>
              <a:t> </a:t>
            </a:r>
          </a:p>
          <a:p>
            <a:r>
              <a:rPr lang="en-GB" sz="600" b="1" dirty="0">
                <a:latin typeface="Calibri" panose="020F0502020204030204" pitchFamily="34" charset="0"/>
                <a:ea typeface="Calibri" panose="020F0502020204030204" pitchFamily="34" charset="0"/>
              </a:rPr>
              <a:t>Escalate and Communicate</a:t>
            </a:r>
          </a:p>
          <a:p>
            <a:r>
              <a:rPr lang="en-GB" sz="600" dirty="0">
                <a:latin typeface="Calibri" panose="020F0502020204030204" pitchFamily="34" charset="0"/>
                <a:ea typeface="Calibri" panose="020F0502020204030204" pitchFamily="34" charset="0"/>
              </a:rPr>
              <a:t>Effective communication is vital for safety critical messages between different healthcare staff</a:t>
            </a:r>
          </a:p>
          <a:p>
            <a:endParaRPr lang="en-GB" sz="600" dirty="0">
              <a:latin typeface="Calibri" panose="020F0502020204030204" pitchFamily="34" charset="0"/>
              <a:ea typeface="Calibri" panose="020F0502020204030204" pitchFamily="34" charset="0"/>
            </a:endParaRPr>
          </a:p>
          <a:p>
            <a:r>
              <a:rPr lang="en-GB" sz="600" u="sng" dirty="0">
                <a:latin typeface="Calibri" panose="020F0502020204030204" pitchFamily="34" charset="0"/>
                <a:ea typeface="Calibri" panose="020F0502020204030204" pitchFamily="34" charset="0"/>
              </a:rPr>
              <a:t>Watch these Films</a:t>
            </a:r>
          </a:p>
          <a:p>
            <a:pPr lvl="1"/>
            <a:r>
              <a:rPr lang="en-GB" sz="600" u="sng" dirty="0">
                <a:solidFill>
                  <a:srgbClr val="0563C1"/>
                </a:solidFill>
                <a:latin typeface="Calibri" panose="020F0502020204030204" pitchFamily="34" charset="0"/>
                <a:ea typeface="Calibri" panose="020F0502020204030204" pitchFamily="34" charset="0"/>
                <a:hlinkClick r:id="rId19"/>
              </a:rPr>
              <a:t>Structured communication and escalation</a:t>
            </a:r>
            <a:endParaRPr lang="en-GB" sz="600" dirty="0">
              <a:latin typeface="Calibri" panose="020F0502020204030204" pitchFamily="34" charset="0"/>
              <a:ea typeface="Calibri" panose="020F0502020204030204" pitchFamily="34" charset="0"/>
            </a:endParaRPr>
          </a:p>
          <a:p>
            <a:pPr lvl="1"/>
            <a:r>
              <a:rPr lang="en-GB" sz="600" u="sng" dirty="0">
                <a:solidFill>
                  <a:srgbClr val="0563C1"/>
                </a:solidFill>
                <a:latin typeface="Calibri" panose="020F0502020204030204" pitchFamily="34" charset="0"/>
                <a:ea typeface="Calibri" panose="020F0502020204030204" pitchFamily="34" charset="0"/>
                <a:hlinkClick r:id="rId20"/>
              </a:rPr>
              <a:t>Treatment escalation plans and resuscitation</a:t>
            </a:r>
            <a:endParaRPr lang="en-GB" sz="600" u="sng" dirty="0">
              <a:solidFill>
                <a:srgbClr val="0563C1"/>
              </a:solidFill>
              <a:latin typeface="Calibri" panose="020F0502020204030204" pitchFamily="34" charset="0"/>
              <a:ea typeface="Calibri" panose="020F0502020204030204" pitchFamily="34" charset="0"/>
            </a:endParaRPr>
          </a:p>
          <a:p>
            <a:pPr lvl="1"/>
            <a:endParaRPr lang="en-GB" sz="600" u="sng" dirty="0">
              <a:solidFill>
                <a:srgbClr val="0563C1"/>
              </a:solidFill>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417EF852-9C6F-4D3A-BFBB-7D9BBEA8216E}"/>
              </a:ext>
            </a:extLst>
          </p:cNvPr>
          <p:cNvSpPr txBox="1"/>
          <p:nvPr/>
        </p:nvSpPr>
        <p:spPr>
          <a:xfrm>
            <a:off x="369455" y="0"/>
            <a:ext cx="11822545" cy="1231106"/>
          </a:xfrm>
          <a:prstGeom prst="rect">
            <a:avLst/>
          </a:prstGeom>
          <a:noFill/>
        </p:spPr>
        <p:txBody>
          <a:bodyPr wrap="square" rtlCol="0">
            <a:spAutoFit/>
          </a:bodyPr>
          <a:lstStyle/>
          <a:p>
            <a:endParaRPr lang="en-GB" sz="2800" dirty="0"/>
          </a:p>
          <a:p>
            <a:r>
              <a:rPr lang="en-GB" sz="2800" dirty="0"/>
              <a:t>REFERENCES AND RESOURCES  </a:t>
            </a:r>
            <a:endParaRPr lang="en-GB" u="sng" dirty="0"/>
          </a:p>
          <a:p>
            <a:pPr algn="ctr"/>
            <a:endParaRPr lang="en-GB" dirty="0"/>
          </a:p>
        </p:txBody>
      </p:sp>
      <p:sp>
        <p:nvSpPr>
          <p:cNvPr id="2" name="Slide Number Placeholder 1">
            <a:extLst>
              <a:ext uri="{FF2B5EF4-FFF2-40B4-BE49-F238E27FC236}">
                <a16:creationId xmlns:a16="http://schemas.microsoft.com/office/drawing/2014/main" id="{1A589271-D88C-4FE9-9FF8-C5368CA75452}"/>
              </a:ext>
            </a:extLst>
          </p:cNvPr>
          <p:cNvSpPr>
            <a:spLocks noGrp="1"/>
          </p:cNvSpPr>
          <p:nvPr>
            <p:ph type="sldNum" sz="quarter" idx="12"/>
          </p:nvPr>
        </p:nvSpPr>
        <p:spPr/>
        <p:txBody>
          <a:bodyPr/>
          <a:lstStyle/>
          <a:p>
            <a:fld id="{BC03EB51-2E59-4B18-BED2-D8B384E257A9}" type="slidenum">
              <a:rPr lang="en-GB" smtClean="0"/>
              <a:pPr/>
              <a:t>29</a:t>
            </a:fld>
            <a:endParaRPr lang="en-GB" dirty="0"/>
          </a:p>
        </p:txBody>
      </p:sp>
      <p:sp>
        <p:nvSpPr>
          <p:cNvPr id="7" name="Rectangle 6">
            <a:extLst>
              <a:ext uri="{FF2B5EF4-FFF2-40B4-BE49-F238E27FC236}">
                <a16:creationId xmlns:a16="http://schemas.microsoft.com/office/drawing/2014/main" id="{F6029051-DE3C-46F0-BDCE-238B12AA3192}"/>
              </a:ext>
            </a:extLst>
          </p:cNvPr>
          <p:cNvSpPr/>
          <p:nvPr/>
        </p:nvSpPr>
        <p:spPr>
          <a:xfrm>
            <a:off x="2939890" y="2128839"/>
            <a:ext cx="3074876" cy="3877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0623F2F-449B-43FC-9103-AE9ACD13266A}"/>
              </a:ext>
            </a:extLst>
          </p:cNvPr>
          <p:cNvSpPr txBox="1"/>
          <p:nvPr/>
        </p:nvSpPr>
        <p:spPr>
          <a:xfrm>
            <a:off x="7530076" y="3587242"/>
            <a:ext cx="365806" cy="369332"/>
          </a:xfrm>
          <a:prstGeom prst="rect">
            <a:avLst/>
          </a:prstGeom>
          <a:noFill/>
        </p:spPr>
        <p:txBody>
          <a:bodyPr wrap="none" rtlCol="0">
            <a:spAutoFit/>
          </a:bodyPr>
          <a:lstStyle/>
          <a:p>
            <a:r>
              <a:rPr lang="en-GB" dirty="0">
                <a:solidFill>
                  <a:srgbClr val="00B050"/>
                </a:solidFill>
                <a:sym typeface="Wingdings" panose="05000000000000000000" pitchFamily="2" charset="2"/>
              </a:rPr>
              <a:t></a:t>
            </a:r>
            <a:endParaRPr lang="en-GB" dirty="0">
              <a:solidFill>
                <a:srgbClr val="00B050"/>
              </a:solidFill>
            </a:endParaRPr>
          </a:p>
        </p:txBody>
      </p:sp>
      <p:sp>
        <p:nvSpPr>
          <p:cNvPr id="17" name="TextBox 16">
            <a:extLst>
              <a:ext uri="{FF2B5EF4-FFF2-40B4-BE49-F238E27FC236}">
                <a16:creationId xmlns:a16="http://schemas.microsoft.com/office/drawing/2014/main" id="{239F1F5D-9951-4158-AD0B-5CFC8B6E0B74}"/>
              </a:ext>
            </a:extLst>
          </p:cNvPr>
          <p:cNvSpPr txBox="1"/>
          <p:nvPr/>
        </p:nvSpPr>
        <p:spPr>
          <a:xfrm>
            <a:off x="8100488" y="3672371"/>
            <a:ext cx="365806" cy="369332"/>
          </a:xfrm>
          <a:prstGeom prst="rect">
            <a:avLst/>
          </a:prstGeom>
          <a:noFill/>
        </p:spPr>
        <p:txBody>
          <a:bodyPr wrap="none" rtlCol="0">
            <a:spAutoFit/>
          </a:bodyPr>
          <a:lstStyle/>
          <a:p>
            <a:r>
              <a:rPr lang="en-GB" dirty="0">
                <a:solidFill>
                  <a:srgbClr val="00B050"/>
                </a:solidFill>
                <a:sym typeface="Wingdings" panose="05000000000000000000" pitchFamily="2" charset="2"/>
              </a:rPr>
              <a:t></a:t>
            </a:r>
            <a:endParaRPr lang="en-GB" dirty="0">
              <a:solidFill>
                <a:srgbClr val="00B050"/>
              </a:solidFill>
            </a:endParaRPr>
          </a:p>
        </p:txBody>
      </p:sp>
      <p:sp>
        <p:nvSpPr>
          <p:cNvPr id="18" name="TextBox 17">
            <a:extLst>
              <a:ext uri="{FF2B5EF4-FFF2-40B4-BE49-F238E27FC236}">
                <a16:creationId xmlns:a16="http://schemas.microsoft.com/office/drawing/2014/main" id="{633EE2D3-7370-4042-8C57-2B84D4FD3FBE}"/>
              </a:ext>
            </a:extLst>
          </p:cNvPr>
          <p:cNvSpPr txBox="1"/>
          <p:nvPr/>
        </p:nvSpPr>
        <p:spPr>
          <a:xfrm>
            <a:off x="7852252" y="5500107"/>
            <a:ext cx="365806" cy="369332"/>
          </a:xfrm>
          <a:prstGeom prst="rect">
            <a:avLst/>
          </a:prstGeom>
          <a:noFill/>
        </p:spPr>
        <p:txBody>
          <a:bodyPr wrap="none" rtlCol="0">
            <a:spAutoFit/>
          </a:bodyPr>
          <a:lstStyle/>
          <a:p>
            <a:r>
              <a:rPr lang="en-GB" dirty="0">
                <a:solidFill>
                  <a:srgbClr val="00B050"/>
                </a:solidFill>
                <a:sym typeface="Wingdings" panose="05000000000000000000" pitchFamily="2" charset="2"/>
              </a:rPr>
              <a:t></a:t>
            </a:r>
            <a:endParaRPr lang="en-GB" dirty="0">
              <a:solidFill>
                <a:srgbClr val="00B050"/>
              </a:solidFill>
            </a:endParaRPr>
          </a:p>
        </p:txBody>
      </p:sp>
      <p:sp>
        <p:nvSpPr>
          <p:cNvPr id="19" name="TextBox 18">
            <a:extLst>
              <a:ext uri="{FF2B5EF4-FFF2-40B4-BE49-F238E27FC236}">
                <a16:creationId xmlns:a16="http://schemas.microsoft.com/office/drawing/2014/main" id="{608B8FE3-5E6D-445E-8C16-5560B6C6D8A1}"/>
              </a:ext>
            </a:extLst>
          </p:cNvPr>
          <p:cNvSpPr txBox="1"/>
          <p:nvPr/>
        </p:nvSpPr>
        <p:spPr>
          <a:xfrm>
            <a:off x="7917585" y="5612292"/>
            <a:ext cx="365806" cy="369332"/>
          </a:xfrm>
          <a:prstGeom prst="rect">
            <a:avLst/>
          </a:prstGeom>
          <a:noFill/>
        </p:spPr>
        <p:txBody>
          <a:bodyPr wrap="none" rtlCol="0">
            <a:spAutoFit/>
          </a:bodyPr>
          <a:lstStyle/>
          <a:p>
            <a:r>
              <a:rPr lang="en-GB" dirty="0">
                <a:solidFill>
                  <a:srgbClr val="00B050"/>
                </a:solidFill>
                <a:sym typeface="Wingdings" panose="05000000000000000000" pitchFamily="2" charset="2"/>
              </a:rPr>
              <a:t></a:t>
            </a:r>
            <a:endParaRPr lang="en-GB" dirty="0">
              <a:solidFill>
                <a:srgbClr val="00B050"/>
              </a:solidFill>
            </a:endParaRPr>
          </a:p>
        </p:txBody>
      </p:sp>
      <p:grpSp>
        <p:nvGrpSpPr>
          <p:cNvPr id="21" name="Group 20">
            <a:extLst>
              <a:ext uri="{FF2B5EF4-FFF2-40B4-BE49-F238E27FC236}">
                <a16:creationId xmlns:a16="http://schemas.microsoft.com/office/drawing/2014/main" id="{42C856A3-FC74-4D52-8B4E-5DDEABCC22FA}"/>
              </a:ext>
            </a:extLst>
          </p:cNvPr>
          <p:cNvGrpSpPr/>
          <p:nvPr/>
        </p:nvGrpSpPr>
        <p:grpSpPr>
          <a:xfrm>
            <a:off x="1911020" y="872198"/>
            <a:ext cx="8001037" cy="944308"/>
            <a:chOff x="387019" y="872198"/>
            <a:chExt cx="8001037" cy="944308"/>
          </a:xfrm>
        </p:grpSpPr>
        <p:sp>
          <p:nvSpPr>
            <p:cNvPr id="5" name="Rectangle 4">
              <a:extLst>
                <a:ext uri="{FF2B5EF4-FFF2-40B4-BE49-F238E27FC236}">
                  <a16:creationId xmlns:a16="http://schemas.microsoft.com/office/drawing/2014/main" id="{50F577DC-7FE1-4504-8A22-8C2089EDC85F}"/>
                </a:ext>
              </a:extLst>
            </p:cNvPr>
            <p:cNvSpPr/>
            <p:nvPr/>
          </p:nvSpPr>
          <p:spPr>
            <a:xfrm>
              <a:off x="387019" y="872198"/>
              <a:ext cx="8001037" cy="861774"/>
            </a:xfrm>
            <a:prstGeom prst="rect">
              <a:avLst/>
            </a:prstGeom>
          </p:spPr>
          <p:txBody>
            <a:bodyPr wrap="square">
              <a:spAutoFit/>
            </a:bodyPr>
            <a:lstStyle/>
            <a:p>
              <a:r>
                <a:rPr lang="en-US" sz="1000" dirty="0"/>
                <a:t>Wessex AHSN and West of England AHSN have collaborated with West Hampshire CCG (RESTORE2) and Health Education England to produce a series of free videos and e-learning materials to support staff working in care homes to care for residents who are at risk of deterioration.</a:t>
              </a:r>
            </a:p>
            <a:p>
              <a:endParaRPr lang="en-US" sz="1000" dirty="0"/>
            </a:p>
            <a:p>
              <a:r>
                <a:rPr lang="en-US" sz="1000" dirty="0"/>
                <a:t>The full set of 14 </a:t>
              </a:r>
              <a:r>
                <a:rPr lang="en-GB" sz="1000" dirty="0"/>
                <a:t>Managing Deterioration Videos can be accessed via:  </a:t>
              </a:r>
              <a:r>
                <a:rPr lang="en-GB" sz="1000" dirty="0">
                  <a:hlinkClick r:id="rId21"/>
                </a:rPr>
                <a:t>https://wessexahsn.org.uk/projects/358/care-home-training-resources</a:t>
              </a:r>
              <a:r>
                <a:rPr lang="en-GB" sz="1000" dirty="0"/>
                <a:t> and individual videos applicable to the use of RESTORE2mini are flagged below with a green tick (      ) and indicated on the relevant slides.  </a:t>
              </a:r>
            </a:p>
          </p:txBody>
        </p:sp>
        <p:sp>
          <p:nvSpPr>
            <p:cNvPr id="20" name="TextBox 19">
              <a:extLst>
                <a:ext uri="{FF2B5EF4-FFF2-40B4-BE49-F238E27FC236}">
                  <a16:creationId xmlns:a16="http://schemas.microsoft.com/office/drawing/2014/main" id="{6DB539D5-1735-4832-91FE-9E615E032B3B}"/>
                </a:ext>
              </a:extLst>
            </p:cNvPr>
            <p:cNvSpPr txBox="1"/>
            <p:nvPr/>
          </p:nvSpPr>
          <p:spPr>
            <a:xfrm>
              <a:off x="5156984" y="1447174"/>
              <a:ext cx="365806" cy="369332"/>
            </a:xfrm>
            <a:prstGeom prst="rect">
              <a:avLst/>
            </a:prstGeom>
            <a:noFill/>
          </p:spPr>
          <p:txBody>
            <a:bodyPr wrap="none" rtlCol="0">
              <a:spAutoFit/>
            </a:bodyPr>
            <a:lstStyle/>
            <a:p>
              <a:r>
                <a:rPr lang="en-GB" dirty="0">
                  <a:solidFill>
                    <a:srgbClr val="00B050"/>
                  </a:solidFill>
                  <a:sym typeface="Wingdings" panose="05000000000000000000" pitchFamily="2" charset="2"/>
                </a:rPr>
                <a:t></a:t>
              </a:r>
              <a:endParaRPr lang="en-GB" dirty="0">
                <a:solidFill>
                  <a:srgbClr val="00B050"/>
                </a:solidFill>
              </a:endParaRPr>
            </a:p>
          </p:txBody>
        </p:sp>
      </p:grpSp>
      <p:pic>
        <p:nvPicPr>
          <p:cNvPr id="22" name="Picture 21"/>
          <p:cNvPicPr/>
          <p:nvPr/>
        </p:nvPicPr>
        <p:blipFill>
          <a:blip r:embed="rId22"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spTree>
    <p:extLst>
      <p:ext uri="{BB962C8B-B14F-4D97-AF65-F5344CB8AC3E}">
        <p14:creationId xmlns:p14="http://schemas.microsoft.com/office/powerpoint/2010/main" val="2309622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Main Features of RESTORE2</a:t>
            </a:r>
          </a:p>
        </p:txBody>
      </p:sp>
      <p:sp>
        <p:nvSpPr>
          <p:cNvPr id="3" name="Content Placeholder 2"/>
          <p:cNvSpPr>
            <a:spLocks noGrp="1"/>
          </p:cNvSpPr>
          <p:nvPr>
            <p:ph idx="1"/>
          </p:nvPr>
        </p:nvSpPr>
        <p:spPr>
          <a:xfrm>
            <a:off x="297713" y="1600201"/>
            <a:ext cx="11685180" cy="4821864"/>
          </a:xfrm>
        </p:spPr>
        <p:txBody>
          <a:bodyPr>
            <a:normAutofit/>
          </a:bodyPr>
          <a:lstStyle/>
          <a:p>
            <a:pPr marL="457200" lvl="1" indent="0">
              <a:buNone/>
            </a:pPr>
            <a:endParaRPr lang="en-GB" dirty="0"/>
          </a:p>
          <a:p>
            <a:pPr lvl="1"/>
            <a:r>
              <a:rPr lang="en-GB" sz="2800" dirty="0"/>
              <a:t>SOFT SIGNS:  Recognising soft signs that may indicate a patient is deteriorating</a:t>
            </a:r>
          </a:p>
          <a:p>
            <a:pPr marL="457200" lvl="1" indent="0">
              <a:buNone/>
            </a:pPr>
            <a:endParaRPr lang="en-GB" sz="2800" dirty="0"/>
          </a:p>
          <a:p>
            <a:pPr lvl="1"/>
            <a:r>
              <a:rPr lang="en-GB" sz="2800" dirty="0"/>
              <a:t>NEWS2 SCORE: This is a score, based on physical observations, that informs clinical staff about the condition of the patient.  Only homes with staff competent in taking physical observations will provide a NEWS Score.</a:t>
            </a:r>
          </a:p>
          <a:p>
            <a:pPr marL="457200" lvl="1" indent="0">
              <a:buNone/>
            </a:pPr>
            <a:endParaRPr lang="en-GB" sz="2800" dirty="0"/>
          </a:p>
          <a:p>
            <a:pPr lvl="1"/>
            <a:r>
              <a:rPr lang="en-GB" sz="2800" dirty="0"/>
              <a:t>SBARD: The care staff will contact the GP practice if the patient is unwell, deteriorating or they need further help or advice</a:t>
            </a:r>
          </a:p>
          <a:p>
            <a:pPr marL="457200" lvl="1" indent="0">
              <a:buNone/>
            </a:pPr>
            <a:r>
              <a:rPr lang="en-GB" sz="2800" b="1" dirty="0">
                <a:solidFill>
                  <a:srgbClr val="FF0000"/>
                </a:solidFill>
              </a:rPr>
              <a:t>   S</a:t>
            </a:r>
            <a:r>
              <a:rPr lang="en-GB" sz="2800" dirty="0"/>
              <a:t>ITUATION, </a:t>
            </a:r>
            <a:r>
              <a:rPr lang="en-GB" sz="2800" b="1" dirty="0">
                <a:solidFill>
                  <a:srgbClr val="FF0000"/>
                </a:solidFill>
              </a:rPr>
              <a:t>B</a:t>
            </a:r>
            <a:r>
              <a:rPr lang="en-GB" sz="2800" dirty="0"/>
              <a:t>ACKBROUND, </a:t>
            </a:r>
            <a:r>
              <a:rPr lang="en-GB" sz="2800" b="1" dirty="0">
                <a:solidFill>
                  <a:srgbClr val="FF0000"/>
                </a:solidFill>
              </a:rPr>
              <a:t>A</a:t>
            </a:r>
            <a:r>
              <a:rPr lang="en-GB" sz="2800" dirty="0"/>
              <a:t>SSESSMENT, </a:t>
            </a:r>
            <a:r>
              <a:rPr lang="en-GB" sz="2800" b="1" dirty="0">
                <a:solidFill>
                  <a:srgbClr val="FF0000"/>
                </a:solidFill>
              </a:rPr>
              <a:t>R</a:t>
            </a:r>
            <a:r>
              <a:rPr lang="en-GB" sz="2800" dirty="0"/>
              <a:t>ECOMMENDATION, </a:t>
            </a:r>
            <a:r>
              <a:rPr lang="en-GB" sz="2800" b="1" dirty="0">
                <a:solidFill>
                  <a:srgbClr val="FF0000"/>
                </a:solidFill>
              </a:rPr>
              <a:t>D</a:t>
            </a:r>
            <a:r>
              <a:rPr lang="en-GB" sz="2800" dirty="0"/>
              <a:t>ECISION</a:t>
            </a:r>
          </a:p>
        </p:txBody>
      </p:sp>
      <p:pic>
        <p:nvPicPr>
          <p:cNvPr id="4" name="Picture 3"/>
          <p:cNvPicPr/>
          <p:nvPr/>
        </p:nvPicPr>
        <p:blipFill>
          <a:blip r:embed="rId2"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spTree>
    <p:extLst>
      <p:ext uri="{BB962C8B-B14F-4D97-AF65-F5344CB8AC3E}">
        <p14:creationId xmlns:p14="http://schemas.microsoft.com/office/powerpoint/2010/main" val="341669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9565" y="372833"/>
            <a:ext cx="2252870" cy="536023"/>
          </a:xfrm>
        </p:spPr>
        <p:txBody>
          <a:bodyPr>
            <a:normAutofit fontScale="90000"/>
          </a:bodyPr>
          <a:lstStyle/>
          <a:p>
            <a:r>
              <a:rPr lang="en-GB" dirty="0"/>
              <a:t>Why ?</a:t>
            </a:r>
          </a:p>
        </p:txBody>
      </p:sp>
      <p:pic>
        <p:nvPicPr>
          <p:cNvPr id="4" name="Picture 3"/>
          <p:cNvPicPr/>
          <p:nvPr/>
        </p:nvPicPr>
        <p:blipFill>
          <a:blip r:embed="rId2"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pic>
        <p:nvPicPr>
          <p:cNvPr id="7" name="Content Placeholder 6">
            <a:extLst>
              <a:ext uri="{FF2B5EF4-FFF2-40B4-BE49-F238E27FC236}">
                <a16:creationId xmlns:a16="http://schemas.microsoft.com/office/drawing/2014/main" id="{8B5C86C3-1934-3F31-12D9-73B9D2C6BD14}"/>
              </a:ext>
            </a:extLst>
          </p:cNvPr>
          <p:cNvPicPr>
            <a:picLocks noGrp="1" noChangeAspect="1"/>
          </p:cNvPicPr>
          <p:nvPr>
            <p:ph idx="1"/>
          </p:nvPr>
        </p:nvPicPr>
        <p:blipFill>
          <a:blip r:embed="rId3"/>
          <a:stretch>
            <a:fillRect/>
          </a:stretch>
        </p:blipFill>
        <p:spPr>
          <a:xfrm>
            <a:off x="2395912" y="1223890"/>
            <a:ext cx="7646047" cy="5261277"/>
          </a:xfrm>
          <a:prstGeom prst="rect">
            <a:avLst/>
          </a:prstGeom>
        </p:spPr>
      </p:pic>
    </p:spTree>
    <p:extLst>
      <p:ext uri="{BB962C8B-B14F-4D97-AF65-F5344CB8AC3E}">
        <p14:creationId xmlns:p14="http://schemas.microsoft.com/office/powerpoint/2010/main" val="1117373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pic>
        <p:nvPicPr>
          <p:cNvPr id="9" name="Picture 8">
            <a:extLst>
              <a:ext uri="{FF2B5EF4-FFF2-40B4-BE49-F238E27FC236}">
                <a16:creationId xmlns:a16="http://schemas.microsoft.com/office/drawing/2014/main" id="{56713EBB-BEAB-4D4D-5C3E-91FF0348E610}"/>
              </a:ext>
            </a:extLst>
          </p:cNvPr>
          <p:cNvPicPr>
            <a:picLocks noChangeAspect="1"/>
          </p:cNvPicPr>
          <p:nvPr/>
        </p:nvPicPr>
        <p:blipFill>
          <a:blip r:embed="rId3"/>
          <a:stretch>
            <a:fillRect/>
          </a:stretch>
        </p:blipFill>
        <p:spPr>
          <a:xfrm>
            <a:off x="6617402" y="856120"/>
            <a:ext cx="3911923" cy="5760000"/>
          </a:xfrm>
          <a:prstGeom prst="rect">
            <a:avLst/>
          </a:prstGeom>
        </p:spPr>
      </p:pic>
      <p:pic>
        <p:nvPicPr>
          <p:cNvPr id="10" name="Picture 9">
            <a:extLst>
              <a:ext uri="{FF2B5EF4-FFF2-40B4-BE49-F238E27FC236}">
                <a16:creationId xmlns:a16="http://schemas.microsoft.com/office/drawing/2014/main" id="{E003744C-ED8D-194F-CB12-ACD8E6DC8160}"/>
              </a:ext>
            </a:extLst>
          </p:cNvPr>
          <p:cNvPicPr>
            <a:picLocks noChangeAspect="1"/>
          </p:cNvPicPr>
          <p:nvPr/>
        </p:nvPicPr>
        <p:blipFill>
          <a:blip r:embed="rId4"/>
          <a:stretch>
            <a:fillRect/>
          </a:stretch>
        </p:blipFill>
        <p:spPr>
          <a:xfrm>
            <a:off x="2228174" y="934405"/>
            <a:ext cx="4389228" cy="5699756"/>
          </a:xfrm>
          <a:prstGeom prst="rect">
            <a:avLst/>
          </a:prstGeom>
        </p:spPr>
      </p:pic>
    </p:spTree>
    <p:extLst>
      <p:ext uri="{BB962C8B-B14F-4D97-AF65-F5344CB8AC3E}">
        <p14:creationId xmlns:p14="http://schemas.microsoft.com/office/powerpoint/2010/main" val="772174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08323C-B68E-4B84-BE7D-12CFB1DA77AE}"/>
              </a:ext>
            </a:extLst>
          </p:cNvPr>
          <p:cNvPicPr>
            <a:picLocks noChangeAspect="1"/>
          </p:cNvPicPr>
          <p:nvPr/>
        </p:nvPicPr>
        <p:blipFill>
          <a:blip r:embed="rId2"/>
          <a:stretch>
            <a:fillRect/>
          </a:stretch>
        </p:blipFill>
        <p:spPr>
          <a:xfrm>
            <a:off x="3051343" y="767605"/>
            <a:ext cx="2047411" cy="2193982"/>
          </a:xfrm>
          <a:prstGeom prst="rect">
            <a:avLst/>
          </a:prstGeom>
          <a:ln>
            <a:solidFill>
              <a:schemeClr val="tx1"/>
            </a:solidFill>
          </a:ln>
        </p:spPr>
      </p:pic>
      <p:pic>
        <p:nvPicPr>
          <p:cNvPr id="3" name="Picture 2">
            <a:extLst>
              <a:ext uri="{FF2B5EF4-FFF2-40B4-BE49-F238E27FC236}">
                <a16:creationId xmlns:a16="http://schemas.microsoft.com/office/drawing/2014/main" id="{0120D7B8-B221-4325-9E20-542C10D777ED}"/>
              </a:ext>
            </a:extLst>
          </p:cNvPr>
          <p:cNvPicPr>
            <a:picLocks noChangeAspect="1"/>
          </p:cNvPicPr>
          <p:nvPr/>
        </p:nvPicPr>
        <p:blipFill>
          <a:blip r:embed="rId3"/>
          <a:stretch>
            <a:fillRect/>
          </a:stretch>
        </p:blipFill>
        <p:spPr>
          <a:xfrm>
            <a:off x="2313784" y="3481379"/>
            <a:ext cx="2047410" cy="2909272"/>
          </a:xfrm>
          <a:prstGeom prst="rect">
            <a:avLst/>
          </a:prstGeom>
          <a:ln>
            <a:solidFill>
              <a:schemeClr val="tx1"/>
            </a:solidFill>
          </a:ln>
        </p:spPr>
      </p:pic>
      <p:pic>
        <p:nvPicPr>
          <p:cNvPr id="4" name="Picture 3">
            <a:extLst>
              <a:ext uri="{FF2B5EF4-FFF2-40B4-BE49-F238E27FC236}">
                <a16:creationId xmlns:a16="http://schemas.microsoft.com/office/drawing/2014/main" id="{8ABF89C3-D721-4C3F-83CD-600CA4257EF8}"/>
              </a:ext>
            </a:extLst>
          </p:cNvPr>
          <p:cNvPicPr>
            <a:picLocks noChangeAspect="1"/>
          </p:cNvPicPr>
          <p:nvPr/>
        </p:nvPicPr>
        <p:blipFill>
          <a:blip r:embed="rId4"/>
          <a:stretch>
            <a:fillRect/>
          </a:stretch>
        </p:blipFill>
        <p:spPr>
          <a:xfrm>
            <a:off x="8039814" y="3469679"/>
            <a:ext cx="2047410" cy="2920972"/>
          </a:xfrm>
          <a:prstGeom prst="rect">
            <a:avLst/>
          </a:prstGeom>
          <a:ln>
            <a:solidFill>
              <a:schemeClr val="tx1"/>
            </a:solidFill>
          </a:ln>
        </p:spPr>
      </p:pic>
      <p:pic>
        <p:nvPicPr>
          <p:cNvPr id="5" name="Picture 4">
            <a:extLst>
              <a:ext uri="{FF2B5EF4-FFF2-40B4-BE49-F238E27FC236}">
                <a16:creationId xmlns:a16="http://schemas.microsoft.com/office/drawing/2014/main" id="{8D5FA5CF-FFF2-4E8F-A621-4C46D4620CF8}"/>
              </a:ext>
            </a:extLst>
          </p:cNvPr>
          <p:cNvPicPr>
            <a:picLocks noChangeAspect="1"/>
          </p:cNvPicPr>
          <p:nvPr/>
        </p:nvPicPr>
        <p:blipFill>
          <a:blip r:embed="rId5"/>
          <a:stretch>
            <a:fillRect/>
          </a:stretch>
        </p:blipFill>
        <p:spPr>
          <a:xfrm>
            <a:off x="4722969" y="4231473"/>
            <a:ext cx="2955071" cy="1416751"/>
          </a:xfrm>
          <a:prstGeom prst="rect">
            <a:avLst/>
          </a:prstGeom>
          <a:ln>
            <a:solidFill>
              <a:schemeClr val="tx1"/>
            </a:solidFill>
          </a:ln>
        </p:spPr>
      </p:pic>
      <p:pic>
        <p:nvPicPr>
          <p:cNvPr id="6" name="Picture 5">
            <a:extLst>
              <a:ext uri="{FF2B5EF4-FFF2-40B4-BE49-F238E27FC236}">
                <a16:creationId xmlns:a16="http://schemas.microsoft.com/office/drawing/2014/main" id="{9E927774-AD83-4EF1-BDCA-F1E1F9334888}"/>
              </a:ext>
            </a:extLst>
          </p:cNvPr>
          <p:cNvPicPr>
            <a:picLocks noChangeAspect="1"/>
          </p:cNvPicPr>
          <p:nvPr/>
        </p:nvPicPr>
        <p:blipFill>
          <a:blip r:embed="rId6"/>
          <a:stretch>
            <a:fillRect/>
          </a:stretch>
        </p:blipFill>
        <p:spPr>
          <a:xfrm>
            <a:off x="5883781" y="1089804"/>
            <a:ext cx="3399556" cy="1618319"/>
          </a:xfrm>
          <a:prstGeom prst="rect">
            <a:avLst/>
          </a:prstGeom>
          <a:ln>
            <a:solidFill>
              <a:schemeClr val="tx1"/>
            </a:solidFill>
          </a:ln>
        </p:spPr>
      </p:pic>
      <p:sp>
        <p:nvSpPr>
          <p:cNvPr id="7" name="TextBox 6">
            <a:extLst>
              <a:ext uri="{FF2B5EF4-FFF2-40B4-BE49-F238E27FC236}">
                <a16:creationId xmlns:a16="http://schemas.microsoft.com/office/drawing/2014/main" id="{F3A60ACD-9B0D-45F4-BF69-028E68D8E963}"/>
              </a:ext>
            </a:extLst>
          </p:cNvPr>
          <p:cNvSpPr txBox="1"/>
          <p:nvPr/>
        </p:nvSpPr>
        <p:spPr>
          <a:xfrm>
            <a:off x="1776001" y="108000"/>
            <a:ext cx="4122475" cy="369332"/>
          </a:xfrm>
          <a:prstGeom prst="rect">
            <a:avLst/>
          </a:prstGeom>
          <a:noFill/>
        </p:spPr>
        <p:txBody>
          <a:bodyPr wrap="none" rtlCol="0">
            <a:spAutoFit/>
          </a:bodyPr>
          <a:lstStyle/>
          <a:p>
            <a:r>
              <a:rPr lang="en-GB" dirty="0"/>
              <a:t>5 key elements of managing Deterioration</a:t>
            </a:r>
          </a:p>
        </p:txBody>
      </p:sp>
      <p:sp>
        <p:nvSpPr>
          <p:cNvPr id="8" name="TextBox 7">
            <a:extLst>
              <a:ext uri="{FF2B5EF4-FFF2-40B4-BE49-F238E27FC236}">
                <a16:creationId xmlns:a16="http://schemas.microsoft.com/office/drawing/2014/main" id="{F54E9652-0F43-4408-A7A9-12C865A2537F}"/>
              </a:ext>
            </a:extLst>
          </p:cNvPr>
          <p:cNvSpPr txBox="1"/>
          <p:nvPr/>
        </p:nvSpPr>
        <p:spPr>
          <a:xfrm>
            <a:off x="3146485" y="2976139"/>
            <a:ext cx="1874231" cy="261610"/>
          </a:xfrm>
          <a:prstGeom prst="rect">
            <a:avLst/>
          </a:prstGeom>
          <a:noFill/>
        </p:spPr>
        <p:txBody>
          <a:bodyPr wrap="none" rtlCol="0">
            <a:spAutoFit/>
          </a:bodyPr>
          <a:lstStyle/>
          <a:p>
            <a:r>
              <a:rPr lang="en-GB" sz="1100" b="1">
                <a:solidFill>
                  <a:schemeClr val="accent1"/>
                </a:solidFill>
              </a:rPr>
              <a:t>1 Early Detection (Soft Signs)</a:t>
            </a:r>
          </a:p>
        </p:txBody>
      </p:sp>
      <p:sp>
        <p:nvSpPr>
          <p:cNvPr id="9" name="TextBox 8">
            <a:extLst>
              <a:ext uri="{FF2B5EF4-FFF2-40B4-BE49-F238E27FC236}">
                <a16:creationId xmlns:a16="http://schemas.microsoft.com/office/drawing/2014/main" id="{1CF3DDB3-3475-4C4C-9E57-053D88CFFAD4}"/>
              </a:ext>
            </a:extLst>
          </p:cNvPr>
          <p:cNvSpPr txBox="1"/>
          <p:nvPr/>
        </p:nvSpPr>
        <p:spPr>
          <a:xfrm>
            <a:off x="5928973" y="2726146"/>
            <a:ext cx="3289683" cy="261610"/>
          </a:xfrm>
          <a:prstGeom prst="rect">
            <a:avLst/>
          </a:prstGeom>
          <a:noFill/>
        </p:spPr>
        <p:txBody>
          <a:bodyPr wrap="none" rtlCol="0">
            <a:spAutoFit/>
          </a:bodyPr>
          <a:lstStyle/>
          <a:p>
            <a:r>
              <a:rPr lang="en-GB" sz="1100" b="1">
                <a:solidFill>
                  <a:schemeClr val="accent1"/>
                </a:solidFill>
              </a:rPr>
              <a:t>2 Knowing what’s normal (including </a:t>
            </a:r>
            <a:r>
              <a:rPr lang="en-GB" sz="1100" b="1" err="1">
                <a:solidFill>
                  <a:schemeClr val="accent1"/>
                </a:solidFill>
              </a:rPr>
              <a:t>EoL</a:t>
            </a:r>
            <a:r>
              <a:rPr lang="en-GB" sz="1100" b="1">
                <a:solidFill>
                  <a:schemeClr val="accent1"/>
                </a:solidFill>
              </a:rPr>
              <a:t> preferences)</a:t>
            </a:r>
          </a:p>
        </p:txBody>
      </p:sp>
      <p:sp>
        <p:nvSpPr>
          <p:cNvPr id="10" name="TextBox 9">
            <a:extLst>
              <a:ext uri="{FF2B5EF4-FFF2-40B4-BE49-F238E27FC236}">
                <a16:creationId xmlns:a16="http://schemas.microsoft.com/office/drawing/2014/main" id="{4B09A8B0-B4C1-4518-90F2-8277F7513B40}"/>
              </a:ext>
            </a:extLst>
          </p:cNvPr>
          <p:cNvSpPr txBox="1"/>
          <p:nvPr/>
        </p:nvSpPr>
        <p:spPr>
          <a:xfrm>
            <a:off x="1959888" y="6409904"/>
            <a:ext cx="2937022" cy="261610"/>
          </a:xfrm>
          <a:prstGeom prst="rect">
            <a:avLst/>
          </a:prstGeom>
          <a:noFill/>
        </p:spPr>
        <p:txBody>
          <a:bodyPr wrap="none" rtlCol="0">
            <a:spAutoFit/>
          </a:bodyPr>
          <a:lstStyle/>
          <a:p>
            <a:r>
              <a:rPr lang="en-GB" sz="1100" b="1">
                <a:solidFill>
                  <a:schemeClr val="accent1"/>
                </a:solidFill>
              </a:rPr>
              <a:t>3 Understanding how unwell they are (NEWS2)</a:t>
            </a:r>
          </a:p>
        </p:txBody>
      </p:sp>
      <p:sp>
        <p:nvSpPr>
          <p:cNvPr id="11" name="TextBox 10">
            <a:extLst>
              <a:ext uri="{FF2B5EF4-FFF2-40B4-BE49-F238E27FC236}">
                <a16:creationId xmlns:a16="http://schemas.microsoft.com/office/drawing/2014/main" id="{0676D669-D289-486A-BE23-8FC6BF986529}"/>
              </a:ext>
            </a:extLst>
          </p:cNvPr>
          <p:cNvSpPr txBox="1"/>
          <p:nvPr/>
        </p:nvSpPr>
        <p:spPr>
          <a:xfrm>
            <a:off x="5339602" y="5666247"/>
            <a:ext cx="1763624" cy="261610"/>
          </a:xfrm>
          <a:prstGeom prst="rect">
            <a:avLst/>
          </a:prstGeom>
          <a:noFill/>
        </p:spPr>
        <p:txBody>
          <a:bodyPr wrap="none" rtlCol="0">
            <a:spAutoFit/>
          </a:bodyPr>
          <a:lstStyle/>
          <a:p>
            <a:r>
              <a:rPr lang="en-GB" sz="1100" b="1">
                <a:solidFill>
                  <a:schemeClr val="accent1"/>
                </a:solidFill>
              </a:rPr>
              <a:t>4 Knowing what to do next</a:t>
            </a:r>
          </a:p>
        </p:txBody>
      </p:sp>
      <p:sp>
        <p:nvSpPr>
          <p:cNvPr id="12" name="TextBox 11">
            <a:extLst>
              <a:ext uri="{FF2B5EF4-FFF2-40B4-BE49-F238E27FC236}">
                <a16:creationId xmlns:a16="http://schemas.microsoft.com/office/drawing/2014/main" id="{2B92D093-2306-48A1-A5EA-BBE80F73F6FA}"/>
              </a:ext>
            </a:extLst>
          </p:cNvPr>
          <p:cNvSpPr txBox="1"/>
          <p:nvPr/>
        </p:nvSpPr>
        <p:spPr>
          <a:xfrm>
            <a:off x="8048318" y="6390651"/>
            <a:ext cx="2064989" cy="261610"/>
          </a:xfrm>
          <a:prstGeom prst="rect">
            <a:avLst/>
          </a:prstGeom>
          <a:noFill/>
        </p:spPr>
        <p:txBody>
          <a:bodyPr wrap="none" rtlCol="0">
            <a:spAutoFit/>
          </a:bodyPr>
          <a:lstStyle/>
          <a:p>
            <a:r>
              <a:rPr lang="en-GB" sz="1100" b="1">
                <a:solidFill>
                  <a:schemeClr val="accent1"/>
                </a:solidFill>
              </a:rPr>
              <a:t>5 Communicating your concerns</a:t>
            </a:r>
          </a:p>
        </p:txBody>
      </p:sp>
      <p:sp>
        <p:nvSpPr>
          <p:cNvPr id="13" name="Slide Number Placeholder 12">
            <a:extLst>
              <a:ext uri="{FF2B5EF4-FFF2-40B4-BE49-F238E27FC236}">
                <a16:creationId xmlns:a16="http://schemas.microsoft.com/office/drawing/2014/main" id="{4A022979-4FE5-4F74-A5A9-A8042F1D7EDF}"/>
              </a:ext>
            </a:extLst>
          </p:cNvPr>
          <p:cNvSpPr>
            <a:spLocks noGrp="1"/>
          </p:cNvSpPr>
          <p:nvPr>
            <p:ph type="sldNum" sz="quarter" idx="12"/>
          </p:nvPr>
        </p:nvSpPr>
        <p:spPr/>
        <p:txBody>
          <a:bodyPr/>
          <a:lstStyle/>
          <a:p>
            <a:fld id="{BC03EB51-2E59-4B18-BED2-D8B384E257A9}" type="slidenum">
              <a:rPr lang="en-GB" smtClean="0"/>
              <a:t>6</a:t>
            </a:fld>
            <a:endParaRPr lang="en-GB"/>
          </a:p>
        </p:txBody>
      </p:sp>
    </p:spTree>
    <p:extLst>
      <p:ext uri="{BB962C8B-B14F-4D97-AF65-F5344CB8AC3E}">
        <p14:creationId xmlns:p14="http://schemas.microsoft.com/office/powerpoint/2010/main" val="201570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3105" y="1243543"/>
            <a:ext cx="2659585" cy="4981766"/>
          </a:xfrm>
        </p:spPr>
        <p:txBody>
          <a:bodyPr>
            <a:noAutofit/>
          </a:bodyPr>
          <a:lstStyle/>
          <a:p>
            <a:pPr marL="0" indent="0">
              <a:buNone/>
            </a:pPr>
            <a:r>
              <a:rPr lang="en-GB" sz="2400" b="1" dirty="0"/>
              <a:t>RESTORE2 </a:t>
            </a:r>
            <a:r>
              <a:rPr lang="en-GB" sz="2400" dirty="0"/>
              <a:t>combines </a:t>
            </a:r>
            <a:r>
              <a:rPr lang="en-GB" sz="2400" b="1" dirty="0"/>
              <a:t>soft signs </a:t>
            </a:r>
            <a:r>
              <a:rPr lang="en-GB" sz="2400" dirty="0"/>
              <a:t>with </a:t>
            </a:r>
            <a:r>
              <a:rPr lang="en-GB" sz="2400" b="1" dirty="0"/>
              <a:t>NEWS2</a:t>
            </a:r>
            <a:r>
              <a:rPr lang="en-GB" sz="2400" dirty="0"/>
              <a:t>, a clear escalation pathway designed around care homes and an </a:t>
            </a:r>
            <a:r>
              <a:rPr lang="en-GB" sz="2400" b="1" dirty="0"/>
              <a:t>SBARD </a:t>
            </a:r>
            <a:r>
              <a:rPr lang="en-GB" sz="2400" dirty="0"/>
              <a:t>communication tool and Action Tracker</a:t>
            </a:r>
          </a:p>
          <a:p>
            <a:pPr marL="0" indent="0">
              <a:buNone/>
            </a:pPr>
            <a:endParaRPr lang="en-GB" sz="1600" dirty="0"/>
          </a:p>
          <a:p>
            <a:pPr marL="0" indent="0">
              <a:buNone/>
            </a:pPr>
            <a:r>
              <a:rPr lang="en-GB" sz="2400" b="1" dirty="0"/>
              <a:t>RESTORE2</a:t>
            </a:r>
            <a:r>
              <a:rPr lang="en-GB" sz="2400" b="1" i="1" dirty="0">
                <a:solidFill>
                  <a:srgbClr val="FF0000"/>
                </a:solidFill>
              </a:rPr>
              <a:t>Mini </a:t>
            </a:r>
            <a:r>
              <a:rPr lang="en-GB" sz="2400" dirty="0"/>
              <a:t>combines </a:t>
            </a:r>
            <a:r>
              <a:rPr lang="en-GB" sz="2400" b="1" dirty="0"/>
              <a:t>soft signs </a:t>
            </a:r>
            <a:r>
              <a:rPr lang="en-GB" sz="2400" dirty="0"/>
              <a:t>and </a:t>
            </a:r>
            <a:r>
              <a:rPr lang="en-GB" sz="2400" b="1" dirty="0"/>
              <a:t>SBARD </a:t>
            </a:r>
            <a:endParaRPr lang="en-GB" sz="2400" dirty="0"/>
          </a:p>
          <a:p>
            <a:pPr marL="0" indent="0">
              <a:buNone/>
            </a:pPr>
            <a:endParaRPr lang="en-GB" sz="1600" dirty="0"/>
          </a:p>
          <a:p>
            <a:endParaRPr lang="en-GB" sz="1600" dirty="0"/>
          </a:p>
        </p:txBody>
      </p:sp>
      <p:graphicFrame>
        <p:nvGraphicFramePr>
          <p:cNvPr id="5" name="Diagram 4"/>
          <p:cNvGraphicFramePr/>
          <p:nvPr/>
        </p:nvGraphicFramePr>
        <p:xfrm>
          <a:off x="3947498" y="977265"/>
          <a:ext cx="7208812" cy="485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1901685" y="174311"/>
            <a:ext cx="8229600" cy="1143000"/>
          </a:xfrm>
        </p:spPr>
        <p:txBody>
          <a:bodyPr/>
          <a:lstStyle/>
          <a:p>
            <a:r>
              <a:rPr lang="en-GB" dirty="0"/>
              <a:t>RESTORE2 </a:t>
            </a:r>
            <a:r>
              <a:rPr lang="en-GB" sz="1800" dirty="0"/>
              <a:t>the whole package</a:t>
            </a:r>
          </a:p>
        </p:txBody>
      </p:sp>
      <p:pic>
        <p:nvPicPr>
          <p:cNvPr id="614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2783" t="45402" r="41535" b="7008"/>
          <a:stretch/>
        </p:blipFill>
        <p:spPr bwMode="auto">
          <a:xfrm>
            <a:off x="6587830" y="977265"/>
            <a:ext cx="1921791" cy="1236198"/>
          </a:xfrm>
          <a:prstGeom prst="roundRect">
            <a:avLst>
              <a:gd name="adj" fmla="val 4167"/>
            </a:avLst>
          </a:prstGeom>
          <a:solidFill>
            <a:srgbClr val="FFFFFF"/>
          </a:solidFill>
          <a:ln w="76200" cap="sq">
            <a:solidFill>
              <a:schemeClr val="tx1">
                <a:lumMod val="65000"/>
                <a:lumOff val="3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p:cNvSpPr txBox="1"/>
          <p:nvPr/>
        </p:nvSpPr>
        <p:spPr>
          <a:xfrm>
            <a:off x="6687179" y="1240158"/>
            <a:ext cx="1634491" cy="646331"/>
          </a:xfrm>
          <a:prstGeom prst="rect">
            <a:avLst/>
          </a:prstGeom>
          <a:noFill/>
        </p:spPr>
        <p:txBody>
          <a:bodyPr wrap="square" rtlCol="0">
            <a:spAutoFit/>
          </a:bodyPr>
          <a:lstStyle/>
          <a:p>
            <a:pPr algn="ctr"/>
            <a:r>
              <a:rPr lang="en-GB" dirty="0"/>
              <a:t>Recognise Soft Signs</a:t>
            </a:r>
          </a:p>
        </p:txBody>
      </p:sp>
      <p:pic>
        <p:nvPicPr>
          <p:cNvPr id="6148"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4552" t="22860" r="42796" b="38570"/>
          <a:stretch/>
        </p:blipFill>
        <p:spPr bwMode="auto">
          <a:xfrm>
            <a:off x="8535997" y="2383155"/>
            <a:ext cx="1910947" cy="1234800"/>
          </a:xfrm>
          <a:prstGeom prst="roundRect">
            <a:avLst>
              <a:gd name="adj" fmla="val 4167"/>
            </a:avLst>
          </a:prstGeom>
          <a:solidFill>
            <a:srgbClr val="FFFFFF"/>
          </a:solidFill>
          <a:ln w="76200">
            <a:solidFill>
              <a:schemeClr val="tx2"/>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TextBox 10"/>
          <p:cNvSpPr txBox="1"/>
          <p:nvPr/>
        </p:nvSpPr>
        <p:spPr>
          <a:xfrm>
            <a:off x="8674224" y="2677391"/>
            <a:ext cx="1634491" cy="646331"/>
          </a:xfrm>
          <a:prstGeom prst="rect">
            <a:avLst/>
          </a:prstGeom>
          <a:noFill/>
        </p:spPr>
        <p:txBody>
          <a:bodyPr wrap="square" rtlCol="0">
            <a:spAutoFit/>
          </a:bodyPr>
          <a:lstStyle/>
          <a:p>
            <a:pPr algn="ctr"/>
            <a:r>
              <a:rPr lang="en-GB" dirty="0"/>
              <a:t>Take Observations</a:t>
            </a:r>
          </a:p>
        </p:txBody>
      </p:sp>
      <p:pic>
        <p:nvPicPr>
          <p:cNvPr id="12"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4552" t="22860" r="42796" b="38570"/>
          <a:stretch/>
        </p:blipFill>
        <p:spPr bwMode="auto">
          <a:xfrm>
            <a:off x="7888297" y="4558665"/>
            <a:ext cx="1910947" cy="1234800"/>
          </a:xfrm>
          <a:prstGeom prst="roundRect">
            <a:avLst>
              <a:gd name="adj" fmla="val 4167"/>
            </a:avLst>
          </a:prstGeom>
          <a:solidFill>
            <a:srgbClr val="FFFFFF"/>
          </a:solidFill>
          <a:ln w="76200">
            <a:solidFill>
              <a:schemeClr val="tx2"/>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p:cNvSpPr txBox="1"/>
          <p:nvPr/>
        </p:nvSpPr>
        <p:spPr>
          <a:xfrm>
            <a:off x="8026524" y="4852901"/>
            <a:ext cx="1634491" cy="646331"/>
          </a:xfrm>
          <a:prstGeom prst="rect">
            <a:avLst/>
          </a:prstGeom>
          <a:noFill/>
        </p:spPr>
        <p:txBody>
          <a:bodyPr wrap="square" rtlCol="0">
            <a:spAutoFit/>
          </a:bodyPr>
          <a:lstStyle/>
          <a:p>
            <a:pPr algn="ctr"/>
            <a:r>
              <a:rPr lang="en-GB" dirty="0"/>
              <a:t>Calculate NEWS2</a:t>
            </a:r>
          </a:p>
        </p:txBody>
      </p:sp>
      <p:pic>
        <p:nvPicPr>
          <p:cNvPr id="6149"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2736" t="45287" r="41472" b="18591"/>
          <a:stretch/>
        </p:blipFill>
        <p:spPr bwMode="auto">
          <a:xfrm>
            <a:off x="5286393" y="4558663"/>
            <a:ext cx="1919587" cy="1234800"/>
          </a:xfrm>
          <a:prstGeom prst="roundRect">
            <a:avLst>
              <a:gd name="adj" fmla="val 4167"/>
            </a:avLst>
          </a:prstGeom>
          <a:solidFill>
            <a:srgbClr val="FFFFFF"/>
          </a:solidFill>
          <a:ln w="76200">
            <a:solidFill>
              <a:schemeClr val="accent5">
                <a:lumMod val="75000"/>
              </a:schemeClr>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5" name="TextBox 14"/>
          <p:cNvSpPr txBox="1"/>
          <p:nvPr/>
        </p:nvSpPr>
        <p:spPr>
          <a:xfrm>
            <a:off x="5428941" y="4845425"/>
            <a:ext cx="1634491" cy="646331"/>
          </a:xfrm>
          <a:prstGeom prst="rect">
            <a:avLst/>
          </a:prstGeom>
          <a:noFill/>
        </p:spPr>
        <p:txBody>
          <a:bodyPr wrap="square" rtlCol="0">
            <a:spAutoFit/>
          </a:bodyPr>
          <a:lstStyle/>
          <a:p>
            <a:pPr algn="ctr"/>
            <a:r>
              <a:rPr lang="en-GB" dirty="0"/>
              <a:t>Get the right help early</a:t>
            </a:r>
          </a:p>
        </p:txBody>
      </p:sp>
      <p:pic>
        <p:nvPicPr>
          <p:cNvPr id="6150" name="Picture 6"/>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2767" t="18250" r="43678" b="41827"/>
          <a:stretch/>
        </p:blipFill>
        <p:spPr bwMode="auto">
          <a:xfrm>
            <a:off x="4448676" y="2406264"/>
            <a:ext cx="1960531" cy="1224000"/>
          </a:xfrm>
          <a:prstGeom prst="roundRect">
            <a:avLst>
              <a:gd name="adj" fmla="val 4167"/>
            </a:avLst>
          </a:prstGeom>
          <a:solidFill>
            <a:srgbClr val="FFFFFF"/>
          </a:solidFill>
          <a:ln w="76200">
            <a:solidFill>
              <a:schemeClr val="accent5">
                <a:lumMod val="75000"/>
              </a:schemeClr>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7" name="TextBox 16"/>
          <p:cNvSpPr txBox="1"/>
          <p:nvPr/>
        </p:nvSpPr>
        <p:spPr>
          <a:xfrm>
            <a:off x="4611696" y="2677390"/>
            <a:ext cx="1634491" cy="646331"/>
          </a:xfrm>
          <a:prstGeom prst="rect">
            <a:avLst/>
          </a:prstGeom>
          <a:noFill/>
        </p:spPr>
        <p:txBody>
          <a:bodyPr wrap="square" rtlCol="0">
            <a:spAutoFit/>
          </a:bodyPr>
          <a:lstStyle/>
          <a:p>
            <a:pPr algn="ctr"/>
            <a:r>
              <a:rPr lang="en-GB" dirty="0"/>
              <a:t>Get your message across</a:t>
            </a:r>
          </a:p>
        </p:txBody>
      </p:sp>
      <p:pic>
        <p:nvPicPr>
          <p:cNvPr id="1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9205" y="2430853"/>
            <a:ext cx="2265019" cy="1853610"/>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15"/>
          <p:cNvPicPr/>
          <p:nvPr/>
        </p:nvPicPr>
        <p:blipFill>
          <a:blip r:embed="rId13"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spTree>
    <p:extLst>
      <p:ext uri="{BB962C8B-B14F-4D97-AF65-F5344CB8AC3E}">
        <p14:creationId xmlns:p14="http://schemas.microsoft.com/office/powerpoint/2010/main" val="3355322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213"/>
            <a:ext cx="10515600" cy="1325563"/>
          </a:xfrm>
        </p:spPr>
        <p:txBody>
          <a:bodyPr/>
          <a:lstStyle/>
          <a:p>
            <a:pPr algn="ctr"/>
            <a:r>
              <a:rPr lang="en-GB" dirty="0"/>
              <a:t>First “Know your patient” and Treatment Escalation plans </a:t>
            </a:r>
          </a:p>
        </p:txBody>
      </p:sp>
      <p:pic>
        <p:nvPicPr>
          <p:cNvPr id="4" name="Picture 3"/>
          <p:cNvPicPr/>
          <p:nvPr/>
        </p:nvPicPr>
        <p:blipFill>
          <a:blip r:embed="rId2"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pic>
        <p:nvPicPr>
          <p:cNvPr id="5" name="Picture 2">
            <a:extLst>
              <a:ext uri="{FF2B5EF4-FFF2-40B4-BE49-F238E27FC236}">
                <a16:creationId xmlns:a16="http://schemas.microsoft.com/office/drawing/2014/main" id="{9DC8341D-AF43-396D-582A-C80A65F828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15" t="22687" r="74209" b="51936"/>
          <a:stretch/>
        </p:blipFill>
        <p:spPr bwMode="auto">
          <a:xfrm>
            <a:off x="393896" y="1327690"/>
            <a:ext cx="11451102" cy="3538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DFD443F3-23C1-D256-57A5-9A394E0ABDAA}"/>
              </a:ext>
            </a:extLst>
          </p:cNvPr>
          <p:cNvSpPr txBox="1"/>
          <p:nvPr/>
        </p:nvSpPr>
        <p:spPr>
          <a:xfrm>
            <a:off x="2005781" y="2150329"/>
            <a:ext cx="7837568" cy="1323439"/>
          </a:xfrm>
          <a:prstGeom prst="rect">
            <a:avLst/>
          </a:prstGeom>
          <a:noFill/>
        </p:spPr>
        <p:txBody>
          <a:bodyPr wrap="square" rtlCol="0">
            <a:spAutoFit/>
          </a:bodyPr>
          <a:lstStyle/>
          <a:p>
            <a:r>
              <a:rPr lang="en-GB" sz="1600" dirty="0">
                <a:latin typeface="Bradley Hand ITC" panose="03070402050302030203" pitchFamily="66" charset="0"/>
              </a:rPr>
              <a:t>Edward is normally fit and active but is often mildly confused in the mornings before breakfast. Normally NEWS score is 0 but in the morning Edward may trigger the ACVPU scale – only call a GP if the confusion continues to lunchtime. Edward is for full treatment and admission to hospital if required. Edward becomes agitated when he is becoming unwell which is a good soft sign for him.</a:t>
            </a:r>
          </a:p>
        </p:txBody>
      </p:sp>
      <p:sp>
        <p:nvSpPr>
          <p:cNvPr id="7" name="TextBox 6">
            <a:extLst>
              <a:ext uri="{FF2B5EF4-FFF2-40B4-BE49-F238E27FC236}">
                <a16:creationId xmlns:a16="http://schemas.microsoft.com/office/drawing/2014/main" id="{9E9F4C33-784F-21A6-2B31-87FA2E348DBF}"/>
              </a:ext>
            </a:extLst>
          </p:cNvPr>
          <p:cNvSpPr txBox="1"/>
          <p:nvPr/>
        </p:nvSpPr>
        <p:spPr>
          <a:xfrm>
            <a:off x="3008592" y="3709370"/>
            <a:ext cx="7293167" cy="338554"/>
          </a:xfrm>
          <a:prstGeom prst="rect">
            <a:avLst/>
          </a:prstGeom>
          <a:noFill/>
        </p:spPr>
        <p:txBody>
          <a:bodyPr wrap="square" rtlCol="0">
            <a:spAutoFit/>
          </a:bodyPr>
          <a:lstStyle/>
          <a:p>
            <a:r>
              <a:rPr lang="en-GB" sz="1600" dirty="0">
                <a:latin typeface="Bradley Hand ITC" panose="03070402050302030203" pitchFamily="66" charset="0"/>
              </a:rPr>
              <a:t>D. </a:t>
            </a:r>
            <a:r>
              <a:rPr lang="en-GB" sz="1600" dirty="0" err="1">
                <a:latin typeface="Bradley Hand ITC" panose="03070402050302030203" pitchFamily="66" charset="0"/>
              </a:rPr>
              <a:t>Davids</a:t>
            </a:r>
            <a:r>
              <a:rPr lang="en-GB" sz="1600" dirty="0">
                <a:latin typeface="Bradley Hand ITC" panose="03070402050302030203" pitchFamily="66" charset="0"/>
              </a:rPr>
              <a:t>                                     12/4/18                                DDAVIDS</a:t>
            </a:r>
          </a:p>
        </p:txBody>
      </p:sp>
      <p:pic>
        <p:nvPicPr>
          <p:cNvPr id="8" name="Picture 2">
            <a:extLst>
              <a:ext uri="{FF2B5EF4-FFF2-40B4-BE49-F238E27FC236}">
                <a16:creationId xmlns:a16="http://schemas.microsoft.com/office/drawing/2014/main" id="{9A33D50B-7286-F7AE-8F11-FF3105B8B7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6" t="62705" r="20619" b="10580"/>
          <a:stretch/>
        </p:blipFill>
        <p:spPr bwMode="auto">
          <a:xfrm>
            <a:off x="393896" y="4948951"/>
            <a:ext cx="11451102" cy="1689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0929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327" t="19495" r="15077" b="14915"/>
          <a:stretch/>
        </p:blipFill>
        <p:spPr bwMode="auto">
          <a:xfrm>
            <a:off x="5697414" y="816949"/>
            <a:ext cx="6091311" cy="568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78" t="62231" r="10025" b="20851"/>
          <a:stretch/>
        </p:blipFill>
        <p:spPr bwMode="auto">
          <a:xfrm>
            <a:off x="1788160" y="5729328"/>
            <a:ext cx="3606800" cy="96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a:blip r:embed="rId4" cstate="print">
            <a:extLst>
              <a:ext uri="{28A0092B-C50C-407E-A947-70E740481C1C}">
                <a14:useLocalDpi xmlns:a14="http://schemas.microsoft.com/office/drawing/2010/main" val="0"/>
              </a:ext>
            </a:extLst>
          </a:blip>
          <a:srcRect l="24178" t="18114" r="7689" b="29149"/>
          <a:stretch>
            <a:fillRect/>
          </a:stretch>
        </p:blipFill>
        <p:spPr bwMode="auto">
          <a:xfrm>
            <a:off x="10041959" y="119486"/>
            <a:ext cx="2073841" cy="634048"/>
          </a:xfrm>
          <a:prstGeom prst="rect">
            <a:avLst/>
          </a:prstGeom>
          <a:noFill/>
          <a:ln>
            <a:noFill/>
          </a:ln>
        </p:spPr>
      </p:pic>
      <p:pic>
        <p:nvPicPr>
          <p:cNvPr id="10" name="Content Placeholder 9">
            <a:extLst>
              <a:ext uri="{FF2B5EF4-FFF2-40B4-BE49-F238E27FC236}">
                <a16:creationId xmlns:a16="http://schemas.microsoft.com/office/drawing/2014/main" id="{323CAD66-9335-2E51-2957-3ED55FB6090C}"/>
              </a:ext>
            </a:extLst>
          </p:cNvPr>
          <p:cNvPicPr>
            <a:picLocks noGrp="1" noChangeAspect="1"/>
          </p:cNvPicPr>
          <p:nvPr>
            <p:ph idx="1"/>
          </p:nvPr>
        </p:nvPicPr>
        <p:blipFill>
          <a:blip r:embed="rId5"/>
          <a:stretch>
            <a:fillRect/>
          </a:stretch>
        </p:blipFill>
        <p:spPr>
          <a:xfrm>
            <a:off x="761999" y="533928"/>
            <a:ext cx="4330506" cy="5195399"/>
          </a:xfrm>
          <a:prstGeom prst="rect">
            <a:avLst/>
          </a:prstGeom>
        </p:spPr>
      </p:pic>
    </p:spTree>
    <p:extLst>
      <p:ext uri="{BB962C8B-B14F-4D97-AF65-F5344CB8AC3E}">
        <p14:creationId xmlns:p14="http://schemas.microsoft.com/office/powerpoint/2010/main" val="587176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7848</TotalTime>
  <Words>1883</Words>
  <Application>Microsoft Office PowerPoint</Application>
  <PresentationFormat>Widescreen</PresentationFormat>
  <Paragraphs>232</Paragraphs>
  <Slides>29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Bradley Hand ITC</vt:lpstr>
      <vt:lpstr>Calibri</vt:lpstr>
      <vt:lpstr>Calibri Light</vt:lpstr>
      <vt:lpstr>UniversalDoomsday</vt:lpstr>
      <vt:lpstr>Office Theme</vt:lpstr>
      <vt:lpstr>A Patient Safety Initiative co-produced by  West Hampshire CCG &amp; Wessex Patient Safety Collaborative</vt:lpstr>
      <vt:lpstr>CORE LEARNING OUTCOMES</vt:lpstr>
      <vt:lpstr>Main Features of RESTORE2</vt:lpstr>
      <vt:lpstr>Why ?</vt:lpstr>
      <vt:lpstr>PowerPoint Presentation</vt:lpstr>
      <vt:lpstr>PowerPoint Presentation</vt:lpstr>
      <vt:lpstr>RESTORE2 the whole package</vt:lpstr>
      <vt:lpstr>First “Know your patient” and Treatment Escalation plans </vt:lpstr>
      <vt:lpstr>PowerPoint Presentation</vt:lpstr>
      <vt:lpstr>PowerPoint Presentation</vt:lpstr>
      <vt:lpstr>PowerPoint Presentation</vt:lpstr>
      <vt:lpstr>SOFT SIGNS - changes to  Mental, Physical, Behaviour</vt:lpstr>
      <vt:lpstr>PowerPoint Presentation</vt:lpstr>
      <vt:lpstr>                         Physical Observations</vt:lpstr>
      <vt:lpstr>PowerPoint Presentation</vt:lpstr>
      <vt:lpstr>PowerPoint Presentation</vt:lpstr>
      <vt:lpstr>  </vt:lpstr>
      <vt:lpstr>The two scoring scales for Sp02</vt:lpstr>
      <vt:lpstr>PowerPoint Presentation</vt:lpstr>
      <vt:lpstr>NEWS2</vt:lpstr>
      <vt:lpstr>Escalation – get the right help</vt:lpstr>
      <vt:lpstr>PowerPoint Presentation</vt:lpstr>
      <vt:lpstr>PowerPoint Presentation</vt:lpstr>
      <vt:lpstr>PowerPoint Presentation</vt:lpstr>
      <vt:lpstr>PowerPoint Presentation</vt:lpstr>
      <vt:lpstr>PowerPoint Presentation</vt:lpstr>
      <vt:lpstr> QUIZ</vt:lpstr>
      <vt:lpstr>REVIEW of CORE LEARNING OUTCOMES</vt:lpstr>
      <vt:lpstr>PowerPoint Presentation</vt:lpstr>
    </vt:vector>
  </TitlesOfParts>
  <Company>Yeovil District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Patient Safety Initiative co-produced by  West Hampshire CCG &amp; Wessex Patient Safety Collaborative</dc:title>
  <dc:creator>Judith Glide</dc:creator>
  <cp:lastModifiedBy>DAVIES, Jonathan (NHS SOMERSET ICB - 11X)</cp:lastModifiedBy>
  <cp:revision>71</cp:revision>
  <dcterms:created xsi:type="dcterms:W3CDTF">2020-05-17T10:52:15Z</dcterms:created>
  <dcterms:modified xsi:type="dcterms:W3CDTF">2023-03-15T17:21:34Z</dcterms:modified>
</cp:coreProperties>
</file>