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 id="2147483658" r:id="rId6"/>
    <p:sldMasterId id="2147483664" r:id="rId7"/>
    <p:sldMasterId id="2147483660" r:id="rId8"/>
    <p:sldMasterId id="2147483666" r:id="rId9"/>
    <p:sldMasterId id="2147483668" r:id="rId10"/>
    <p:sldMasterId id="2147483662" r:id="rId11"/>
  </p:sldMasterIdLst>
  <p:notesMasterIdLst>
    <p:notesMasterId r:id="rId31"/>
  </p:notesMasterIdLst>
  <p:handoutMasterIdLst>
    <p:handoutMasterId r:id="rId32"/>
  </p:handoutMasterIdLst>
  <p:sldIdLst>
    <p:sldId id="257" r:id="rId12"/>
    <p:sldId id="258" r:id="rId13"/>
    <p:sldId id="276" r:id="rId14"/>
    <p:sldId id="261" r:id="rId15"/>
    <p:sldId id="277" r:id="rId16"/>
    <p:sldId id="265" r:id="rId17"/>
    <p:sldId id="264" r:id="rId18"/>
    <p:sldId id="268" r:id="rId19"/>
    <p:sldId id="266" r:id="rId20"/>
    <p:sldId id="269" r:id="rId21"/>
    <p:sldId id="267" r:id="rId22"/>
    <p:sldId id="270" r:id="rId23"/>
    <p:sldId id="271" r:id="rId24"/>
    <p:sldId id="272" r:id="rId25"/>
    <p:sldId id="273" r:id="rId26"/>
    <p:sldId id="274" r:id="rId27"/>
    <p:sldId id="275" r:id="rId28"/>
    <p:sldId id="278"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2"/>
    <a:srgbClr val="011E41"/>
    <a:srgbClr val="19D3C5"/>
    <a:srgbClr val="76B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01168-F62F-7145-FCB7-B305D120F14F}" v="1" dt="2023-07-04T10:16:11.137"/>
    <p1510:client id="{FDBA7B0A-53E6-4904-8294-8EF7838B094D}" v="2" dt="2023-07-04T15:43:36.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264"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E2C90-FBC6-E37B-61A6-B69897A3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7FCEEF8-FA2E-0E34-7170-60CC08249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EA079-2DF0-4519-9D44-C5FEA9F9D809}" type="datetimeFigureOut">
              <a:rPr lang="en-GB" smtClean="0"/>
              <a:t>07/07/2023</a:t>
            </a:fld>
            <a:endParaRPr lang="en-GB"/>
          </a:p>
        </p:txBody>
      </p:sp>
      <p:sp>
        <p:nvSpPr>
          <p:cNvPr id="4" name="Footer Placeholder 3">
            <a:extLst>
              <a:ext uri="{FF2B5EF4-FFF2-40B4-BE49-F238E27FC236}">
                <a16:creationId xmlns:a16="http://schemas.microsoft.com/office/drawing/2014/main" id="{DF8E4C6B-AC6E-BE49-7E90-3D438ED73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47CE52-C97E-DCF0-DCF7-A61ECD9DE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0BEA3-A71A-41F8-902B-A9BB571639B1}" type="slidenum">
              <a:rPr lang="en-GB" smtClean="0"/>
              <a:t>‹#›</a:t>
            </a:fld>
            <a:endParaRPr lang="en-GB"/>
          </a:p>
        </p:txBody>
      </p:sp>
    </p:spTree>
    <p:extLst>
      <p:ext uri="{BB962C8B-B14F-4D97-AF65-F5344CB8AC3E}">
        <p14:creationId xmlns:p14="http://schemas.microsoft.com/office/powerpoint/2010/main" val="207541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B0D0-8AEB-41E1-A72C-FE34B1678B0D}"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E98C-7401-4C68-AAD2-BC26A1380E66}" type="slidenum">
              <a:rPr lang="en-GB" smtClean="0"/>
              <a:t>‹#›</a:t>
            </a:fld>
            <a:endParaRPr lang="en-GB"/>
          </a:p>
        </p:txBody>
      </p:sp>
    </p:spTree>
    <p:extLst>
      <p:ext uri="{BB962C8B-B14F-4D97-AF65-F5344CB8AC3E}">
        <p14:creationId xmlns:p14="http://schemas.microsoft.com/office/powerpoint/2010/main" val="33177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1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495786" y="456422"/>
            <a:ext cx="4339656" cy="2252272"/>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495786" y="3576309"/>
            <a:ext cx="4339656" cy="2252272"/>
          </a:xfrm>
          <a:prstGeom prst="rect">
            <a:avLst/>
          </a:prstGeom>
        </p:spPr>
        <p:txBody>
          <a:bodyPr/>
          <a:lstStyle/>
          <a:p>
            <a:endParaRPr lang="en-GB"/>
          </a:p>
        </p:txBody>
      </p:sp>
    </p:spTree>
    <p:extLst>
      <p:ext uri="{BB962C8B-B14F-4D97-AF65-F5344CB8AC3E}">
        <p14:creationId xmlns:p14="http://schemas.microsoft.com/office/powerpoint/2010/main" val="351226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7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59499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109149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43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a:extLst>
              <a:ext uri="{FF2B5EF4-FFF2-40B4-BE49-F238E27FC236}">
                <a16:creationId xmlns:a16="http://schemas.microsoft.com/office/drawing/2014/main" id="{5904852E-5BDE-4F31-A115-E7DEAB6B14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447" t="24791" r="11469" b="22353"/>
          <a:stretch/>
        </p:blipFill>
        <p:spPr>
          <a:xfrm>
            <a:off x="0" y="0"/>
            <a:ext cx="10229850" cy="6858000"/>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2778"/>
          <a:stretch/>
        </p:blipFill>
        <p:spPr>
          <a:xfrm>
            <a:off x="895001"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E3451E-B880-94C7-0B09-43313F30BC1D}"/>
              </a:ext>
            </a:extLst>
          </p:cNvPr>
          <p:cNvSpPr/>
          <p:nvPr userDrawn="1"/>
        </p:nvSpPr>
        <p:spPr>
          <a:xfrm>
            <a:off x="7004482" y="1"/>
            <a:ext cx="5187518" cy="6922652"/>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le&#10;&#10;Description automatically generated">
            <a:extLst>
              <a:ext uri="{FF2B5EF4-FFF2-40B4-BE49-F238E27FC236}">
                <a16:creationId xmlns:a16="http://schemas.microsoft.com/office/drawing/2014/main" id="{81677155-4FAF-D144-791F-3758B3D63D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053743" y="4370025"/>
            <a:ext cx="5792286" cy="3766803"/>
          </a:xfrm>
          <a:prstGeom prst="rect">
            <a:avLst/>
          </a:prstGeom>
        </p:spPr>
      </p:pic>
      <p:cxnSp>
        <p:nvCxnSpPr>
          <p:cNvPr id="8" name="Straight Connector 7">
            <a:extLst>
              <a:ext uri="{FF2B5EF4-FFF2-40B4-BE49-F238E27FC236}">
                <a16:creationId xmlns:a16="http://schemas.microsoft.com/office/drawing/2014/main" id="{859AEF0C-9591-6D91-3888-D1A07A1492E8}"/>
              </a:ext>
            </a:extLst>
          </p:cNvPr>
          <p:cNvCxnSpPr>
            <a:cxnSpLocks/>
          </p:cNvCxnSpPr>
          <p:nvPr userDrawn="1"/>
        </p:nvCxnSpPr>
        <p:spPr>
          <a:xfrm>
            <a:off x="847550" y="1248063"/>
            <a:ext cx="583733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508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453FC0-0102-35C4-F1B4-3B8B75CE6BF5}"/>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B083A677-4B28-1812-C4A1-BB7ED0E557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68424087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7311981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68A6119-C88D-3649-1CD4-7CC0622E9784}"/>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ircle&#10;&#10;Description automatically generated">
            <a:extLst>
              <a:ext uri="{FF2B5EF4-FFF2-40B4-BE49-F238E27FC236}">
                <a16:creationId xmlns:a16="http://schemas.microsoft.com/office/drawing/2014/main" id="{D47B3F49-4DAA-D4D0-1CB6-2B7CBB9B6B0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206636480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950EE9-87B8-A6A1-83DF-026C64CBFB6A}"/>
              </a:ext>
            </a:extLst>
          </p:cNvPr>
          <p:cNvCxnSpPr>
            <a:cxnSpLocks/>
          </p:cNvCxnSpPr>
          <p:nvPr userDrawn="1"/>
        </p:nvCxnSpPr>
        <p:spPr>
          <a:xfrm>
            <a:off x="4692072" y="6008963"/>
            <a:ext cx="690216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33E436F-A51F-4978-BFD2-80DC7D457B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5000" b="7822"/>
          <a:stretch/>
        </p:blipFill>
        <p:spPr>
          <a:xfrm>
            <a:off x="0" y="2613891"/>
            <a:ext cx="4231614" cy="4244108"/>
          </a:xfrm>
          <a:prstGeom prst="rect">
            <a:avLst/>
          </a:prstGeom>
        </p:spPr>
      </p:pic>
    </p:spTree>
    <p:extLst>
      <p:ext uri="{BB962C8B-B14F-4D97-AF65-F5344CB8AC3E}">
        <p14:creationId xmlns:p14="http://schemas.microsoft.com/office/powerpoint/2010/main" val="134744465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783422" y="2372922"/>
            <a:ext cx="9046377" cy="738664"/>
          </a:xfrm>
          <a:prstGeom prst="rect">
            <a:avLst/>
          </a:prstGeom>
          <a:noFill/>
        </p:spPr>
        <p:txBody>
          <a:bodyPr wrap="square" lIns="91440" tIns="45720" rIns="91440" bIns="45720" rtlCol="0" anchor="t">
            <a:spAutoFit/>
          </a:bodyPr>
          <a:lstStyle/>
          <a:p>
            <a:r>
              <a:rPr lang="en-GB" sz="4200" b="1">
                <a:solidFill>
                  <a:schemeClr val="bg1"/>
                </a:solidFill>
                <a:latin typeface="Arial"/>
                <a:cs typeface="Arial"/>
              </a:rPr>
              <a:t>Somerset Care Provider Survey </a:t>
            </a:r>
            <a:endParaRPr lang="en-US" sz="4200">
              <a:solidFill>
                <a:schemeClr val="bg1"/>
              </a:solidFill>
              <a:latin typeface="Arial"/>
              <a:cs typeface="Arial"/>
            </a:endParaRPr>
          </a:p>
        </p:txBody>
      </p:sp>
      <p:sp>
        <p:nvSpPr>
          <p:cNvPr id="3" name="TextBox 2">
            <a:extLst>
              <a:ext uri="{FF2B5EF4-FFF2-40B4-BE49-F238E27FC236}">
                <a16:creationId xmlns:a16="http://schemas.microsoft.com/office/drawing/2014/main" id="{F548BFAA-A455-21EE-7689-E90BF9160637}"/>
              </a:ext>
            </a:extLst>
          </p:cNvPr>
          <p:cNvSpPr txBox="1"/>
          <p:nvPr/>
        </p:nvSpPr>
        <p:spPr>
          <a:xfrm>
            <a:off x="859623" y="3167390"/>
            <a:ext cx="6457950" cy="523220"/>
          </a:xfrm>
          <a:prstGeom prst="rect">
            <a:avLst/>
          </a:prstGeom>
          <a:noFill/>
        </p:spPr>
        <p:txBody>
          <a:bodyPr wrap="square" rtlCol="0">
            <a:spAutoFit/>
          </a:bodyPr>
          <a:lstStyle/>
          <a:p>
            <a:r>
              <a:rPr lang="en-GB" sz="2800">
                <a:solidFill>
                  <a:schemeClr val="bg1"/>
                </a:solidFill>
                <a:latin typeface="Arial" panose="020B0604020202020204" pitchFamily="34" charset="0"/>
                <a:cs typeface="Arial" panose="020B0604020202020204" pitchFamily="34" charset="0"/>
              </a:rPr>
              <a:t>May 2023</a:t>
            </a:r>
            <a:endParaRPr lang="en-GB" sz="28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58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86177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Q3. What could be better in terms of the support provided by the local health and care system in Somerset?</a:t>
            </a:r>
          </a:p>
        </p:txBody>
      </p:sp>
      <p:sp>
        <p:nvSpPr>
          <p:cNvPr id="2" name="TextBox 1">
            <a:extLst>
              <a:ext uri="{FF2B5EF4-FFF2-40B4-BE49-F238E27FC236}">
                <a16:creationId xmlns:a16="http://schemas.microsoft.com/office/drawing/2014/main" id="{4158FD14-0714-74E5-8288-09EF10A01BE9}"/>
              </a:ext>
            </a:extLst>
          </p:cNvPr>
          <p:cNvSpPr txBox="1"/>
          <p:nvPr/>
        </p:nvSpPr>
        <p:spPr>
          <a:xfrm>
            <a:off x="203712" y="1266613"/>
            <a:ext cx="11988288" cy="5524589"/>
          </a:xfrm>
          <a:prstGeom prst="rect">
            <a:avLst/>
          </a:prstGeom>
          <a:noFill/>
        </p:spPr>
        <p:txBody>
          <a:bodyPr wrap="square" lIns="91440" tIns="45720" rIns="91440" bIns="45720" rtlCol="0" anchor="t">
            <a:spAutoFit/>
          </a:bodyPr>
          <a:lstStyle/>
          <a:p>
            <a:r>
              <a:rPr lang="en-GB" sz="2000" b="1" i="1">
                <a:latin typeface="Arial"/>
                <a:cs typeface="Arial"/>
              </a:rPr>
              <a:t>Example comments:</a:t>
            </a:r>
          </a:p>
          <a:p>
            <a:endParaRPr lang="en-GB" sz="5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i="1">
                <a:latin typeface="Arial"/>
                <a:cs typeface="Arial"/>
              </a:rPr>
              <a:t>It would be good to be given a guide as to all the support available and how to access it</a:t>
            </a:r>
          </a:p>
          <a:p>
            <a:pPr marL="342900" indent="-342900">
              <a:buFont typeface="Arial" panose="020B0604020202020204" pitchFamily="34" charset="0"/>
              <a:buChar char="•"/>
            </a:pPr>
            <a:r>
              <a:rPr lang="en-GB" i="1">
                <a:latin typeface="Arial"/>
                <a:cs typeface="Arial"/>
              </a:rPr>
              <a:t>Reviews by CHC and FNC reviews are on the phone-they should be in person</a:t>
            </a:r>
          </a:p>
          <a:p>
            <a:pPr marL="342900" indent="-342900">
              <a:buFont typeface="Arial" panose="020B0604020202020204" pitchFamily="34" charset="0"/>
              <a:buChar char="•"/>
            </a:pPr>
            <a:r>
              <a:rPr lang="en-GB" i="1">
                <a:latin typeface="Arial"/>
                <a:cs typeface="Arial"/>
              </a:rPr>
              <a:t>We urgently need better responses to enquiries - it is almost impossible to speak to anyone on the initial point of contact / call - no telephone response - have to either leave a message or email. When emails are sent, especially Somerset Council, no response and often have to chase with another and another. Access to timely support from Mental Health colleagues - very drawn out. This causes so much wasted time – chasing.</a:t>
            </a:r>
          </a:p>
          <a:p>
            <a:pPr marL="342900" indent="-342900">
              <a:buFont typeface="Arial" panose="020B0604020202020204" pitchFamily="34" charset="0"/>
              <a:buChar char="•"/>
            </a:pPr>
            <a:r>
              <a:rPr lang="en-GB" i="1">
                <a:latin typeface="Arial"/>
                <a:cs typeface="Arial"/>
              </a:rPr>
              <a:t>Individual workers are becoming very difficult to contact, we are having to chase considerable with regards to placements and financial agreements. this causes an operational issue with regards to finances.</a:t>
            </a:r>
          </a:p>
          <a:p>
            <a:pPr marL="342900" indent="-342900">
              <a:buFont typeface="Arial" panose="020B0604020202020204" pitchFamily="34" charset="0"/>
              <a:buChar char="•"/>
            </a:pPr>
            <a:r>
              <a:rPr lang="en-GB" i="1">
                <a:latin typeface="Arial"/>
                <a:cs typeface="Arial"/>
              </a:rPr>
              <a:t>LA Clients having a named social worker, like the old times.</a:t>
            </a:r>
          </a:p>
          <a:p>
            <a:pPr marL="342900" indent="-342900">
              <a:buFont typeface="Arial" panose="020B0604020202020204" pitchFamily="34" charset="0"/>
              <a:buChar char="•"/>
            </a:pPr>
            <a:r>
              <a:rPr lang="en-GB" i="1">
                <a:latin typeface="Arial"/>
                <a:cs typeface="Arial"/>
              </a:rPr>
              <a:t>Hospital discharges need to be improved regarding mobility concerns. It's  important  the hospitals know the correct procedure for discharging services users who are already in the care system and that the care needs are reviewed and approved prior to discharge.</a:t>
            </a:r>
          </a:p>
          <a:p>
            <a:pPr marL="342900" indent="-342900">
              <a:buFont typeface="Arial" panose="020B0604020202020204" pitchFamily="34" charset="0"/>
              <a:buChar char="•"/>
            </a:pPr>
            <a:r>
              <a:rPr lang="en-GB" i="1">
                <a:latin typeface="Arial"/>
                <a:cs typeface="Arial"/>
              </a:rPr>
              <a:t>Communication from hospital staff to providers where client's being admitted</a:t>
            </a:r>
          </a:p>
          <a:p>
            <a:pPr marL="342900" indent="-342900">
              <a:buFont typeface="Arial" panose="020B0604020202020204" pitchFamily="34" charset="0"/>
              <a:buChar char="•"/>
            </a:pPr>
            <a:r>
              <a:rPr lang="en-GB" i="1">
                <a:latin typeface="Arial"/>
                <a:cs typeface="Arial"/>
              </a:rPr>
              <a:t>Schemes to aid recruitment that actually work. For example offering free parking in council car parks, free access to leisure centres or even a carers discount on council tax. Finding a means to stop domiciliary care staff leaving to become micro providers and stopping micro providers cherry picking the easier packages/taking weekdays only.</a:t>
            </a:r>
          </a:p>
          <a:p>
            <a:pPr marL="342900" indent="-342900">
              <a:buFont typeface="Arial" panose="020B0604020202020204" pitchFamily="34" charset="0"/>
              <a:buChar char="•"/>
            </a:pPr>
            <a:endParaRPr lang="en-GB" sz="2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3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86177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Q4. What do you feel the individuals you care for and support need most currently?</a:t>
            </a:r>
          </a:p>
        </p:txBody>
      </p:sp>
      <p:sp>
        <p:nvSpPr>
          <p:cNvPr id="6" name="TextBox 5">
            <a:extLst>
              <a:ext uri="{FF2B5EF4-FFF2-40B4-BE49-F238E27FC236}">
                <a16:creationId xmlns:a16="http://schemas.microsoft.com/office/drawing/2014/main" id="{35B0AE0E-42A9-8297-B34F-43E7DD805307}"/>
              </a:ext>
            </a:extLst>
          </p:cNvPr>
          <p:cNvSpPr txBox="1"/>
          <p:nvPr/>
        </p:nvSpPr>
        <p:spPr>
          <a:xfrm>
            <a:off x="761651" y="1468011"/>
            <a:ext cx="4309113" cy="4555093"/>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Most commonly referenced aspects were:</a:t>
            </a:r>
          </a:p>
          <a:p>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More social workers and timely reviews / re-assessments of needs</a:t>
            </a: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Dentistry</a:t>
            </a: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GP access</a:t>
            </a: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Mental health support and input</a:t>
            </a: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Easier access to Occupational Therapists </a:t>
            </a: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Support with frailty / falls</a:t>
            </a:r>
          </a:p>
          <a:p>
            <a:pPr marL="342900" indent="-342900">
              <a:buFont typeface="Arial" panose="020B0604020202020204" pitchFamily="34" charset="0"/>
              <a:buChar char="•"/>
            </a:pPr>
            <a:endParaRPr lang="en-GB"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AD89BEB-DBB3-5464-5383-88DBCC494545}"/>
              </a:ext>
            </a:extLst>
          </p:cNvPr>
          <p:cNvPicPr>
            <a:picLocks noChangeAspect="1"/>
          </p:cNvPicPr>
          <p:nvPr/>
        </p:nvPicPr>
        <p:blipFill>
          <a:blip r:embed="rId2"/>
          <a:stretch>
            <a:fillRect/>
          </a:stretch>
        </p:blipFill>
        <p:spPr>
          <a:xfrm>
            <a:off x="5408908" y="1468011"/>
            <a:ext cx="6597112" cy="4886305"/>
          </a:xfrm>
          <a:prstGeom prst="rect">
            <a:avLst/>
          </a:prstGeom>
        </p:spPr>
      </p:pic>
    </p:spTree>
    <p:extLst>
      <p:ext uri="{BB962C8B-B14F-4D97-AF65-F5344CB8AC3E}">
        <p14:creationId xmlns:p14="http://schemas.microsoft.com/office/powerpoint/2010/main" val="264362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86177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Q4. What do you feel the individuals you care for and support need most currently?</a:t>
            </a:r>
          </a:p>
        </p:txBody>
      </p:sp>
      <p:sp>
        <p:nvSpPr>
          <p:cNvPr id="2" name="TextBox 1">
            <a:extLst>
              <a:ext uri="{FF2B5EF4-FFF2-40B4-BE49-F238E27FC236}">
                <a16:creationId xmlns:a16="http://schemas.microsoft.com/office/drawing/2014/main" id="{5DF3FD39-E317-65BE-3B0A-37153C78F6F5}"/>
              </a:ext>
            </a:extLst>
          </p:cNvPr>
          <p:cNvSpPr txBox="1"/>
          <p:nvPr/>
        </p:nvSpPr>
        <p:spPr>
          <a:xfrm>
            <a:off x="203712" y="1266613"/>
            <a:ext cx="11544943" cy="4785926"/>
          </a:xfrm>
          <a:prstGeom prst="rect">
            <a:avLst/>
          </a:prstGeom>
          <a:noFill/>
        </p:spPr>
        <p:txBody>
          <a:bodyPr wrap="square" rtlCol="0">
            <a:spAutoFit/>
          </a:bodyPr>
          <a:lstStyle/>
          <a:p>
            <a:r>
              <a:rPr lang="en-GB" sz="2000" b="1" i="1">
                <a:latin typeface="Arial" panose="020B0604020202020204" pitchFamily="34" charset="0"/>
                <a:cs typeface="Arial" panose="020B0604020202020204" pitchFamily="34" charset="0"/>
              </a:rPr>
              <a:t>Example comments:</a:t>
            </a:r>
          </a:p>
          <a:p>
            <a:endParaRPr lang="en-GB" sz="5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Better access to mental health services. An NHS dental service - and even access to any dentist in a timely manner</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Reviews - we chase and chase and when they happen we never get the minutes and then we chase and chase again</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Quicker reassessments of needs as our concerns and needs for enhanced care packages to meet rapidly changing needs are not always approved until reassessment which causes sometimes unwanted hospital admissions</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Named social worker; also quicker times to be assessed as this can take quite a long time </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Quicker access to CPNs; More online training for RGNs</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Incontinence products and care.</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OT equipment specifically for their needs - as in person centred for specific needs.</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Allocated Social Workers!</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Currently we are supporting a lot of people who are just generally getting frail. Closely followed by our dementia clients </a:t>
            </a:r>
          </a:p>
        </p:txBody>
      </p:sp>
    </p:spTree>
    <p:extLst>
      <p:ext uri="{BB962C8B-B14F-4D97-AF65-F5344CB8AC3E}">
        <p14:creationId xmlns:p14="http://schemas.microsoft.com/office/powerpoint/2010/main" val="93630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47705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Q5. What do your workforce/colleagues need most currently?</a:t>
            </a:r>
          </a:p>
        </p:txBody>
      </p:sp>
      <p:sp>
        <p:nvSpPr>
          <p:cNvPr id="6" name="TextBox 5">
            <a:extLst>
              <a:ext uri="{FF2B5EF4-FFF2-40B4-BE49-F238E27FC236}">
                <a16:creationId xmlns:a16="http://schemas.microsoft.com/office/drawing/2014/main" id="{35B0AE0E-42A9-8297-B34F-43E7DD805307}"/>
              </a:ext>
            </a:extLst>
          </p:cNvPr>
          <p:cNvSpPr txBox="1"/>
          <p:nvPr/>
        </p:nvSpPr>
        <p:spPr>
          <a:xfrm>
            <a:off x="761651" y="1468011"/>
            <a:ext cx="4309113" cy="4478149"/>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Most commonly referenced aspects were:</a:t>
            </a:r>
          </a:p>
          <a:p>
            <a:endParaRPr lang="en-GB" sz="1000">
              <a:latin typeface="Arial" panose="020B0604020202020204" pitchFamily="34" charset="0"/>
              <a:cs typeface="Arial" panose="020B0604020202020204" pitchFamily="34" charset="0"/>
            </a:endParaRPr>
          </a:p>
          <a:p>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Higher wages and rates of pay to support recruitment and retention</a:t>
            </a:r>
          </a:p>
          <a:p>
            <a:endParaRPr lang="en-GB" sz="1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More training opportunities </a:t>
            </a:r>
          </a:p>
          <a:p>
            <a:endParaRPr lang="en-GB" sz="1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Improved response time from system colleagues (GPs, social workers etc) to help keep people safe and well</a:t>
            </a:r>
          </a:p>
          <a:p>
            <a:endParaRPr lang="en-GB" sz="1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Equity with NHS</a:t>
            </a:r>
          </a:p>
          <a:p>
            <a:pPr marL="342900" indent="-342900">
              <a:buFont typeface="Arial" panose="020B0604020202020204" pitchFamily="34" charset="0"/>
              <a:buChar char="•"/>
            </a:pPr>
            <a:endParaRPr lang="en-GB"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0BFD96D-266A-CA14-93E7-2C2120AE2BFD}"/>
              </a:ext>
            </a:extLst>
          </p:cNvPr>
          <p:cNvPicPr>
            <a:picLocks noChangeAspect="1"/>
          </p:cNvPicPr>
          <p:nvPr/>
        </p:nvPicPr>
        <p:blipFill>
          <a:blip r:embed="rId2"/>
          <a:stretch>
            <a:fillRect/>
          </a:stretch>
        </p:blipFill>
        <p:spPr>
          <a:xfrm>
            <a:off x="5070763" y="1468011"/>
            <a:ext cx="7009347" cy="4557471"/>
          </a:xfrm>
          <a:prstGeom prst="rect">
            <a:avLst/>
          </a:prstGeom>
        </p:spPr>
      </p:pic>
    </p:spTree>
    <p:extLst>
      <p:ext uri="{BB962C8B-B14F-4D97-AF65-F5344CB8AC3E}">
        <p14:creationId xmlns:p14="http://schemas.microsoft.com/office/powerpoint/2010/main" val="36357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47705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Q5. What do your workforce/colleagues need most currently?</a:t>
            </a:r>
          </a:p>
        </p:txBody>
      </p:sp>
      <p:sp>
        <p:nvSpPr>
          <p:cNvPr id="2" name="TextBox 1">
            <a:extLst>
              <a:ext uri="{FF2B5EF4-FFF2-40B4-BE49-F238E27FC236}">
                <a16:creationId xmlns:a16="http://schemas.microsoft.com/office/drawing/2014/main" id="{2297EF12-0872-E2B4-3231-0E956BC88CB2}"/>
              </a:ext>
            </a:extLst>
          </p:cNvPr>
          <p:cNvSpPr txBox="1"/>
          <p:nvPr/>
        </p:nvSpPr>
        <p:spPr>
          <a:xfrm>
            <a:off x="203712" y="1266613"/>
            <a:ext cx="11988288" cy="4478149"/>
          </a:xfrm>
          <a:prstGeom prst="rect">
            <a:avLst/>
          </a:prstGeom>
          <a:noFill/>
        </p:spPr>
        <p:txBody>
          <a:bodyPr wrap="square" rtlCol="0">
            <a:spAutoFit/>
          </a:bodyPr>
          <a:lstStyle/>
          <a:p>
            <a:r>
              <a:rPr lang="en-GB" sz="2000" b="1" i="1">
                <a:latin typeface="Arial" panose="020B0604020202020204" pitchFamily="34" charset="0"/>
                <a:cs typeface="Arial" panose="020B0604020202020204" pitchFamily="34" charset="0"/>
              </a:rPr>
              <a:t>Example comments:</a:t>
            </a:r>
          </a:p>
          <a:p>
            <a:endParaRPr lang="en-GB" sz="5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More free or affordable training such as clinical training for senior staff </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GP services, staff have good understanding of this is also nurtured through professionals at the local surgery interested and knowing the home.</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My nursing team (&amp; residents) would benefit from a named visiting GP - that ownership for our residents would improve patient care.  We would also benefit from MDT's with the GP</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Responsive support from social workers and health professionals to ensure the needs of individuals are met in order to keep them safe.</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Support with training-specialized training</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Enhanced rates of pay beyond what we can give</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For care work to be a more respected profession.</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Supported with increased funding to enable us to pay a better rate of pay to staff -  to ensure we have enough people looking to join our workforce. </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Higher wages; more validation for important work they do</a:t>
            </a:r>
          </a:p>
        </p:txBody>
      </p:sp>
    </p:spTree>
    <p:extLst>
      <p:ext uri="{BB962C8B-B14F-4D97-AF65-F5344CB8AC3E}">
        <p14:creationId xmlns:p14="http://schemas.microsoft.com/office/powerpoint/2010/main" val="97133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47705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Q6. What does your business/organisation need most currently?</a:t>
            </a:r>
          </a:p>
        </p:txBody>
      </p:sp>
      <p:sp>
        <p:nvSpPr>
          <p:cNvPr id="6" name="TextBox 5">
            <a:extLst>
              <a:ext uri="{FF2B5EF4-FFF2-40B4-BE49-F238E27FC236}">
                <a16:creationId xmlns:a16="http://schemas.microsoft.com/office/drawing/2014/main" id="{35B0AE0E-42A9-8297-B34F-43E7DD805307}"/>
              </a:ext>
            </a:extLst>
          </p:cNvPr>
          <p:cNvSpPr txBox="1"/>
          <p:nvPr/>
        </p:nvSpPr>
        <p:spPr>
          <a:xfrm>
            <a:off x="761651" y="1468011"/>
            <a:ext cx="4309113" cy="4632037"/>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Most commonly referenced aspects were:</a:t>
            </a:r>
          </a:p>
          <a:p>
            <a:endParaRPr lang="en-GB" sz="2000">
              <a:latin typeface="Arial" panose="020B0604020202020204" pitchFamily="34" charset="0"/>
              <a:cs typeface="Arial" panose="020B0604020202020204" pitchFamily="34" charset="0"/>
            </a:endParaRPr>
          </a:p>
          <a:p>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Staff / permanent staff</a:t>
            </a:r>
          </a:p>
          <a:p>
            <a:pPr marL="342900" indent="-342900">
              <a:buFont typeface="Arial" panose="020B0604020202020204" pitchFamily="34" charset="0"/>
              <a:buChar char="•"/>
            </a:pPr>
            <a:endParaRPr lang="en-GB" sz="1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Training Directories / support</a:t>
            </a:r>
          </a:p>
          <a:p>
            <a:pPr marL="342900" indent="-342900">
              <a:buFont typeface="Arial" panose="020B0604020202020204" pitchFamily="34" charset="0"/>
              <a:buChar char="•"/>
            </a:pPr>
            <a:endParaRPr lang="en-GB" sz="1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Fair rates of pay / funding </a:t>
            </a:r>
          </a:p>
          <a:p>
            <a:pPr marL="342900" indent="-342900">
              <a:buFont typeface="Arial" panose="020B0604020202020204" pitchFamily="34" charset="0"/>
              <a:buChar char="•"/>
            </a:pPr>
            <a:endParaRPr lang="en-GB" sz="1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Improved response times / communication</a:t>
            </a:r>
          </a:p>
          <a:p>
            <a:pPr marL="342900" indent="-342900">
              <a:buFont typeface="Arial" panose="020B0604020202020204" pitchFamily="34" charset="0"/>
              <a:buChar char="•"/>
            </a:pPr>
            <a:endParaRPr lang="en-GB" sz="1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More work (clients, packages of care, bed vacancies)</a:t>
            </a:r>
          </a:p>
          <a:p>
            <a:pPr marL="342900" indent="-342900">
              <a:buFont typeface="Arial" panose="020B0604020202020204" pitchFamily="34" charset="0"/>
              <a:buChar char="•"/>
            </a:pPr>
            <a:endParaRPr lang="en-GB"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D01122-5E3C-CB56-9710-6699C233F8E5}"/>
              </a:ext>
            </a:extLst>
          </p:cNvPr>
          <p:cNvPicPr>
            <a:picLocks noChangeAspect="1"/>
          </p:cNvPicPr>
          <p:nvPr/>
        </p:nvPicPr>
        <p:blipFill>
          <a:blip r:embed="rId2"/>
          <a:stretch>
            <a:fillRect/>
          </a:stretch>
        </p:blipFill>
        <p:spPr>
          <a:xfrm>
            <a:off x="5424407" y="1269576"/>
            <a:ext cx="6767593" cy="5009932"/>
          </a:xfrm>
          <a:prstGeom prst="rect">
            <a:avLst/>
          </a:prstGeom>
        </p:spPr>
      </p:pic>
    </p:spTree>
    <p:extLst>
      <p:ext uri="{BB962C8B-B14F-4D97-AF65-F5344CB8AC3E}">
        <p14:creationId xmlns:p14="http://schemas.microsoft.com/office/powerpoint/2010/main" val="123503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769441"/>
          </a:xfrm>
          <a:prstGeom prst="rect">
            <a:avLst/>
          </a:prstGeom>
          <a:noFill/>
        </p:spPr>
        <p:txBody>
          <a:bodyPr wrap="square" rtlCol="0">
            <a:spAutoFit/>
          </a:bodyPr>
          <a:lstStyle/>
          <a:p>
            <a:r>
              <a:rPr lang="en-GB" sz="2200" b="1">
                <a:solidFill>
                  <a:srgbClr val="006072"/>
                </a:solidFill>
                <a:latin typeface="Arial" panose="020B0604020202020204" pitchFamily="34" charset="0"/>
                <a:cs typeface="Arial" panose="020B0604020202020204" pitchFamily="34" charset="0"/>
              </a:rPr>
              <a:t>Q7. Do you feel local people have access to a diverse range of safe, effective, high-quality support options to meet their care and support needs?</a:t>
            </a:r>
          </a:p>
        </p:txBody>
      </p:sp>
      <p:sp>
        <p:nvSpPr>
          <p:cNvPr id="7" name="TextBox 6">
            <a:extLst>
              <a:ext uri="{FF2B5EF4-FFF2-40B4-BE49-F238E27FC236}">
                <a16:creationId xmlns:a16="http://schemas.microsoft.com/office/drawing/2014/main" id="{FBDDF806-F1B2-6B9B-9FBE-854A9769C876}"/>
              </a:ext>
            </a:extLst>
          </p:cNvPr>
          <p:cNvSpPr txBox="1"/>
          <p:nvPr/>
        </p:nvSpPr>
        <p:spPr>
          <a:xfrm>
            <a:off x="699306" y="4065738"/>
            <a:ext cx="11097840" cy="2246769"/>
          </a:xfrm>
          <a:prstGeom prst="rect">
            <a:avLst/>
          </a:prstGeom>
          <a:noFill/>
        </p:spPr>
        <p:txBody>
          <a:bodyPr wrap="square" rtlCol="0">
            <a:spAutoFit/>
          </a:bodyPr>
          <a:lstStyle/>
          <a:p>
            <a:r>
              <a:rPr lang="en-GB" sz="2000"/>
              <a:t>This question reflects one aspect the Care Quality Commission is keen to explore as part of new Local Authority assessments of delivery of Care Act duties, launched from April 2023.</a:t>
            </a:r>
          </a:p>
          <a:p>
            <a:endParaRPr lang="en-GB" sz="2000"/>
          </a:p>
          <a:p>
            <a:r>
              <a:rPr lang="en-GB" sz="2000"/>
              <a:t>Based on this survey, 54% of care providers agreed that local people have access to a range of safe, effective and high-quality support options to meet their needs.</a:t>
            </a:r>
          </a:p>
          <a:p>
            <a:endParaRPr lang="en-GB" sz="2000"/>
          </a:p>
          <a:p>
            <a:endParaRPr lang="en-GB" sz="200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E0ABBC2-6E6E-01C1-DDC5-4571FBF3C308}"/>
              </a:ext>
            </a:extLst>
          </p:cNvPr>
          <p:cNvPicPr>
            <a:picLocks noChangeAspect="1"/>
          </p:cNvPicPr>
          <p:nvPr/>
        </p:nvPicPr>
        <p:blipFill>
          <a:blip r:embed="rId2"/>
          <a:stretch>
            <a:fillRect/>
          </a:stretch>
        </p:blipFill>
        <p:spPr>
          <a:xfrm>
            <a:off x="761651" y="1325938"/>
            <a:ext cx="9288397" cy="2739800"/>
          </a:xfrm>
          <a:prstGeom prst="rect">
            <a:avLst/>
          </a:prstGeom>
        </p:spPr>
      </p:pic>
    </p:spTree>
    <p:extLst>
      <p:ext uri="{BB962C8B-B14F-4D97-AF65-F5344CB8AC3E}">
        <p14:creationId xmlns:p14="http://schemas.microsoft.com/office/powerpoint/2010/main" val="254917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135233"/>
            <a:ext cx="10668698" cy="1107996"/>
          </a:xfrm>
          <a:prstGeom prst="rect">
            <a:avLst/>
          </a:prstGeom>
          <a:noFill/>
        </p:spPr>
        <p:txBody>
          <a:bodyPr wrap="square" rtlCol="0">
            <a:spAutoFit/>
          </a:bodyPr>
          <a:lstStyle/>
          <a:p>
            <a:r>
              <a:rPr lang="en-GB" sz="2200" b="1">
                <a:solidFill>
                  <a:srgbClr val="006072"/>
                </a:solidFill>
                <a:latin typeface="Arial" panose="020B0604020202020204" pitchFamily="34" charset="0"/>
                <a:cs typeface="Arial" panose="020B0604020202020204" pitchFamily="34" charset="0"/>
              </a:rPr>
              <a:t>Q7. Do you feel partnership working in Somerset helps to ensure that care and support meets the diverse needs of individual people and communities, with people's support co-ordinated across different agencies and services?</a:t>
            </a:r>
          </a:p>
        </p:txBody>
      </p:sp>
      <p:sp>
        <p:nvSpPr>
          <p:cNvPr id="5" name="TextBox 4">
            <a:extLst>
              <a:ext uri="{FF2B5EF4-FFF2-40B4-BE49-F238E27FC236}">
                <a16:creationId xmlns:a16="http://schemas.microsoft.com/office/drawing/2014/main" id="{D91B6DCB-B6E8-E835-9D52-14FC5A3801A4}"/>
              </a:ext>
            </a:extLst>
          </p:cNvPr>
          <p:cNvSpPr txBox="1"/>
          <p:nvPr/>
        </p:nvSpPr>
        <p:spPr>
          <a:xfrm>
            <a:off x="699306" y="4065738"/>
            <a:ext cx="11097840" cy="2246769"/>
          </a:xfrm>
          <a:prstGeom prst="rect">
            <a:avLst/>
          </a:prstGeom>
          <a:noFill/>
        </p:spPr>
        <p:txBody>
          <a:bodyPr wrap="square" rtlCol="0">
            <a:spAutoFit/>
          </a:bodyPr>
          <a:lstStyle/>
          <a:p>
            <a:r>
              <a:rPr lang="en-GB" sz="2000"/>
              <a:t>This question reflects one aspect the Care Quality Commission is keen to explore as part of new Local Authority assessments of delivery of Care Act duties, launched from April 2023.</a:t>
            </a:r>
          </a:p>
          <a:p>
            <a:endParaRPr lang="en-GB" sz="2000"/>
          </a:p>
          <a:p>
            <a:r>
              <a:rPr lang="en-GB" sz="2000"/>
              <a:t>Based on this survey, 52% of care providers agreed that partnership working locally is effective and helps to meet the needs of our local communities.</a:t>
            </a:r>
          </a:p>
          <a:p>
            <a:endParaRPr lang="en-GB" sz="2000"/>
          </a:p>
          <a:p>
            <a:endParaRPr lang="en-GB" sz="20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4909461-95FE-95B6-5323-5DD210D1F0DB}"/>
              </a:ext>
            </a:extLst>
          </p:cNvPr>
          <p:cNvPicPr>
            <a:picLocks noChangeAspect="1"/>
          </p:cNvPicPr>
          <p:nvPr/>
        </p:nvPicPr>
        <p:blipFill>
          <a:blip r:embed="rId2"/>
          <a:stretch>
            <a:fillRect/>
          </a:stretch>
        </p:blipFill>
        <p:spPr>
          <a:xfrm>
            <a:off x="903246" y="1371493"/>
            <a:ext cx="9270473" cy="2639397"/>
          </a:xfrm>
          <a:prstGeom prst="rect">
            <a:avLst/>
          </a:prstGeom>
        </p:spPr>
      </p:pic>
    </p:spTree>
    <p:extLst>
      <p:ext uri="{BB962C8B-B14F-4D97-AF65-F5344CB8AC3E}">
        <p14:creationId xmlns:p14="http://schemas.microsoft.com/office/powerpoint/2010/main" val="46296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47705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Q9. Any other comments / feedback?</a:t>
            </a:r>
          </a:p>
        </p:txBody>
      </p:sp>
      <p:sp>
        <p:nvSpPr>
          <p:cNvPr id="6" name="TextBox 5">
            <a:extLst>
              <a:ext uri="{FF2B5EF4-FFF2-40B4-BE49-F238E27FC236}">
                <a16:creationId xmlns:a16="http://schemas.microsoft.com/office/drawing/2014/main" id="{35B0AE0E-42A9-8297-B34F-43E7DD805307}"/>
              </a:ext>
            </a:extLst>
          </p:cNvPr>
          <p:cNvSpPr txBox="1"/>
          <p:nvPr/>
        </p:nvSpPr>
        <p:spPr>
          <a:xfrm>
            <a:off x="358239" y="1468011"/>
            <a:ext cx="4408744" cy="3924151"/>
          </a:xfrm>
          <a:prstGeom prst="rect">
            <a:avLst/>
          </a:prstGeom>
          <a:noFill/>
        </p:spPr>
        <p:txBody>
          <a:bodyPr wrap="square" rtlCol="0">
            <a:spAutoFit/>
          </a:bodyPr>
          <a:lstStyle/>
          <a:p>
            <a:r>
              <a:rPr lang="en-GB" sz="2000" b="1">
                <a:solidFill>
                  <a:srgbClr val="00B050"/>
                </a:solidFill>
                <a:latin typeface="Arial" panose="020B0604020202020204" pitchFamily="34" charset="0"/>
                <a:cs typeface="Arial" panose="020B0604020202020204" pitchFamily="34" charset="0"/>
              </a:rPr>
              <a:t>Positives </a:t>
            </a:r>
          </a:p>
          <a:p>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a:latin typeface="Arial" panose="020B0604020202020204" pitchFamily="34" charset="0"/>
                <a:cs typeface="Arial" panose="020B0604020202020204" pitchFamily="34" charset="0"/>
              </a:rPr>
              <a:t>I think Somerset are doing very well working in partnership with providers.</a:t>
            </a:r>
          </a:p>
          <a:p>
            <a:pPr marL="342900" indent="-342900">
              <a:buFont typeface="Arial" panose="020B0604020202020204" pitchFamily="34" charset="0"/>
              <a:buChar char="•"/>
            </a:pPr>
            <a:r>
              <a:rPr lang="en-GB" sz="1400">
                <a:latin typeface="Arial" panose="020B0604020202020204" pitchFamily="34" charset="0"/>
                <a:cs typeface="Arial" panose="020B0604020202020204" pitchFamily="34" charset="0"/>
              </a:rPr>
              <a:t>I think we are very well supported and appreciate you asking these questions. Thank you all for your hard work and for caring so much.</a:t>
            </a:r>
          </a:p>
          <a:p>
            <a:pPr marL="342900" indent="-342900">
              <a:buFont typeface="Arial" panose="020B0604020202020204" pitchFamily="34" charset="0"/>
              <a:buChar char="•"/>
            </a:pPr>
            <a:r>
              <a:rPr lang="en-GB" sz="1400">
                <a:latin typeface="Arial" panose="020B0604020202020204" pitchFamily="34" charset="0"/>
                <a:cs typeface="Arial" panose="020B0604020202020204" pitchFamily="34" charset="0"/>
              </a:rPr>
              <a:t>Having worked with other Authorities I can honestly say Somerset are the best for joint working including providers in decision makings, inviting us to participate in new initiatives and actively helping with recruitment.</a:t>
            </a:r>
          </a:p>
          <a:p>
            <a:pPr marL="342900" indent="-342900">
              <a:buFont typeface="Arial" panose="020B0604020202020204" pitchFamily="34" charset="0"/>
              <a:buChar char="•"/>
            </a:pPr>
            <a:r>
              <a:rPr lang="en-GB" sz="1400">
                <a:latin typeface="Arial" panose="020B0604020202020204" pitchFamily="34" charset="0"/>
                <a:cs typeface="Arial" panose="020B0604020202020204" pitchFamily="34" charset="0"/>
              </a:rPr>
              <a:t>We are in a fortunate position with the health professionals associated with this home having  good awareness of  peoples needs and presenting behaviours when and should they need  medical interventions</a:t>
            </a:r>
          </a:p>
          <a:p>
            <a:pPr marL="342900" indent="-342900">
              <a:buFont typeface="Arial" panose="020B0604020202020204" pitchFamily="34" charset="0"/>
              <a:buChar char="•"/>
            </a:pPr>
            <a:r>
              <a:rPr lang="en-GB" sz="1400">
                <a:latin typeface="Arial" panose="020B0604020202020204" pitchFamily="34" charset="0"/>
                <a:cs typeface="Arial" panose="020B0604020202020204" pitchFamily="34" charset="0"/>
              </a:rPr>
              <a:t>Thank you for all your continued support</a:t>
            </a:r>
          </a:p>
        </p:txBody>
      </p:sp>
      <p:sp>
        <p:nvSpPr>
          <p:cNvPr id="2" name="TextBox 1">
            <a:extLst>
              <a:ext uri="{FF2B5EF4-FFF2-40B4-BE49-F238E27FC236}">
                <a16:creationId xmlns:a16="http://schemas.microsoft.com/office/drawing/2014/main" id="{D3F7E646-2BF9-EB84-B681-3D1F915F275C}"/>
              </a:ext>
            </a:extLst>
          </p:cNvPr>
          <p:cNvSpPr txBox="1"/>
          <p:nvPr/>
        </p:nvSpPr>
        <p:spPr>
          <a:xfrm>
            <a:off x="4766982" y="1468011"/>
            <a:ext cx="7127145" cy="5001369"/>
          </a:xfrm>
          <a:prstGeom prst="rect">
            <a:avLst/>
          </a:prstGeom>
          <a:noFill/>
        </p:spPr>
        <p:txBody>
          <a:bodyPr wrap="square" lIns="91440" tIns="45720" rIns="91440" bIns="45720" rtlCol="0" anchor="t">
            <a:spAutoFit/>
          </a:bodyPr>
          <a:lstStyle/>
          <a:p>
            <a:r>
              <a:rPr lang="en-GB" sz="2000" b="1" dirty="0">
                <a:solidFill>
                  <a:schemeClr val="accent2"/>
                </a:solidFill>
                <a:latin typeface="Arial"/>
                <a:cs typeface="Arial"/>
              </a:rPr>
              <a:t>Concerns</a:t>
            </a:r>
          </a:p>
          <a:p>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a:cs typeface="Arial"/>
              </a:rPr>
              <a:t>Recent access to Adult Social Care teams has been difficult.  The calibre of Social Workers in localities teams spoken to recently have been poor</a:t>
            </a:r>
          </a:p>
          <a:p>
            <a:pPr marL="342900" indent="-342900">
              <a:buFont typeface="Arial" panose="020B0604020202020204" pitchFamily="34" charset="0"/>
              <a:buChar char="•"/>
            </a:pPr>
            <a:r>
              <a:rPr lang="en-GB" sz="1400" dirty="0">
                <a:latin typeface="Arial"/>
                <a:cs typeface="Arial"/>
              </a:rPr>
              <a:t>Response to complaints that are made to NHS England on behalf of individuals is very slow, and so far, no feedback from it.</a:t>
            </a:r>
          </a:p>
          <a:p>
            <a:pPr marL="342900" indent="-342900">
              <a:buFont typeface="Arial" panose="020B0604020202020204" pitchFamily="34" charset="0"/>
              <a:buChar char="•"/>
            </a:pPr>
            <a:r>
              <a:rPr lang="en-GB" sz="1400" dirty="0">
                <a:latin typeface="Arial"/>
                <a:cs typeface="Arial"/>
              </a:rPr>
              <a:t>While Social Services work so hard to maintain services it is undermined by NHS and the inequality of access to additional funding.</a:t>
            </a:r>
          </a:p>
          <a:p>
            <a:pPr marL="342900" indent="-342900">
              <a:buFont typeface="Arial" panose="020B0604020202020204" pitchFamily="34" charset="0"/>
              <a:buChar char="•"/>
            </a:pPr>
            <a:r>
              <a:rPr lang="en-GB" sz="1400" dirty="0">
                <a:latin typeface="Arial"/>
                <a:cs typeface="Arial"/>
              </a:rPr>
              <a:t>I feel very frustrated with the whole situation of the care sector at present - still so much focus is on the NHS and their staff. Care sector staff, my staff, seem to be the lowest of the low - when in fact without them the whole NHS system would come to a grinding halt. </a:t>
            </a: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a:cs typeface="Arial"/>
              </a:rPr>
              <a:t>Fees on offer from Somerset far lower than can be achieved from other providers such as BANES.</a:t>
            </a:r>
          </a:p>
          <a:p>
            <a:pPr marL="342900" indent="-342900">
              <a:buFont typeface="Arial" panose="020B0604020202020204" pitchFamily="34" charset="0"/>
              <a:buChar char="•"/>
            </a:pPr>
            <a:r>
              <a:rPr lang="en-GB" sz="1400" dirty="0">
                <a:latin typeface="Arial"/>
                <a:cs typeface="Arial"/>
              </a:rPr>
              <a:t>Less unregulated micro-providers who are not compliant and care is not monitored or regulated as this creates an unfair market for organisation who pay huge amounts to CQC to ensure quality compliance. </a:t>
            </a: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a:cs typeface="Arial"/>
              </a:rPr>
              <a:t>Somerset NHS and ASC are staffed by well meaning people. However it appears there is a repetitive inclination to repeat the myths and stereotypes of what a care or nursing home is. For hospital staff to tell patients and families go to ….. care home you will get help with funding </a:t>
            </a:r>
            <a:r>
              <a:rPr lang="en-GB" sz="1400" dirty="0" err="1">
                <a:latin typeface="Arial"/>
                <a:cs typeface="Arial"/>
              </a:rPr>
              <a:t>eg</a:t>
            </a:r>
            <a:r>
              <a:rPr lang="en-GB" sz="1400" dirty="0">
                <a:latin typeface="Arial"/>
                <a:cs typeface="Arial"/>
              </a:rPr>
              <a:t> fast track, CHC. People are angry when they hear the truth that they didn't qualify and must fund from their savings, and may have made different choices had they had understood properly.</a:t>
            </a:r>
          </a:p>
        </p:txBody>
      </p:sp>
    </p:spTree>
    <p:extLst>
      <p:ext uri="{BB962C8B-B14F-4D97-AF65-F5344CB8AC3E}">
        <p14:creationId xmlns:p14="http://schemas.microsoft.com/office/powerpoint/2010/main" val="81248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4008FE-75CB-5F59-9F1F-F0FE0CFE17A9}"/>
              </a:ext>
            </a:extLst>
          </p:cNvPr>
          <p:cNvSpPr txBox="1"/>
          <p:nvPr/>
        </p:nvSpPr>
        <p:spPr>
          <a:xfrm>
            <a:off x="4554244" y="6133251"/>
            <a:ext cx="7339679" cy="523220"/>
          </a:xfrm>
          <a:prstGeom prst="rect">
            <a:avLst/>
          </a:prstGeom>
          <a:noFill/>
        </p:spPr>
        <p:txBody>
          <a:bodyPr wrap="square" rtlCol="0">
            <a:spAutoFit/>
          </a:bodyPr>
          <a:lstStyle/>
          <a:p>
            <a:r>
              <a:rPr lang="en-GB" sz="2800" b="1">
                <a:latin typeface="Arial" panose="020B0604020202020204" pitchFamily="34" charset="0"/>
                <a:cs typeface="Arial" panose="020B0604020202020204" pitchFamily="34" charset="0"/>
              </a:rPr>
              <a:t>Contact email</a:t>
            </a:r>
            <a:r>
              <a:rPr lang="en-GB" sz="2800">
                <a:latin typeface="Arial" panose="020B0604020202020204" pitchFamily="34" charset="0"/>
                <a:cs typeface="Arial" panose="020B0604020202020204" pitchFamily="34" charset="0"/>
              </a:rPr>
              <a:t>: niki.shaw@somerset.gov.uk</a:t>
            </a:r>
            <a:endParaRPr lang="en-GB" sz="280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A86A85F-82A0-7DD7-C208-C487CBEACD7F}"/>
              </a:ext>
            </a:extLst>
          </p:cNvPr>
          <p:cNvSpPr txBox="1"/>
          <p:nvPr/>
        </p:nvSpPr>
        <p:spPr>
          <a:xfrm>
            <a:off x="677200" y="392071"/>
            <a:ext cx="10284226" cy="830997"/>
          </a:xfrm>
          <a:prstGeom prst="rect">
            <a:avLst/>
          </a:prstGeom>
          <a:noFill/>
        </p:spPr>
        <p:txBody>
          <a:bodyPr wrap="square" rtlCol="0">
            <a:spAutoFit/>
          </a:bodyPr>
          <a:lstStyle/>
          <a:p>
            <a:r>
              <a:rPr lang="en-GB" sz="4800" b="1">
                <a:solidFill>
                  <a:srgbClr val="006072"/>
                </a:solidFill>
              </a:rPr>
              <a:t>Time for Questions</a:t>
            </a:r>
          </a:p>
        </p:txBody>
      </p:sp>
    </p:spTree>
    <p:extLst>
      <p:ext uri="{BB962C8B-B14F-4D97-AF65-F5344CB8AC3E}">
        <p14:creationId xmlns:p14="http://schemas.microsoft.com/office/powerpoint/2010/main" val="103896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6FF42-D4A1-E945-2D44-13268B66ABEA}"/>
              </a:ext>
            </a:extLst>
          </p:cNvPr>
          <p:cNvSpPr txBox="1"/>
          <p:nvPr/>
        </p:nvSpPr>
        <p:spPr>
          <a:xfrm>
            <a:off x="578771" y="540703"/>
            <a:ext cx="6457950" cy="830997"/>
          </a:xfrm>
          <a:prstGeom prst="rect">
            <a:avLst/>
          </a:prstGeom>
          <a:noFill/>
        </p:spPr>
        <p:txBody>
          <a:bodyPr wrap="square" rtlCol="0">
            <a:spAutoFit/>
          </a:bodyPr>
          <a:lstStyle/>
          <a:p>
            <a:r>
              <a:rPr lang="en-GB" sz="4800" b="1">
                <a:solidFill>
                  <a:schemeClr val="bg1"/>
                </a:solidFill>
                <a:latin typeface="Arial" panose="020B0604020202020204" pitchFamily="34" charset="0"/>
                <a:cs typeface="Arial" panose="020B0604020202020204" pitchFamily="34" charset="0"/>
              </a:rPr>
              <a:t>Background</a:t>
            </a:r>
          </a:p>
        </p:txBody>
      </p:sp>
      <p:sp>
        <p:nvSpPr>
          <p:cNvPr id="4" name="TextBox 3">
            <a:extLst>
              <a:ext uri="{FF2B5EF4-FFF2-40B4-BE49-F238E27FC236}">
                <a16:creationId xmlns:a16="http://schemas.microsoft.com/office/drawing/2014/main" id="{B5C1E50B-7953-1478-057E-973E8CF80681}"/>
              </a:ext>
            </a:extLst>
          </p:cNvPr>
          <p:cNvSpPr txBox="1"/>
          <p:nvPr/>
        </p:nvSpPr>
        <p:spPr>
          <a:xfrm>
            <a:off x="294752" y="1718131"/>
            <a:ext cx="11481612" cy="5139869"/>
          </a:xfrm>
          <a:prstGeom prst="rect">
            <a:avLst/>
          </a:prstGeom>
          <a:noFill/>
        </p:spPr>
        <p:txBody>
          <a:bodyPr wrap="square" lIns="91440" tIns="45720" rIns="91440" bIns="45720" rtlCol="0" anchor="t">
            <a:spAutoFit/>
          </a:bodyPr>
          <a:lstStyle/>
          <a:p>
            <a:pPr marL="342900" indent="-342900" algn="l">
              <a:buFont typeface="Arial" panose="020B0604020202020204" pitchFamily="34" charset="0"/>
              <a:buChar char="•"/>
            </a:pPr>
            <a:r>
              <a:rPr lang="en-GB" sz="2200" b="0" i="0">
                <a:solidFill>
                  <a:srgbClr val="000000"/>
                </a:solidFill>
                <a:effectLst/>
                <a:latin typeface="Segoe UI" panose="020B0502040204020203" pitchFamily="34" charset="0"/>
              </a:rPr>
              <a:t>Somerset last conducted a Care Provider Survey during the pandemic in June 2021 when the system was working very hard to support providers through Covid-19, seeking to understand how supported providers had felt and what more assistance was needed.  </a:t>
            </a:r>
          </a:p>
          <a:p>
            <a:pPr marL="342900" indent="-342900" algn="l">
              <a:buFont typeface="Arial" panose="020B0604020202020204" pitchFamily="34" charset="0"/>
              <a:buChar char="•"/>
            </a:pPr>
            <a:endParaRPr lang="en-GB" sz="1000" b="0" i="0">
              <a:solidFill>
                <a:srgbClr val="000000"/>
              </a:solidFill>
              <a:effectLst/>
              <a:latin typeface="Segoe UI" panose="020B0502040204020203" pitchFamily="34" charset="0"/>
            </a:endParaRPr>
          </a:p>
          <a:p>
            <a:pPr marL="342900" indent="-342900" algn="l">
              <a:buFont typeface="Arial" panose="020B0604020202020204" pitchFamily="34" charset="0"/>
              <a:buChar char="•"/>
            </a:pPr>
            <a:r>
              <a:rPr lang="en-GB" sz="2200" b="0" i="0">
                <a:solidFill>
                  <a:srgbClr val="000000"/>
                </a:solidFill>
                <a:effectLst/>
                <a:latin typeface="Segoe UI"/>
                <a:cs typeface="Segoe UI"/>
              </a:rPr>
              <a:t>At this time, 88% of survey respondents reported feeling well or very well supported by the Somerset health and care system.  A number of 'asks' were made to continue to progress certain areas in partnership.  These included: fair rates of pay; more work to support care sector recruitment/retention/training; recognising care providers as equal partners that are part of the solution to shared challenges; more investment in communities and micro-provision; and continued communication, collaboration, support and engagement with a 'one stop shop' website.</a:t>
            </a:r>
          </a:p>
          <a:p>
            <a:pPr marL="342900" indent="-342900" algn="l">
              <a:buFont typeface="Arial" panose="020B0604020202020204" pitchFamily="34" charset="0"/>
              <a:buChar char="•"/>
            </a:pPr>
            <a:endParaRPr lang="en-GB" sz="1000">
              <a:solidFill>
                <a:srgbClr val="000000"/>
              </a:solidFill>
              <a:latin typeface="Segoe UI" panose="020B0502040204020203" pitchFamily="34" charset="0"/>
            </a:endParaRPr>
          </a:p>
          <a:p>
            <a:pPr marL="342900" indent="-342900" algn="l">
              <a:buFont typeface="Arial" panose="020B0604020202020204" pitchFamily="34" charset="0"/>
              <a:buChar char="•"/>
            </a:pPr>
            <a:r>
              <a:rPr lang="en-GB" sz="2200" b="0" i="0">
                <a:solidFill>
                  <a:srgbClr val="000000"/>
                </a:solidFill>
                <a:effectLst/>
                <a:latin typeface="Segoe UI"/>
                <a:cs typeface="Segoe UI"/>
              </a:rPr>
              <a:t>In response, a range of work was undertaken which included the development of a provider engagement website, continued weekly provider briefings (newsletters), the re-launching of monthly Learning Engagement Meetings, investment in Proud to Care Somerset and recruitment campaigns</a:t>
            </a:r>
            <a:r>
              <a:rPr lang="en-GB" sz="2200">
                <a:solidFill>
                  <a:srgbClr val="000000"/>
                </a:solidFill>
                <a:latin typeface="Segoe UI"/>
                <a:cs typeface="Segoe UI"/>
              </a:rPr>
              <a:t>,</a:t>
            </a:r>
            <a:r>
              <a:rPr lang="en-GB" sz="2200" b="0" i="0">
                <a:solidFill>
                  <a:srgbClr val="000000"/>
                </a:solidFill>
                <a:effectLst/>
                <a:latin typeface="Segoe UI"/>
                <a:cs typeface="Segoe UI"/>
              </a:rPr>
              <a:t> and more.</a:t>
            </a:r>
            <a:endParaRPr lang="en-GB" sz="2200" b="1">
              <a:latin typeface="Segoe UI"/>
              <a:cs typeface="Segoe UI"/>
            </a:endParaRPr>
          </a:p>
        </p:txBody>
      </p:sp>
    </p:spTree>
    <p:extLst>
      <p:ext uri="{BB962C8B-B14F-4D97-AF65-F5344CB8AC3E}">
        <p14:creationId xmlns:p14="http://schemas.microsoft.com/office/powerpoint/2010/main" val="290515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6FF42-D4A1-E945-2D44-13268B66ABEA}"/>
              </a:ext>
            </a:extLst>
          </p:cNvPr>
          <p:cNvSpPr txBox="1"/>
          <p:nvPr/>
        </p:nvSpPr>
        <p:spPr>
          <a:xfrm>
            <a:off x="578771" y="540703"/>
            <a:ext cx="6457950" cy="830997"/>
          </a:xfrm>
          <a:prstGeom prst="rect">
            <a:avLst/>
          </a:prstGeom>
          <a:noFill/>
        </p:spPr>
        <p:txBody>
          <a:bodyPr wrap="square" rtlCol="0">
            <a:spAutoFit/>
          </a:bodyPr>
          <a:lstStyle/>
          <a:p>
            <a:r>
              <a:rPr lang="en-GB" sz="4800" b="1">
                <a:solidFill>
                  <a:schemeClr val="bg1"/>
                </a:solidFill>
                <a:latin typeface="Arial" panose="020B0604020202020204" pitchFamily="34" charset="0"/>
                <a:cs typeface="Arial" panose="020B0604020202020204" pitchFamily="34" charset="0"/>
              </a:rPr>
              <a:t>Background</a:t>
            </a:r>
          </a:p>
        </p:txBody>
      </p:sp>
      <p:sp>
        <p:nvSpPr>
          <p:cNvPr id="4" name="TextBox 3">
            <a:extLst>
              <a:ext uri="{FF2B5EF4-FFF2-40B4-BE49-F238E27FC236}">
                <a16:creationId xmlns:a16="http://schemas.microsoft.com/office/drawing/2014/main" id="{B5C1E50B-7953-1478-057E-973E8CF80681}"/>
              </a:ext>
            </a:extLst>
          </p:cNvPr>
          <p:cNvSpPr txBox="1"/>
          <p:nvPr/>
        </p:nvSpPr>
        <p:spPr>
          <a:xfrm>
            <a:off x="301679" y="1815112"/>
            <a:ext cx="11481612" cy="347787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200" b="0" i="0">
                <a:solidFill>
                  <a:srgbClr val="000000"/>
                </a:solidFill>
                <a:effectLst/>
                <a:latin typeface="Segoe UI"/>
                <a:cs typeface="Segoe UI"/>
              </a:rPr>
              <a:t>We were </a:t>
            </a:r>
            <a:r>
              <a:rPr lang="en-GB" sz="2200">
                <a:solidFill>
                  <a:srgbClr val="000000"/>
                </a:solidFill>
                <a:latin typeface="Segoe UI"/>
                <a:cs typeface="Segoe UI"/>
              </a:rPr>
              <a:t>very keen </a:t>
            </a:r>
            <a:r>
              <a:rPr lang="en-GB" sz="2200" b="0" i="0">
                <a:solidFill>
                  <a:srgbClr val="000000"/>
                </a:solidFill>
                <a:effectLst/>
                <a:latin typeface="Segoe UI"/>
                <a:cs typeface="Segoe UI"/>
              </a:rPr>
              <a:t>to hear again from our care provider colleagues as part of work planned to review the local Health (NHS Somerset) and Social Care (Somerset Council) system's existing support offer and ensure it meets wants and needs wherever possible.</a:t>
            </a:r>
            <a:r>
              <a:rPr lang="en-GB" sz="2200">
                <a:solidFill>
                  <a:srgbClr val="000000"/>
                </a:solidFill>
                <a:latin typeface="Segoe UI"/>
                <a:cs typeface="Segoe UI"/>
              </a:rPr>
              <a:t>  </a:t>
            </a:r>
            <a:endParaRPr lang="en-GB" sz="2200" b="0" i="0">
              <a:solidFill>
                <a:srgbClr val="000000"/>
              </a:solidFill>
              <a:effectLst/>
              <a:latin typeface="Segoe UI" panose="020B0502040204020203" pitchFamily="34" charset="0"/>
            </a:endParaRPr>
          </a:p>
          <a:p>
            <a:pPr marL="342900" indent="-342900" algn="l">
              <a:buFont typeface="Arial" panose="020B0604020202020204" pitchFamily="34" charset="0"/>
              <a:buChar char="•"/>
            </a:pPr>
            <a:endParaRPr lang="en-GB" sz="2200">
              <a:solidFill>
                <a:srgbClr val="000000"/>
              </a:solidFill>
              <a:latin typeface="Segoe UI" panose="020B0502040204020203" pitchFamily="34" charset="0"/>
            </a:endParaRPr>
          </a:p>
          <a:p>
            <a:pPr marL="342900" indent="-342900">
              <a:buFont typeface="Arial" panose="020B0604020202020204" pitchFamily="34" charset="0"/>
              <a:buChar char="•"/>
            </a:pPr>
            <a:r>
              <a:rPr lang="en-GB" sz="2200" b="0" i="0">
                <a:solidFill>
                  <a:srgbClr val="000000"/>
                </a:solidFill>
                <a:effectLst/>
                <a:latin typeface="Segoe UI"/>
                <a:cs typeface="Segoe UI"/>
              </a:rPr>
              <a:t>The feedback helps the system to monitor partnership working, govern local performance, and </a:t>
            </a:r>
            <a:r>
              <a:rPr lang="en-GB" sz="2200">
                <a:solidFill>
                  <a:srgbClr val="000000"/>
                </a:solidFill>
                <a:latin typeface="Segoe UI"/>
                <a:cs typeface="Segoe UI"/>
              </a:rPr>
              <a:t>also provides</a:t>
            </a:r>
            <a:r>
              <a:rPr lang="en-GB" sz="2200" b="0" i="0">
                <a:solidFill>
                  <a:srgbClr val="000000"/>
                </a:solidFill>
                <a:effectLst/>
                <a:latin typeface="Segoe UI"/>
                <a:cs typeface="Segoe UI"/>
              </a:rPr>
              <a:t> invaluable </a:t>
            </a:r>
            <a:r>
              <a:rPr lang="en-GB" sz="2200">
                <a:solidFill>
                  <a:srgbClr val="000000"/>
                </a:solidFill>
                <a:latin typeface="Segoe UI"/>
                <a:cs typeface="Segoe UI"/>
              </a:rPr>
              <a:t>feedback evidence</a:t>
            </a:r>
            <a:r>
              <a:rPr lang="en-GB" sz="2200" b="0" i="0">
                <a:solidFill>
                  <a:srgbClr val="000000"/>
                </a:solidFill>
                <a:effectLst/>
                <a:latin typeface="Segoe UI"/>
                <a:cs typeface="Segoe UI"/>
              </a:rPr>
              <a:t> for a range of activity.</a:t>
            </a:r>
          </a:p>
          <a:p>
            <a:pPr marL="342900" indent="-342900" algn="l">
              <a:buFont typeface="Arial" panose="020B0604020202020204" pitchFamily="34" charset="0"/>
              <a:buChar char="•"/>
            </a:pPr>
            <a:endParaRPr lang="en-GB" sz="2200">
              <a:solidFill>
                <a:srgbClr val="000000"/>
              </a:solidFill>
              <a:latin typeface="Segoe UI" panose="020B0502040204020203" pitchFamily="34" charset="0"/>
              <a:cs typeface="Arial" panose="020B0604020202020204" pitchFamily="34" charset="0"/>
            </a:endParaRPr>
          </a:p>
          <a:p>
            <a:pPr marL="342900" indent="-342900">
              <a:buFont typeface="Arial" panose="020B0604020202020204" pitchFamily="34" charset="0"/>
              <a:buChar char="•"/>
            </a:pPr>
            <a:r>
              <a:rPr lang="en-GB" sz="2200">
                <a:solidFill>
                  <a:srgbClr val="000000"/>
                </a:solidFill>
                <a:latin typeface="Segoe UI"/>
                <a:cs typeface="Arial"/>
              </a:rPr>
              <a:t>The survey ran throughout May 2023, and was actively promoted via a range of communication channels including the Council’s weekly care provider briefings, through Learning Engagement Meetings, and via the Registered Care Providers Association.</a:t>
            </a:r>
            <a:endParaRPr lang="en-GB" sz="2200">
              <a:latin typeface="Segoe UI"/>
              <a:cs typeface="Arial"/>
            </a:endParaRPr>
          </a:p>
        </p:txBody>
      </p:sp>
    </p:spTree>
    <p:extLst>
      <p:ext uri="{BB962C8B-B14F-4D97-AF65-F5344CB8AC3E}">
        <p14:creationId xmlns:p14="http://schemas.microsoft.com/office/powerpoint/2010/main" val="190177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6457950" cy="830997"/>
          </a:xfrm>
          <a:prstGeom prst="rect">
            <a:avLst/>
          </a:prstGeom>
          <a:noFill/>
        </p:spPr>
        <p:txBody>
          <a:bodyPr wrap="square" rtlCol="0">
            <a:spAutoFit/>
          </a:bodyPr>
          <a:lstStyle/>
          <a:p>
            <a:r>
              <a:rPr lang="en-GB" sz="4800" b="1">
                <a:solidFill>
                  <a:srgbClr val="006072"/>
                </a:solidFill>
                <a:latin typeface="Arial" panose="020B0604020202020204" pitchFamily="34" charset="0"/>
                <a:cs typeface="Arial" panose="020B0604020202020204" pitchFamily="34" charset="0"/>
              </a:rPr>
              <a:t>Response rate </a:t>
            </a:r>
          </a:p>
        </p:txBody>
      </p:sp>
      <p:sp>
        <p:nvSpPr>
          <p:cNvPr id="6" name="TextBox 5">
            <a:extLst>
              <a:ext uri="{FF2B5EF4-FFF2-40B4-BE49-F238E27FC236}">
                <a16:creationId xmlns:a16="http://schemas.microsoft.com/office/drawing/2014/main" id="{35B0AE0E-42A9-8297-B34F-43E7DD805307}"/>
              </a:ext>
            </a:extLst>
          </p:cNvPr>
          <p:cNvSpPr txBox="1"/>
          <p:nvPr/>
        </p:nvSpPr>
        <p:spPr>
          <a:xfrm>
            <a:off x="761651" y="1360745"/>
            <a:ext cx="11167113" cy="954107"/>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This year, we received 52 survey responses from Somerset adult social care providers, across a range of services and settings:</a:t>
            </a:r>
          </a:p>
        </p:txBody>
      </p:sp>
      <p:pic>
        <p:nvPicPr>
          <p:cNvPr id="10" name="Picture 9">
            <a:extLst>
              <a:ext uri="{FF2B5EF4-FFF2-40B4-BE49-F238E27FC236}">
                <a16:creationId xmlns:a16="http://schemas.microsoft.com/office/drawing/2014/main" id="{F2F4D7CF-5971-1AD2-33C6-7231FED1B037}"/>
              </a:ext>
            </a:extLst>
          </p:cNvPr>
          <p:cNvPicPr>
            <a:picLocks noChangeAspect="1"/>
          </p:cNvPicPr>
          <p:nvPr/>
        </p:nvPicPr>
        <p:blipFill>
          <a:blip r:embed="rId2"/>
          <a:stretch>
            <a:fillRect/>
          </a:stretch>
        </p:blipFill>
        <p:spPr>
          <a:xfrm>
            <a:off x="761651" y="2418421"/>
            <a:ext cx="8820852" cy="3716270"/>
          </a:xfrm>
          <a:prstGeom prst="rect">
            <a:avLst/>
          </a:prstGeom>
        </p:spPr>
      </p:pic>
    </p:spTree>
    <p:extLst>
      <p:ext uri="{BB962C8B-B14F-4D97-AF65-F5344CB8AC3E}">
        <p14:creationId xmlns:p14="http://schemas.microsoft.com/office/powerpoint/2010/main" val="248446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47705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Q6. What does your business/organisation need most currently?</a:t>
            </a:r>
          </a:p>
        </p:txBody>
      </p:sp>
      <p:sp>
        <p:nvSpPr>
          <p:cNvPr id="5" name="TextBox 4">
            <a:extLst>
              <a:ext uri="{FF2B5EF4-FFF2-40B4-BE49-F238E27FC236}">
                <a16:creationId xmlns:a16="http://schemas.microsoft.com/office/drawing/2014/main" id="{47964A66-D597-B5ED-E141-C9472A0C8D69}"/>
              </a:ext>
            </a:extLst>
          </p:cNvPr>
          <p:cNvSpPr txBox="1"/>
          <p:nvPr/>
        </p:nvSpPr>
        <p:spPr>
          <a:xfrm>
            <a:off x="203712" y="1266613"/>
            <a:ext cx="11669633" cy="4478149"/>
          </a:xfrm>
          <a:prstGeom prst="rect">
            <a:avLst/>
          </a:prstGeom>
          <a:noFill/>
        </p:spPr>
        <p:txBody>
          <a:bodyPr wrap="square" rtlCol="0">
            <a:spAutoFit/>
          </a:bodyPr>
          <a:lstStyle/>
          <a:p>
            <a:r>
              <a:rPr lang="en-GB" sz="2000" b="1" i="1">
                <a:latin typeface="Arial" panose="020B0604020202020204" pitchFamily="34" charset="0"/>
                <a:cs typeface="Arial" panose="020B0604020202020204" pitchFamily="34" charset="0"/>
              </a:rPr>
              <a:t>Example comments:</a:t>
            </a:r>
          </a:p>
          <a:p>
            <a:endParaRPr lang="en-GB" sz="5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Recruitment of permanent staff.  Volunteers to support in the home. </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I think a training directory of places that care homes can access training providers would be useful. Manual Handling , train the trainers , first aid and fire training etc. It is often hard to find training providers especially for us smaller independent homes.</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More realistic funding.  </a:t>
            </a:r>
            <a:r>
              <a:rPr lang="en-GB" sz="2000" i="1" err="1">
                <a:latin typeface="Arial" panose="020B0604020202020204" pitchFamily="34" charset="0"/>
                <a:cs typeface="Arial" panose="020B0604020202020204" pitchFamily="34" charset="0"/>
              </a:rPr>
              <a:t>FCoC</a:t>
            </a:r>
            <a:r>
              <a:rPr lang="en-GB" sz="2000" i="1">
                <a:latin typeface="Arial" panose="020B0604020202020204" pitchFamily="34" charset="0"/>
                <a:cs typeface="Arial" panose="020B0604020202020204" pitchFamily="34" charset="0"/>
              </a:rPr>
              <a:t> exercise showed care costs of over £900 per week before a year of inflation at over 10%.  Whilst fee increases have been welcome they are still 2 years behind i.e. £1000pw from 2025 is where we need to be now! </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Better rates for ASC funded people.</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Recognition for staff including staff terms and conditions equal to NHS staff </a:t>
            </a:r>
            <a:r>
              <a:rPr lang="en-GB" sz="2000" i="1" err="1">
                <a:latin typeface="Arial" panose="020B0604020202020204" pitchFamily="34" charset="0"/>
                <a:cs typeface="Arial" panose="020B0604020202020204" pitchFamily="34" charset="0"/>
              </a:rPr>
              <a:t>eg</a:t>
            </a:r>
            <a:r>
              <a:rPr lang="en-GB" sz="2000" i="1">
                <a:latin typeface="Arial" panose="020B0604020202020204" pitchFamily="34" charset="0"/>
                <a:cs typeface="Arial" panose="020B0604020202020204" pitchFamily="34" charset="0"/>
              </a:rPr>
              <a:t> pensions and sick pay, access to NHS learning and libraries to study. Being treated as a equal not being told to or done to by NHS colleagues who have never worked in a care home service</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Enhanced rates of pay including travel allowances for remoter clients</a:t>
            </a:r>
          </a:p>
          <a:p>
            <a:pPr marL="342900" indent="-342900">
              <a:buFont typeface="Arial" panose="020B0604020202020204" pitchFamily="34" charset="0"/>
              <a:buChar char="•"/>
            </a:pPr>
            <a:r>
              <a:rPr lang="en-GB" sz="2000" i="1">
                <a:latin typeface="Arial" panose="020B0604020202020204" pitchFamily="34" charset="0"/>
                <a:cs typeface="Arial" panose="020B0604020202020204" pitchFamily="34" charset="0"/>
              </a:rPr>
              <a:t>Referrals. Bed vacancies </a:t>
            </a:r>
          </a:p>
        </p:txBody>
      </p:sp>
    </p:spTree>
    <p:extLst>
      <p:ext uri="{BB962C8B-B14F-4D97-AF65-F5344CB8AC3E}">
        <p14:creationId xmlns:p14="http://schemas.microsoft.com/office/powerpoint/2010/main" val="241549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86177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Q1. How supported do you feel by the Somerset health &amp; care system?</a:t>
            </a:r>
          </a:p>
        </p:txBody>
      </p:sp>
      <p:sp>
        <p:nvSpPr>
          <p:cNvPr id="6" name="TextBox 5">
            <a:extLst>
              <a:ext uri="{FF2B5EF4-FFF2-40B4-BE49-F238E27FC236}">
                <a16:creationId xmlns:a16="http://schemas.microsoft.com/office/drawing/2014/main" id="{35B0AE0E-42A9-8297-B34F-43E7DD805307}"/>
              </a:ext>
            </a:extLst>
          </p:cNvPr>
          <p:cNvSpPr txBox="1"/>
          <p:nvPr/>
        </p:nvSpPr>
        <p:spPr>
          <a:xfrm>
            <a:off x="761650" y="1278205"/>
            <a:ext cx="11236385" cy="1015663"/>
          </a:xfrm>
          <a:prstGeom prst="rect">
            <a:avLst/>
          </a:prstGeom>
          <a:noFill/>
        </p:spPr>
        <p:txBody>
          <a:bodyPr wrap="square" rtlCol="0">
            <a:spAutoFit/>
          </a:bodyPr>
          <a:lstStyle/>
          <a:p>
            <a:r>
              <a:rPr lang="en-GB" sz="2000">
                <a:latin typeface="Calibri  "/>
                <a:cs typeface="Arial" panose="020B0604020202020204" pitchFamily="34" charset="0"/>
              </a:rPr>
              <a:t>Overall, 73% of survey respondents reported they feel well (42%) or very well (31%) supported by local health and social care colleagues and services in Somerset.  This was especially the case for domiciliary/home care providers who made up 37% (14) of this cohort.  </a:t>
            </a:r>
            <a:r>
              <a:rPr lang="en-GB" sz="2000" b="1" i="1">
                <a:latin typeface="Calibri  "/>
                <a:cs typeface="Arial" panose="020B0604020202020204" pitchFamily="34" charset="0"/>
              </a:rPr>
              <a:t>This is down on 2021 results (88%)</a:t>
            </a:r>
            <a:endParaRPr lang="en-GB" sz="2000" b="1">
              <a:latin typeface="Calibri  "/>
              <a:cs typeface="Arial" panose="020B0604020202020204" pitchFamily="34" charset="0"/>
            </a:endParaRPr>
          </a:p>
        </p:txBody>
      </p:sp>
      <p:pic>
        <p:nvPicPr>
          <p:cNvPr id="3" name="Picture 2">
            <a:extLst>
              <a:ext uri="{FF2B5EF4-FFF2-40B4-BE49-F238E27FC236}">
                <a16:creationId xmlns:a16="http://schemas.microsoft.com/office/drawing/2014/main" id="{71397E58-9135-98CA-D306-2FE8E50E02BB}"/>
              </a:ext>
            </a:extLst>
          </p:cNvPr>
          <p:cNvPicPr>
            <a:picLocks noChangeAspect="1"/>
          </p:cNvPicPr>
          <p:nvPr/>
        </p:nvPicPr>
        <p:blipFill>
          <a:blip r:embed="rId2"/>
          <a:stretch>
            <a:fillRect/>
          </a:stretch>
        </p:blipFill>
        <p:spPr>
          <a:xfrm>
            <a:off x="761652" y="2201578"/>
            <a:ext cx="9192840" cy="2733283"/>
          </a:xfrm>
          <a:prstGeom prst="rect">
            <a:avLst/>
          </a:prstGeom>
        </p:spPr>
      </p:pic>
      <p:sp>
        <p:nvSpPr>
          <p:cNvPr id="5" name="TextBox 4">
            <a:extLst>
              <a:ext uri="{FF2B5EF4-FFF2-40B4-BE49-F238E27FC236}">
                <a16:creationId xmlns:a16="http://schemas.microsoft.com/office/drawing/2014/main" id="{D91B6DCB-B6E8-E835-9D52-14FC5A3801A4}"/>
              </a:ext>
            </a:extLst>
          </p:cNvPr>
          <p:cNvSpPr txBox="1"/>
          <p:nvPr/>
        </p:nvSpPr>
        <p:spPr>
          <a:xfrm>
            <a:off x="685450" y="4786174"/>
            <a:ext cx="11236385" cy="2092881"/>
          </a:xfrm>
          <a:prstGeom prst="rect">
            <a:avLst/>
          </a:prstGeom>
          <a:noFill/>
        </p:spPr>
        <p:txBody>
          <a:bodyPr wrap="square" lIns="91440" tIns="45720" rIns="91440" bIns="45720" rtlCol="0" anchor="t">
            <a:spAutoFit/>
          </a:bodyPr>
          <a:lstStyle/>
          <a:p>
            <a:r>
              <a:rPr lang="en-GB" sz="2000" dirty="0"/>
              <a:t>The main feedback amongst less satisfied providers indicated frustrations with having available bedded capacity but not being utilised, unrealistic fee levels, as well as poor response times from GPs, 111 and 999, or a lack of understanding by health colleagues of the Mental Capacity Act.</a:t>
            </a:r>
          </a:p>
          <a:p>
            <a:endParaRPr lang="en-GB" sz="1000"/>
          </a:p>
          <a:p>
            <a:r>
              <a:rPr lang="en-GB" sz="2000" dirty="0"/>
              <a:t>Two thirds of the 6 providers reporting feeling ‘very poorly supported’ were Nursing Homes in Somerset.</a:t>
            </a:r>
            <a:endParaRPr lang="en-GB" sz="2000" dirty="0">
              <a:ea typeface="Calibri"/>
              <a:cs typeface="Calibri"/>
            </a:endParaRPr>
          </a:p>
          <a:p>
            <a:endParaRPr lang="en-GB" sz="2000"/>
          </a:p>
          <a:p>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04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86177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Q2. What works well in relation to the support provided by the wider local health and care system?</a:t>
            </a:r>
          </a:p>
        </p:txBody>
      </p:sp>
      <p:sp>
        <p:nvSpPr>
          <p:cNvPr id="6" name="TextBox 5">
            <a:extLst>
              <a:ext uri="{FF2B5EF4-FFF2-40B4-BE49-F238E27FC236}">
                <a16:creationId xmlns:a16="http://schemas.microsoft.com/office/drawing/2014/main" id="{35B0AE0E-42A9-8297-B34F-43E7DD805307}"/>
              </a:ext>
            </a:extLst>
          </p:cNvPr>
          <p:cNvSpPr txBox="1"/>
          <p:nvPr/>
        </p:nvSpPr>
        <p:spPr>
          <a:xfrm>
            <a:off x="761651" y="1364102"/>
            <a:ext cx="5181949" cy="4478149"/>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Most commonly referenced feedback about what works well in Somerset centred on:</a:t>
            </a:r>
          </a:p>
          <a:p>
            <a:endParaRPr lang="en-GB" sz="1500">
              <a:latin typeface="Arial" panose="020B0604020202020204" pitchFamily="34" charset="0"/>
              <a:cs typeface="Arial" panose="020B0604020202020204" pitchFamily="34" charset="0"/>
            </a:endParaRPr>
          </a:p>
          <a:p>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Good communication and engagement opportunities across the sector, including webinars, briefings, co-production</a:t>
            </a:r>
          </a:p>
          <a:p>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Positive working relationships </a:t>
            </a: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Having help, support and advice available when needed </a:t>
            </a: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The work of the LARCH team and Primary Care Networks (PCNs)</a:t>
            </a: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The support and approach of the Sourcing Care team</a:t>
            </a:r>
          </a:p>
        </p:txBody>
      </p:sp>
      <p:pic>
        <p:nvPicPr>
          <p:cNvPr id="7" name="Picture 6">
            <a:extLst>
              <a:ext uri="{FF2B5EF4-FFF2-40B4-BE49-F238E27FC236}">
                <a16:creationId xmlns:a16="http://schemas.microsoft.com/office/drawing/2014/main" id="{FC5E5168-DDBD-1E13-4CCA-3998DE6A72FA}"/>
              </a:ext>
            </a:extLst>
          </p:cNvPr>
          <p:cNvPicPr>
            <a:picLocks noChangeAspect="1"/>
          </p:cNvPicPr>
          <p:nvPr/>
        </p:nvPicPr>
        <p:blipFill>
          <a:blip r:embed="rId2"/>
          <a:stretch>
            <a:fillRect/>
          </a:stretch>
        </p:blipFill>
        <p:spPr>
          <a:xfrm>
            <a:off x="5694218" y="1735708"/>
            <a:ext cx="6435628" cy="4250532"/>
          </a:xfrm>
          <a:prstGeom prst="rect">
            <a:avLst/>
          </a:prstGeom>
        </p:spPr>
      </p:pic>
    </p:spTree>
    <p:extLst>
      <p:ext uri="{BB962C8B-B14F-4D97-AF65-F5344CB8AC3E}">
        <p14:creationId xmlns:p14="http://schemas.microsoft.com/office/powerpoint/2010/main" val="316994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86177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Q2. What works well in relation to the support provided by the wider local health and care system?</a:t>
            </a:r>
          </a:p>
        </p:txBody>
      </p:sp>
      <p:sp>
        <p:nvSpPr>
          <p:cNvPr id="6" name="TextBox 5">
            <a:extLst>
              <a:ext uri="{FF2B5EF4-FFF2-40B4-BE49-F238E27FC236}">
                <a16:creationId xmlns:a16="http://schemas.microsoft.com/office/drawing/2014/main" id="{35B0AE0E-42A9-8297-B34F-43E7DD805307}"/>
              </a:ext>
            </a:extLst>
          </p:cNvPr>
          <p:cNvSpPr txBox="1"/>
          <p:nvPr/>
        </p:nvSpPr>
        <p:spPr>
          <a:xfrm>
            <a:off x="203712" y="1266613"/>
            <a:ext cx="11988288" cy="4785926"/>
          </a:xfrm>
          <a:prstGeom prst="rect">
            <a:avLst/>
          </a:prstGeom>
          <a:noFill/>
        </p:spPr>
        <p:txBody>
          <a:bodyPr wrap="square" lIns="91440" tIns="45720" rIns="91440" bIns="45720" rtlCol="0" anchor="t">
            <a:spAutoFit/>
          </a:bodyPr>
          <a:lstStyle/>
          <a:p>
            <a:r>
              <a:rPr lang="en-GB" sz="2000" b="1" i="1">
                <a:latin typeface="Arial" panose="020B0604020202020204" pitchFamily="34" charset="0"/>
                <a:cs typeface="Arial" panose="020B0604020202020204" pitchFamily="34" charset="0"/>
              </a:rPr>
              <a:t>Example comments:</a:t>
            </a:r>
          </a:p>
          <a:p>
            <a:endParaRPr lang="en-GB" sz="5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1">
                <a:latin typeface="Arial"/>
                <a:cs typeface="Arial"/>
              </a:rPr>
              <a:t>Somerset Council is always updating us and are there if you need support</a:t>
            </a:r>
          </a:p>
          <a:p>
            <a:endParaRPr lang="en-GB" sz="5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1">
                <a:latin typeface="Arial"/>
                <a:cs typeface="Arial"/>
              </a:rPr>
              <a:t>The care co-ordinators are brilliant and we really appreciate that they are there for when we need them and that they will help us solve any issues that arise. They keep in good contact and come to visit and sit down for a chat and always ask if there is anything we need and take action to help if we do need anything</a:t>
            </a:r>
          </a:p>
          <a:p>
            <a:pPr marL="171450" indent="-171450">
              <a:buFont typeface="Arial" panose="020B0604020202020204" pitchFamily="34" charset="0"/>
              <a:buChar char="•"/>
            </a:pPr>
            <a:endParaRPr lang="en-GB" sz="5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1">
                <a:latin typeface="Arial"/>
                <a:cs typeface="Arial"/>
              </a:rPr>
              <a:t>The PCN teams are helpful with regards to feeding things back to GP practices.  During Covid we had useful support from LARCH.  LARCH are now less proactive but I am sure that if we reached out to them they would prove a useful resource</a:t>
            </a:r>
          </a:p>
          <a:p>
            <a:pPr marL="171450" indent="-171450">
              <a:buFont typeface="Arial" panose="020B0604020202020204" pitchFamily="34" charset="0"/>
              <a:buChar char="•"/>
            </a:pPr>
            <a:endParaRPr lang="en-GB" sz="5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1">
                <a:latin typeface="Arial"/>
                <a:cs typeface="Arial"/>
              </a:rPr>
              <a:t>Establishing a good working relationship is important and to be able to trust the systems in place. Our relationship with Sourcing Care and the Quality Assurance team are excellent.</a:t>
            </a:r>
          </a:p>
          <a:p>
            <a:pPr marL="171450" indent="-171450">
              <a:buFont typeface="Arial" panose="020B0604020202020204" pitchFamily="34" charset="0"/>
              <a:buChar char="•"/>
            </a:pPr>
            <a:endParaRPr lang="en-GB" sz="5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1">
                <a:latin typeface="Arial"/>
                <a:cs typeface="Arial"/>
              </a:rPr>
              <a:t>The local health and care system shows a fair understanding of the issues, costs and barriers to providing a compliant and regulated service. From talking to other providers in different localities we feel Somerset offers better support than many others</a:t>
            </a:r>
          </a:p>
        </p:txBody>
      </p:sp>
    </p:spTree>
    <p:extLst>
      <p:ext uri="{BB962C8B-B14F-4D97-AF65-F5344CB8AC3E}">
        <p14:creationId xmlns:p14="http://schemas.microsoft.com/office/powerpoint/2010/main" val="230217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668698" cy="861774"/>
          </a:xfrm>
          <a:prstGeom prst="rect">
            <a:avLst/>
          </a:prstGeom>
          <a:noFill/>
        </p:spPr>
        <p:txBody>
          <a:bodyPr wrap="square" rtlCol="0">
            <a:spAutoFit/>
          </a:bodyPr>
          <a:lstStyle/>
          <a:p>
            <a:r>
              <a:rPr lang="en-GB" sz="2500" b="1">
                <a:solidFill>
                  <a:srgbClr val="006072"/>
                </a:solidFill>
                <a:latin typeface="Arial" panose="020B0604020202020204" pitchFamily="34" charset="0"/>
                <a:cs typeface="Arial" panose="020B0604020202020204" pitchFamily="34" charset="0"/>
              </a:rPr>
              <a:t>Q3. What could be better in terms of the support provided by the local health and care system in Somerset?</a:t>
            </a:r>
          </a:p>
        </p:txBody>
      </p:sp>
      <p:sp>
        <p:nvSpPr>
          <p:cNvPr id="6" name="TextBox 5">
            <a:extLst>
              <a:ext uri="{FF2B5EF4-FFF2-40B4-BE49-F238E27FC236}">
                <a16:creationId xmlns:a16="http://schemas.microsoft.com/office/drawing/2014/main" id="{35B0AE0E-42A9-8297-B34F-43E7DD805307}"/>
              </a:ext>
            </a:extLst>
          </p:cNvPr>
          <p:cNvSpPr txBox="1"/>
          <p:nvPr/>
        </p:nvSpPr>
        <p:spPr>
          <a:xfrm>
            <a:off x="761651" y="1468011"/>
            <a:ext cx="4309113" cy="4632037"/>
          </a:xfrm>
          <a:prstGeom prst="rect">
            <a:avLst/>
          </a:prstGeom>
          <a:noFill/>
        </p:spPr>
        <p:txBody>
          <a:bodyPr wrap="square" lIns="91440" tIns="45720" rIns="91440" bIns="45720" rtlCol="0" anchor="t">
            <a:spAutoFit/>
          </a:bodyPr>
          <a:lstStyle/>
          <a:p>
            <a:r>
              <a:rPr lang="en-GB" sz="2000">
                <a:latin typeface="Arial"/>
                <a:cs typeface="Arial"/>
              </a:rPr>
              <a:t>Most commonly referenced feedback about what could be better in Somerset centred on:</a:t>
            </a:r>
          </a:p>
          <a:p>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a:cs typeface="Arial"/>
              </a:rPr>
              <a:t>Improving the responsiveness and accessibility, especially from Local Authority social workers </a:t>
            </a:r>
            <a:endParaRPr lang="en-GB"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a:cs typeface="Arial"/>
              </a:rPr>
              <a:t>Improving communication, especially from hospitals to support effective admission or discharge arrangements</a:t>
            </a:r>
          </a:p>
          <a:p>
            <a:pPr marL="342900" indent="-342900">
              <a:buFont typeface="Arial" panose="020B0604020202020204" pitchFamily="34" charset="0"/>
              <a:buChar char="•"/>
            </a:pPr>
            <a:endParaRPr lang="en-GB" sz="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rial"/>
                <a:cs typeface="Arial"/>
              </a:rPr>
              <a:t>Enhancing information about  access to key contacts/services and extent of support available </a:t>
            </a:r>
            <a:endParaRPr lang="en-GB" sz="20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BFD80BA-2F01-297C-37CA-7FF7D16301AF}"/>
              </a:ext>
            </a:extLst>
          </p:cNvPr>
          <p:cNvPicPr>
            <a:picLocks noChangeAspect="1"/>
          </p:cNvPicPr>
          <p:nvPr/>
        </p:nvPicPr>
        <p:blipFill>
          <a:blip r:embed="rId2"/>
          <a:stretch>
            <a:fillRect/>
          </a:stretch>
        </p:blipFill>
        <p:spPr>
          <a:xfrm>
            <a:off x="5070764" y="1746980"/>
            <a:ext cx="7121236" cy="4420077"/>
          </a:xfrm>
          <a:prstGeom prst="rect">
            <a:avLst/>
          </a:prstGeom>
        </p:spPr>
      </p:pic>
    </p:spTree>
    <p:extLst>
      <p:ext uri="{BB962C8B-B14F-4D97-AF65-F5344CB8AC3E}">
        <p14:creationId xmlns:p14="http://schemas.microsoft.com/office/powerpoint/2010/main" val="7773341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AD60087-B66A-45BA-9564-57BBE76DE550}"/>
    </a:ext>
  </a:extLst>
</a:theme>
</file>

<file path=ppt/theme/theme2.xml><?xml version="1.0" encoding="utf-8"?>
<a:theme xmlns:a="http://schemas.openxmlformats.org/drawingml/2006/main" name="1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E770111E-B486-4EAA-A02F-8D9CFC3B8542}"/>
    </a:ext>
  </a:extLst>
</a:theme>
</file>

<file path=ppt/theme/theme3.xml><?xml version="1.0" encoding="utf-8"?>
<a:theme xmlns:a="http://schemas.openxmlformats.org/drawingml/2006/main" name="4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551A0330-7290-4812-8D06-B26F8F0B52CB}"/>
    </a:ext>
  </a:extLst>
</a:theme>
</file>

<file path=ppt/theme/theme4.xml><?xml version="1.0" encoding="utf-8"?>
<a:theme xmlns:a="http://schemas.openxmlformats.org/drawingml/2006/main" name="2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2A14DADF-B0E1-4FF2-8994-A54D12217EF4}"/>
    </a:ext>
  </a:extLst>
</a:theme>
</file>

<file path=ppt/theme/theme5.xml><?xml version="1.0" encoding="utf-8"?>
<a:theme xmlns:a="http://schemas.openxmlformats.org/drawingml/2006/main" name="5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68D52F7-D42A-4A29-BBE3-C46DE7DFDC2D}"/>
    </a:ext>
  </a:extLst>
</a:theme>
</file>

<file path=ppt/theme/theme6.xml><?xml version="1.0" encoding="utf-8"?>
<a:theme xmlns:a="http://schemas.openxmlformats.org/drawingml/2006/main" name="6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F874DEDA-B431-4188-A473-41D7FB08964C}"/>
    </a:ext>
  </a:extLst>
</a:theme>
</file>

<file path=ppt/theme/theme7.xml><?xml version="1.0" encoding="utf-8"?>
<a:theme xmlns:a="http://schemas.openxmlformats.org/drawingml/2006/main" name="3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C8B98703-2C67-4DE3-AB17-AD471FE2CA4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9DD8D00848684C89A968BDFFED180E" ma:contentTypeVersion="11" ma:contentTypeDescription="Create a new document." ma:contentTypeScope="" ma:versionID="dc7f6829f159da48043219d78b6972d6">
  <xsd:schema xmlns:xsd="http://www.w3.org/2001/XMLSchema" xmlns:xs="http://www.w3.org/2001/XMLSchema" xmlns:p="http://schemas.microsoft.com/office/2006/metadata/properties" xmlns:ns2="4c518aac-93e6-459f-8eb2-a4e24ccbec12" xmlns:ns3="3e24bc36-2db9-4dd4-83ef-e2c9c598d6d6" targetNamespace="http://schemas.microsoft.com/office/2006/metadata/properties" ma:root="true" ma:fieldsID="f6ee60c038a090416a460b60ea57f180" ns2:_="" ns3:_="">
    <xsd:import namespace="4c518aac-93e6-459f-8eb2-a4e24ccbec12"/>
    <xsd:import namespace="3e24bc36-2db9-4dd4-83ef-e2c9c598d6d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18aac-93e6-459f-8eb2-a4e24ccbe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24bc36-2db9-4dd4-83ef-e2c9c598d6d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0af78cc-2973-4a23-bd92-945edf927c43}" ma:internalName="TaxCatchAll" ma:showField="CatchAllData" ma:web="3e24bc36-2db9-4dd4-83ef-e2c9c598d6d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518aac-93e6-459f-8eb2-a4e24ccbec12">
      <Terms xmlns="http://schemas.microsoft.com/office/infopath/2007/PartnerControls"/>
    </lcf76f155ced4ddcb4097134ff3c332f>
    <TaxCatchAll xmlns="3e24bc36-2db9-4dd4-83ef-e2c9c598d6d6" xsi:nil="true"/>
  </documentManagement>
</p:properties>
</file>

<file path=customXml/item3.xml><?xml version="1.0" encoding="utf-8"?>
<?mso-contentType ?>
<SharedContentType xmlns="Microsoft.SharePoint.Taxonomy.ContentTypeSync" SourceId="7b6b569b-509a-467d-b105-d97728d3fc11" ContentTypeId="0x0101" PreviousValue="false" LastSyncTimeStamp="2018-02-02T11:34:11.213Z"/>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C15C7-B73D-4AE9-911C-7FF1FF20FABA}">
  <ds:schemaRefs>
    <ds:schemaRef ds:uri="3e24bc36-2db9-4dd4-83ef-e2c9c598d6d6"/>
    <ds:schemaRef ds:uri="4c518aac-93e6-459f-8eb2-a4e24ccbec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C4B55E-B218-453D-97F1-71C13E8BF539}">
  <ds:schemaRefs>
    <ds:schemaRef ds:uri="4c518aac-93e6-459f-8eb2-a4e24ccbec12"/>
    <ds:schemaRef ds:uri="http://schemas.microsoft.com/office/2006/metadata/properties"/>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e24bc36-2db9-4dd4-83ef-e2c9c598d6d6"/>
  </ds:schemaRefs>
</ds:datastoreItem>
</file>

<file path=customXml/itemProps3.xml><?xml version="1.0" encoding="utf-8"?>
<ds:datastoreItem xmlns:ds="http://schemas.openxmlformats.org/officeDocument/2006/customXml" ds:itemID="{E6EBED60-9100-4D00-8AF5-F6567AA80E22}">
  <ds:schemaRefs>
    <ds:schemaRef ds:uri="Microsoft.SharePoint.Taxonomy.ContentTypeSync"/>
  </ds:schemaRefs>
</ds:datastoreItem>
</file>

<file path=customXml/itemProps4.xml><?xml version="1.0" encoding="utf-8"?>
<ds:datastoreItem xmlns:ds="http://schemas.openxmlformats.org/officeDocument/2006/customXml" ds:itemID="{169CD234-8DB7-41CF-89C0-6E03EDB5BA13}">
  <ds:schemaRefs>
    <ds:schemaRef ds:uri="http://schemas.microsoft.com/sharepoint/v3/contenttype/forms"/>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Somerset Council Template</Template>
  <TotalTime>1</TotalTime>
  <Words>2443</Words>
  <Application>Microsoft Office PowerPoint</Application>
  <PresentationFormat>Widescreen</PresentationFormat>
  <Paragraphs>164</Paragraphs>
  <Slides>19</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19</vt:i4>
      </vt:variant>
    </vt:vector>
  </HeadingPairs>
  <TitlesOfParts>
    <vt:vector size="30" baseType="lpstr">
      <vt:lpstr>Arial</vt:lpstr>
      <vt:lpstr>Calibri</vt:lpstr>
      <vt:lpstr>Calibri  </vt:lpstr>
      <vt:lpstr>Segoe UI</vt:lpstr>
      <vt:lpstr>Custom Design</vt:lpstr>
      <vt:lpstr>1_Slide 1</vt:lpstr>
      <vt:lpstr>4_Slide 1</vt:lpstr>
      <vt:lpstr>2_Slide 1</vt:lpstr>
      <vt:lpstr>5_Slide 1</vt:lpstr>
      <vt:lpstr>6_Slide 1</vt:lpstr>
      <vt:lpstr>3_Slide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 Shaw</dc:creator>
  <cp:lastModifiedBy>Niki Shaw</cp:lastModifiedBy>
  <cp:revision>7</cp:revision>
  <dcterms:created xsi:type="dcterms:W3CDTF">2023-06-08T08:31:29Z</dcterms:created>
  <dcterms:modified xsi:type="dcterms:W3CDTF">2023-07-07T11:28:57Z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0x0101008F9DD8D00848684C89A968BDFFED180E</vt:lpwstr>
  </property>
</Properties>
</file>