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65" r:id="rId3"/>
    <p:sldId id="266" r:id="rId4"/>
    <p:sldId id="276" r:id="rId5"/>
    <p:sldId id="256" r:id="rId6"/>
    <p:sldId id="267" r:id="rId7"/>
    <p:sldId id="268" r:id="rId8"/>
    <p:sldId id="269" r:id="rId9"/>
    <p:sldId id="270" r:id="rId10"/>
    <p:sldId id="271" r:id="rId11"/>
    <p:sldId id="272" r:id="rId12"/>
    <p:sldId id="273" r:id="rId13"/>
    <p:sldId id="274"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DA28DB-5E12-3EBC-C79A-8F92D2C2C290}" name="SAVAGE, Emma (NHS SOMERSET ICB - 11X)" initials="SE(SI1" userId="S::emma.savage7@nhs.net::20b4cb49-e56d-47fc-a6eb-ffa820d5dfe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60"/>
  </p:normalViewPr>
  <p:slideViewPr>
    <p:cSldViewPr snapToGrid="0">
      <p:cViewPr varScale="1">
        <p:scale>
          <a:sx n="62" d="100"/>
          <a:sy n="62" d="100"/>
        </p:scale>
        <p:origin x="800" y="56"/>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2136D8-98C8-4819-82D2-5867EA8BF695}" type="doc">
      <dgm:prSet loTypeId="urn:microsoft.com/office/officeart/2005/8/layout/cycle1" loCatId="cycle" qsTypeId="urn:microsoft.com/office/officeart/2005/8/quickstyle/simple2" qsCatId="simple" csTypeId="urn:microsoft.com/office/officeart/2005/8/colors/accent5_2" csCatId="accent5" phldr="1"/>
      <dgm:spPr/>
      <dgm:t>
        <a:bodyPr/>
        <a:lstStyle/>
        <a:p>
          <a:endParaRPr lang="en-US"/>
        </a:p>
      </dgm:t>
    </dgm:pt>
    <dgm:pt modelId="{8A32F613-98E2-43DB-A2E7-696A36534058}">
      <dgm:prSet/>
      <dgm:spPr/>
      <dgm:t>
        <a:bodyPr/>
        <a:lstStyle/>
        <a:p>
          <a:r>
            <a:rPr lang="en-GB" b="1" dirty="0">
              <a:latin typeface="Arial" panose="020B0604020202020204" pitchFamily="34" charset="0"/>
              <a:cs typeface="Arial" panose="020B0604020202020204" pitchFamily="34" charset="0"/>
            </a:rPr>
            <a:t>Others we want to work with </a:t>
          </a:r>
          <a:endParaRPr lang="en-US" dirty="0">
            <a:latin typeface="Arial" panose="020B0604020202020204" pitchFamily="34" charset="0"/>
            <a:cs typeface="Arial" panose="020B0604020202020204" pitchFamily="34" charset="0"/>
          </a:endParaRPr>
        </a:p>
      </dgm:t>
    </dgm:pt>
    <dgm:pt modelId="{4A8C0DA7-237E-442D-B7CB-E0B26BB1CFF5}" type="parTrans" cxnId="{A803757E-89F0-4AC2-B7E7-E9729C680BBB}">
      <dgm:prSet/>
      <dgm:spPr/>
      <dgm:t>
        <a:bodyPr/>
        <a:lstStyle/>
        <a:p>
          <a:endParaRPr lang="en-GB">
            <a:latin typeface="Arial" panose="020B0604020202020204" pitchFamily="34" charset="0"/>
            <a:cs typeface="Arial" panose="020B0604020202020204" pitchFamily="34" charset="0"/>
          </a:endParaRPr>
        </a:p>
      </dgm:t>
    </dgm:pt>
    <dgm:pt modelId="{28C980BA-E771-4131-A089-86F623890E3E}" type="sibTrans" cxnId="{A803757E-89F0-4AC2-B7E7-E9729C680BBB}">
      <dgm:prSet/>
      <dgm:spPr/>
      <dgm:t>
        <a:bodyPr/>
        <a:lstStyle/>
        <a:p>
          <a:endParaRPr lang="en-GB">
            <a:latin typeface="Arial" panose="020B0604020202020204" pitchFamily="34" charset="0"/>
            <a:cs typeface="Arial" panose="020B0604020202020204" pitchFamily="34" charset="0"/>
          </a:endParaRPr>
        </a:p>
      </dgm:t>
    </dgm:pt>
    <dgm:pt modelId="{3B6A010B-1B49-4D55-84DB-DB2BE2278E07}">
      <dgm:prSet/>
      <dgm:spPr/>
      <dgm:t>
        <a:bodyPr/>
        <a:lstStyle/>
        <a:p>
          <a:r>
            <a:rPr lang="en-GB">
              <a:latin typeface="Arial" panose="020B0604020202020204" pitchFamily="34" charset="0"/>
              <a:cs typeface="Arial" panose="020B0604020202020204" pitchFamily="34" charset="0"/>
            </a:rPr>
            <a:t>Patient Safety Partners </a:t>
          </a:r>
          <a:endParaRPr lang="en-US" dirty="0">
            <a:latin typeface="Arial" panose="020B0604020202020204" pitchFamily="34" charset="0"/>
            <a:cs typeface="Arial" panose="020B0604020202020204" pitchFamily="34" charset="0"/>
          </a:endParaRPr>
        </a:p>
      </dgm:t>
    </dgm:pt>
    <dgm:pt modelId="{428B5BAF-1B57-4268-8448-73C536D67B33}" type="parTrans" cxnId="{EEEDF031-7CDE-44BD-A121-BFD9AF268E45}">
      <dgm:prSet/>
      <dgm:spPr/>
      <dgm:t>
        <a:bodyPr/>
        <a:lstStyle/>
        <a:p>
          <a:endParaRPr lang="en-GB">
            <a:latin typeface="Arial" panose="020B0604020202020204" pitchFamily="34" charset="0"/>
            <a:cs typeface="Arial" panose="020B0604020202020204" pitchFamily="34" charset="0"/>
          </a:endParaRPr>
        </a:p>
      </dgm:t>
    </dgm:pt>
    <dgm:pt modelId="{BF9C662F-CF63-4A19-987A-BF1B799E2116}" type="sibTrans" cxnId="{EEEDF031-7CDE-44BD-A121-BFD9AF268E45}">
      <dgm:prSet/>
      <dgm:spPr/>
      <dgm:t>
        <a:bodyPr/>
        <a:lstStyle/>
        <a:p>
          <a:endParaRPr lang="en-GB">
            <a:latin typeface="Arial" panose="020B0604020202020204" pitchFamily="34" charset="0"/>
            <a:cs typeface="Arial" panose="020B0604020202020204" pitchFamily="34" charset="0"/>
          </a:endParaRPr>
        </a:p>
      </dgm:t>
    </dgm:pt>
    <dgm:pt modelId="{1966CAB5-513A-4529-B7F9-F0F4FA4CC65F}">
      <dgm:prSet/>
      <dgm:spPr/>
      <dgm:t>
        <a:bodyPr/>
        <a:lstStyle/>
        <a:p>
          <a:r>
            <a:rPr lang="en-GB" dirty="0">
              <a:latin typeface="Arial" panose="020B0604020202020204" pitchFamily="34" charset="0"/>
              <a:cs typeface="Arial" panose="020B0604020202020204" pitchFamily="34" charset="0"/>
            </a:rPr>
            <a:t>Patients, families, carers (paid and unpaid) </a:t>
          </a:r>
          <a:endParaRPr lang="en-US" dirty="0">
            <a:latin typeface="Arial" panose="020B0604020202020204" pitchFamily="34" charset="0"/>
            <a:cs typeface="Arial" panose="020B0604020202020204" pitchFamily="34" charset="0"/>
          </a:endParaRPr>
        </a:p>
      </dgm:t>
    </dgm:pt>
    <dgm:pt modelId="{7F51DD3C-0901-4832-9756-741DF3D2FF62}" type="parTrans" cxnId="{430BBC00-3E81-450F-BAA8-9CC8232B9565}">
      <dgm:prSet/>
      <dgm:spPr/>
      <dgm:t>
        <a:bodyPr/>
        <a:lstStyle/>
        <a:p>
          <a:endParaRPr lang="en-GB">
            <a:latin typeface="Arial" panose="020B0604020202020204" pitchFamily="34" charset="0"/>
            <a:cs typeface="Arial" panose="020B0604020202020204" pitchFamily="34" charset="0"/>
          </a:endParaRPr>
        </a:p>
      </dgm:t>
    </dgm:pt>
    <dgm:pt modelId="{EA966F8B-E1CE-4D1A-B9B0-1023515AC7DC}" type="sibTrans" cxnId="{430BBC00-3E81-450F-BAA8-9CC8232B9565}">
      <dgm:prSet/>
      <dgm:spPr/>
      <dgm:t>
        <a:bodyPr/>
        <a:lstStyle/>
        <a:p>
          <a:endParaRPr lang="en-GB">
            <a:latin typeface="Arial" panose="020B0604020202020204" pitchFamily="34" charset="0"/>
            <a:cs typeface="Arial" panose="020B0604020202020204" pitchFamily="34" charset="0"/>
          </a:endParaRPr>
        </a:p>
      </dgm:t>
    </dgm:pt>
    <dgm:pt modelId="{EABBCCEF-2056-4427-A906-CDAA6F377F93}">
      <dgm:prSet/>
      <dgm:spPr/>
      <dgm:t>
        <a:bodyPr/>
        <a:lstStyle/>
        <a:p>
          <a:r>
            <a:rPr lang="en-GB" dirty="0">
              <a:latin typeface="Arial" panose="020B0604020202020204" pitchFamily="34" charset="0"/>
              <a:cs typeface="Arial" panose="020B0604020202020204" pitchFamily="34" charset="0"/>
            </a:rPr>
            <a:t>Primary care </a:t>
          </a:r>
          <a:endParaRPr lang="en-US" dirty="0">
            <a:latin typeface="Arial" panose="020B0604020202020204" pitchFamily="34" charset="0"/>
            <a:cs typeface="Arial" panose="020B0604020202020204" pitchFamily="34" charset="0"/>
          </a:endParaRPr>
        </a:p>
      </dgm:t>
    </dgm:pt>
    <dgm:pt modelId="{83CB70CF-F437-4DFA-A45D-FC07BA6CDEA4}" type="parTrans" cxnId="{EC6B9FDA-BE9B-4612-8C76-884B88FE710F}">
      <dgm:prSet/>
      <dgm:spPr/>
      <dgm:t>
        <a:bodyPr/>
        <a:lstStyle/>
        <a:p>
          <a:endParaRPr lang="en-GB">
            <a:latin typeface="Arial" panose="020B0604020202020204" pitchFamily="34" charset="0"/>
            <a:cs typeface="Arial" panose="020B0604020202020204" pitchFamily="34" charset="0"/>
          </a:endParaRPr>
        </a:p>
      </dgm:t>
    </dgm:pt>
    <dgm:pt modelId="{4BF67F84-F5C8-44EF-8CCA-9B6B0EDC21E7}" type="sibTrans" cxnId="{EC6B9FDA-BE9B-4612-8C76-884B88FE710F}">
      <dgm:prSet/>
      <dgm:spPr/>
      <dgm:t>
        <a:bodyPr/>
        <a:lstStyle/>
        <a:p>
          <a:endParaRPr lang="en-GB">
            <a:latin typeface="Arial" panose="020B0604020202020204" pitchFamily="34" charset="0"/>
            <a:cs typeface="Arial" panose="020B0604020202020204" pitchFamily="34" charset="0"/>
          </a:endParaRPr>
        </a:p>
      </dgm:t>
    </dgm:pt>
    <dgm:pt modelId="{63B7A476-9CD9-4BB8-AC99-D3F0BF98BF09}">
      <dgm:prSet/>
      <dgm:spPr/>
      <dgm:t>
        <a:bodyPr/>
        <a:lstStyle/>
        <a:p>
          <a:r>
            <a:rPr lang="en-GB" dirty="0">
              <a:latin typeface="Arial" panose="020B0604020202020204" pitchFamily="34" charset="0"/>
              <a:cs typeface="Arial" panose="020B0604020202020204" pitchFamily="34" charset="0"/>
            </a:rPr>
            <a:t>Social care </a:t>
          </a:r>
          <a:endParaRPr lang="en-US" dirty="0">
            <a:latin typeface="Arial" panose="020B0604020202020204" pitchFamily="34" charset="0"/>
            <a:cs typeface="Arial" panose="020B0604020202020204" pitchFamily="34" charset="0"/>
          </a:endParaRPr>
        </a:p>
      </dgm:t>
    </dgm:pt>
    <dgm:pt modelId="{0F075DFB-D180-4050-88A2-73371671B41F}" type="parTrans" cxnId="{44ACCF62-1D75-4381-95F4-D6C9D84ED42E}">
      <dgm:prSet/>
      <dgm:spPr/>
      <dgm:t>
        <a:bodyPr/>
        <a:lstStyle/>
        <a:p>
          <a:endParaRPr lang="en-GB">
            <a:latin typeface="Arial" panose="020B0604020202020204" pitchFamily="34" charset="0"/>
            <a:cs typeface="Arial" panose="020B0604020202020204" pitchFamily="34" charset="0"/>
          </a:endParaRPr>
        </a:p>
      </dgm:t>
    </dgm:pt>
    <dgm:pt modelId="{1C31A2D2-6281-4CDE-8C0E-BF322FD53AC1}" type="sibTrans" cxnId="{44ACCF62-1D75-4381-95F4-D6C9D84ED42E}">
      <dgm:prSet/>
      <dgm:spPr/>
      <dgm:t>
        <a:bodyPr/>
        <a:lstStyle/>
        <a:p>
          <a:endParaRPr lang="en-GB">
            <a:latin typeface="Arial" panose="020B0604020202020204" pitchFamily="34" charset="0"/>
            <a:cs typeface="Arial" panose="020B0604020202020204" pitchFamily="34" charset="0"/>
          </a:endParaRPr>
        </a:p>
      </dgm:t>
    </dgm:pt>
    <dgm:pt modelId="{869B2ADD-2459-40E1-9849-BA2B503469CC}">
      <dgm:prSet/>
      <dgm:spPr/>
      <dgm:t>
        <a:bodyPr/>
        <a:lstStyle/>
        <a:p>
          <a:r>
            <a:rPr lang="en-GB" dirty="0">
              <a:latin typeface="Arial" panose="020B0604020202020204" pitchFamily="34" charset="0"/>
              <a:cs typeface="Arial" panose="020B0604020202020204" pitchFamily="34" charset="0"/>
            </a:rPr>
            <a:t>Clinicians and care staff </a:t>
          </a:r>
          <a:endParaRPr lang="en-US" dirty="0">
            <a:latin typeface="Arial" panose="020B0604020202020204" pitchFamily="34" charset="0"/>
            <a:cs typeface="Arial" panose="020B0604020202020204" pitchFamily="34" charset="0"/>
          </a:endParaRPr>
        </a:p>
      </dgm:t>
    </dgm:pt>
    <dgm:pt modelId="{80F245BB-B222-436F-971A-F974627828FF}" type="parTrans" cxnId="{B2B9CDDC-0AD9-48B4-B706-7266265ADA7F}">
      <dgm:prSet/>
      <dgm:spPr/>
      <dgm:t>
        <a:bodyPr/>
        <a:lstStyle/>
        <a:p>
          <a:endParaRPr lang="en-GB">
            <a:latin typeface="Arial" panose="020B0604020202020204" pitchFamily="34" charset="0"/>
            <a:cs typeface="Arial" panose="020B0604020202020204" pitchFamily="34" charset="0"/>
          </a:endParaRPr>
        </a:p>
      </dgm:t>
    </dgm:pt>
    <dgm:pt modelId="{44999DC5-746E-4FB7-AC1A-D3A2EDFDC9FC}" type="sibTrans" cxnId="{B2B9CDDC-0AD9-48B4-B706-7266265ADA7F}">
      <dgm:prSet/>
      <dgm:spPr/>
      <dgm:t>
        <a:bodyPr/>
        <a:lstStyle/>
        <a:p>
          <a:endParaRPr lang="en-GB">
            <a:latin typeface="Arial" panose="020B0604020202020204" pitchFamily="34" charset="0"/>
            <a:cs typeface="Arial" panose="020B0604020202020204" pitchFamily="34" charset="0"/>
          </a:endParaRPr>
        </a:p>
      </dgm:t>
    </dgm:pt>
    <dgm:pt modelId="{458EBE1D-72FC-47CF-851E-6E861DBAC895}">
      <dgm:prSet/>
      <dgm:spPr/>
      <dgm:t>
        <a:bodyPr/>
        <a:lstStyle/>
        <a:p>
          <a:r>
            <a:rPr lang="en-GB" dirty="0">
              <a:latin typeface="Arial" panose="020B0604020202020204" pitchFamily="34" charset="0"/>
              <a:cs typeface="Arial" panose="020B0604020202020204" pitchFamily="34" charset="0"/>
            </a:rPr>
            <a:t>NHS England</a:t>
          </a:r>
          <a:endParaRPr lang="en-US" dirty="0">
            <a:latin typeface="Arial" panose="020B0604020202020204" pitchFamily="34" charset="0"/>
            <a:cs typeface="Arial" panose="020B0604020202020204" pitchFamily="34" charset="0"/>
          </a:endParaRPr>
        </a:p>
      </dgm:t>
    </dgm:pt>
    <dgm:pt modelId="{229A0398-1F7A-4DC2-833D-C8ABB59501D9}" type="parTrans" cxnId="{F922A475-E121-4356-8365-6AE1F381BFA9}">
      <dgm:prSet/>
      <dgm:spPr/>
      <dgm:t>
        <a:bodyPr/>
        <a:lstStyle/>
        <a:p>
          <a:endParaRPr lang="en-GB">
            <a:latin typeface="Arial" panose="020B0604020202020204" pitchFamily="34" charset="0"/>
            <a:cs typeface="Arial" panose="020B0604020202020204" pitchFamily="34" charset="0"/>
          </a:endParaRPr>
        </a:p>
      </dgm:t>
    </dgm:pt>
    <dgm:pt modelId="{1AA50601-4FDD-420C-9A24-4E972EA3814D}" type="sibTrans" cxnId="{F922A475-E121-4356-8365-6AE1F381BFA9}">
      <dgm:prSet/>
      <dgm:spPr/>
      <dgm:t>
        <a:bodyPr/>
        <a:lstStyle/>
        <a:p>
          <a:endParaRPr lang="en-GB">
            <a:latin typeface="Arial" panose="020B0604020202020204" pitchFamily="34" charset="0"/>
            <a:cs typeface="Arial" panose="020B0604020202020204" pitchFamily="34" charset="0"/>
          </a:endParaRPr>
        </a:p>
      </dgm:t>
    </dgm:pt>
    <dgm:pt modelId="{F0675F20-92E3-4DBB-9B98-D6D9F4D2DBD1}">
      <dgm:prSet/>
      <dgm:spPr/>
      <dgm:t>
        <a:bodyPr/>
        <a:lstStyle/>
        <a:p>
          <a:r>
            <a:rPr lang="en-GB" dirty="0">
              <a:latin typeface="Arial" panose="020B0604020202020204" pitchFamily="34" charset="0"/>
              <a:cs typeface="Arial" panose="020B0604020202020204" pitchFamily="34" charset="0"/>
            </a:rPr>
            <a:t>Regulatory Bodies </a:t>
          </a:r>
          <a:endParaRPr lang="en-US" dirty="0">
            <a:latin typeface="Arial" panose="020B0604020202020204" pitchFamily="34" charset="0"/>
            <a:cs typeface="Arial" panose="020B0604020202020204" pitchFamily="34" charset="0"/>
          </a:endParaRPr>
        </a:p>
      </dgm:t>
    </dgm:pt>
    <dgm:pt modelId="{1287CD81-738D-412D-8D94-B9BF71F1B0CB}" type="parTrans" cxnId="{26D1199C-9EC3-44DD-AFF9-42B5B26AE4F0}">
      <dgm:prSet/>
      <dgm:spPr/>
      <dgm:t>
        <a:bodyPr/>
        <a:lstStyle/>
        <a:p>
          <a:endParaRPr lang="en-GB">
            <a:latin typeface="Arial" panose="020B0604020202020204" pitchFamily="34" charset="0"/>
            <a:cs typeface="Arial" panose="020B0604020202020204" pitchFamily="34" charset="0"/>
          </a:endParaRPr>
        </a:p>
      </dgm:t>
    </dgm:pt>
    <dgm:pt modelId="{0B453C50-7C2C-4024-86E1-5DC91CA4F7B0}" type="sibTrans" cxnId="{26D1199C-9EC3-44DD-AFF9-42B5B26AE4F0}">
      <dgm:prSet/>
      <dgm:spPr/>
      <dgm:t>
        <a:bodyPr/>
        <a:lstStyle/>
        <a:p>
          <a:endParaRPr lang="en-GB">
            <a:latin typeface="Arial" panose="020B0604020202020204" pitchFamily="34" charset="0"/>
            <a:cs typeface="Arial" panose="020B0604020202020204" pitchFamily="34" charset="0"/>
          </a:endParaRPr>
        </a:p>
      </dgm:t>
    </dgm:pt>
    <dgm:pt modelId="{1E681393-DBCC-4A32-A6BE-526511FDA764}">
      <dgm:prSet/>
      <dgm:spPr/>
      <dgm:t>
        <a:bodyPr/>
        <a:lstStyle/>
        <a:p>
          <a:r>
            <a:rPr lang="en-GB">
              <a:latin typeface="Arial" panose="020B0604020202020204" pitchFamily="34" charset="0"/>
              <a:cs typeface="Arial" panose="020B0604020202020204" pitchFamily="34" charset="0"/>
            </a:rPr>
            <a:t>Coroner and Medical Examiner </a:t>
          </a:r>
          <a:endParaRPr lang="en-US">
            <a:latin typeface="Arial" panose="020B0604020202020204" pitchFamily="34" charset="0"/>
            <a:cs typeface="Arial" panose="020B0604020202020204" pitchFamily="34" charset="0"/>
          </a:endParaRPr>
        </a:p>
      </dgm:t>
    </dgm:pt>
    <dgm:pt modelId="{032DDA8C-F343-4F66-991E-3BBF0EC067CC}" type="parTrans" cxnId="{7BAC365D-6F20-4DC4-8030-8D8640E201E9}">
      <dgm:prSet/>
      <dgm:spPr/>
      <dgm:t>
        <a:bodyPr/>
        <a:lstStyle/>
        <a:p>
          <a:endParaRPr lang="en-GB">
            <a:latin typeface="Arial" panose="020B0604020202020204" pitchFamily="34" charset="0"/>
            <a:cs typeface="Arial" panose="020B0604020202020204" pitchFamily="34" charset="0"/>
          </a:endParaRPr>
        </a:p>
      </dgm:t>
    </dgm:pt>
    <dgm:pt modelId="{9207BC2B-80F1-4613-BEAE-55341BDA7984}" type="sibTrans" cxnId="{7BAC365D-6F20-4DC4-8030-8D8640E201E9}">
      <dgm:prSet/>
      <dgm:spPr/>
      <dgm:t>
        <a:bodyPr/>
        <a:lstStyle/>
        <a:p>
          <a:endParaRPr lang="en-GB">
            <a:latin typeface="Arial" panose="020B0604020202020204" pitchFamily="34" charset="0"/>
            <a:cs typeface="Arial" panose="020B0604020202020204" pitchFamily="34" charset="0"/>
          </a:endParaRPr>
        </a:p>
      </dgm:t>
    </dgm:pt>
    <dgm:pt modelId="{FC3FDC2A-90ED-4EEA-8647-F829CD8AE221}">
      <dgm:prSet/>
      <dgm:spPr/>
      <dgm:t>
        <a:bodyPr/>
        <a:lstStyle/>
        <a:p>
          <a:r>
            <a:rPr lang="en-GB">
              <a:latin typeface="Arial" panose="020B0604020202020204" pitchFamily="34" charset="0"/>
              <a:cs typeface="Arial" panose="020B0604020202020204" pitchFamily="34" charset="0"/>
            </a:rPr>
            <a:t>Family Liaison Officers</a:t>
          </a:r>
          <a:endParaRPr lang="en-US">
            <a:latin typeface="Arial" panose="020B0604020202020204" pitchFamily="34" charset="0"/>
            <a:cs typeface="Arial" panose="020B0604020202020204" pitchFamily="34" charset="0"/>
          </a:endParaRPr>
        </a:p>
      </dgm:t>
    </dgm:pt>
    <dgm:pt modelId="{D064B640-04CA-408E-8DBA-87B16DA49C78}" type="parTrans" cxnId="{A6923BD2-8258-4150-B000-9056348C3BE6}">
      <dgm:prSet/>
      <dgm:spPr/>
      <dgm:t>
        <a:bodyPr/>
        <a:lstStyle/>
        <a:p>
          <a:endParaRPr lang="en-GB">
            <a:latin typeface="Arial" panose="020B0604020202020204" pitchFamily="34" charset="0"/>
            <a:cs typeface="Arial" panose="020B0604020202020204" pitchFamily="34" charset="0"/>
          </a:endParaRPr>
        </a:p>
      </dgm:t>
    </dgm:pt>
    <dgm:pt modelId="{439D8EEC-B162-4AD2-B135-FA31EDAF820C}" type="sibTrans" cxnId="{A6923BD2-8258-4150-B000-9056348C3BE6}">
      <dgm:prSet/>
      <dgm:spPr/>
      <dgm:t>
        <a:bodyPr/>
        <a:lstStyle/>
        <a:p>
          <a:endParaRPr lang="en-GB">
            <a:latin typeface="Arial" panose="020B0604020202020204" pitchFamily="34" charset="0"/>
            <a:cs typeface="Arial" panose="020B0604020202020204" pitchFamily="34" charset="0"/>
          </a:endParaRPr>
        </a:p>
      </dgm:t>
    </dgm:pt>
    <dgm:pt modelId="{D2233B17-FA36-4884-BBA8-719966AFDD62}">
      <dgm:prSet/>
      <dgm:spPr/>
      <dgm:t>
        <a:bodyPr/>
        <a:lstStyle/>
        <a:p>
          <a:r>
            <a:rPr lang="en-GB" dirty="0">
              <a:latin typeface="Arial" panose="020B0604020202020204" pitchFamily="34" charset="0"/>
              <a:cs typeface="Arial" panose="020B0604020202020204" pitchFamily="34" charset="0"/>
            </a:rPr>
            <a:t>Healthwatch</a:t>
          </a:r>
          <a:endParaRPr lang="en-US" dirty="0">
            <a:latin typeface="Arial" panose="020B0604020202020204" pitchFamily="34" charset="0"/>
            <a:cs typeface="Arial" panose="020B0604020202020204" pitchFamily="34" charset="0"/>
          </a:endParaRPr>
        </a:p>
      </dgm:t>
    </dgm:pt>
    <dgm:pt modelId="{0D291D3D-EF98-4B1B-9765-71627104AD22}" type="parTrans" cxnId="{4B1D52F3-EFFC-4DE8-AF6A-DC894E92EE7F}">
      <dgm:prSet/>
      <dgm:spPr/>
      <dgm:t>
        <a:bodyPr/>
        <a:lstStyle/>
        <a:p>
          <a:endParaRPr lang="en-GB">
            <a:latin typeface="Arial" panose="020B0604020202020204" pitchFamily="34" charset="0"/>
            <a:cs typeface="Arial" panose="020B0604020202020204" pitchFamily="34" charset="0"/>
          </a:endParaRPr>
        </a:p>
      </dgm:t>
    </dgm:pt>
    <dgm:pt modelId="{0A68323B-DC42-431E-8583-60FCAE279306}" type="sibTrans" cxnId="{4B1D52F3-EFFC-4DE8-AF6A-DC894E92EE7F}">
      <dgm:prSet/>
      <dgm:spPr/>
      <dgm:t>
        <a:bodyPr/>
        <a:lstStyle/>
        <a:p>
          <a:endParaRPr lang="en-GB">
            <a:latin typeface="Arial" panose="020B0604020202020204" pitchFamily="34" charset="0"/>
            <a:cs typeface="Arial" panose="020B0604020202020204" pitchFamily="34" charset="0"/>
          </a:endParaRPr>
        </a:p>
      </dgm:t>
    </dgm:pt>
    <dgm:pt modelId="{3B95F7AC-3FD7-43DF-9988-5E5745AA6459}">
      <dgm:prSet/>
      <dgm:spPr/>
      <dgm:t>
        <a:bodyPr/>
        <a:lstStyle/>
        <a:p>
          <a:r>
            <a:rPr lang="en-GB" dirty="0">
              <a:latin typeface="Arial" panose="020B0604020202020204" pitchFamily="34" charset="0"/>
              <a:cs typeface="Arial" panose="020B0604020202020204" pitchFamily="34" charset="0"/>
            </a:rPr>
            <a:t>Communities, and engagement teams, particularly when addressing health inequalities</a:t>
          </a:r>
          <a:endParaRPr lang="en-US" dirty="0">
            <a:latin typeface="Arial" panose="020B0604020202020204" pitchFamily="34" charset="0"/>
            <a:cs typeface="Arial" panose="020B0604020202020204" pitchFamily="34" charset="0"/>
          </a:endParaRPr>
        </a:p>
      </dgm:t>
    </dgm:pt>
    <dgm:pt modelId="{90FD2E89-B23F-47F4-BAF9-26C78CA4C8C6}" type="parTrans" cxnId="{53A6CC1A-4F95-429B-9032-D50DA80AEE18}">
      <dgm:prSet/>
      <dgm:spPr/>
      <dgm:t>
        <a:bodyPr/>
        <a:lstStyle/>
        <a:p>
          <a:endParaRPr lang="en-GB">
            <a:latin typeface="Arial" panose="020B0604020202020204" pitchFamily="34" charset="0"/>
            <a:cs typeface="Arial" panose="020B0604020202020204" pitchFamily="34" charset="0"/>
          </a:endParaRPr>
        </a:p>
      </dgm:t>
    </dgm:pt>
    <dgm:pt modelId="{2C02F3D7-52A7-4583-8744-5B0B7A7372C3}" type="sibTrans" cxnId="{53A6CC1A-4F95-429B-9032-D50DA80AEE18}">
      <dgm:prSet/>
      <dgm:spPr/>
      <dgm:t>
        <a:bodyPr/>
        <a:lstStyle/>
        <a:p>
          <a:endParaRPr lang="en-GB">
            <a:latin typeface="Arial" panose="020B0604020202020204" pitchFamily="34" charset="0"/>
            <a:cs typeface="Arial" panose="020B0604020202020204" pitchFamily="34" charset="0"/>
          </a:endParaRPr>
        </a:p>
      </dgm:t>
    </dgm:pt>
    <dgm:pt modelId="{80562297-0EF6-4780-83DF-3BBEEF805B5A}">
      <dgm:prSet/>
      <dgm:spPr/>
      <dgm:t>
        <a:bodyPr/>
        <a:lstStyle/>
        <a:p>
          <a:r>
            <a:rPr lang="en-GB" dirty="0">
              <a:latin typeface="Arial" panose="020B0604020202020204" pitchFamily="34" charset="0"/>
              <a:cs typeface="Arial" panose="020B0604020202020204" pitchFamily="34" charset="0"/>
            </a:rPr>
            <a:t>Academic Health Science Network </a:t>
          </a:r>
          <a:endParaRPr lang="en-US" dirty="0">
            <a:latin typeface="Arial" panose="020B0604020202020204" pitchFamily="34" charset="0"/>
            <a:cs typeface="Arial" panose="020B0604020202020204" pitchFamily="34" charset="0"/>
          </a:endParaRPr>
        </a:p>
      </dgm:t>
    </dgm:pt>
    <dgm:pt modelId="{26620E72-2E10-4AF0-9E6B-0A2BCFBAE265}" type="parTrans" cxnId="{2AD16184-7EDE-4E10-9410-39008EE0476D}">
      <dgm:prSet/>
      <dgm:spPr/>
      <dgm:t>
        <a:bodyPr/>
        <a:lstStyle/>
        <a:p>
          <a:endParaRPr lang="en-GB"/>
        </a:p>
      </dgm:t>
    </dgm:pt>
    <dgm:pt modelId="{405C5018-0770-4298-A2DB-6BC84FDCF748}" type="sibTrans" cxnId="{2AD16184-7EDE-4E10-9410-39008EE0476D}">
      <dgm:prSet/>
      <dgm:spPr/>
      <dgm:t>
        <a:bodyPr/>
        <a:lstStyle/>
        <a:p>
          <a:endParaRPr lang="en-GB"/>
        </a:p>
      </dgm:t>
    </dgm:pt>
    <dgm:pt modelId="{30C3E8FD-AAD2-4823-A090-6B33858CD62E}" type="pres">
      <dgm:prSet presAssocID="{BD2136D8-98C8-4819-82D2-5867EA8BF695}" presName="cycle" presStyleCnt="0">
        <dgm:presLayoutVars>
          <dgm:dir/>
          <dgm:resizeHandles val="exact"/>
        </dgm:presLayoutVars>
      </dgm:prSet>
      <dgm:spPr/>
    </dgm:pt>
    <dgm:pt modelId="{F4DB88A4-8AD9-45C2-A31A-0F50D0860964}" type="pres">
      <dgm:prSet presAssocID="{8A32F613-98E2-43DB-A2E7-696A36534058}" presName="node" presStyleLbl="revTx" presStyleIdx="0" presStyleCnt="1" custScaleX="180978">
        <dgm:presLayoutVars>
          <dgm:bulletEnabled val="1"/>
        </dgm:presLayoutVars>
      </dgm:prSet>
      <dgm:spPr/>
    </dgm:pt>
  </dgm:ptLst>
  <dgm:cxnLst>
    <dgm:cxn modelId="{430BBC00-3E81-450F-BAA8-9CC8232B9565}" srcId="{8A32F613-98E2-43DB-A2E7-696A36534058}" destId="{1966CAB5-513A-4529-B7F9-F0F4FA4CC65F}" srcOrd="1" destOrd="0" parTransId="{7F51DD3C-0901-4832-9756-741DF3D2FF62}" sibTransId="{EA966F8B-E1CE-4D1A-B9B0-1023515AC7DC}"/>
    <dgm:cxn modelId="{53A6CC1A-4F95-429B-9032-D50DA80AEE18}" srcId="{8A32F613-98E2-43DB-A2E7-696A36534058}" destId="{3B95F7AC-3FD7-43DF-9988-5E5745AA6459}" srcOrd="11" destOrd="0" parTransId="{90FD2E89-B23F-47F4-BAF9-26C78CA4C8C6}" sibTransId="{2C02F3D7-52A7-4583-8744-5B0B7A7372C3}"/>
    <dgm:cxn modelId="{5C5BE221-1A01-4714-82E7-3E79CFE78FDA}" type="presOf" srcId="{80562297-0EF6-4780-83DF-3BBEEF805B5A}" destId="{F4DB88A4-8AD9-45C2-A31A-0F50D0860964}" srcOrd="0" destOrd="7" presId="urn:microsoft.com/office/officeart/2005/8/layout/cycle1"/>
    <dgm:cxn modelId="{C57F8F30-A8A3-4F1C-BA19-AC51C1CFC77F}" type="presOf" srcId="{3B6A010B-1B49-4D55-84DB-DB2BE2278E07}" destId="{F4DB88A4-8AD9-45C2-A31A-0F50D0860964}" srcOrd="0" destOrd="1" presId="urn:microsoft.com/office/officeart/2005/8/layout/cycle1"/>
    <dgm:cxn modelId="{EEEDF031-7CDE-44BD-A121-BFD9AF268E45}" srcId="{8A32F613-98E2-43DB-A2E7-696A36534058}" destId="{3B6A010B-1B49-4D55-84DB-DB2BE2278E07}" srcOrd="0" destOrd="0" parTransId="{428B5BAF-1B57-4268-8448-73C536D67B33}" sibTransId="{BF9C662F-CF63-4A19-987A-BF1B799E2116}"/>
    <dgm:cxn modelId="{02CBC332-C7A1-4386-87F8-E66FB88BA163}" type="presOf" srcId="{F0675F20-92E3-4DBB-9B98-D6D9F4D2DBD1}" destId="{F4DB88A4-8AD9-45C2-A31A-0F50D0860964}" srcOrd="0" destOrd="8" presId="urn:microsoft.com/office/officeart/2005/8/layout/cycle1"/>
    <dgm:cxn modelId="{31CE4D40-4E86-4060-8624-DF881B348026}" type="presOf" srcId="{EABBCCEF-2056-4427-A906-CDAA6F377F93}" destId="{F4DB88A4-8AD9-45C2-A31A-0F50D0860964}" srcOrd="0" destOrd="3" presId="urn:microsoft.com/office/officeart/2005/8/layout/cycle1"/>
    <dgm:cxn modelId="{7BAC365D-6F20-4DC4-8030-8D8640E201E9}" srcId="{8A32F613-98E2-43DB-A2E7-696A36534058}" destId="{1E681393-DBCC-4A32-A6BE-526511FDA764}" srcOrd="8" destOrd="0" parTransId="{032DDA8C-F343-4F66-991E-3BBF0EC067CC}" sibTransId="{9207BC2B-80F1-4613-BEAE-55341BDA7984}"/>
    <dgm:cxn modelId="{44ACCF62-1D75-4381-95F4-D6C9D84ED42E}" srcId="{8A32F613-98E2-43DB-A2E7-696A36534058}" destId="{63B7A476-9CD9-4BB8-AC99-D3F0BF98BF09}" srcOrd="3" destOrd="0" parTransId="{0F075DFB-D180-4050-88A2-73371671B41F}" sibTransId="{1C31A2D2-6281-4CDE-8C0E-BF322FD53AC1}"/>
    <dgm:cxn modelId="{F4786C50-55E3-4256-8659-F39DD1623C2B}" type="presOf" srcId="{BD2136D8-98C8-4819-82D2-5867EA8BF695}" destId="{30C3E8FD-AAD2-4823-A090-6B33858CD62E}" srcOrd="0" destOrd="0" presId="urn:microsoft.com/office/officeart/2005/8/layout/cycle1"/>
    <dgm:cxn modelId="{F922A475-E121-4356-8365-6AE1F381BFA9}" srcId="{8A32F613-98E2-43DB-A2E7-696A36534058}" destId="{458EBE1D-72FC-47CF-851E-6E861DBAC895}" srcOrd="5" destOrd="0" parTransId="{229A0398-1F7A-4DC2-833D-C8ABB59501D9}" sibTransId="{1AA50601-4FDD-420C-9A24-4E972EA3814D}"/>
    <dgm:cxn modelId="{4213E255-21A1-4037-BF30-9A62BEDB89FA}" type="presOf" srcId="{1966CAB5-513A-4529-B7F9-F0F4FA4CC65F}" destId="{F4DB88A4-8AD9-45C2-A31A-0F50D0860964}" srcOrd="0" destOrd="2" presId="urn:microsoft.com/office/officeart/2005/8/layout/cycle1"/>
    <dgm:cxn modelId="{2285917D-D8F5-4333-B1CD-CB2EA15F2AAB}" type="presOf" srcId="{869B2ADD-2459-40E1-9849-BA2B503469CC}" destId="{F4DB88A4-8AD9-45C2-A31A-0F50D0860964}" srcOrd="0" destOrd="5" presId="urn:microsoft.com/office/officeart/2005/8/layout/cycle1"/>
    <dgm:cxn modelId="{A803757E-89F0-4AC2-B7E7-E9729C680BBB}" srcId="{BD2136D8-98C8-4819-82D2-5867EA8BF695}" destId="{8A32F613-98E2-43DB-A2E7-696A36534058}" srcOrd="0" destOrd="0" parTransId="{4A8C0DA7-237E-442D-B7CB-E0B26BB1CFF5}" sibTransId="{28C980BA-E771-4131-A089-86F623890E3E}"/>
    <dgm:cxn modelId="{3AE22981-E481-4681-9325-776C9BC0B28E}" type="presOf" srcId="{3B95F7AC-3FD7-43DF-9988-5E5745AA6459}" destId="{F4DB88A4-8AD9-45C2-A31A-0F50D0860964}" srcOrd="0" destOrd="12" presId="urn:microsoft.com/office/officeart/2005/8/layout/cycle1"/>
    <dgm:cxn modelId="{2AD16184-7EDE-4E10-9410-39008EE0476D}" srcId="{8A32F613-98E2-43DB-A2E7-696A36534058}" destId="{80562297-0EF6-4780-83DF-3BBEEF805B5A}" srcOrd="6" destOrd="0" parTransId="{26620E72-2E10-4AF0-9E6B-0A2BCFBAE265}" sibTransId="{405C5018-0770-4298-A2DB-6BC84FDCF748}"/>
    <dgm:cxn modelId="{E3975686-273C-4317-93D8-485ADBE281EE}" type="presOf" srcId="{1E681393-DBCC-4A32-A6BE-526511FDA764}" destId="{F4DB88A4-8AD9-45C2-A31A-0F50D0860964}" srcOrd="0" destOrd="9" presId="urn:microsoft.com/office/officeart/2005/8/layout/cycle1"/>
    <dgm:cxn modelId="{26D1199C-9EC3-44DD-AFF9-42B5B26AE4F0}" srcId="{8A32F613-98E2-43DB-A2E7-696A36534058}" destId="{F0675F20-92E3-4DBB-9B98-D6D9F4D2DBD1}" srcOrd="7" destOrd="0" parTransId="{1287CD81-738D-412D-8D94-B9BF71F1B0CB}" sibTransId="{0B453C50-7C2C-4024-86E1-5DC91CA4F7B0}"/>
    <dgm:cxn modelId="{81CD1DB8-F543-446A-8102-D7349A44B5F9}" type="presOf" srcId="{63B7A476-9CD9-4BB8-AC99-D3F0BF98BF09}" destId="{F4DB88A4-8AD9-45C2-A31A-0F50D0860964}" srcOrd="0" destOrd="4" presId="urn:microsoft.com/office/officeart/2005/8/layout/cycle1"/>
    <dgm:cxn modelId="{6B185CC7-F74A-4B04-80DB-039565018CBE}" type="presOf" srcId="{8A32F613-98E2-43DB-A2E7-696A36534058}" destId="{F4DB88A4-8AD9-45C2-A31A-0F50D0860964}" srcOrd="0" destOrd="0" presId="urn:microsoft.com/office/officeart/2005/8/layout/cycle1"/>
    <dgm:cxn modelId="{A6923BD2-8258-4150-B000-9056348C3BE6}" srcId="{8A32F613-98E2-43DB-A2E7-696A36534058}" destId="{FC3FDC2A-90ED-4EEA-8647-F829CD8AE221}" srcOrd="9" destOrd="0" parTransId="{D064B640-04CA-408E-8DBA-87B16DA49C78}" sibTransId="{439D8EEC-B162-4AD2-B135-FA31EDAF820C}"/>
    <dgm:cxn modelId="{EC6B9FDA-BE9B-4612-8C76-884B88FE710F}" srcId="{8A32F613-98E2-43DB-A2E7-696A36534058}" destId="{EABBCCEF-2056-4427-A906-CDAA6F377F93}" srcOrd="2" destOrd="0" parTransId="{83CB70CF-F437-4DFA-A45D-FC07BA6CDEA4}" sibTransId="{4BF67F84-F5C8-44EF-8CCA-9B6B0EDC21E7}"/>
    <dgm:cxn modelId="{B2B9CDDC-0AD9-48B4-B706-7266265ADA7F}" srcId="{8A32F613-98E2-43DB-A2E7-696A36534058}" destId="{869B2ADD-2459-40E1-9849-BA2B503469CC}" srcOrd="4" destOrd="0" parTransId="{80F245BB-B222-436F-971A-F974627828FF}" sibTransId="{44999DC5-746E-4FB7-AC1A-D3A2EDFDC9FC}"/>
    <dgm:cxn modelId="{5CEE17DE-7289-4993-A239-BD01B35C84F3}" type="presOf" srcId="{458EBE1D-72FC-47CF-851E-6E861DBAC895}" destId="{F4DB88A4-8AD9-45C2-A31A-0F50D0860964}" srcOrd="0" destOrd="6" presId="urn:microsoft.com/office/officeart/2005/8/layout/cycle1"/>
    <dgm:cxn modelId="{A7F53AE5-91E9-4EDC-80FD-50343280DB15}" type="presOf" srcId="{D2233B17-FA36-4884-BBA8-719966AFDD62}" destId="{F4DB88A4-8AD9-45C2-A31A-0F50D0860964}" srcOrd="0" destOrd="11" presId="urn:microsoft.com/office/officeart/2005/8/layout/cycle1"/>
    <dgm:cxn modelId="{E81E5CE7-02BC-4450-BDAC-9BD827B1D2D6}" type="presOf" srcId="{FC3FDC2A-90ED-4EEA-8647-F829CD8AE221}" destId="{F4DB88A4-8AD9-45C2-A31A-0F50D0860964}" srcOrd="0" destOrd="10" presId="urn:microsoft.com/office/officeart/2005/8/layout/cycle1"/>
    <dgm:cxn modelId="{4B1D52F3-EFFC-4DE8-AF6A-DC894E92EE7F}" srcId="{8A32F613-98E2-43DB-A2E7-696A36534058}" destId="{D2233B17-FA36-4884-BBA8-719966AFDD62}" srcOrd="10" destOrd="0" parTransId="{0D291D3D-EF98-4B1B-9765-71627104AD22}" sibTransId="{0A68323B-DC42-431E-8583-60FCAE279306}"/>
    <dgm:cxn modelId="{64FB4BFC-3B19-4215-B47A-5D9DD44EF2FE}" type="presParOf" srcId="{30C3E8FD-AAD2-4823-A090-6B33858CD62E}" destId="{F4DB88A4-8AD9-45C2-A31A-0F50D0860964}" srcOrd="0"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C692C0-4CE3-41DF-8121-DD3D1EA22C6E}" type="doc">
      <dgm:prSet loTypeId="urn:microsoft.com/office/officeart/2016/7/layout/LinearArrowProcessNumbered" loCatId="process" qsTypeId="urn:microsoft.com/office/officeart/2005/8/quickstyle/simple1" qsCatId="simple" csTypeId="urn:microsoft.com/office/officeart/2005/8/colors/colorful5" csCatId="colorful" phldr="1"/>
      <dgm:spPr/>
      <dgm:t>
        <a:bodyPr/>
        <a:lstStyle/>
        <a:p>
          <a:endParaRPr lang="en-US"/>
        </a:p>
      </dgm:t>
    </dgm:pt>
    <dgm:pt modelId="{8228569B-3753-4619-AB22-15658AA6F9F3}">
      <dgm:prSet/>
      <dgm:spPr/>
      <dgm:t>
        <a:bodyPr/>
        <a:lstStyle/>
        <a:p>
          <a:r>
            <a:rPr lang="en-GB" dirty="0">
              <a:latin typeface="Arial" panose="020B0604020202020204" pitchFamily="34" charset="0"/>
              <a:cs typeface="Arial" panose="020B0604020202020204" pitchFamily="34" charset="0"/>
            </a:rPr>
            <a:t>Increase in the proportion of time spent on  improvement and a decrease in time spent on investigation of patient safety incidents.</a:t>
          </a:r>
          <a:endParaRPr lang="en-US" dirty="0">
            <a:latin typeface="Arial" panose="020B0604020202020204" pitchFamily="34" charset="0"/>
            <a:cs typeface="Arial" panose="020B0604020202020204" pitchFamily="34" charset="0"/>
          </a:endParaRPr>
        </a:p>
      </dgm:t>
    </dgm:pt>
    <dgm:pt modelId="{E66A5550-6257-4EBE-A020-A14DDDC3D04A}" type="parTrans" cxnId="{E1CF60ED-AE5B-430C-9920-4456E855305B}">
      <dgm:prSet/>
      <dgm:spPr/>
      <dgm:t>
        <a:bodyPr/>
        <a:lstStyle/>
        <a:p>
          <a:endParaRPr lang="en-US"/>
        </a:p>
      </dgm:t>
    </dgm:pt>
    <dgm:pt modelId="{A3C63FF3-4C12-4EAB-9981-EEEEF0F994ED}" type="sibTrans" cxnId="{E1CF60ED-AE5B-430C-9920-4456E855305B}">
      <dgm:prSet phldrT="1" phldr="0"/>
      <dgm:spPr/>
      <dgm:t>
        <a:bodyPr/>
        <a:lstStyle/>
        <a:p>
          <a:r>
            <a:rPr lang="en-US"/>
            <a:t>1</a:t>
          </a:r>
          <a:endParaRPr lang="en-US" dirty="0"/>
        </a:p>
      </dgm:t>
    </dgm:pt>
    <dgm:pt modelId="{E6336C08-DA31-4ECA-8377-62DF2B839A90}">
      <dgm:prSet/>
      <dgm:spPr/>
      <dgm:t>
        <a:bodyPr/>
        <a:lstStyle/>
        <a:p>
          <a:r>
            <a:rPr lang="en-US" dirty="0">
              <a:latin typeface="Arial" panose="020B0604020202020204" pitchFamily="34" charset="0"/>
              <a:cs typeface="Arial" panose="020B0604020202020204" pitchFamily="34" charset="0"/>
            </a:rPr>
            <a:t>Greater compassionate engagement and involvement of those affected by patient safety incidents </a:t>
          </a:r>
        </a:p>
      </dgm:t>
    </dgm:pt>
    <dgm:pt modelId="{550AD7C4-09DC-4A77-A902-DA429A3817F9}" type="parTrans" cxnId="{CC427A9A-8602-42CA-8081-FEE06A0D9D12}">
      <dgm:prSet/>
      <dgm:spPr/>
      <dgm:t>
        <a:bodyPr/>
        <a:lstStyle/>
        <a:p>
          <a:endParaRPr lang="en-US"/>
        </a:p>
      </dgm:t>
    </dgm:pt>
    <dgm:pt modelId="{39B3F87C-5D21-4102-9BDA-FC08AD1E47B2}" type="sibTrans" cxnId="{CC427A9A-8602-42CA-8081-FEE06A0D9D12}">
      <dgm:prSet phldrT="2" phldr="0"/>
      <dgm:spPr/>
      <dgm:t>
        <a:bodyPr/>
        <a:lstStyle/>
        <a:p>
          <a:r>
            <a:rPr lang="en-US"/>
            <a:t>2</a:t>
          </a:r>
        </a:p>
      </dgm:t>
    </dgm:pt>
    <dgm:pt modelId="{F22D366A-A038-4B07-AB65-F96D81702C8B}">
      <dgm:prSet/>
      <dgm:spPr/>
      <dgm:t>
        <a:bodyPr/>
        <a:lstStyle/>
        <a:p>
          <a:r>
            <a:rPr lang="en-GB" dirty="0">
              <a:latin typeface="Arial" panose="020B0604020202020204" pitchFamily="34" charset="0"/>
              <a:cs typeface="Arial" panose="020B0604020202020204" pitchFamily="34" charset="0"/>
            </a:rPr>
            <a:t>Being learning organisations on all aspects of patient safety by implementing a ‘just culture’</a:t>
          </a:r>
          <a:endParaRPr lang="en-US" dirty="0">
            <a:latin typeface="Arial" panose="020B0604020202020204" pitchFamily="34" charset="0"/>
            <a:cs typeface="Arial" panose="020B0604020202020204" pitchFamily="34" charset="0"/>
          </a:endParaRPr>
        </a:p>
      </dgm:t>
    </dgm:pt>
    <dgm:pt modelId="{EE72D333-1B59-4354-941E-C0F20F91F984}" type="parTrans" cxnId="{649C465D-533A-4CB5-9BAB-0EB10B8A88D0}">
      <dgm:prSet/>
      <dgm:spPr/>
      <dgm:t>
        <a:bodyPr/>
        <a:lstStyle/>
        <a:p>
          <a:endParaRPr lang="en-US"/>
        </a:p>
      </dgm:t>
    </dgm:pt>
    <dgm:pt modelId="{CFD75C25-BB76-4EDA-A08E-573792DC6AD3}" type="sibTrans" cxnId="{649C465D-533A-4CB5-9BAB-0EB10B8A88D0}">
      <dgm:prSet phldrT="3" phldr="0"/>
      <dgm:spPr/>
      <dgm:t>
        <a:bodyPr/>
        <a:lstStyle/>
        <a:p>
          <a:r>
            <a:rPr lang="en-US"/>
            <a:t>3</a:t>
          </a:r>
        </a:p>
      </dgm:t>
    </dgm:pt>
    <dgm:pt modelId="{C4CCB1B9-90D0-43C1-BB14-C5EEB0CCA8C1}">
      <dgm:prSet/>
      <dgm:spPr/>
      <dgm:t>
        <a:bodyPr/>
        <a:lstStyle/>
        <a:p>
          <a:r>
            <a:rPr lang="en-GB" dirty="0">
              <a:latin typeface="Arial" panose="020B0604020202020204" pitchFamily="34" charset="0"/>
              <a:cs typeface="Arial" panose="020B0604020202020204" pitchFamily="34" charset="0"/>
            </a:rPr>
            <a:t>Reducing harm. </a:t>
          </a:r>
          <a:r>
            <a:rPr lang="en-GB">
              <a:latin typeface="Arial" panose="020B0604020202020204" pitchFamily="34" charset="0"/>
              <a:cs typeface="Arial" panose="020B0604020202020204" pitchFamily="34" charset="0"/>
            </a:rPr>
            <a:t>People </a:t>
          </a:r>
          <a:r>
            <a:rPr lang="en-GB" dirty="0">
              <a:latin typeface="Arial" panose="020B0604020202020204" pitchFamily="34" charset="0"/>
              <a:cs typeface="Arial" panose="020B0604020202020204" pitchFamily="34" charset="0"/>
            </a:rPr>
            <a:t>feeling confident and safe when in receipt of our care and support across Somerset </a:t>
          </a:r>
          <a:endParaRPr lang="en-US" dirty="0">
            <a:latin typeface="Arial" panose="020B0604020202020204" pitchFamily="34" charset="0"/>
            <a:cs typeface="Arial" panose="020B0604020202020204" pitchFamily="34" charset="0"/>
          </a:endParaRPr>
        </a:p>
      </dgm:t>
    </dgm:pt>
    <dgm:pt modelId="{539E61E9-DA1F-4484-96A2-F8E9F8319199}" type="parTrans" cxnId="{37F019AC-E8E7-43CE-9645-3649F6138353}">
      <dgm:prSet/>
      <dgm:spPr/>
      <dgm:t>
        <a:bodyPr/>
        <a:lstStyle/>
        <a:p>
          <a:endParaRPr lang="en-GB"/>
        </a:p>
      </dgm:t>
    </dgm:pt>
    <dgm:pt modelId="{2DAA6B57-2F10-42DF-92F8-3DA6A5583EBD}" type="sibTrans" cxnId="{37F019AC-E8E7-43CE-9645-3649F6138353}">
      <dgm:prSet phldrT="6" phldr="0"/>
      <dgm:spPr/>
      <dgm:t>
        <a:bodyPr/>
        <a:lstStyle/>
        <a:p>
          <a:r>
            <a:rPr lang="en-GB"/>
            <a:t>6</a:t>
          </a:r>
        </a:p>
      </dgm:t>
    </dgm:pt>
    <dgm:pt modelId="{74EE6A84-5FB1-479F-BC46-3E72A3BD7EF5}">
      <dgm:prSet/>
      <dgm:spPr/>
      <dgm:t>
        <a:bodyPr/>
        <a:lstStyle/>
        <a:p>
          <a:r>
            <a:rPr lang="en-GB" dirty="0">
              <a:latin typeface="Arial" panose="020B0604020202020204" pitchFamily="34" charset="0"/>
              <a:cs typeface="Arial" panose="020B0604020202020204" pitchFamily="34" charset="0"/>
            </a:rPr>
            <a:t>Providing examples of excellence, improvement and innovation across our health and care services with regard to patient safety </a:t>
          </a:r>
        </a:p>
      </dgm:t>
    </dgm:pt>
    <dgm:pt modelId="{645FB2E1-2444-49C0-BE00-EFE10FB46744}" type="parTrans" cxnId="{E517ACFD-940C-4E55-9B10-D4A14187AF37}">
      <dgm:prSet/>
      <dgm:spPr/>
      <dgm:t>
        <a:bodyPr/>
        <a:lstStyle/>
        <a:p>
          <a:endParaRPr lang="en-GB"/>
        </a:p>
      </dgm:t>
    </dgm:pt>
    <dgm:pt modelId="{416B0A8B-BF18-4770-A70E-F46A279ABFDC}" type="sibTrans" cxnId="{E517ACFD-940C-4E55-9B10-D4A14187AF37}">
      <dgm:prSet phldrT="4" phldr="0"/>
      <dgm:spPr/>
      <dgm:t>
        <a:bodyPr/>
        <a:lstStyle/>
        <a:p>
          <a:r>
            <a:rPr lang="en-GB"/>
            <a:t>4</a:t>
          </a:r>
        </a:p>
      </dgm:t>
    </dgm:pt>
    <dgm:pt modelId="{E2E579F3-4D1C-4D08-88E8-19B5C988A4E9}">
      <dgm:prSet/>
      <dgm:spPr/>
      <dgm:t>
        <a:bodyPr/>
        <a:lstStyle/>
        <a:p>
          <a:r>
            <a:rPr lang="en-GB" dirty="0">
              <a:latin typeface="Arial" panose="020B0604020202020204" pitchFamily="34" charset="0"/>
              <a:cs typeface="Arial" panose="020B0604020202020204" pitchFamily="34" charset="0"/>
            </a:rPr>
            <a:t>Patients and families seeing and feeling the impact of and the  speed of our improvement with regard to patient safety </a:t>
          </a:r>
        </a:p>
      </dgm:t>
    </dgm:pt>
    <dgm:pt modelId="{48F887AF-2E01-462D-9985-F87FB5BD8A89}" type="parTrans" cxnId="{5986BBF7-9F7D-4FFC-812B-EDCA4D1EED65}">
      <dgm:prSet/>
      <dgm:spPr/>
      <dgm:t>
        <a:bodyPr/>
        <a:lstStyle/>
        <a:p>
          <a:endParaRPr lang="en-GB"/>
        </a:p>
      </dgm:t>
    </dgm:pt>
    <dgm:pt modelId="{EE4FBDE7-9FE2-48B5-BE40-AB8CB103B2C6}" type="sibTrans" cxnId="{5986BBF7-9F7D-4FFC-812B-EDCA4D1EED65}">
      <dgm:prSet phldrT="5" phldr="0"/>
      <dgm:spPr/>
      <dgm:t>
        <a:bodyPr/>
        <a:lstStyle/>
        <a:p>
          <a:r>
            <a:rPr lang="en-GB"/>
            <a:t>5</a:t>
          </a:r>
        </a:p>
      </dgm:t>
    </dgm:pt>
    <dgm:pt modelId="{B62660DB-0B69-4EBE-8E1A-5A8E59DAC8C9}" type="pres">
      <dgm:prSet presAssocID="{A5C692C0-4CE3-41DF-8121-DD3D1EA22C6E}" presName="linearFlow" presStyleCnt="0">
        <dgm:presLayoutVars>
          <dgm:dir/>
          <dgm:animLvl val="lvl"/>
          <dgm:resizeHandles val="exact"/>
        </dgm:presLayoutVars>
      </dgm:prSet>
      <dgm:spPr/>
    </dgm:pt>
    <dgm:pt modelId="{2E5E620E-2E4C-417E-8D16-05FE6403074D}" type="pres">
      <dgm:prSet presAssocID="{8228569B-3753-4619-AB22-15658AA6F9F3}" presName="compositeNode" presStyleCnt="0"/>
      <dgm:spPr/>
    </dgm:pt>
    <dgm:pt modelId="{D5C3F788-ABF2-4C2F-A90B-BCF680ADC39F}" type="pres">
      <dgm:prSet presAssocID="{8228569B-3753-4619-AB22-15658AA6F9F3}" presName="parTx" presStyleLbl="node1" presStyleIdx="0" presStyleCnt="0">
        <dgm:presLayoutVars>
          <dgm:chMax val="0"/>
          <dgm:chPref val="0"/>
          <dgm:bulletEnabled val="1"/>
        </dgm:presLayoutVars>
      </dgm:prSet>
      <dgm:spPr/>
    </dgm:pt>
    <dgm:pt modelId="{B84DE2BA-A8A0-471A-ACEF-85C543FAED16}" type="pres">
      <dgm:prSet presAssocID="{8228569B-3753-4619-AB22-15658AA6F9F3}" presName="parSh" presStyleCnt="0"/>
      <dgm:spPr/>
    </dgm:pt>
    <dgm:pt modelId="{12968EBD-9520-4EF4-BC4C-5212165FAA81}" type="pres">
      <dgm:prSet presAssocID="{8228569B-3753-4619-AB22-15658AA6F9F3}" presName="lineNode" presStyleLbl="alignAccFollowNode1" presStyleIdx="0" presStyleCnt="18"/>
      <dgm:spPr/>
    </dgm:pt>
    <dgm:pt modelId="{7A530B2A-7BC4-4EF0-9063-A3F6236AF1E7}" type="pres">
      <dgm:prSet presAssocID="{8228569B-3753-4619-AB22-15658AA6F9F3}" presName="lineArrowNode" presStyleLbl="alignAccFollowNode1" presStyleIdx="1" presStyleCnt="18"/>
      <dgm:spPr/>
    </dgm:pt>
    <dgm:pt modelId="{0638F7AF-FBAD-493F-B66D-E17DA2E18EB5}" type="pres">
      <dgm:prSet presAssocID="{A3C63FF3-4C12-4EAB-9981-EEEEF0F994ED}" presName="sibTransNodeCircle" presStyleLbl="alignNode1" presStyleIdx="0" presStyleCnt="6">
        <dgm:presLayoutVars>
          <dgm:chMax val="0"/>
          <dgm:bulletEnabled/>
        </dgm:presLayoutVars>
      </dgm:prSet>
      <dgm:spPr/>
    </dgm:pt>
    <dgm:pt modelId="{54FF7144-03AF-4877-9565-4214A0B60A47}" type="pres">
      <dgm:prSet presAssocID="{A3C63FF3-4C12-4EAB-9981-EEEEF0F994ED}" presName="spacerBetweenCircleAndCallout" presStyleCnt="0">
        <dgm:presLayoutVars/>
      </dgm:prSet>
      <dgm:spPr/>
    </dgm:pt>
    <dgm:pt modelId="{0D836882-3503-4B1B-85BC-B2E8906A4BF5}" type="pres">
      <dgm:prSet presAssocID="{8228569B-3753-4619-AB22-15658AA6F9F3}" presName="nodeText" presStyleLbl="alignAccFollowNode1" presStyleIdx="2" presStyleCnt="18">
        <dgm:presLayoutVars>
          <dgm:bulletEnabled val="1"/>
        </dgm:presLayoutVars>
      </dgm:prSet>
      <dgm:spPr/>
    </dgm:pt>
    <dgm:pt modelId="{025ACB0B-E03B-4A8B-8DB1-D20F48EE4C3D}" type="pres">
      <dgm:prSet presAssocID="{A3C63FF3-4C12-4EAB-9981-EEEEF0F994ED}" presName="sibTransComposite" presStyleCnt="0"/>
      <dgm:spPr/>
    </dgm:pt>
    <dgm:pt modelId="{0E04E3CA-22D1-4D12-A759-A6A40FA0BAA6}" type="pres">
      <dgm:prSet presAssocID="{E6336C08-DA31-4ECA-8377-62DF2B839A90}" presName="compositeNode" presStyleCnt="0"/>
      <dgm:spPr/>
    </dgm:pt>
    <dgm:pt modelId="{C7E96A3B-C289-4E87-9F11-9519DB3BCD4F}" type="pres">
      <dgm:prSet presAssocID="{E6336C08-DA31-4ECA-8377-62DF2B839A90}" presName="parTx" presStyleLbl="node1" presStyleIdx="0" presStyleCnt="0">
        <dgm:presLayoutVars>
          <dgm:chMax val="0"/>
          <dgm:chPref val="0"/>
          <dgm:bulletEnabled val="1"/>
        </dgm:presLayoutVars>
      </dgm:prSet>
      <dgm:spPr/>
    </dgm:pt>
    <dgm:pt modelId="{19C7DD31-4AAF-4518-918F-9CF7E37CC59F}" type="pres">
      <dgm:prSet presAssocID="{E6336C08-DA31-4ECA-8377-62DF2B839A90}" presName="parSh" presStyleCnt="0"/>
      <dgm:spPr/>
    </dgm:pt>
    <dgm:pt modelId="{295A3159-9EF1-4B13-A6D6-A53427BB791C}" type="pres">
      <dgm:prSet presAssocID="{E6336C08-DA31-4ECA-8377-62DF2B839A90}" presName="lineNode" presStyleLbl="alignAccFollowNode1" presStyleIdx="3" presStyleCnt="18"/>
      <dgm:spPr/>
    </dgm:pt>
    <dgm:pt modelId="{242A8AEE-FFC2-449A-BE1F-C4505BBA1CEE}" type="pres">
      <dgm:prSet presAssocID="{E6336C08-DA31-4ECA-8377-62DF2B839A90}" presName="lineArrowNode" presStyleLbl="alignAccFollowNode1" presStyleIdx="4" presStyleCnt="18"/>
      <dgm:spPr/>
    </dgm:pt>
    <dgm:pt modelId="{BB7D06B7-1D4F-4746-A06E-94C54C1B7657}" type="pres">
      <dgm:prSet presAssocID="{39B3F87C-5D21-4102-9BDA-FC08AD1E47B2}" presName="sibTransNodeCircle" presStyleLbl="alignNode1" presStyleIdx="1" presStyleCnt="6">
        <dgm:presLayoutVars>
          <dgm:chMax val="0"/>
          <dgm:bulletEnabled/>
        </dgm:presLayoutVars>
      </dgm:prSet>
      <dgm:spPr/>
    </dgm:pt>
    <dgm:pt modelId="{CA27F738-A6C4-411E-BBBE-F2F16B80F854}" type="pres">
      <dgm:prSet presAssocID="{39B3F87C-5D21-4102-9BDA-FC08AD1E47B2}" presName="spacerBetweenCircleAndCallout" presStyleCnt="0">
        <dgm:presLayoutVars/>
      </dgm:prSet>
      <dgm:spPr/>
    </dgm:pt>
    <dgm:pt modelId="{FEE81109-51B6-4A7F-9F3B-F132321BF429}" type="pres">
      <dgm:prSet presAssocID="{E6336C08-DA31-4ECA-8377-62DF2B839A90}" presName="nodeText" presStyleLbl="alignAccFollowNode1" presStyleIdx="5" presStyleCnt="18">
        <dgm:presLayoutVars>
          <dgm:bulletEnabled val="1"/>
        </dgm:presLayoutVars>
      </dgm:prSet>
      <dgm:spPr/>
    </dgm:pt>
    <dgm:pt modelId="{796762CB-CBCF-48D1-9CA5-D097B6695469}" type="pres">
      <dgm:prSet presAssocID="{39B3F87C-5D21-4102-9BDA-FC08AD1E47B2}" presName="sibTransComposite" presStyleCnt="0"/>
      <dgm:spPr/>
    </dgm:pt>
    <dgm:pt modelId="{2BA7F212-52B3-4C97-8B7C-3EE256625782}" type="pres">
      <dgm:prSet presAssocID="{F22D366A-A038-4B07-AB65-F96D81702C8B}" presName="compositeNode" presStyleCnt="0"/>
      <dgm:spPr/>
    </dgm:pt>
    <dgm:pt modelId="{D5AB6581-49C2-4BB4-B1AE-CE86100912C3}" type="pres">
      <dgm:prSet presAssocID="{F22D366A-A038-4B07-AB65-F96D81702C8B}" presName="parTx" presStyleLbl="node1" presStyleIdx="0" presStyleCnt="0">
        <dgm:presLayoutVars>
          <dgm:chMax val="0"/>
          <dgm:chPref val="0"/>
          <dgm:bulletEnabled val="1"/>
        </dgm:presLayoutVars>
      </dgm:prSet>
      <dgm:spPr/>
    </dgm:pt>
    <dgm:pt modelId="{70BA8FFF-FE87-407D-8B08-5AF3F29F51CF}" type="pres">
      <dgm:prSet presAssocID="{F22D366A-A038-4B07-AB65-F96D81702C8B}" presName="parSh" presStyleCnt="0"/>
      <dgm:spPr/>
    </dgm:pt>
    <dgm:pt modelId="{E98E0937-9A97-4797-BD22-F5C6D862F4B9}" type="pres">
      <dgm:prSet presAssocID="{F22D366A-A038-4B07-AB65-F96D81702C8B}" presName="lineNode" presStyleLbl="alignAccFollowNode1" presStyleIdx="6" presStyleCnt="18"/>
      <dgm:spPr/>
    </dgm:pt>
    <dgm:pt modelId="{8969504D-4300-4069-A5FA-DBD721DE7201}" type="pres">
      <dgm:prSet presAssocID="{F22D366A-A038-4B07-AB65-F96D81702C8B}" presName="lineArrowNode" presStyleLbl="alignAccFollowNode1" presStyleIdx="7" presStyleCnt="18"/>
      <dgm:spPr/>
    </dgm:pt>
    <dgm:pt modelId="{A5A92CD8-CE71-49CA-B8EE-D4E45EAA3ED7}" type="pres">
      <dgm:prSet presAssocID="{CFD75C25-BB76-4EDA-A08E-573792DC6AD3}" presName="sibTransNodeCircle" presStyleLbl="alignNode1" presStyleIdx="2" presStyleCnt="6">
        <dgm:presLayoutVars>
          <dgm:chMax val="0"/>
          <dgm:bulletEnabled/>
        </dgm:presLayoutVars>
      </dgm:prSet>
      <dgm:spPr/>
    </dgm:pt>
    <dgm:pt modelId="{2821AE82-248D-4882-B57F-C0763519058D}" type="pres">
      <dgm:prSet presAssocID="{CFD75C25-BB76-4EDA-A08E-573792DC6AD3}" presName="spacerBetweenCircleAndCallout" presStyleCnt="0">
        <dgm:presLayoutVars/>
      </dgm:prSet>
      <dgm:spPr/>
    </dgm:pt>
    <dgm:pt modelId="{1076688B-C7AE-462A-8863-CF110A58AD68}" type="pres">
      <dgm:prSet presAssocID="{F22D366A-A038-4B07-AB65-F96D81702C8B}" presName="nodeText" presStyleLbl="alignAccFollowNode1" presStyleIdx="8" presStyleCnt="18">
        <dgm:presLayoutVars>
          <dgm:bulletEnabled val="1"/>
        </dgm:presLayoutVars>
      </dgm:prSet>
      <dgm:spPr/>
    </dgm:pt>
    <dgm:pt modelId="{FEFE5C95-0BBF-4069-999B-E7B29445082B}" type="pres">
      <dgm:prSet presAssocID="{CFD75C25-BB76-4EDA-A08E-573792DC6AD3}" presName="sibTransComposite" presStyleCnt="0"/>
      <dgm:spPr/>
    </dgm:pt>
    <dgm:pt modelId="{2C1C1812-D391-46AF-93C4-95258972ED57}" type="pres">
      <dgm:prSet presAssocID="{74EE6A84-5FB1-479F-BC46-3E72A3BD7EF5}" presName="compositeNode" presStyleCnt="0"/>
      <dgm:spPr/>
    </dgm:pt>
    <dgm:pt modelId="{3D24E4E7-8846-4650-9D16-449F6E70DED5}" type="pres">
      <dgm:prSet presAssocID="{74EE6A84-5FB1-479F-BC46-3E72A3BD7EF5}" presName="parTx" presStyleLbl="node1" presStyleIdx="0" presStyleCnt="0">
        <dgm:presLayoutVars>
          <dgm:chMax val="0"/>
          <dgm:chPref val="0"/>
          <dgm:bulletEnabled val="1"/>
        </dgm:presLayoutVars>
      </dgm:prSet>
      <dgm:spPr/>
    </dgm:pt>
    <dgm:pt modelId="{9DC83CB5-428B-4F38-B7D4-5438EC9292B1}" type="pres">
      <dgm:prSet presAssocID="{74EE6A84-5FB1-479F-BC46-3E72A3BD7EF5}" presName="parSh" presStyleCnt="0"/>
      <dgm:spPr/>
    </dgm:pt>
    <dgm:pt modelId="{F1DBE332-B17A-40CB-9F2F-00554A9F841F}" type="pres">
      <dgm:prSet presAssocID="{74EE6A84-5FB1-479F-BC46-3E72A3BD7EF5}" presName="lineNode" presStyleLbl="alignAccFollowNode1" presStyleIdx="9" presStyleCnt="18"/>
      <dgm:spPr/>
    </dgm:pt>
    <dgm:pt modelId="{B34E593C-F6F5-4EB6-A1F4-6E33F14AFDF9}" type="pres">
      <dgm:prSet presAssocID="{74EE6A84-5FB1-479F-BC46-3E72A3BD7EF5}" presName="lineArrowNode" presStyleLbl="alignAccFollowNode1" presStyleIdx="10" presStyleCnt="18"/>
      <dgm:spPr/>
    </dgm:pt>
    <dgm:pt modelId="{CFDF619A-AEE8-4C94-9BBF-A2CCDBFC646D}" type="pres">
      <dgm:prSet presAssocID="{416B0A8B-BF18-4770-A70E-F46A279ABFDC}" presName="sibTransNodeCircle" presStyleLbl="alignNode1" presStyleIdx="3" presStyleCnt="6">
        <dgm:presLayoutVars>
          <dgm:chMax val="0"/>
          <dgm:bulletEnabled/>
        </dgm:presLayoutVars>
      </dgm:prSet>
      <dgm:spPr/>
    </dgm:pt>
    <dgm:pt modelId="{FCFEEAA4-154B-435C-BF64-EE6A97A8C8FB}" type="pres">
      <dgm:prSet presAssocID="{416B0A8B-BF18-4770-A70E-F46A279ABFDC}" presName="spacerBetweenCircleAndCallout" presStyleCnt="0">
        <dgm:presLayoutVars/>
      </dgm:prSet>
      <dgm:spPr/>
    </dgm:pt>
    <dgm:pt modelId="{D026DD36-C3F5-4210-8849-5F860E9072C8}" type="pres">
      <dgm:prSet presAssocID="{74EE6A84-5FB1-479F-BC46-3E72A3BD7EF5}" presName="nodeText" presStyleLbl="alignAccFollowNode1" presStyleIdx="11" presStyleCnt="18">
        <dgm:presLayoutVars>
          <dgm:bulletEnabled val="1"/>
        </dgm:presLayoutVars>
      </dgm:prSet>
      <dgm:spPr/>
    </dgm:pt>
    <dgm:pt modelId="{67DAE0B3-89D3-43E8-B052-85F6D5DFDFBC}" type="pres">
      <dgm:prSet presAssocID="{416B0A8B-BF18-4770-A70E-F46A279ABFDC}" presName="sibTransComposite" presStyleCnt="0"/>
      <dgm:spPr/>
    </dgm:pt>
    <dgm:pt modelId="{07A94124-236D-42A9-809D-6B4BE70FE483}" type="pres">
      <dgm:prSet presAssocID="{E2E579F3-4D1C-4D08-88E8-19B5C988A4E9}" presName="compositeNode" presStyleCnt="0"/>
      <dgm:spPr/>
    </dgm:pt>
    <dgm:pt modelId="{404DA81A-6030-4433-BD0C-69B0BA5D028F}" type="pres">
      <dgm:prSet presAssocID="{E2E579F3-4D1C-4D08-88E8-19B5C988A4E9}" presName="parTx" presStyleLbl="node1" presStyleIdx="0" presStyleCnt="0">
        <dgm:presLayoutVars>
          <dgm:chMax val="0"/>
          <dgm:chPref val="0"/>
          <dgm:bulletEnabled val="1"/>
        </dgm:presLayoutVars>
      </dgm:prSet>
      <dgm:spPr/>
    </dgm:pt>
    <dgm:pt modelId="{0F1AC049-2EDA-4CE5-9877-A8F8C0AF7453}" type="pres">
      <dgm:prSet presAssocID="{E2E579F3-4D1C-4D08-88E8-19B5C988A4E9}" presName="parSh" presStyleCnt="0"/>
      <dgm:spPr/>
    </dgm:pt>
    <dgm:pt modelId="{58BB86E5-4B11-404C-98A2-35C45E40F670}" type="pres">
      <dgm:prSet presAssocID="{E2E579F3-4D1C-4D08-88E8-19B5C988A4E9}" presName="lineNode" presStyleLbl="alignAccFollowNode1" presStyleIdx="12" presStyleCnt="18"/>
      <dgm:spPr/>
    </dgm:pt>
    <dgm:pt modelId="{27DE420C-3D7F-4A05-94F5-B3B9DB73EB80}" type="pres">
      <dgm:prSet presAssocID="{E2E579F3-4D1C-4D08-88E8-19B5C988A4E9}" presName="lineArrowNode" presStyleLbl="alignAccFollowNode1" presStyleIdx="13" presStyleCnt="18"/>
      <dgm:spPr/>
    </dgm:pt>
    <dgm:pt modelId="{1AD1B4B6-D279-4925-BF96-185DA472F362}" type="pres">
      <dgm:prSet presAssocID="{EE4FBDE7-9FE2-48B5-BE40-AB8CB103B2C6}" presName="sibTransNodeCircle" presStyleLbl="alignNode1" presStyleIdx="4" presStyleCnt="6">
        <dgm:presLayoutVars>
          <dgm:chMax val="0"/>
          <dgm:bulletEnabled/>
        </dgm:presLayoutVars>
      </dgm:prSet>
      <dgm:spPr/>
    </dgm:pt>
    <dgm:pt modelId="{CA4E71C6-5D48-47CF-AEED-1D1C2F0C7A5A}" type="pres">
      <dgm:prSet presAssocID="{EE4FBDE7-9FE2-48B5-BE40-AB8CB103B2C6}" presName="spacerBetweenCircleAndCallout" presStyleCnt="0">
        <dgm:presLayoutVars/>
      </dgm:prSet>
      <dgm:spPr/>
    </dgm:pt>
    <dgm:pt modelId="{461DA773-532B-4DD9-9333-3717B646ED24}" type="pres">
      <dgm:prSet presAssocID="{E2E579F3-4D1C-4D08-88E8-19B5C988A4E9}" presName="nodeText" presStyleLbl="alignAccFollowNode1" presStyleIdx="14" presStyleCnt="18">
        <dgm:presLayoutVars>
          <dgm:bulletEnabled val="1"/>
        </dgm:presLayoutVars>
      </dgm:prSet>
      <dgm:spPr/>
    </dgm:pt>
    <dgm:pt modelId="{1DD14F05-379F-4910-8CBD-67EC9CBEBA2B}" type="pres">
      <dgm:prSet presAssocID="{EE4FBDE7-9FE2-48B5-BE40-AB8CB103B2C6}" presName="sibTransComposite" presStyleCnt="0"/>
      <dgm:spPr/>
    </dgm:pt>
    <dgm:pt modelId="{D27B576A-E731-470D-8286-E5D9430FBFEF}" type="pres">
      <dgm:prSet presAssocID="{C4CCB1B9-90D0-43C1-BB14-C5EEB0CCA8C1}" presName="compositeNode" presStyleCnt="0"/>
      <dgm:spPr/>
    </dgm:pt>
    <dgm:pt modelId="{C3A82607-E083-434B-B396-E94924DD1E7D}" type="pres">
      <dgm:prSet presAssocID="{C4CCB1B9-90D0-43C1-BB14-C5EEB0CCA8C1}" presName="parTx" presStyleLbl="node1" presStyleIdx="0" presStyleCnt="0">
        <dgm:presLayoutVars>
          <dgm:chMax val="0"/>
          <dgm:chPref val="0"/>
          <dgm:bulletEnabled val="1"/>
        </dgm:presLayoutVars>
      </dgm:prSet>
      <dgm:spPr/>
    </dgm:pt>
    <dgm:pt modelId="{69C15973-29FF-4F6C-9F2C-3FC5DD469BCE}" type="pres">
      <dgm:prSet presAssocID="{C4CCB1B9-90D0-43C1-BB14-C5EEB0CCA8C1}" presName="parSh" presStyleCnt="0"/>
      <dgm:spPr/>
    </dgm:pt>
    <dgm:pt modelId="{C3314434-FC0A-4325-BFF1-5D107137064E}" type="pres">
      <dgm:prSet presAssocID="{C4CCB1B9-90D0-43C1-BB14-C5EEB0CCA8C1}" presName="lineNode" presStyleLbl="alignAccFollowNode1" presStyleIdx="15" presStyleCnt="18"/>
      <dgm:spPr/>
    </dgm:pt>
    <dgm:pt modelId="{F2213096-6CC9-43C3-99AC-D4232F61EB8E}" type="pres">
      <dgm:prSet presAssocID="{C4CCB1B9-90D0-43C1-BB14-C5EEB0CCA8C1}" presName="lineArrowNode" presStyleLbl="alignAccFollowNode1" presStyleIdx="16" presStyleCnt="18"/>
      <dgm:spPr/>
    </dgm:pt>
    <dgm:pt modelId="{3A289B89-B5D7-4293-8F76-07F53DE0D3B2}" type="pres">
      <dgm:prSet presAssocID="{2DAA6B57-2F10-42DF-92F8-3DA6A5583EBD}" presName="sibTransNodeCircle" presStyleLbl="alignNode1" presStyleIdx="5" presStyleCnt="6">
        <dgm:presLayoutVars>
          <dgm:chMax val="0"/>
          <dgm:bulletEnabled/>
        </dgm:presLayoutVars>
      </dgm:prSet>
      <dgm:spPr/>
    </dgm:pt>
    <dgm:pt modelId="{2FDCC350-919F-49BE-B15F-48C12B52F8F2}" type="pres">
      <dgm:prSet presAssocID="{2DAA6B57-2F10-42DF-92F8-3DA6A5583EBD}" presName="spacerBetweenCircleAndCallout" presStyleCnt="0">
        <dgm:presLayoutVars/>
      </dgm:prSet>
      <dgm:spPr/>
    </dgm:pt>
    <dgm:pt modelId="{E7D07AAD-70E0-4C33-98A7-46169FC0C5A0}" type="pres">
      <dgm:prSet presAssocID="{C4CCB1B9-90D0-43C1-BB14-C5EEB0CCA8C1}" presName="nodeText" presStyleLbl="alignAccFollowNode1" presStyleIdx="17" presStyleCnt="18">
        <dgm:presLayoutVars>
          <dgm:bulletEnabled val="1"/>
        </dgm:presLayoutVars>
      </dgm:prSet>
      <dgm:spPr/>
    </dgm:pt>
  </dgm:ptLst>
  <dgm:cxnLst>
    <dgm:cxn modelId="{AA86EA2C-B8BB-426C-A52B-3A6876B5DDAA}" type="presOf" srcId="{A5C692C0-4CE3-41DF-8121-DD3D1EA22C6E}" destId="{B62660DB-0B69-4EBE-8E1A-5A8E59DAC8C9}" srcOrd="0" destOrd="0" presId="urn:microsoft.com/office/officeart/2016/7/layout/LinearArrowProcessNumbered"/>
    <dgm:cxn modelId="{8F826331-D50B-4CAD-AE8B-9017D9566D86}" type="presOf" srcId="{2DAA6B57-2F10-42DF-92F8-3DA6A5583EBD}" destId="{3A289B89-B5D7-4293-8F76-07F53DE0D3B2}" srcOrd="0" destOrd="0" presId="urn:microsoft.com/office/officeart/2016/7/layout/LinearArrowProcessNumbered"/>
    <dgm:cxn modelId="{D723E831-7C74-4BEC-AFBC-4F904F382E96}" type="presOf" srcId="{8228569B-3753-4619-AB22-15658AA6F9F3}" destId="{0D836882-3503-4B1B-85BC-B2E8906A4BF5}" srcOrd="0" destOrd="0" presId="urn:microsoft.com/office/officeart/2016/7/layout/LinearArrowProcessNumbered"/>
    <dgm:cxn modelId="{649C465D-533A-4CB5-9BAB-0EB10B8A88D0}" srcId="{A5C692C0-4CE3-41DF-8121-DD3D1EA22C6E}" destId="{F22D366A-A038-4B07-AB65-F96D81702C8B}" srcOrd="2" destOrd="0" parTransId="{EE72D333-1B59-4354-941E-C0F20F91F984}" sibTransId="{CFD75C25-BB76-4EDA-A08E-573792DC6AD3}"/>
    <dgm:cxn modelId="{33C88541-61A7-4D95-91CB-A527975D7FD6}" type="presOf" srcId="{416B0A8B-BF18-4770-A70E-F46A279ABFDC}" destId="{CFDF619A-AEE8-4C94-9BBF-A2CCDBFC646D}" srcOrd="0" destOrd="0" presId="urn:microsoft.com/office/officeart/2016/7/layout/LinearArrowProcessNumbered"/>
    <dgm:cxn modelId="{88C2B164-3309-4E0B-B9FE-B5A09B63FC06}" type="presOf" srcId="{39B3F87C-5D21-4102-9BDA-FC08AD1E47B2}" destId="{BB7D06B7-1D4F-4746-A06E-94C54C1B7657}" srcOrd="0" destOrd="0" presId="urn:microsoft.com/office/officeart/2016/7/layout/LinearArrowProcessNumbered"/>
    <dgm:cxn modelId="{F79B0947-BE9B-4FB2-BD5B-8D46AD77AE05}" type="presOf" srcId="{EE4FBDE7-9FE2-48B5-BE40-AB8CB103B2C6}" destId="{1AD1B4B6-D279-4925-BF96-185DA472F362}" srcOrd="0" destOrd="0" presId="urn:microsoft.com/office/officeart/2016/7/layout/LinearArrowProcessNumbered"/>
    <dgm:cxn modelId="{DD19766E-42FD-42E5-968F-A525C36703A9}" type="presOf" srcId="{C4CCB1B9-90D0-43C1-BB14-C5EEB0CCA8C1}" destId="{E7D07AAD-70E0-4C33-98A7-46169FC0C5A0}" srcOrd="0" destOrd="0" presId="urn:microsoft.com/office/officeart/2016/7/layout/LinearArrowProcessNumbered"/>
    <dgm:cxn modelId="{5DC39E5A-B760-4C25-98D5-D2044DD211CF}" type="presOf" srcId="{E6336C08-DA31-4ECA-8377-62DF2B839A90}" destId="{FEE81109-51B6-4A7F-9F3B-F132321BF429}" srcOrd="0" destOrd="0" presId="urn:microsoft.com/office/officeart/2016/7/layout/LinearArrowProcessNumbered"/>
    <dgm:cxn modelId="{2A04438F-C242-49B6-BE34-17FBD8CDFBCF}" type="presOf" srcId="{CFD75C25-BB76-4EDA-A08E-573792DC6AD3}" destId="{A5A92CD8-CE71-49CA-B8EE-D4E45EAA3ED7}" srcOrd="0" destOrd="0" presId="urn:microsoft.com/office/officeart/2016/7/layout/LinearArrowProcessNumbered"/>
    <dgm:cxn modelId="{F7D06A93-C5C4-4CA0-A96C-6098704785ED}" type="presOf" srcId="{F22D366A-A038-4B07-AB65-F96D81702C8B}" destId="{1076688B-C7AE-462A-8863-CF110A58AD68}" srcOrd="0" destOrd="0" presId="urn:microsoft.com/office/officeart/2016/7/layout/LinearArrowProcessNumbered"/>
    <dgm:cxn modelId="{CC427A9A-8602-42CA-8081-FEE06A0D9D12}" srcId="{A5C692C0-4CE3-41DF-8121-DD3D1EA22C6E}" destId="{E6336C08-DA31-4ECA-8377-62DF2B839A90}" srcOrd="1" destOrd="0" parTransId="{550AD7C4-09DC-4A77-A902-DA429A3817F9}" sibTransId="{39B3F87C-5D21-4102-9BDA-FC08AD1E47B2}"/>
    <dgm:cxn modelId="{1C8BC4A9-C488-407E-9C5A-2A2321B30D1A}" type="presOf" srcId="{A3C63FF3-4C12-4EAB-9981-EEEEF0F994ED}" destId="{0638F7AF-FBAD-493F-B66D-E17DA2E18EB5}" srcOrd="0" destOrd="0" presId="urn:microsoft.com/office/officeart/2016/7/layout/LinearArrowProcessNumbered"/>
    <dgm:cxn modelId="{37F019AC-E8E7-43CE-9645-3649F6138353}" srcId="{A5C692C0-4CE3-41DF-8121-DD3D1EA22C6E}" destId="{C4CCB1B9-90D0-43C1-BB14-C5EEB0CCA8C1}" srcOrd="5" destOrd="0" parTransId="{539E61E9-DA1F-4484-96A2-F8E9F8319199}" sibTransId="{2DAA6B57-2F10-42DF-92F8-3DA6A5583EBD}"/>
    <dgm:cxn modelId="{B9F044B0-9D37-472D-ACBC-F28BC0948F2A}" type="presOf" srcId="{74EE6A84-5FB1-479F-BC46-3E72A3BD7EF5}" destId="{D026DD36-C3F5-4210-8849-5F860E9072C8}" srcOrd="0" destOrd="0" presId="urn:microsoft.com/office/officeart/2016/7/layout/LinearArrowProcessNumbered"/>
    <dgm:cxn modelId="{97E0BEB5-69B0-4E55-A969-6CC204B110D5}" type="presOf" srcId="{E2E579F3-4D1C-4D08-88E8-19B5C988A4E9}" destId="{461DA773-532B-4DD9-9333-3717B646ED24}" srcOrd="0" destOrd="0" presId="urn:microsoft.com/office/officeart/2016/7/layout/LinearArrowProcessNumbered"/>
    <dgm:cxn modelId="{E1CF60ED-AE5B-430C-9920-4456E855305B}" srcId="{A5C692C0-4CE3-41DF-8121-DD3D1EA22C6E}" destId="{8228569B-3753-4619-AB22-15658AA6F9F3}" srcOrd="0" destOrd="0" parTransId="{E66A5550-6257-4EBE-A020-A14DDDC3D04A}" sibTransId="{A3C63FF3-4C12-4EAB-9981-EEEEF0F994ED}"/>
    <dgm:cxn modelId="{5986BBF7-9F7D-4FFC-812B-EDCA4D1EED65}" srcId="{A5C692C0-4CE3-41DF-8121-DD3D1EA22C6E}" destId="{E2E579F3-4D1C-4D08-88E8-19B5C988A4E9}" srcOrd="4" destOrd="0" parTransId="{48F887AF-2E01-462D-9985-F87FB5BD8A89}" sibTransId="{EE4FBDE7-9FE2-48B5-BE40-AB8CB103B2C6}"/>
    <dgm:cxn modelId="{E517ACFD-940C-4E55-9B10-D4A14187AF37}" srcId="{A5C692C0-4CE3-41DF-8121-DD3D1EA22C6E}" destId="{74EE6A84-5FB1-479F-BC46-3E72A3BD7EF5}" srcOrd="3" destOrd="0" parTransId="{645FB2E1-2444-49C0-BE00-EFE10FB46744}" sibTransId="{416B0A8B-BF18-4770-A70E-F46A279ABFDC}"/>
    <dgm:cxn modelId="{E49FF74A-26D9-4482-832F-E3CD5A84FD50}" type="presParOf" srcId="{B62660DB-0B69-4EBE-8E1A-5A8E59DAC8C9}" destId="{2E5E620E-2E4C-417E-8D16-05FE6403074D}" srcOrd="0" destOrd="0" presId="urn:microsoft.com/office/officeart/2016/7/layout/LinearArrowProcessNumbered"/>
    <dgm:cxn modelId="{750FCCE5-9C91-4DC0-9D1C-64FFF9D2693F}" type="presParOf" srcId="{2E5E620E-2E4C-417E-8D16-05FE6403074D}" destId="{D5C3F788-ABF2-4C2F-A90B-BCF680ADC39F}" srcOrd="0" destOrd="0" presId="urn:microsoft.com/office/officeart/2016/7/layout/LinearArrowProcessNumbered"/>
    <dgm:cxn modelId="{688FB251-3BED-4305-B562-CD1C1F6DBB8C}" type="presParOf" srcId="{2E5E620E-2E4C-417E-8D16-05FE6403074D}" destId="{B84DE2BA-A8A0-471A-ACEF-85C543FAED16}" srcOrd="1" destOrd="0" presId="urn:microsoft.com/office/officeart/2016/7/layout/LinearArrowProcessNumbered"/>
    <dgm:cxn modelId="{9056C342-E234-44C0-900B-4594EFBCAFA6}" type="presParOf" srcId="{B84DE2BA-A8A0-471A-ACEF-85C543FAED16}" destId="{12968EBD-9520-4EF4-BC4C-5212165FAA81}" srcOrd="0" destOrd="0" presId="urn:microsoft.com/office/officeart/2016/7/layout/LinearArrowProcessNumbered"/>
    <dgm:cxn modelId="{D1AE1D49-E6FF-4EE0-80E7-A8F7F2B1FAC9}" type="presParOf" srcId="{B84DE2BA-A8A0-471A-ACEF-85C543FAED16}" destId="{7A530B2A-7BC4-4EF0-9063-A3F6236AF1E7}" srcOrd="1" destOrd="0" presId="urn:microsoft.com/office/officeart/2016/7/layout/LinearArrowProcessNumbered"/>
    <dgm:cxn modelId="{364D75A6-D5A7-4E6F-84E3-9940563B29F8}" type="presParOf" srcId="{B84DE2BA-A8A0-471A-ACEF-85C543FAED16}" destId="{0638F7AF-FBAD-493F-B66D-E17DA2E18EB5}" srcOrd="2" destOrd="0" presId="urn:microsoft.com/office/officeart/2016/7/layout/LinearArrowProcessNumbered"/>
    <dgm:cxn modelId="{C5530874-49D6-4660-BF74-F5E0DDA95150}" type="presParOf" srcId="{B84DE2BA-A8A0-471A-ACEF-85C543FAED16}" destId="{54FF7144-03AF-4877-9565-4214A0B60A47}" srcOrd="3" destOrd="0" presId="urn:microsoft.com/office/officeart/2016/7/layout/LinearArrowProcessNumbered"/>
    <dgm:cxn modelId="{F254D1F3-8108-44AC-A38E-139722E0AFC9}" type="presParOf" srcId="{2E5E620E-2E4C-417E-8D16-05FE6403074D}" destId="{0D836882-3503-4B1B-85BC-B2E8906A4BF5}" srcOrd="2" destOrd="0" presId="urn:microsoft.com/office/officeart/2016/7/layout/LinearArrowProcessNumbered"/>
    <dgm:cxn modelId="{D4E28268-1AED-485A-88F6-DF27E05575FA}" type="presParOf" srcId="{B62660DB-0B69-4EBE-8E1A-5A8E59DAC8C9}" destId="{025ACB0B-E03B-4A8B-8DB1-D20F48EE4C3D}" srcOrd="1" destOrd="0" presId="urn:microsoft.com/office/officeart/2016/7/layout/LinearArrowProcessNumbered"/>
    <dgm:cxn modelId="{D361C609-9E1A-4DDA-BCD9-65A35A3FF894}" type="presParOf" srcId="{B62660DB-0B69-4EBE-8E1A-5A8E59DAC8C9}" destId="{0E04E3CA-22D1-4D12-A759-A6A40FA0BAA6}" srcOrd="2" destOrd="0" presId="urn:microsoft.com/office/officeart/2016/7/layout/LinearArrowProcessNumbered"/>
    <dgm:cxn modelId="{4838B096-4228-4FAD-85C7-90E7F4E0B842}" type="presParOf" srcId="{0E04E3CA-22D1-4D12-A759-A6A40FA0BAA6}" destId="{C7E96A3B-C289-4E87-9F11-9519DB3BCD4F}" srcOrd="0" destOrd="0" presId="urn:microsoft.com/office/officeart/2016/7/layout/LinearArrowProcessNumbered"/>
    <dgm:cxn modelId="{9995855A-4BCF-4704-875A-F5E1A23850CA}" type="presParOf" srcId="{0E04E3CA-22D1-4D12-A759-A6A40FA0BAA6}" destId="{19C7DD31-4AAF-4518-918F-9CF7E37CC59F}" srcOrd="1" destOrd="0" presId="urn:microsoft.com/office/officeart/2016/7/layout/LinearArrowProcessNumbered"/>
    <dgm:cxn modelId="{7D4C919A-4068-473E-B511-C3C2925DC1D7}" type="presParOf" srcId="{19C7DD31-4AAF-4518-918F-9CF7E37CC59F}" destId="{295A3159-9EF1-4B13-A6D6-A53427BB791C}" srcOrd="0" destOrd="0" presId="urn:microsoft.com/office/officeart/2016/7/layout/LinearArrowProcessNumbered"/>
    <dgm:cxn modelId="{1F0FB941-AA18-4300-97CD-64969F41C018}" type="presParOf" srcId="{19C7DD31-4AAF-4518-918F-9CF7E37CC59F}" destId="{242A8AEE-FFC2-449A-BE1F-C4505BBA1CEE}" srcOrd="1" destOrd="0" presId="urn:microsoft.com/office/officeart/2016/7/layout/LinearArrowProcessNumbered"/>
    <dgm:cxn modelId="{6A0E4758-89E1-4EC5-9574-4E486E0EA512}" type="presParOf" srcId="{19C7DD31-4AAF-4518-918F-9CF7E37CC59F}" destId="{BB7D06B7-1D4F-4746-A06E-94C54C1B7657}" srcOrd="2" destOrd="0" presId="urn:microsoft.com/office/officeart/2016/7/layout/LinearArrowProcessNumbered"/>
    <dgm:cxn modelId="{7E315170-E3B9-4820-9AF2-AE9888A8A6B3}" type="presParOf" srcId="{19C7DD31-4AAF-4518-918F-9CF7E37CC59F}" destId="{CA27F738-A6C4-411E-BBBE-F2F16B80F854}" srcOrd="3" destOrd="0" presId="urn:microsoft.com/office/officeart/2016/7/layout/LinearArrowProcessNumbered"/>
    <dgm:cxn modelId="{1A1C8DE1-5F23-419B-B7A7-B78911843637}" type="presParOf" srcId="{0E04E3CA-22D1-4D12-A759-A6A40FA0BAA6}" destId="{FEE81109-51B6-4A7F-9F3B-F132321BF429}" srcOrd="2" destOrd="0" presId="urn:microsoft.com/office/officeart/2016/7/layout/LinearArrowProcessNumbered"/>
    <dgm:cxn modelId="{9335218D-DC89-4CF3-BB6D-3DF2D4D819BA}" type="presParOf" srcId="{B62660DB-0B69-4EBE-8E1A-5A8E59DAC8C9}" destId="{796762CB-CBCF-48D1-9CA5-D097B6695469}" srcOrd="3" destOrd="0" presId="urn:microsoft.com/office/officeart/2016/7/layout/LinearArrowProcessNumbered"/>
    <dgm:cxn modelId="{054D209A-5C9D-400B-9513-4F6AD5BB9511}" type="presParOf" srcId="{B62660DB-0B69-4EBE-8E1A-5A8E59DAC8C9}" destId="{2BA7F212-52B3-4C97-8B7C-3EE256625782}" srcOrd="4" destOrd="0" presId="urn:microsoft.com/office/officeart/2016/7/layout/LinearArrowProcessNumbered"/>
    <dgm:cxn modelId="{09528062-3FBC-4690-AF02-DCF578C412F0}" type="presParOf" srcId="{2BA7F212-52B3-4C97-8B7C-3EE256625782}" destId="{D5AB6581-49C2-4BB4-B1AE-CE86100912C3}" srcOrd="0" destOrd="0" presId="urn:microsoft.com/office/officeart/2016/7/layout/LinearArrowProcessNumbered"/>
    <dgm:cxn modelId="{79E44C48-617A-44A9-8E23-8E16F8FF0253}" type="presParOf" srcId="{2BA7F212-52B3-4C97-8B7C-3EE256625782}" destId="{70BA8FFF-FE87-407D-8B08-5AF3F29F51CF}" srcOrd="1" destOrd="0" presId="urn:microsoft.com/office/officeart/2016/7/layout/LinearArrowProcessNumbered"/>
    <dgm:cxn modelId="{E9D922F1-1ECD-4259-8E90-83CFA520797C}" type="presParOf" srcId="{70BA8FFF-FE87-407D-8B08-5AF3F29F51CF}" destId="{E98E0937-9A97-4797-BD22-F5C6D862F4B9}" srcOrd="0" destOrd="0" presId="urn:microsoft.com/office/officeart/2016/7/layout/LinearArrowProcessNumbered"/>
    <dgm:cxn modelId="{9C831E0C-CB51-42D6-BBC6-F88265E2C555}" type="presParOf" srcId="{70BA8FFF-FE87-407D-8B08-5AF3F29F51CF}" destId="{8969504D-4300-4069-A5FA-DBD721DE7201}" srcOrd="1" destOrd="0" presId="urn:microsoft.com/office/officeart/2016/7/layout/LinearArrowProcessNumbered"/>
    <dgm:cxn modelId="{EC21B2E1-F03B-4935-B7FE-76F8A59BE5E0}" type="presParOf" srcId="{70BA8FFF-FE87-407D-8B08-5AF3F29F51CF}" destId="{A5A92CD8-CE71-49CA-B8EE-D4E45EAA3ED7}" srcOrd="2" destOrd="0" presId="urn:microsoft.com/office/officeart/2016/7/layout/LinearArrowProcessNumbered"/>
    <dgm:cxn modelId="{31848965-F006-48DF-B25B-60DA815644A0}" type="presParOf" srcId="{70BA8FFF-FE87-407D-8B08-5AF3F29F51CF}" destId="{2821AE82-248D-4882-B57F-C0763519058D}" srcOrd="3" destOrd="0" presId="urn:microsoft.com/office/officeart/2016/7/layout/LinearArrowProcessNumbered"/>
    <dgm:cxn modelId="{615099AF-0307-4091-B999-6BFE137A8C71}" type="presParOf" srcId="{2BA7F212-52B3-4C97-8B7C-3EE256625782}" destId="{1076688B-C7AE-462A-8863-CF110A58AD68}" srcOrd="2" destOrd="0" presId="urn:microsoft.com/office/officeart/2016/7/layout/LinearArrowProcessNumbered"/>
    <dgm:cxn modelId="{A74DD96F-9E1B-4832-8673-2D0BD701B46D}" type="presParOf" srcId="{B62660DB-0B69-4EBE-8E1A-5A8E59DAC8C9}" destId="{FEFE5C95-0BBF-4069-999B-E7B29445082B}" srcOrd="5" destOrd="0" presId="urn:microsoft.com/office/officeart/2016/7/layout/LinearArrowProcessNumbered"/>
    <dgm:cxn modelId="{EFB5F585-5B98-497D-B30F-2A99DC9B75BD}" type="presParOf" srcId="{B62660DB-0B69-4EBE-8E1A-5A8E59DAC8C9}" destId="{2C1C1812-D391-46AF-93C4-95258972ED57}" srcOrd="6" destOrd="0" presId="urn:microsoft.com/office/officeart/2016/7/layout/LinearArrowProcessNumbered"/>
    <dgm:cxn modelId="{39435F20-67C6-4188-A62D-2AAA3D24BFE6}" type="presParOf" srcId="{2C1C1812-D391-46AF-93C4-95258972ED57}" destId="{3D24E4E7-8846-4650-9D16-449F6E70DED5}" srcOrd="0" destOrd="0" presId="urn:microsoft.com/office/officeart/2016/7/layout/LinearArrowProcessNumbered"/>
    <dgm:cxn modelId="{570EE706-992C-4318-A67C-7BACDA94F6B5}" type="presParOf" srcId="{2C1C1812-D391-46AF-93C4-95258972ED57}" destId="{9DC83CB5-428B-4F38-B7D4-5438EC9292B1}" srcOrd="1" destOrd="0" presId="urn:microsoft.com/office/officeart/2016/7/layout/LinearArrowProcessNumbered"/>
    <dgm:cxn modelId="{28AE4740-A73B-48C1-B758-210F011A885B}" type="presParOf" srcId="{9DC83CB5-428B-4F38-B7D4-5438EC9292B1}" destId="{F1DBE332-B17A-40CB-9F2F-00554A9F841F}" srcOrd="0" destOrd="0" presId="urn:microsoft.com/office/officeart/2016/7/layout/LinearArrowProcessNumbered"/>
    <dgm:cxn modelId="{B81CEB27-503A-402B-8D62-3582AF4A5A71}" type="presParOf" srcId="{9DC83CB5-428B-4F38-B7D4-5438EC9292B1}" destId="{B34E593C-F6F5-4EB6-A1F4-6E33F14AFDF9}" srcOrd="1" destOrd="0" presId="urn:microsoft.com/office/officeart/2016/7/layout/LinearArrowProcessNumbered"/>
    <dgm:cxn modelId="{D1FEF2C2-DF0D-4583-B017-5B3C174CB716}" type="presParOf" srcId="{9DC83CB5-428B-4F38-B7D4-5438EC9292B1}" destId="{CFDF619A-AEE8-4C94-9BBF-A2CCDBFC646D}" srcOrd="2" destOrd="0" presId="urn:microsoft.com/office/officeart/2016/7/layout/LinearArrowProcessNumbered"/>
    <dgm:cxn modelId="{52FF2E2F-AA3A-4675-A862-9365B5F86552}" type="presParOf" srcId="{9DC83CB5-428B-4F38-B7D4-5438EC9292B1}" destId="{FCFEEAA4-154B-435C-BF64-EE6A97A8C8FB}" srcOrd="3" destOrd="0" presId="urn:microsoft.com/office/officeart/2016/7/layout/LinearArrowProcessNumbered"/>
    <dgm:cxn modelId="{03615B2C-6EEF-4108-801D-DB60D21BA561}" type="presParOf" srcId="{2C1C1812-D391-46AF-93C4-95258972ED57}" destId="{D026DD36-C3F5-4210-8849-5F860E9072C8}" srcOrd="2" destOrd="0" presId="urn:microsoft.com/office/officeart/2016/7/layout/LinearArrowProcessNumbered"/>
    <dgm:cxn modelId="{112A5674-3006-4E14-A54D-DB3F3BDD6861}" type="presParOf" srcId="{B62660DB-0B69-4EBE-8E1A-5A8E59DAC8C9}" destId="{67DAE0B3-89D3-43E8-B052-85F6D5DFDFBC}" srcOrd="7" destOrd="0" presId="urn:microsoft.com/office/officeart/2016/7/layout/LinearArrowProcessNumbered"/>
    <dgm:cxn modelId="{05942CB2-8AF2-42AA-A62D-27C987F70C30}" type="presParOf" srcId="{B62660DB-0B69-4EBE-8E1A-5A8E59DAC8C9}" destId="{07A94124-236D-42A9-809D-6B4BE70FE483}" srcOrd="8" destOrd="0" presId="urn:microsoft.com/office/officeart/2016/7/layout/LinearArrowProcessNumbered"/>
    <dgm:cxn modelId="{70DE9C24-61BE-4557-BD79-07D71390F958}" type="presParOf" srcId="{07A94124-236D-42A9-809D-6B4BE70FE483}" destId="{404DA81A-6030-4433-BD0C-69B0BA5D028F}" srcOrd="0" destOrd="0" presId="urn:microsoft.com/office/officeart/2016/7/layout/LinearArrowProcessNumbered"/>
    <dgm:cxn modelId="{5A10BA1D-9A3F-42C1-9018-8D1FC49B6CB4}" type="presParOf" srcId="{07A94124-236D-42A9-809D-6B4BE70FE483}" destId="{0F1AC049-2EDA-4CE5-9877-A8F8C0AF7453}" srcOrd="1" destOrd="0" presId="urn:microsoft.com/office/officeart/2016/7/layout/LinearArrowProcessNumbered"/>
    <dgm:cxn modelId="{A806F5E3-528F-484B-968F-640267CE2661}" type="presParOf" srcId="{0F1AC049-2EDA-4CE5-9877-A8F8C0AF7453}" destId="{58BB86E5-4B11-404C-98A2-35C45E40F670}" srcOrd="0" destOrd="0" presId="urn:microsoft.com/office/officeart/2016/7/layout/LinearArrowProcessNumbered"/>
    <dgm:cxn modelId="{31018377-9C03-4501-BBB7-DDE20F5A789D}" type="presParOf" srcId="{0F1AC049-2EDA-4CE5-9877-A8F8C0AF7453}" destId="{27DE420C-3D7F-4A05-94F5-B3B9DB73EB80}" srcOrd="1" destOrd="0" presId="urn:microsoft.com/office/officeart/2016/7/layout/LinearArrowProcessNumbered"/>
    <dgm:cxn modelId="{2CDB0B6A-B803-4587-A9EA-924A55902CA5}" type="presParOf" srcId="{0F1AC049-2EDA-4CE5-9877-A8F8C0AF7453}" destId="{1AD1B4B6-D279-4925-BF96-185DA472F362}" srcOrd="2" destOrd="0" presId="urn:microsoft.com/office/officeart/2016/7/layout/LinearArrowProcessNumbered"/>
    <dgm:cxn modelId="{B75C5D71-7298-401C-92B8-7E8BACADE8C4}" type="presParOf" srcId="{0F1AC049-2EDA-4CE5-9877-A8F8C0AF7453}" destId="{CA4E71C6-5D48-47CF-AEED-1D1C2F0C7A5A}" srcOrd="3" destOrd="0" presId="urn:microsoft.com/office/officeart/2016/7/layout/LinearArrowProcessNumbered"/>
    <dgm:cxn modelId="{47E35F94-11C2-42FB-857D-8C7AA3147377}" type="presParOf" srcId="{07A94124-236D-42A9-809D-6B4BE70FE483}" destId="{461DA773-532B-4DD9-9333-3717B646ED24}" srcOrd="2" destOrd="0" presId="urn:microsoft.com/office/officeart/2016/7/layout/LinearArrowProcessNumbered"/>
    <dgm:cxn modelId="{F16A5BF8-AA8E-4524-AF23-A60EB4B55DAE}" type="presParOf" srcId="{B62660DB-0B69-4EBE-8E1A-5A8E59DAC8C9}" destId="{1DD14F05-379F-4910-8CBD-67EC9CBEBA2B}" srcOrd="9" destOrd="0" presId="urn:microsoft.com/office/officeart/2016/7/layout/LinearArrowProcessNumbered"/>
    <dgm:cxn modelId="{2018AC8A-27DE-498E-B7A8-91BD0C3CF530}" type="presParOf" srcId="{B62660DB-0B69-4EBE-8E1A-5A8E59DAC8C9}" destId="{D27B576A-E731-470D-8286-E5D9430FBFEF}" srcOrd="10" destOrd="0" presId="urn:microsoft.com/office/officeart/2016/7/layout/LinearArrowProcessNumbered"/>
    <dgm:cxn modelId="{29079B0E-AECD-447E-8B10-A538A5624EBC}" type="presParOf" srcId="{D27B576A-E731-470D-8286-E5D9430FBFEF}" destId="{C3A82607-E083-434B-B396-E94924DD1E7D}" srcOrd="0" destOrd="0" presId="urn:microsoft.com/office/officeart/2016/7/layout/LinearArrowProcessNumbered"/>
    <dgm:cxn modelId="{D866F8F4-DB3A-403E-BCE0-1CEC8BC5ACD7}" type="presParOf" srcId="{D27B576A-E731-470D-8286-E5D9430FBFEF}" destId="{69C15973-29FF-4F6C-9F2C-3FC5DD469BCE}" srcOrd="1" destOrd="0" presId="urn:microsoft.com/office/officeart/2016/7/layout/LinearArrowProcessNumbered"/>
    <dgm:cxn modelId="{A6A8A134-EF3F-460D-8FD3-37654887885B}" type="presParOf" srcId="{69C15973-29FF-4F6C-9F2C-3FC5DD469BCE}" destId="{C3314434-FC0A-4325-BFF1-5D107137064E}" srcOrd="0" destOrd="0" presId="urn:microsoft.com/office/officeart/2016/7/layout/LinearArrowProcessNumbered"/>
    <dgm:cxn modelId="{EB074E47-E026-4DCA-A6C5-F72E77BCA0D4}" type="presParOf" srcId="{69C15973-29FF-4F6C-9F2C-3FC5DD469BCE}" destId="{F2213096-6CC9-43C3-99AC-D4232F61EB8E}" srcOrd="1" destOrd="0" presId="urn:microsoft.com/office/officeart/2016/7/layout/LinearArrowProcessNumbered"/>
    <dgm:cxn modelId="{6912F3CA-1948-42A0-8BFD-500E72E27576}" type="presParOf" srcId="{69C15973-29FF-4F6C-9F2C-3FC5DD469BCE}" destId="{3A289B89-B5D7-4293-8F76-07F53DE0D3B2}" srcOrd="2" destOrd="0" presId="urn:microsoft.com/office/officeart/2016/7/layout/LinearArrowProcessNumbered"/>
    <dgm:cxn modelId="{FF0C5944-D14B-477E-97D2-7F89BCE0EB19}" type="presParOf" srcId="{69C15973-29FF-4F6C-9F2C-3FC5DD469BCE}" destId="{2FDCC350-919F-49BE-B15F-48C12B52F8F2}" srcOrd="3" destOrd="0" presId="urn:microsoft.com/office/officeart/2016/7/layout/LinearArrowProcessNumbered"/>
    <dgm:cxn modelId="{B9CD8795-96D6-4277-A787-F834554D3544}" type="presParOf" srcId="{D27B576A-E731-470D-8286-E5D9430FBFEF}" destId="{E7D07AAD-70E0-4C33-98A7-46169FC0C5A0}" srcOrd="2" destOrd="0" presId="urn:microsoft.com/office/officeart/2016/7/layout/LinearArrow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DB88A4-8AD9-45C2-A31A-0F50D0860964}">
      <dsp:nvSpPr>
        <dsp:cNvPr id="0" name=""/>
        <dsp:cNvSpPr/>
      </dsp:nvSpPr>
      <dsp:spPr>
        <a:xfrm>
          <a:off x="83123" y="1754"/>
          <a:ext cx="8531726" cy="4714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1200150">
            <a:lnSpc>
              <a:spcPct val="90000"/>
            </a:lnSpc>
            <a:spcBef>
              <a:spcPct val="0"/>
            </a:spcBef>
            <a:spcAft>
              <a:spcPct val="35000"/>
            </a:spcAft>
            <a:buNone/>
          </a:pPr>
          <a:r>
            <a:rPr lang="en-GB" sz="2700" b="1" kern="1200" dirty="0">
              <a:latin typeface="Arial" panose="020B0604020202020204" pitchFamily="34" charset="0"/>
              <a:cs typeface="Arial" panose="020B0604020202020204" pitchFamily="34" charset="0"/>
            </a:rPr>
            <a:t>Others we want to work with </a:t>
          </a:r>
          <a:endParaRPr lang="en-US" sz="27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GB" sz="2100" kern="1200">
              <a:latin typeface="Arial" panose="020B0604020202020204" pitchFamily="34" charset="0"/>
              <a:cs typeface="Arial" panose="020B0604020202020204" pitchFamily="34" charset="0"/>
            </a:rPr>
            <a:t>Patient Safety Partners </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Patients, families, carers (paid and unpaid) </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Primary care </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Social care </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Clinicians and care staff </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NHS England</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Academic Health Science Network </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Regulatory Bodies </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GB" sz="2100" kern="1200">
              <a:latin typeface="Arial" panose="020B0604020202020204" pitchFamily="34" charset="0"/>
              <a:cs typeface="Arial" panose="020B0604020202020204" pitchFamily="34" charset="0"/>
            </a:rPr>
            <a:t>Coroner and Medical Examiner </a:t>
          </a:r>
          <a:endParaRPr lang="en-US" sz="2100" kern="120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GB" sz="2100" kern="1200">
              <a:latin typeface="Arial" panose="020B0604020202020204" pitchFamily="34" charset="0"/>
              <a:cs typeface="Arial" panose="020B0604020202020204" pitchFamily="34" charset="0"/>
            </a:rPr>
            <a:t>Family Liaison Officers</a:t>
          </a:r>
          <a:endParaRPr lang="en-US" sz="2100" kern="120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Healthwatch</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Communities, and engagement teams, particularly when addressing health inequalities</a:t>
          </a:r>
          <a:endParaRPr lang="en-US" sz="2100" kern="1200" dirty="0">
            <a:latin typeface="Arial" panose="020B0604020202020204" pitchFamily="34" charset="0"/>
            <a:cs typeface="Arial" panose="020B0604020202020204" pitchFamily="34" charset="0"/>
          </a:endParaRPr>
        </a:p>
      </dsp:txBody>
      <dsp:txXfrm>
        <a:off x="83123" y="1754"/>
        <a:ext cx="8531726" cy="47142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968EBD-9520-4EF4-BC4C-5212165FAA81}">
      <dsp:nvSpPr>
        <dsp:cNvPr id="0" name=""/>
        <dsp:cNvSpPr/>
      </dsp:nvSpPr>
      <dsp:spPr>
        <a:xfrm>
          <a:off x="869092" y="539315"/>
          <a:ext cx="691220" cy="7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530B2A-7BC4-4EF0-9063-A3F6236AF1E7}">
      <dsp:nvSpPr>
        <dsp:cNvPr id="0" name=""/>
        <dsp:cNvSpPr/>
      </dsp:nvSpPr>
      <dsp:spPr>
        <a:xfrm>
          <a:off x="1601786" y="481288"/>
          <a:ext cx="79490" cy="149303"/>
        </a:xfrm>
        <a:prstGeom prst="chevron">
          <a:avLst>
            <a:gd name="adj" fmla="val 90000"/>
          </a:avLst>
        </a:prstGeom>
        <a:solidFill>
          <a:schemeClr val="accent5">
            <a:tint val="40000"/>
            <a:alpha val="90000"/>
            <a:hueOff val="45056"/>
            <a:satOff val="-1197"/>
            <a:lumOff val="-48"/>
            <a:alphaOff val="0"/>
          </a:schemeClr>
        </a:solidFill>
        <a:ln w="12700" cap="flat" cmpd="sng" algn="ctr">
          <a:solidFill>
            <a:schemeClr val="accent5">
              <a:tint val="40000"/>
              <a:alpha val="90000"/>
              <a:hueOff val="45056"/>
              <a:satOff val="-1197"/>
              <a:lumOff val="-48"/>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38F7AF-FBAD-493F-B66D-E17DA2E18EB5}">
      <dsp:nvSpPr>
        <dsp:cNvPr id="0" name=""/>
        <dsp:cNvSpPr/>
      </dsp:nvSpPr>
      <dsp:spPr>
        <a:xfrm>
          <a:off x="450758" y="207418"/>
          <a:ext cx="663864" cy="663864"/>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762" tIns="25762" rIns="25762" bIns="25762" numCol="1" spcCol="1270" anchor="ctr" anchorCtr="0">
          <a:noAutofit/>
        </a:bodyPr>
        <a:lstStyle/>
        <a:p>
          <a:pPr marL="0" lvl="0" indent="0" algn="ctr" defTabSz="1289050">
            <a:lnSpc>
              <a:spcPct val="90000"/>
            </a:lnSpc>
            <a:spcBef>
              <a:spcPct val="0"/>
            </a:spcBef>
            <a:spcAft>
              <a:spcPct val="35000"/>
            </a:spcAft>
            <a:buNone/>
          </a:pPr>
          <a:r>
            <a:rPr lang="en-US" sz="2900" kern="1200"/>
            <a:t>1</a:t>
          </a:r>
          <a:endParaRPr lang="en-US" sz="2900" kern="1200" dirty="0"/>
        </a:p>
      </dsp:txBody>
      <dsp:txXfrm>
        <a:off x="547979" y="304639"/>
        <a:ext cx="469422" cy="469422"/>
      </dsp:txXfrm>
    </dsp:sp>
    <dsp:sp modelId="{0D836882-3503-4B1B-85BC-B2E8906A4BF5}">
      <dsp:nvSpPr>
        <dsp:cNvPr id="0" name=""/>
        <dsp:cNvSpPr/>
      </dsp:nvSpPr>
      <dsp:spPr>
        <a:xfrm>
          <a:off x="5067" y="1036883"/>
          <a:ext cx="1555245" cy="1965600"/>
        </a:xfrm>
        <a:prstGeom prst="upArrowCallout">
          <a:avLst>
            <a:gd name="adj1" fmla="val 50000"/>
            <a:gd name="adj2" fmla="val 20000"/>
            <a:gd name="adj3" fmla="val 20000"/>
            <a:gd name="adj4" fmla="val 100000"/>
          </a:avLst>
        </a:prstGeom>
        <a:solidFill>
          <a:schemeClr val="accent5">
            <a:tint val="40000"/>
            <a:alpha val="90000"/>
            <a:hueOff val="90111"/>
            <a:satOff val="-2394"/>
            <a:lumOff val="-97"/>
            <a:alphaOff val="0"/>
          </a:schemeClr>
        </a:solidFill>
        <a:ln w="12700" cap="flat" cmpd="sng" algn="ctr">
          <a:solidFill>
            <a:schemeClr val="accent5">
              <a:tint val="40000"/>
              <a:alpha val="90000"/>
              <a:hueOff val="90111"/>
              <a:satOff val="-2394"/>
              <a:lumOff val="-9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0" tIns="165100" rIns="122680" bIns="165100" numCol="1" spcCol="1270" anchor="t" anchorCtr="0">
          <a:noAutofit/>
        </a:bodyPr>
        <a:lstStyle/>
        <a:p>
          <a:pPr marL="0" lvl="0" indent="0" algn="l"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Increase in the proportion of time spent on  improvement and a decrease in time spent on investigation of patient safety incidents.</a:t>
          </a:r>
          <a:endParaRPr lang="en-US" sz="1100" kern="1200" dirty="0">
            <a:latin typeface="Arial" panose="020B0604020202020204" pitchFamily="34" charset="0"/>
            <a:cs typeface="Arial" panose="020B0604020202020204" pitchFamily="34" charset="0"/>
          </a:endParaRPr>
        </a:p>
      </dsp:txBody>
      <dsp:txXfrm>
        <a:off x="5067" y="1347932"/>
        <a:ext cx="1555245" cy="1654551"/>
      </dsp:txXfrm>
    </dsp:sp>
    <dsp:sp modelId="{295A3159-9EF1-4B13-A6D6-A53427BB791C}">
      <dsp:nvSpPr>
        <dsp:cNvPr id="0" name=""/>
        <dsp:cNvSpPr/>
      </dsp:nvSpPr>
      <dsp:spPr>
        <a:xfrm>
          <a:off x="1733118" y="539315"/>
          <a:ext cx="1555245" cy="72"/>
        </a:xfrm>
        <a:prstGeom prst="rect">
          <a:avLst/>
        </a:prstGeom>
        <a:solidFill>
          <a:schemeClr val="accent5">
            <a:tint val="40000"/>
            <a:alpha val="90000"/>
            <a:hueOff val="135167"/>
            <a:satOff val="-3592"/>
            <a:lumOff val="-145"/>
            <a:alphaOff val="0"/>
          </a:schemeClr>
        </a:solidFill>
        <a:ln w="12700" cap="flat" cmpd="sng" algn="ctr">
          <a:solidFill>
            <a:schemeClr val="accent5">
              <a:tint val="40000"/>
              <a:alpha val="90000"/>
              <a:hueOff val="135167"/>
              <a:satOff val="-3592"/>
              <a:lumOff val="-145"/>
              <a:alphaOff val="0"/>
            </a:schemeClr>
          </a:solidFill>
          <a:prstDash val="solid"/>
          <a:miter lim="800000"/>
        </a:ln>
        <a:effectLst/>
      </dsp:spPr>
      <dsp:style>
        <a:lnRef idx="2">
          <a:scrgbClr r="0" g="0" b="0"/>
        </a:lnRef>
        <a:fillRef idx="1">
          <a:scrgbClr r="0" g="0" b="0"/>
        </a:fillRef>
        <a:effectRef idx="0">
          <a:scrgbClr r="0" g="0" b="0"/>
        </a:effectRef>
        <a:fontRef idx="minor"/>
      </dsp:style>
    </dsp:sp>
    <dsp:sp modelId="{242A8AEE-FFC2-449A-BE1F-C4505BBA1CEE}">
      <dsp:nvSpPr>
        <dsp:cNvPr id="0" name=""/>
        <dsp:cNvSpPr/>
      </dsp:nvSpPr>
      <dsp:spPr>
        <a:xfrm>
          <a:off x="3329837" y="481288"/>
          <a:ext cx="79490" cy="149303"/>
        </a:xfrm>
        <a:prstGeom prst="chevron">
          <a:avLst>
            <a:gd name="adj" fmla="val 90000"/>
          </a:avLst>
        </a:prstGeom>
        <a:solidFill>
          <a:schemeClr val="accent5">
            <a:tint val="40000"/>
            <a:alpha val="90000"/>
            <a:hueOff val="180223"/>
            <a:satOff val="-4789"/>
            <a:lumOff val="-193"/>
            <a:alphaOff val="0"/>
          </a:schemeClr>
        </a:solidFill>
        <a:ln w="12700" cap="flat" cmpd="sng" algn="ctr">
          <a:solidFill>
            <a:schemeClr val="accent5">
              <a:tint val="40000"/>
              <a:alpha val="90000"/>
              <a:hueOff val="180223"/>
              <a:satOff val="-4789"/>
              <a:lumOff val="-193"/>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7D06B7-1D4F-4746-A06E-94C54C1B7657}">
      <dsp:nvSpPr>
        <dsp:cNvPr id="0" name=""/>
        <dsp:cNvSpPr/>
      </dsp:nvSpPr>
      <dsp:spPr>
        <a:xfrm>
          <a:off x="2178809" y="207418"/>
          <a:ext cx="663864" cy="663864"/>
        </a:xfrm>
        <a:prstGeom prst="ellipse">
          <a:avLst/>
        </a:prstGeom>
        <a:solidFill>
          <a:schemeClr val="accent5">
            <a:hueOff val="184352"/>
            <a:satOff val="-3599"/>
            <a:lumOff val="78"/>
            <a:alphaOff val="0"/>
          </a:schemeClr>
        </a:solidFill>
        <a:ln w="12700" cap="flat" cmpd="sng" algn="ctr">
          <a:solidFill>
            <a:schemeClr val="accent5">
              <a:hueOff val="184352"/>
              <a:satOff val="-3599"/>
              <a:lumOff val="7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762" tIns="25762" rIns="25762" bIns="25762" numCol="1" spcCol="1270" anchor="ctr" anchorCtr="0">
          <a:noAutofit/>
        </a:bodyPr>
        <a:lstStyle/>
        <a:p>
          <a:pPr marL="0" lvl="0" indent="0" algn="ctr" defTabSz="1289050">
            <a:lnSpc>
              <a:spcPct val="90000"/>
            </a:lnSpc>
            <a:spcBef>
              <a:spcPct val="0"/>
            </a:spcBef>
            <a:spcAft>
              <a:spcPct val="35000"/>
            </a:spcAft>
            <a:buNone/>
          </a:pPr>
          <a:r>
            <a:rPr lang="en-US" sz="2900" kern="1200"/>
            <a:t>2</a:t>
          </a:r>
        </a:p>
      </dsp:txBody>
      <dsp:txXfrm>
        <a:off x="2276030" y="304639"/>
        <a:ext cx="469422" cy="469422"/>
      </dsp:txXfrm>
    </dsp:sp>
    <dsp:sp modelId="{FEE81109-51B6-4A7F-9F3B-F132321BF429}">
      <dsp:nvSpPr>
        <dsp:cNvPr id="0" name=""/>
        <dsp:cNvSpPr/>
      </dsp:nvSpPr>
      <dsp:spPr>
        <a:xfrm>
          <a:off x="1733118" y="1036883"/>
          <a:ext cx="1555245" cy="1965600"/>
        </a:xfrm>
        <a:prstGeom prst="upArrowCallout">
          <a:avLst>
            <a:gd name="adj1" fmla="val 50000"/>
            <a:gd name="adj2" fmla="val 20000"/>
            <a:gd name="adj3" fmla="val 20000"/>
            <a:gd name="adj4" fmla="val 100000"/>
          </a:avLst>
        </a:prstGeom>
        <a:solidFill>
          <a:schemeClr val="accent5">
            <a:tint val="40000"/>
            <a:alpha val="90000"/>
            <a:hueOff val="225279"/>
            <a:satOff val="-5986"/>
            <a:lumOff val="-242"/>
            <a:alphaOff val="0"/>
          </a:schemeClr>
        </a:solidFill>
        <a:ln w="12700" cap="flat" cmpd="sng" algn="ctr">
          <a:solidFill>
            <a:schemeClr val="accent5">
              <a:tint val="40000"/>
              <a:alpha val="90000"/>
              <a:hueOff val="225279"/>
              <a:satOff val="-5986"/>
              <a:lumOff val="-2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0" tIns="165100" rIns="122680" bIns="165100" numCol="1" spcCol="1270" anchor="t" anchorCtr="0">
          <a:noAutofit/>
        </a:bodyPr>
        <a:lstStyle/>
        <a:p>
          <a:pPr marL="0" lvl="0" indent="0" algn="l" defTabSz="488950">
            <a:lnSpc>
              <a:spcPct val="90000"/>
            </a:lnSpc>
            <a:spcBef>
              <a:spcPct val="0"/>
            </a:spcBef>
            <a:spcAft>
              <a:spcPct val="35000"/>
            </a:spcAft>
            <a:buNone/>
          </a:pPr>
          <a:r>
            <a:rPr lang="en-US" sz="1100" kern="1200" dirty="0">
              <a:latin typeface="Arial" panose="020B0604020202020204" pitchFamily="34" charset="0"/>
              <a:cs typeface="Arial" panose="020B0604020202020204" pitchFamily="34" charset="0"/>
            </a:rPr>
            <a:t>Greater compassionate engagement and involvement of those affected by patient safety incidents </a:t>
          </a:r>
        </a:p>
      </dsp:txBody>
      <dsp:txXfrm>
        <a:off x="1733118" y="1347932"/>
        <a:ext cx="1555245" cy="1654551"/>
      </dsp:txXfrm>
    </dsp:sp>
    <dsp:sp modelId="{E98E0937-9A97-4797-BD22-F5C6D862F4B9}">
      <dsp:nvSpPr>
        <dsp:cNvPr id="0" name=""/>
        <dsp:cNvSpPr/>
      </dsp:nvSpPr>
      <dsp:spPr>
        <a:xfrm>
          <a:off x="3461169" y="539315"/>
          <a:ext cx="1555245" cy="72"/>
        </a:xfrm>
        <a:prstGeom prst="rect">
          <a:avLst/>
        </a:prstGeom>
        <a:solidFill>
          <a:schemeClr val="accent5">
            <a:tint val="40000"/>
            <a:alpha val="90000"/>
            <a:hueOff val="270334"/>
            <a:satOff val="-7183"/>
            <a:lumOff val="-290"/>
            <a:alphaOff val="0"/>
          </a:schemeClr>
        </a:solidFill>
        <a:ln w="12700" cap="flat" cmpd="sng" algn="ctr">
          <a:solidFill>
            <a:schemeClr val="accent5">
              <a:tint val="40000"/>
              <a:alpha val="90000"/>
              <a:hueOff val="270334"/>
              <a:satOff val="-7183"/>
              <a:lumOff val="-29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69504D-4300-4069-A5FA-DBD721DE7201}">
      <dsp:nvSpPr>
        <dsp:cNvPr id="0" name=""/>
        <dsp:cNvSpPr/>
      </dsp:nvSpPr>
      <dsp:spPr>
        <a:xfrm>
          <a:off x="5057888" y="481288"/>
          <a:ext cx="79490" cy="149303"/>
        </a:xfrm>
        <a:prstGeom prst="chevron">
          <a:avLst>
            <a:gd name="adj" fmla="val 90000"/>
          </a:avLst>
        </a:prstGeom>
        <a:solidFill>
          <a:schemeClr val="accent5">
            <a:tint val="40000"/>
            <a:alpha val="90000"/>
            <a:hueOff val="315390"/>
            <a:satOff val="-8381"/>
            <a:lumOff val="-338"/>
            <a:alphaOff val="0"/>
          </a:schemeClr>
        </a:solidFill>
        <a:ln w="12700" cap="flat" cmpd="sng" algn="ctr">
          <a:solidFill>
            <a:schemeClr val="accent5">
              <a:tint val="40000"/>
              <a:alpha val="90000"/>
              <a:hueOff val="315390"/>
              <a:satOff val="-8381"/>
              <a:lumOff val="-338"/>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A92CD8-CE71-49CA-B8EE-D4E45EAA3ED7}">
      <dsp:nvSpPr>
        <dsp:cNvPr id="0" name=""/>
        <dsp:cNvSpPr/>
      </dsp:nvSpPr>
      <dsp:spPr>
        <a:xfrm>
          <a:off x="3906859" y="207418"/>
          <a:ext cx="663864" cy="663864"/>
        </a:xfrm>
        <a:prstGeom prst="ellipse">
          <a:avLst/>
        </a:prstGeom>
        <a:solidFill>
          <a:schemeClr val="accent5">
            <a:hueOff val="368704"/>
            <a:satOff val="-7198"/>
            <a:lumOff val="157"/>
            <a:alphaOff val="0"/>
          </a:schemeClr>
        </a:solidFill>
        <a:ln w="12700" cap="flat" cmpd="sng" algn="ctr">
          <a:solidFill>
            <a:schemeClr val="accent5">
              <a:hueOff val="368704"/>
              <a:satOff val="-7198"/>
              <a:lumOff val="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762" tIns="25762" rIns="25762" bIns="25762" numCol="1" spcCol="1270" anchor="ctr" anchorCtr="0">
          <a:noAutofit/>
        </a:bodyPr>
        <a:lstStyle/>
        <a:p>
          <a:pPr marL="0" lvl="0" indent="0" algn="ctr" defTabSz="1289050">
            <a:lnSpc>
              <a:spcPct val="90000"/>
            </a:lnSpc>
            <a:spcBef>
              <a:spcPct val="0"/>
            </a:spcBef>
            <a:spcAft>
              <a:spcPct val="35000"/>
            </a:spcAft>
            <a:buNone/>
          </a:pPr>
          <a:r>
            <a:rPr lang="en-US" sz="2900" kern="1200"/>
            <a:t>3</a:t>
          </a:r>
        </a:p>
      </dsp:txBody>
      <dsp:txXfrm>
        <a:off x="4004080" y="304639"/>
        <a:ext cx="469422" cy="469422"/>
      </dsp:txXfrm>
    </dsp:sp>
    <dsp:sp modelId="{1076688B-C7AE-462A-8863-CF110A58AD68}">
      <dsp:nvSpPr>
        <dsp:cNvPr id="0" name=""/>
        <dsp:cNvSpPr/>
      </dsp:nvSpPr>
      <dsp:spPr>
        <a:xfrm>
          <a:off x="3461169" y="1036883"/>
          <a:ext cx="1555245" cy="1965600"/>
        </a:xfrm>
        <a:prstGeom prst="upArrowCallout">
          <a:avLst>
            <a:gd name="adj1" fmla="val 50000"/>
            <a:gd name="adj2" fmla="val 20000"/>
            <a:gd name="adj3" fmla="val 20000"/>
            <a:gd name="adj4" fmla="val 100000"/>
          </a:avLst>
        </a:prstGeom>
        <a:solidFill>
          <a:schemeClr val="accent5">
            <a:tint val="40000"/>
            <a:alpha val="90000"/>
            <a:hueOff val="360446"/>
            <a:satOff val="-9578"/>
            <a:lumOff val="-387"/>
            <a:alphaOff val="0"/>
          </a:schemeClr>
        </a:solidFill>
        <a:ln w="12700" cap="flat" cmpd="sng" algn="ctr">
          <a:solidFill>
            <a:schemeClr val="accent5">
              <a:tint val="40000"/>
              <a:alpha val="90000"/>
              <a:hueOff val="360446"/>
              <a:satOff val="-9578"/>
              <a:lumOff val="-38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0" tIns="165100" rIns="122680" bIns="165100" numCol="1" spcCol="1270" anchor="t" anchorCtr="0">
          <a:noAutofit/>
        </a:bodyPr>
        <a:lstStyle/>
        <a:p>
          <a:pPr marL="0" lvl="0" indent="0" algn="l"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Being learning organisations on all aspects of patient safety by implementing a ‘just culture’</a:t>
          </a:r>
          <a:endParaRPr lang="en-US" sz="1100" kern="1200" dirty="0">
            <a:latin typeface="Arial" panose="020B0604020202020204" pitchFamily="34" charset="0"/>
            <a:cs typeface="Arial" panose="020B0604020202020204" pitchFamily="34" charset="0"/>
          </a:endParaRPr>
        </a:p>
      </dsp:txBody>
      <dsp:txXfrm>
        <a:off x="3461169" y="1347932"/>
        <a:ext cx="1555245" cy="1654551"/>
      </dsp:txXfrm>
    </dsp:sp>
    <dsp:sp modelId="{F1DBE332-B17A-40CB-9F2F-00554A9F841F}">
      <dsp:nvSpPr>
        <dsp:cNvPr id="0" name=""/>
        <dsp:cNvSpPr/>
      </dsp:nvSpPr>
      <dsp:spPr>
        <a:xfrm>
          <a:off x="5189219" y="539315"/>
          <a:ext cx="1555245" cy="72"/>
        </a:xfrm>
        <a:prstGeom prst="rect">
          <a:avLst/>
        </a:prstGeom>
        <a:solidFill>
          <a:schemeClr val="accent5">
            <a:tint val="40000"/>
            <a:alpha val="90000"/>
            <a:hueOff val="405502"/>
            <a:satOff val="-10775"/>
            <a:lumOff val="-435"/>
            <a:alphaOff val="0"/>
          </a:schemeClr>
        </a:solidFill>
        <a:ln w="12700" cap="flat" cmpd="sng" algn="ctr">
          <a:solidFill>
            <a:schemeClr val="accent5">
              <a:tint val="40000"/>
              <a:alpha val="90000"/>
              <a:hueOff val="405502"/>
              <a:satOff val="-10775"/>
              <a:lumOff val="-435"/>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4E593C-F6F5-4EB6-A1F4-6E33F14AFDF9}">
      <dsp:nvSpPr>
        <dsp:cNvPr id="0" name=""/>
        <dsp:cNvSpPr/>
      </dsp:nvSpPr>
      <dsp:spPr>
        <a:xfrm>
          <a:off x="6785938" y="481288"/>
          <a:ext cx="79490" cy="149303"/>
        </a:xfrm>
        <a:prstGeom prst="chevron">
          <a:avLst>
            <a:gd name="adj" fmla="val 90000"/>
          </a:avLst>
        </a:prstGeom>
        <a:solidFill>
          <a:schemeClr val="accent5">
            <a:tint val="40000"/>
            <a:alpha val="90000"/>
            <a:hueOff val="450557"/>
            <a:satOff val="-11972"/>
            <a:lumOff val="-484"/>
            <a:alphaOff val="0"/>
          </a:schemeClr>
        </a:solidFill>
        <a:ln w="12700" cap="flat" cmpd="sng" algn="ctr">
          <a:solidFill>
            <a:schemeClr val="accent5">
              <a:tint val="40000"/>
              <a:alpha val="90000"/>
              <a:hueOff val="450557"/>
              <a:satOff val="-11972"/>
              <a:lumOff val="-484"/>
              <a:alphaOff val="0"/>
            </a:schemeClr>
          </a:solidFill>
          <a:prstDash val="solid"/>
          <a:miter lim="800000"/>
        </a:ln>
        <a:effectLst/>
      </dsp:spPr>
      <dsp:style>
        <a:lnRef idx="2">
          <a:scrgbClr r="0" g="0" b="0"/>
        </a:lnRef>
        <a:fillRef idx="1">
          <a:scrgbClr r="0" g="0" b="0"/>
        </a:fillRef>
        <a:effectRef idx="0">
          <a:scrgbClr r="0" g="0" b="0"/>
        </a:effectRef>
        <a:fontRef idx="minor"/>
      </dsp:style>
    </dsp:sp>
    <dsp:sp modelId="{CFDF619A-AEE8-4C94-9BBF-A2CCDBFC646D}">
      <dsp:nvSpPr>
        <dsp:cNvPr id="0" name=""/>
        <dsp:cNvSpPr/>
      </dsp:nvSpPr>
      <dsp:spPr>
        <a:xfrm>
          <a:off x="5634910" y="207418"/>
          <a:ext cx="663864" cy="663864"/>
        </a:xfrm>
        <a:prstGeom prst="ellipse">
          <a:avLst/>
        </a:prstGeom>
        <a:solidFill>
          <a:schemeClr val="accent5">
            <a:hueOff val="553057"/>
            <a:satOff val="-10798"/>
            <a:lumOff val="235"/>
            <a:alphaOff val="0"/>
          </a:schemeClr>
        </a:solidFill>
        <a:ln w="12700" cap="flat" cmpd="sng" algn="ctr">
          <a:solidFill>
            <a:schemeClr val="accent5">
              <a:hueOff val="553057"/>
              <a:satOff val="-10798"/>
              <a:lumOff val="2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762" tIns="25762" rIns="25762" bIns="25762" numCol="1" spcCol="1270" anchor="ctr" anchorCtr="0">
          <a:noAutofit/>
        </a:bodyPr>
        <a:lstStyle/>
        <a:p>
          <a:pPr marL="0" lvl="0" indent="0" algn="ctr" defTabSz="1289050">
            <a:lnSpc>
              <a:spcPct val="90000"/>
            </a:lnSpc>
            <a:spcBef>
              <a:spcPct val="0"/>
            </a:spcBef>
            <a:spcAft>
              <a:spcPct val="35000"/>
            </a:spcAft>
            <a:buNone/>
          </a:pPr>
          <a:r>
            <a:rPr lang="en-GB" sz="2900" kern="1200"/>
            <a:t>4</a:t>
          </a:r>
        </a:p>
      </dsp:txBody>
      <dsp:txXfrm>
        <a:off x="5732131" y="304639"/>
        <a:ext cx="469422" cy="469422"/>
      </dsp:txXfrm>
    </dsp:sp>
    <dsp:sp modelId="{D026DD36-C3F5-4210-8849-5F860E9072C8}">
      <dsp:nvSpPr>
        <dsp:cNvPr id="0" name=""/>
        <dsp:cNvSpPr/>
      </dsp:nvSpPr>
      <dsp:spPr>
        <a:xfrm>
          <a:off x="5189219" y="1036883"/>
          <a:ext cx="1555245" cy="1965600"/>
        </a:xfrm>
        <a:prstGeom prst="upArrowCallout">
          <a:avLst>
            <a:gd name="adj1" fmla="val 50000"/>
            <a:gd name="adj2" fmla="val 20000"/>
            <a:gd name="adj3" fmla="val 20000"/>
            <a:gd name="adj4" fmla="val 100000"/>
          </a:avLst>
        </a:prstGeom>
        <a:solidFill>
          <a:schemeClr val="accent5">
            <a:tint val="40000"/>
            <a:alpha val="90000"/>
            <a:hueOff val="495613"/>
            <a:satOff val="-13170"/>
            <a:lumOff val="-532"/>
            <a:alphaOff val="0"/>
          </a:schemeClr>
        </a:solidFill>
        <a:ln w="12700" cap="flat" cmpd="sng" algn="ctr">
          <a:solidFill>
            <a:schemeClr val="accent5">
              <a:tint val="40000"/>
              <a:alpha val="90000"/>
              <a:hueOff val="495613"/>
              <a:satOff val="-13170"/>
              <a:lumOff val="-53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0" tIns="165100" rIns="122680" bIns="165100" numCol="1" spcCol="1270" anchor="t" anchorCtr="0">
          <a:noAutofit/>
        </a:bodyPr>
        <a:lstStyle/>
        <a:p>
          <a:pPr marL="0" lvl="0" indent="0" algn="l"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Providing examples of excellence, improvement and innovation across our health and care services with regard to patient safety </a:t>
          </a:r>
        </a:p>
      </dsp:txBody>
      <dsp:txXfrm>
        <a:off x="5189219" y="1347932"/>
        <a:ext cx="1555245" cy="1654551"/>
      </dsp:txXfrm>
    </dsp:sp>
    <dsp:sp modelId="{58BB86E5-4B11-404C-98A2-35C45E40F670}">
      <dsp:nvSpPr>
        <dsp:cNvPr id="0" name=""/>
        <dsp:cNvSpPr/>
      </dsp:nvSpPr>
      <dsp:spPr>
        <a:xfrm>
          <a:off x="6917270" y="539314"/>
          <a:ext cx="1555245" cy="72"/>
        </a:xfrm>
        <a:prstGeom prst="rect">
          <a:avLst/>
        </a:prstGeom>
        <a:solidFill>
          <a:schemeClr val="accent5">
            <a:tint val="40000"/>
            <a:alpha val="90000"/>
            <a:hueOff val="540669"/>
            <a:satOff val="-14367"/>
            <a:lumOff val="-580"/>
            <a:alphaOff val="0"/>
          </a:schemeClr>
        </a:solidFill>
        <a:ln w="12700" cap="flat" cmpd="sng" algn="ctr">
          <a:solidFill>
            <a:schemeClr val="accent5">
              <a:tint val="40000"/>
              <a:alpha val="90000"/>
              <a:hueOff val="540669"/>
              <a:satOff val="-14367"/>
              <a:lumOff val="-58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DE420C-3D7F-4A05-94F5-B3B9DB73EB80}">
      <dsp:nvSpPr>
        <dsp:cNvPr id="0" name=""/>
        <dsp:cNvSpPr/>
      </dsp:nvSpPr>
      <dsp:spPr>
        <a:xfrm>
          <a:off x="8513989" y="481288"/>
          <a:ext cx="79490" cy="149303"/>
        </a:xfrm>
        <a:prstGeom prst="chevron">
          <a:avLst>
            <a:gd name="adj" fmla="val 90000"/>
          </a:avLst>
        </a:prstGeom>
        <a:solidFill>
          <a:schemeClr val="accent5">
            <a:tint val="40000"/>
            <a:alpha val="90000"/>
            <a:hueOff val="585725"/>
            <a:satOff val="-15564"/>
            <a:lumOff val="-629"/>
            <a:alphaOff val="0"/>
          </a:schemeClr>
        </a:solidFill>
        <a:ln w="12700" cap="flat" cmpd="sng" algn="ctr">
          <a:solidFill>
            <a:schemeClr val="accent5">
              <a:tint val="40000"/>
              <a:alpha val="90000"/>
              <a:hueOff val="585725"/>
              <a:satOff val="-15564"/>
              <a:lumOff val="-629"/>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D1B4B6-D279-4925-BF96-185DA472F362}">
      <dsp:nvSpPr>
        <dsp:cNvPr id="0" name=""/>
        <dsp:cNvSpPr/>
      </dsp:nvSpPr>
      <dsp:spPr>
        <a:xfrm>
          <a:off x="7362961" y="207418"/>
          <a:ext cx="663864" cy="663864"/>
        </a:xfrm>
        <a:prstGeom prst="ellipse">
          <a:avLst/>
        </a:prstGeom>
        <a:solidFill>
          <a:schemeClr val="accent5">
            <a:hueOff val="737409"/>
            <a:satOff val="-14397"/>
            <a:lumOff val="314"/>
            <a:alphaOff val="0"/>
          </a:schemeClr>
        </a:solidFill>
        <a:ln w="12700" cap="flat" cmpd="sng" algn="ctr">
          <a:solidFill>
            <a:schemeClr val="accent5">
              <a:hueOff val="737409"/>
              <a:satOff val="-14397"/>
              <a:lumOff val="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762" tIns="25762" rIns="25762" bIns="25762" numCol="1" spcCol="1270" anchor="ctr" anchorCtr="0">
          <a:noAutofit/>
        </a:bodyPr>
        <a:lstStyle/>
        <a:p>
          <a:pPr marL="0" lvl="0" indent="0" algn="ctr" defTabSz="1289050">
            <a:lnSpc>
              <a:spcPct val="90000"/>
            </a:lnSpc>
            <a:spcBef>
              <a:spcPct val="0"/>
            </a:spcBef>
            <a:spcAft>
              <a:spcPct val="35000"/>
            </a:spcAft>
            <a:buNone/>
          </a:pPr>
          <a:r>
            <a:rPr lang="en-GB" sz="2900" kern="1200"/>
            <a:t>5</a:t>
          </a:r>
        </a:p>
      </dsp:txBody>
      <dsp:txXfrm>
        <a:off x="7460182" y="304639"/>
        <a:ext cx="469422" cy="469422"/>
      </dsp:txXfrm>
    </dsp:sp>
    <dsp:sp modelId="{461DA773-532B-4DD9-9333-3717B646ED24}">
      <dsp:nvSpPr>
        <dsp:cNvPr id="0" name=""/>
        <dsp:cNvSpPr/>
      </dsp:nvSpPr>
      <dsp:spPr>
        <a:xfrm>
          <a:off x="6917270" y="1036883"/>
          <a:ext cx="1555245" cy="1965600"/>
        </a:xfrm>
        <a:prstGeom prst="upArrowCallout">
          <a:avLst>
            <a:gd name="adj1" fmla="val 50000"/>
            <a:gd name="adj2" fmla="val 20000"/>
            <a:gd name="adj3" fmla="val 20000"/>
            <a:gd name="adj4" fmla="val 100000"/>
          </a:avLst>
        </a:prstGeom>
        <a:solidFill>
          <a:schemeClr val="accent5">
            <a:tint val="40000"/>
            <a:alpha val="90000"/>
            <a:hueOff val="630780"/>
            <a:satOff val="-16761"/>
            <a:lumOff val="-677"/>
            <a:alphaOff val="0"/>
          </a:schemeClr>
        </a:solidFill>
        <a:ln w="12700" cap="flat" cmpd="sng" algn="ctr">
          <a:solidFill>
            <a:schemeClr val="accent5">
              <a:tint val="40000"/>
              <a:alpha val="90000"/>
              <a:hueOff val="630780"/>
              <a:satOff val="-16761"/>
              <a:lumOff val="-6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0" tIns="165100" rIns="122680" bIns="165100" numCol="1" spcCol="1270" anchor="t" anchorCtr="0">
          <a:noAutofit/>
        </a:bodyPr>
        <a:lstStyle/>
        <a:p>
          <a:pPr marL="0" lvl="0" indent="0" algn="l"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Patients and families seeing and feeling the impact of and the  speed of our improvement with regard to patient safety </a:t>
          </a:r>
        </a:p>
      </dsp:txBody>
      <dsp:txXfrm>
        <a:off x="6917270" y="1347932"/>
        <a:ext cx="1555245" cy="1654551"/>
      </dsp:txXfrm>
    </dsp:sp>
    <dsp:sp modelId="{C3314434-FC0A-4325-BFF1-5D107137064E}">
      <dsp:nvSpPr>
        <dsp:cNvPr id="0" name=""/>
        <dsp:cNvSpPr/>
      </dsp:nvSpPr>
      <dsp:spPr>
        <a:xfrm>
          <a:off x="8645321" y="539314"/>
          <a:ext cx="777622" cy="72"/>
        </a:xfrm>
        <a:prstGeom prst="rect">
          <a:avLst/>
        </a:prstGeom>
        <a:solidFill>
          <a:schemeClr val="accent5">
            <a:tint val="40000"/>
            <a:alpha val="90000"/>
            <a:hueOff val="675836"/>
            <a:satOff val="-17959"/>
            <a:lumOff val="-725"/>
            <a:alphaOff val="0"/>
          </a:schemeClr>
        </a:solidFill>
        <a:ln w="12700" cap="flat" cmpd="sng" algn="ctr">
          <a:solidFill>
            <a:schemeClr val="accent5">
              <a:tint val="40000"/>
              <a:alpha val="90000"/>
              <a:hueOff val="675836"/>
              <a:satOff val="-17959"/>
              <a:lumOff val="-725"/>
              <a:alphaOff val="0"/>
            </a:schemeClr>
          </a:solidFill>
          <a:prstDash val="solid"/>
          <a:miter lim="800000"/>
        </a:ln>
        <a:effectLst/>
      </dsp:spPr>
      <dsp:style>
        <a:lnRef idx="2">
          <a:scrgbClr r="0" g="0" b="0"/>
        </a:lnRef>
        <a:fillRef idx="1">
          <a:scrgbClr r="0" g="0" b="0"/>
        </a:fillRef>
        <a:effectRef idx="0">
          <a:scrgbClr r="0" g="0" b="0"/>
        </a:effectRef>
        <a:fontRef idx="minor"/>
      </dsp:style>
    </dsp:sp>
    <dsp:sp modelId="{3A289B89-B5D7-4293-8F76-07F53DE0D3B2}">
      <dsp:nvSpPr>
        <dsp:cNvPr id="0" name=""/>
        <dsp:cNvSpPr/>
      </dsp:nvSpPr>
      <dsp:spPr>
        <a:xfrm>
          <a:off x="9091012" y="207418"/>
          <a:ext cx="663864" cy="663864"/>
        </a:xfrm>
        <a:prstGeom prst="ellipse">
          <a:avLst/>
        </a:prstGeom>
        <a:solidFill>
          <a:schemeClr val="accent5">
            <a:hueOff val="921761"/>
            <a:satOff val="-17996"/>
            <a:lumOff val="392"/>
            <a:alphaOff val="0"/>
          </a:schemeClr>
        </a:solidFill>
        <a:ln w="12700" cap="flat" cmpd="sng" algn="ctr">
          <a:solidFill>
            <a:schemeClr val="accent5">
              <a:hueOff val="921761"/>
              <a:satOff val="-17996"/>
              <a:lumOff val="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762" tIns="25762" rIns="25762" bIns="25762" numCol="1" spcCol="1270" anchor="ctr" anchorCtr="0">
          <a:noAutofit/>
        </a:bodyPr>
        <a:lstStyle/>
        <a:p>
          <a:pPr marL="0" lvl="0" indent="0" algn="ctr" defTabSz="1289050">
            <a:lnSpc>
              <a:spcPct val="90000"/>
            </a:lnSpc>
            <a:spcBef>
              <a:spcPct val="0"/>
            </a:spcBef>
            <a:spcAft>
              <a:spcPct val="35000"/>
            </a:spcAft>
            <a:buNone/>
          </a:pPr>
          <a:r>
            <a:rPr lang="en-GB" sz="2900" kern="1200"/>
            <a:t>6</a:t>
          </a:r>
        </a:p>
      </dsp:txBody>
      <dsp:txXfrm>
        <a:off x="9188233" y="304639"/>
        <a:ext cx="469422" cy="469422"/>
      </dsp:txXfrm>
    </dsp:sp>
    <dsp:sp modelId="{E7D07AAD-70E0-4C33-98A7-46169FC0C5A0}">
      <dsp:nvSpPr>
        <dsp:cNvPr id="0" name=""/>
        <dsp:cNvSpPr/>
      </dsp:nvSpPr>
      <dsp:spPr>
        <a:xfrm>
          <a:off x="8645321" y="1036883"/>
          <a:ext cx="1555245" cy="1965600"/>
        </a:xfrm>
        <a:prstGeom prst="upArrowCallout">
          <a:avLst>
            <a:gd name="adj1" fmla="val 50000"/>
            <a:gd name="adj2" fmla="val 20000"/>
            <a:gd name="adj3" fmla="val 20000"/>
            <a:gd name="adj4" fmla="val 100000"/>
          </a:avLst>
        </a:prstGeom>
        <a:solidFill>
          <a:schemeClr val="accent5">
            <a:tint val="40000"/>
            <a:alpha val="90000"/>
            <a:hueOff val="765948"/>
            <a:satOff val="-20353"/>
            <a:lumOff val="-822"/>
            <a:alphaOff val="0"/>
          </a:schemeClr>
        </a:solidFill>
        <a:ln w="12700" cap="flat" cmpd="sng" algn="ctr">
          <a:solidFill>
            <a:schemeClr val="accent5">
              <a:tint val="40000"/>
              <a:alpha val="90000"/>
              <a:hueOff val="765948"/>
              <a:satOff val="-20353"/>
              <a:lumOff val="-8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0" tIns="165100" rIns="122680" bIns="165100" numCol="1" spcCol="1270" anchor="t" anchorCtr="0">
          <a:noAutofit/>
        </a:bodyPr>
        <a:lstStyle/>
        <a:p>
          <a:pPr marL="0" lvl="0" indent="0" algn="l"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Reducing harm. </a:t>
          </a:r>
          <a:r>
            <a:rPr lang="en-GB" sz="1100" kern="1200">
              <a:latin typeface="Arial" panose="020B0604020202020204" pitchFamily="34" charset="0"/>
              <a:cs typeface="Arial" panose="020B0604020202020204" pitchFamily="34" charset="0"/>
            </a:rPr>
            <a:t>People </a:t>
          </a:r>
          <a:r>
            <a:rPr lang="en-GB" sz="1100" kern="1200" dirty="0">
              <a:latin typeface="Arial" panose="020B0604020202020204" pitchFamily="34" charset="0"/>
              <a:cs typeface="Arial" panose="020B0604020202020204" pitchFamily="34" charset="0"/>
            </a:rPr>
            <a:t>feeling confident and safe when in receipt of our care and support across Somerset </a:t>
          </a:r>
          <a:endParaRPr lang="en-US" sz="1100" kern="1200" dirty="0">
            <a:latin typeface="Arial" panose="020B0604020202020204" pitchFamily="34" charset="0"/>
            <a:cs typeface="Arial" panose="020B0604020202020204" pitchFamily="34" charset="0"/>
          </a:endParaRPr>
        </a:p>
      </dsp:txBody>
      <dsp:txXfrm>
        <a:off x="8645321" y="1347932"/>
        <a:ext cx="1555245" cy="1654551"/>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5B9B1C-8E97-4E3C-BF7E-1ECE0CBDA94D}" type="datetimeFigureOut">
              <a:rPr lang="en-GB" smtClean="0"/>
              <a:t>02/05/2023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06FBC5-8769-469D-866D-81E6DC35B914}" type="slidenum">
              <a:rPr lang="en-GB" smtClean="0"/>
              <a:t>‹#›</a:t>
            </a:fld>
            <a:endParaRPr lang="en-GB"/>
          </a:p>
        </p:txBody>
      </p:sp>
    </p:spTree>
    <p:extLst>
      <p:ext uri="{BB962C8B-B14F-4D97-AF65-F5344CB8AC3E}">
        <p14:creationId xmlns:p14="http://schemas.microsoft.com/office/powerpoint/2010/main" val="726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6933060-5657-4549-B3F9-FFD1200E44BD}" type="slidenum">
              <a:rPr lang="en-GB" smtClean="0"/>
              <a:t>1</a:t>
            </a:fld>
            <a:endParaRPr lang="en-GB"/>
          </a:p>
        </p:txBody>
      </p:sp>
    </p:spTree>
    <p:extLst>
      <p:ext uri="{BB962C8B-B14F-4D97-AF65-F5344CB8AC3E}">
        <p14:creationId xmlns:p14="http://schemas.microsoft.com/office/powerpoint/2010/main" val="1269060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Describe each step briefly:</a:t>
            </a:r>
          </a:p>
          <a:p>
            <a:pPr marL="171450" indent="-171450">
              <a:buFontTx/>
              <a:buChar char="-"/>
            </a:pPr>
            <a:r>
              <a:rPr lang="en-GB" dirty="0"/>
              <a:t>Diagnostic: review strengths and weaknesses – will feed into integration processes</a:t>
            </a:r>
          </a:p>
          <a:p>
            <a:pPr marL="171450" indent="-171450">
              <a:buFontTx/>
              <a:buChar char="-"/>
            </a:pPr>
            <a:r>
              <a:rPr lang="en-GB" dirty="0"/>
              <a:t>Governance: will look at structures for oversight and sharing learning</a:t>
            </a:r>
          </a:p>
          <a:p>
            <a:pPr marL="171450" indent="-171450">
              <a:buFontTx/>
              <a:buChar char="-"/>
            </a:pPr>
            <a:r>
              <a:rPr lang="en-GB" dirty="0"/>
              <a:t>Planning: review data and consider priorities and methods (not just investigating because it “is serious”, but focussing on areas of greatest potential for learning)</a:t>
            </a:r>
          </a:p>
          <a:p>
            <a:pPr marL="171450" indent="-171450">
              <a:buFontTx/>
              <a:buChar char="-"/>
            </a:pPr>
            <a:r>
              <a:rPr lang="en-GB" dirty="0"/>
              <a:t>PSIRP – agreeing plan and signing off with stakeholders</a:t>
            </a:r>
          </a:p>
          <a:p>
            <a:pPr marL="171450" indent="-171450">
              <a:buFontTx/>
              <a:buChar char="-"/>
            </a:pPr>
            <a:r>
              <a:rPr lang="en-GB" dirty="0"/>
              <a:t>Transition</a:t>
            </a:r>
          </a:p>
          <a:p>
            <a:pPr marL="171450" indent="-171450">
              <a:buFontTx/>
              <a:buChar char="-"/>
            </a:pPr>
            <a:r>
              <a:rPr lang="en-GB" dirty="0"/>
              <a:t>Embedding</a:t>
            </a:r>
          </a:p>
          <a:p>
            <a:pPr marL="171450" indent="-171450">
              <a:buFontTx/>
              <a:buChar char="-"/>
            </a:pPr>
            <a:endParaRPr lang="en-GB" dirty="0"/>
          </a:p>
          <a:p>
            <a:pPr marL="171450" indent="-171450">
              <a:buFontTx/>
              <a:buChar char="-"/>
            </a:pPr>
            <a:endParaRPr lang="en-GB" dirty="0"/>
          </a:p>
          <a:p>
            <a:endParaRPr lang="en-GB" dirty="0"/>
          </a:p>
        </p:txBody>
      </p:sp>
      <p:sp>
        <p:nvSpPr>
          <p:cNvPr id="4" name="Slide Number Placeholder 3"/>
          <p:cNvSpPr>
            <a:spLocks noGrp="1"/>
          </p:cNvSpPr>
          <p:nvPr>
            <p:ph type="sldNum" sz="quarter" idx="5"/>
          </p:nvPr>
        </p:nvSpPr>
        <p:spPr/>
        <p:txBody>
          <a:bodyPr/>
          <a:lstStyle/>
          <a:p>
            <a:fld id="{3106FBC5-8769-469D-866D-81E6DC35B914}" type="slidenum">
              <a:rPr lang="en-GB" smtClean="0"/>
              <a:t>5</a:t>
            </a:fld>
            <a:endParaRPr lang="en-GB"/>
          </a:p>
        </p:txBody>
      </p:sp>
    </p:spTree>
    <p:extLst>
      <p:ext uri="{BB962C8B-B14F-4D97-AF65-F5344CB8AC3E}">
        <p14:creationId xmlns:p14="http://schemas.microsoft.com/office/powerpoint/2010/main" val="1477480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106FBC5-8769-469D-866D-81E6DC35B914}" type="slidenum">
              <a:rPr lang="en-GB" smtClean="0"/>
              <a:t>12</a:t>
            </a:fld>
            <a:endParaRPr lang="en-GB"/>
          </a:p>
        </p:txBody>
      </p:sp>
    </p:spTree>
    <p:extLst>
      <p:ext uri="{BB962C8B-B14F-4D97-AF65-F5344CB8AC3E}">
        <p14:creationId xmlns:p14="http://schemas.microsoft.com/office/powerpoint/2010/main" val="903110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BD430-6A6D-02DD-8A48-61A67461EB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2E1476-0109-40CF-7207-7D104FC38D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ABF28F3-A29D-FB6A-A39A-C8D691EE1F7F}"/>
              </a:ext>
            </a:extLst>
          </p:cNvPr>
          <p:cNvSpPr>
            <a:spLocks noGrp="1"/>
          </p:cNvSpPr>
          <p:nvPr>
            <p:ph type="dt" sz="half" idx="10"/>
          </p:nvPr>
        </p:nvSpPr>
        <p:spPr/>
        <p:txBody>
          <a:bodyPr/>
          <a:lstStyle/>
          <a:p>
            <a:fld id="{4B2A215A-A440-43F1-B853-63FA32D949B5}" type="datetimeFigureOut">
              <a:rPr lang="en-GB" smtClean="0"/>
              <a:t>02/05/2023</a:t>
            </a:fld>
            <a:endParaRPr lang="en-GB"/>
          </a:p>
        </p:txBody>
      </p:sp>
      <p:sp>
        <p:nvSpPr>
          <p:cNvPr id="5" name="Footer Placeholder 4">
            <a:extLst>
              <a:ext uri="{FF2B5EF4-FFF2-40B4-BE49-F238E27FC236}">
                <a16:creationId xmlns:a16="http://schemas.microsoft.com/office/drawing/2014/main" id="{0383B9CA-43DF-0BE5-799A-B3DD2D5BF6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58608E-926C-2CFF-3BCC-4FDE01D23A2A}"/>
              </a:ext>
            </a:extLst>
          </p:cNvPr>
          <p:cNvSpPr>
            <a:spLocks noGrp="1"/>
          </p:cNvSpPr>
          <p:nvPr>
            <p:ph type="sldNum" sz="quarter" idx="12"/>
          </p:nvPr>
        </p:nvSpPr>
        <p:spPr/>
        <p:txBody>
          <a:bodyPr/>
          <a:lstStyle/>
          <a:p>
            <a:fld id="{FD5F1C71-4015-4D74-BA5A-1DE66F1B50C0}" type="slidenum">
              <a:rPr lang="en-GB" smtClean="0"/>
              <a:t>‹#›</a:t>
            </a:fld>
            <a:endParaRPr lang="en-GB"/>
          </a:p>
        </p:txBody>
      </p:sp>
    </p:spTree>
    <p:extLst>
      <p:ext uri="{BB962C8B-B14F-4D97-AF65-F5344CB8AC3E}">
        <p14:creationId xmlns:p14="http://schemas.microsoft.com/office/powerpoint/2010/main" val="2287917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69914-D91F-EBB9-D4F3-31C2BFF469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3C733B-A641-FD22-8B57-859EE13430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FDAFB7-67D3-871A-66D9-9CEE64882886}"/>
              </a:ext>
            </a:extLst>
          </p:cNvPr>
          <p:cNvSpPr>
            <a:spLocks noGrp="1"/>
          </p:cNvSpPr>
          <p:nvPr>
            <p:ph type="dt" sz="half" idx="10"/>
          </p:nvPr>
        </p:nvSpPr>
        <p:spPr/>
        <p:txBody>
          <a:bodyPr/>
          <a:lstStyle/>
          <a:p>
            <a:fld id="{4B2A215A-A440-43F1-B853-63FA32D949B5}" type="datetimeFigureOut">
              <a:rPr lang="en-GB" smtClean="0"/>
              <a:t>02/05/2023</a:t>
            </a:fld>
            <a:endParaRPr lang="en-GB"/>
          </a:p>
        </p:txBody>
      </p:sp>
      <p:sp>
        <p:nvSpPr>
          <p:cNvPr id="5" name="Footer Placeholder 4">
            <a:extLst>
              <a:ext uri="{FF2B5EF4-FFF2-40B4-BE49-F238E27FC236}">
                <a16:creationId xmlns:a16="http://schemas.microsoft.com/office/drawing/2014/main" id="{0B720C56-ECEB-CEEE-ED3E-7A28500929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F106E9-583E-3C99-5F89-49D84697E3AD}"/>
              </a:ext>
            </a:extLst>
          </p:cNvPr>
          <p:cNvSpPr>
            <a:spLocks noGrp="1"/>
          </p:cNvSpPr>
          <p:nvPr>
            <p:ph type="sldNum" sz="quarter" idx="12"/>
          </p:nvPr>
        </p:nvSpPr>
        <p:spPr/>
        <p:txBody>
          <a:bodyPr/>
          <a:lstStyle/>
          <a:p>
            <a:fld id="{FD5F1C71-4015-4D74-BA5A-1DE66F1B50C0}" type="slidenum">
              <a:rPr lang="en-GB" smtClean="0"/>
              <a:t>‹#›</a:t>
            </a:fld>
            <a:endParaRPr lang="en-GB"/>
          </a:p>
        </p:txBody>
      </p:sp>
    </p:spTree>
    <p:extLst>
      <p:ext uri="{BB962C8B-B14F-4D97-AF65-F5344CB8AC3E}">
        <p14:creationId xmlns:p14="http://schemas.microsoft.com/office/powerpoint/2010/main" val="2708248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0E9B03-B9AF-EF82-9214-DCB645C6F1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B47CBB-40C4-E164-373B-95732DB249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CEC498-4D20-E86A-D42D-45F1506EE63F}"/>
              </a:ext>
            </a:extLst>
          </p:cNvPr>
          <p:cNvSpPr>
            <a:spLocks noGrp="1"/>
          </p:cNvSpPr>
          <p:nvPr>
            <p:ph type="dt" sz="half" idx="10"/>
          </p:nvPr>
        </p:nvSpPr>
        <p:spPr/>
        <p:txBody>
          <a:bodyPr/>
          <a:lstStyle/>
          <a:p>
            <a:fld id="{4B2A215A-A440-43F1-B853-63FA32D949B5}" type="datetimeFigureOut">
              <a:rPr lang="en-GB" smtClean="0"/>
              <a:t>02/05/2023</a:t>
            </a:fld>
            <a:endParaRPr lang="en-GB"/>
          </a:p>
        </p:txBody>
      </p:sp>
      <p:sp>
        <p:nvSpPr>
          <p:cNvPr id="5" name="Footer Placeholder 4">
            <a:extLst>
              <a:ext uri="{FF2B5EF4-FFF2-40B4-BE49-F238E27FC236}">
                <a16:creationId xmlns:a16="http://schemas.microsoft.com/office/drawing/2014/main" id="{69F131EB-8533-FA21-CC21-C4F9BE87C9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C290B5-9B10-DF90-FADD-6E992817D68D}"/>
              </a:ext>
            </a:extLst>
          </p:cNvPr>
          <p:cNvSpPr>
            <a:spLocks noGrp="1"/>
          </p:cNvSpPr>
          <p:nvPr>
            <p:ph type="sldNum" sz="quarter" idx="12"/>
          </p:nvPr>
        </p:nvSpPr>
        <p:spPr/>
        <p:txBody>
          <a:bodyPr/>
          <a:lstStyle/>
          <a:p>
            <a:fld id="{FD5F1C71-4015-4D74-BA5A-1DE66F1B50C0}" type="slidenum">
              <a:rPr lang="en-GB" smtClean="0"/>
              <a:t>‹#›</a:t>
            </a:fld>
            <a:endParaRPr lang="en-GB"/>
          </a:p>
        </p:txBody>
      </p:sp>
    </p:spTree>
    <p:extLst>
      <p:ext uri="{BB962C8B-B14F-4D97-AF65-F5344CB8AC3E}">
        <p14:creationId xmlns:p14="http://schemas.microsoft.com/office/powerpoint/2010/main" val="583470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47171-245C-46BD-88DC-AA745CAFA35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3976E7-6864-4E92-F8F3-E9052B77E2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3D657A-0511-2381-0433-2C630D95FAA4}"/>
              </a:ext>
            </a:extLst>
          </p:cNvPr>
          <p:cNvSpPr>
            <a:spLocks noGrp="1"/>
          </p:cNvSpPr>
          <p:nvPr>
            <p:ph type="dt" sz="half" idx="10"/>
          </p:nvPr>
        </p:nvSpPr>
        <p:spPr/>
        <p:txBody>
          <a:bodyPr/>
          <a:lstStyle/>
          <a:p>
            <a:fld id="{4B2A215A-A440-43F1-B853-63FA32D949B5}" type="datetimeFigureOut">
              <a:rPr lang="en-GB" smtClean="0"/>
              <a:t>02/05/2023</a:t>
            </a:fld>
            <a:endParaRPr lang="en-GB"/>
          </a:p>
        </p:txBody>
      </p:sp>
      <p:sp>
        <p:nvSpPr>
          <p:cNvPr id="5" name="Footer Placeholder 4">
            <a:extLst>
              <a:ext uri="{FF2B5EF4-FFF2-40B4-BE49-F238E27FC236}">
                <a16:creationId xmlns:a16="http://schemas.microsoft.com/office/drawing/2014/main" id="{2EC1C121-61B7-C367-0487-70233EADFB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24A139-69EB-1F97-1A12-6809277DEC8C}"/>
              </a:ext>
            </a:extLst>
          </p:cNvPr>
          <p:cNvSpPr>
            <a:spLocks noGrp="1"/>
          </p:cNvSpPr>
          <p:nvPr>
            <p:ph type="sldNum" sz="quarter" idx="12"/>
          </p:nvPr>
        </p:nvSpPr>
        <p:spPr/>
        <p:txBody>
          <a:bodyPr/>
          <a:lstStyle/>
          <a:p>
            <a:fld id="{FD5F1C71-4015-4D74-BA5A-1DE66F1B50C0}" type="slidenum">
              <a:rPr lang="en-GB" smtClean="0"/>
              <a:t>‹#›</a:t>
            </a:fld>
            <a:endParaRPr lang="en-GB"/>
          </a:p>
        </p:txBody>
      </p:sp>
    </p:spTree>
    <p:extLst>
      <p:ext uri="{BB962C8B-B14F-4D97-AF65-F5344CB8AC3E}">
        <p14:creationId xmlns:p14="http://schemas.microsoft.com/office/powerpoint/2010/main" val="417655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8AED4-BF7B-45BE-D492-E59F7A0EF5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1564E0D-1980-EF83-0F86-260428A551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EAEDA8-9921-29D2-8633-EE07861328D0}"/>
              </a:ext>
            </a:extLst>
          </p:cNvPr>
          <p:cNvSpPr>
            <a:spLocks noGrp="1"/>
          </p:cNvSpPr>
          <p:nvPr>
            <p:ph type="dt" sz="half" idx="10"/>
          </p:nvPr>
        </p:nvSpPr>
        <p:spPr/>
        <p:txBody>
          <a:bodyPr/>
          <a:lstStyle/>
          <a:p>
            <a:fld id="{4B2A215A-A440-43F1-B853-63FA32D949B5}" type="datetimeFigureOut">
              <a:rPr lang="en-GB" smtClean="0"/>
              <a:t>02/05/2023</a:t>
            </a:fld>
            <a:endParaRPr lang="en-GB"/>
          </a:p>
        </p:txBody>
      </p:sp>
      <p:sp>
        <p:nvSpPr>
          <p:cNvPr id="5" name="Footer Placeholder 4">
            <a:extLst>
              <a:ext uri="{FF2B5EF4-FFF2-40B4-BE49-F238E27FC236}">
                <a16:creationId xmlns:a16="http://schemas.microsoft.com/office/drawing/2014/main" id="{0682B1CB-8A5A-0EA2-653D-1319E0A8FA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682BA9-9316-5D90-9D2B-85E6B32FE393}"/>
              </a:ext>
            </a:extLst>
          </p:cNvPr>
          <p:cNvSpPr>
            <a:spLocks noGrp="1"/>
          </p:cNvSpPr>
          <p:nvPr>
            <p:ph type="sldNum" sz="quarter" idx="12"/>
          </p:nvPr>
        </p:nvSpPr>
        <p:spPr/>
        <p:txBody>
          <a:bodyPr/>
          <a:lstStyle/>
          <a:p>
            <a:fld id="{FD5F1C71-4015-4D74-BA5A-1DE66F1B50C0}" type="slidenum">
              <a:rPr lang="en-GB" smtClean="0"/>
              <a:t>‹#›</a:t>
            </a:fld>
            <a:endParaRPr lang="en-GB"/>
          </a:p>
        </p:txBody>
      </p:sp>
    </p:spTree>
    <p:extLst>
      <p:ext uri="{BB962C8B-B14F-4D97-AF65-F5344CB8AC3E}">
        <p14:creationId xmlns:p14="http://schemas.microsoft.com/office/powerpoint/2010/main" val="483867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A2BB0-49AE-C32E-1212-D1292FDB5B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EBD5E2-3727-5153-84A1-19F6A4F983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36D281D-5F19-D6C4-6AE6-13EFB5CC6B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E8B2F35-5A40-C38A-287C-36693BAACD9D}"/>
              </a:ext>
            </a:extLst>
          </p:cNvPr>
          <p:cNvSpPr>
            <a:spLocks noGrp="1"/>
          </p:cNvSpPr>
          <p:nvPr>
            <p:ph type="dt" sz="half" idx="10"/>
          </p:nvPr>
        </p:nvSpPr>
        <p:spPr/>
        <p:txBody>
          <a:bodyPr/>
          <a:lstStyle/>
          <a:p>
            <a:fld id="{4B2A215A-A440-43F1-B853-63FA32D949B5}" type="datetimeFigureOut">
              <a:rPr lang="en-GB" smtClean="0"/>
              <a:t>02/05/2023</a:t>
            </a:fld>
            <a:endParaRPr lang="en-GB"/>
          </a:p>
        </p:txBody>
      </p:sp>
      <p:sp>
        <p:nvSpPr>
          <p:cNvPr id="6" name="Footer Placeholder 5">
            <a:extLst>
              <a:ext uri="{FF2B5EF4-FFF2-40B4-BE49-F238E27FC236}">
                <a16:creationId xmlns:a16="http://schemas.microsoft.com/office/drawing/2014/main" id="{EB5707FE-A0A3-7EEE-F081-A6C84076D5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357B7A-1930-5B35-8666-215487A6DD0D}"/>
              </a:ext>
            </a:extLst>
          </p:cNvPr>
          <p:cNvSpPr>
            <a:spLocks noGrp="1"/>
          </p:cNvSpPr>
          <p:nvPr>
            <p:ph type="sldNum" sz="quarter" idx="12"/>
          </p:nvPr>
        </p:nvSpPr>
        <p:spPr/>
        <p:txBody>
          <a:bodyPr/>
          <a:lstStyle/>
          <a:p>
            <a:fld id="{FD5F1C71-4015-4D74-BA5A-1DE66F1B50C0}" type="slidenum">
              <a:rPr lang="en-GB" smtClean="0"/>
              <a:t>‹#›</a:t>
            </a:fld>
            <a:endParaRPr lang="en-GB"/>
          </a:p>
        </p:txBody>
      </p:sp>
    </p:spTree>
    <p:extLst>
      <p:ext uri="{BB962C8B-B14F-4D97-AF65-F5344CB8AC3E}">
        <p14:creationId xmlns:p14="http://schemas.microsoft.com/office/powerpoint/2010/main" val="1970753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6A8D7-849A-9EEB-75A5-CF458A0E10D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B4914C-06DF-D358-836A-F03A3D5417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1A90B7-17C5-3CB0-4628-1F9E4021DF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5A2DA75-6676-369D-2A8E-6DC721723A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D42F54-2684-ECD7-94E2-933248EFA8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B9CF6EE-9928-A4EF-3C14-320132160601}"/>
              </a:ext>
            </a:extLst>
          </p:cNvPr>
          <p:cNvSpPr>
            <a:spLocks noGrp="1"/>
          </p:cNvSpPr>
          <p:nvPr>
            <p:ph type="dt" sz="half" idx="10"/>
          </p:nvPr>
        </p:nvSpPr>
        <p:spPr/>
        <p:txBody>
          <a:bodyPr/>
          <a:lstStyle/>
          <a:p>
            <a:fld id="{4B2A215A-A440-43F1-B853-63FA32D949B5}" type="datetimeFigureOut">
              <a:rPr lang="en-GB" smtClean="0"/>
              <a:t>02/05/2023</a:t>
            </a:fld>
            <a:endParaRPr lang="en-GB"/>
          </a:p>
        </p:txBody>
      </p:sp>
      <p:sp>
        <p:nvSpPr>
          <p:cNvPr id="8" name="Footer Placeholder 7">
            <a:extLst>
              <a:ext uri="{FF2B5EF4-FFF2-40B4-BE49-F238E27FC236}">
                <a16:creationId xmlns:a16="http://schemas.microsoft.com/office/drawing/2014/main" id="{6583BB38-5492-A9E9-5A7E-65057F54CBC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0DB7D61-C54D-01C5-58C2-B3972A5D3E23}"/>
              </a:ext>
            </a:extLst>
          </p:cNvPr>
          <p:cNvSpPr>
            <a:spLocks noGrp="1"/>
          </p:cNvSpPr>
          <p:nvPr>
            <p:ph type="sldNum" sz="quarter" idx="12"/>
          </p:nvPr>
        </p:nvSpPr>
        <p:spPr/>
        <p:txBody>
          <a:bodyPr/>
          <a:lstStyle/>
          <a:p>
            <a:fld id="{FD5F1C71-4015-4D74-BA5A-1DE66F1B50C0}" type="slidenum">
              <a:rPr lang="en-GB" smtClean="0"/>
              <a:t>‹#›</a:t>
            </a:fld>
            <a:endParaRPr lang="en-GB"/>
          </a:p>
        </p:txBody>
      </p:sp>
    </p:spTree>
    <p:extLst>
      <p:ext uri="{BB962C8B-B14F-4D97-AF65-F5344CB8AC3E}">
        <p14:creationId xmlns:p14="http://schemas.microsoft.com/office/powerpoint/2010/main" val="1936119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1F46A-9D9A-83DA-5466-5CE000AD318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DDBC5FC-BCD7-7279-7A70-98B343932F32}"/>
              </a:ext>
            </a:extLst>
          </p:cNvPr>
          <p:cNvSpPr>
            <a:spLocks noGrp="1"/>
          </p:cNvSpPr>
          <p:nvPr>
            <p:ph type="dt" sz="half" idx="10"/>
          </p:nvPr>
        </p:nvSpPr>
        <p:spPr/>
        <p:txBody>
          <a:bodyPr/>
          <a:lstStyle/>
          <a:p>
            <a:fld id="{4B2A215A-A440-43F1-B853-63FA32D949B5}" type="datetimeFigureOut">
              <a:rPr lang="en-GB" smtClean="0"/>
              <a:t>02/05/2023</a:t>
            </a:fld>
            <a:endParaRPr lang="en-GB"/>
          </a:p>
        </p:txBody>
      </p:sp>
      <p:sp>
        <p:nvSpPr>
          <p:cNvPr id="4" name="Footer Placeholder 3">
            <a:extLst>
              <a:ext uri="{FF2B5EF4-FFF2-40B4-BE49-F238E27FC236}">
                <a16:creationId xmlns:a16="http://schemas.microsoft.com/office/drawing/2014/main" id="{21F15D3B-ACF1-E908-0DDF-767F6DABC8C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C5FB54A-A78A-7F7C-3B32-B5FD549FFA49}"/>
              </a:ext>
            </a:extLst>
          </p:cNvPr>
          <p:cNvSpPr>
            <a:spLocks noGrp="1"/>
          </p:cNvSpPr>
          <p:nvPr>
            <p:ph type="sldNum" sz="quarter" idx="12"/>
          </p:nvPr>
        </p:nvSpPr>
        <p:spPr/>
        <p:txBody>
          <a:bodyPr/>
          <a:lstStyle/>
          <a:p>
            <a:fld id="{FD5F1C71-4015-4D74-BA5A-1DE66F1B50C0}" type="slidenum">
              <a:rPr lang="en-GB" smtClean="0"/>
              <a:t>‹#›</a:t>
            </a:fld>
            <a:endParaRPr lang="en-GB"/>
          </a:p>
        </p:txBody>
      </p:sp>
    </p:spTree>
    <p:extLst>
      <p:ext uri="{BB962C8B-B14F-4D97-AF65-F5344CB8AC3E}">
        <p14:creationId xmlns:p14="http://schemas.microsoft.com/office/powerpoint/2010/main" val="1112585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312C96-B50C-D15F-A658-D461B536F514}"/>
              </a:ext>
            </a:extLst>
          </p:cNvPr>
          <p:cNvSpPr>
            <a:spLocks noGrp="1"/>
          </p:cNvSpPr>
          <p:nvPr>
            <p:ph type="dt" sz="half" idx="10"/>
          </p:nvPr>
        </p:nvSpPr>
        <p:spPr/>
        <p:txBody>
          <a:bodyPr/>
          <a:lstStyle/>
          <a:p>
            <a:fld id="{4B2A215A-A440-43F1-B853-63FA32D949B5}" type="datetimeFigureOut">
              <a:rPr lang="en-GB" smtClean="0"/>
              <a:t>02/05/2023</a:t>
            </a:fld>
            <a:endParaRPr lang="en-GB"/>
          </a:p>
        </p:txBody>
      </p:sp>
      <p:sp>
        <p:nvSpPr>
          <p:cNvPr id="3" name="Footer Placeholder 2">
            <a:extLst>
              <a:ext uri="{FF2B5EF4-FFF2-40B4-BE49-F238E27FC236}">
                <a16:creationId xmlns:a16="http://schemas.microsoft.com/office/drawing/2014/main" id="{0601BECE-B423-6C64-CE4D-932CEB2C6D9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4F70CAA-8F6E-6BAA-6691-863053581CB7}"/>
              </a:ext>
            </a:extLst>
          </p:cNvPr>
          <p:cNvSpPr>
            <a:spLocks noGrp="1"/>
          </p:cNvSpPr>
          <p:nvPr>
            <p:ph type="sldNum" sz="quarter" idx="12"/>
          </p:nvPr>
        </p:nvSpPr>
        <p:spPr/>
        <p:txBody>
          <a:bodyPr/>
          <a:lstStyle/>
          <a:p>
            <a:fld id="{FD5F1C71-4015-4D74-BA5A-1DE66F1B50C0}" type="slidenum">
              <a:rPr lang="en-GB" smtClean="0"/>
              <a:t>‹#›</a:t>
            </a:fld>
            <a:endParaRPr lang="en-GB"/>
          </a:p>
        </p:txBody>
      </p:sp>
    </p:spTree>
    <p:extLst>
      <p:ext uri="{BB962C8B-B14F-4D97-AF65-F5344CB8AC3E}">
        <p14:creationId xmlns:p14="http://schemas.microsoft.com/office/powerpoint/2010/main" val="900640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92754-38A7-B670-810D-DCFB77F95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3A13CD-6933-9054-BF32-43080C8361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84F5A74-A4CF-5446-6AB2-FC7193EAD1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15B18F-6D98-D263-DA18-AEC6A2BB1041}"/>
              </a:ext>
            </a:extLst>
          </p:cNvPr>
          <p:cNvSpPr>
            <a:spLocks noGrp="1"/>
          </p:cNvSpPr>
          <p:nvPr>
            <p:ph type="dt" sz="half" idx="10"/>
          </p:nvPr>
        </p:nvSpPr>
        <p:spPr/>
        <p:txBody>
          <a:bodyPr/>
          <a:lstStyle/>
          <a:p>
            <a:fld id="{4B2A215A-A440-43F1-B853-63FA32D949B5}" type="datetimeFigureOut">
              <a:rPr lang="en-GB" smtClean="0"/>
              <a:t>02/05/2023</a:t>
            </a:fld>
            <a:endParaRPr lang="en-GB"/>
          </a:p>
        </p:txBody>
      </p:sp>
      <p:sp>
        <p:nvSpPr>
          <p:cNvPr id="6" name="Footer Placeholder 5">
            <a:extLst>
              <a:ext uri="{FF2B5EF4-FFF2-40B4-BE49-F238E27FC236}">
                <a16:creationId xmlns:a16="http://schemas.microsoft.com/office/drawing/2014/main" id="{1F3969E8-2C3F-10AA-B1D1-290AFE66B8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1F3374-75F8-7491-1F3C-501AE7E1CBCA}"/>
              </a:ext>
            </a:extLst>
          </p:cNvPr>
          <p:cNvSpPr>
            <a:spLocks noGrp="1"/>
          </p:cNvSpPr>
          <p:nvPr>
            <p:ph type="sldNum" sz="quarter" idx="12"/>
          </p:nvPr>
        </p:nvSpPr>
        <p:spPr/>
        <p:txBody>
          <a:bodyPr/>
          <a:lstStyle/>
          <a:p>
            <a:fld id="{FD5F1C71-4015-4D74-BA5A-1DE66F1B50C0}" type="slidenum">
              <a:rPr lang="en-GB" smtClean="0"/>
              <a:t>‹#›</a:t>
            </a:fld>
            <a:endParaRPr lang="en-GB"/>
          </a:p>
        </p:txBody>
      </p:sp>
    </p:spTree>
    <p:extLst>
      <p:ext uri="{BB962C8B-B14F-4D97-AF65-F5344CB8AC3E}">
        <p14:creationId xmlns:p14="http://schemas.microsoft.com/office/powerpoint/2010/main" val="2214573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FDF65-1F71-575A-EF94-961B52E4D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2F98A0A-6C18-CE33-8EB8-0565B5DDCB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B4102B-91BD-1DF3-2AC8-1005F00726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27D000-FC7B-D00F-07C4-7260001A901E}"/>
              </a:ext>
            </a:extLst>
          </p:cNvPr>
          <p:cNvSpPr>
            <a:spLocks noGrp="1"/>
          </p:cNvSpPr>
          <p:nvPr>
            <p:ph type="dt" sz="half" idx="10"/>
          </p:nvPr>
        </p:nvSpPr>
        <p:spPr/>
        <p:txBody>
          <a:bodyPr/>
          <a:lstStyle/>
          <a:p>
            <a:fld id="{4B2A215A-A440-43F1-B853-63FA32D949B5}" type="datetimeFigureOut">
              <a:rPr lang="en-GB" smtClean="0"/>
              <a:t>02/05/2023</a:t>
            </a:fld>
            <a:endParaRPr lang="en-GB"/>
          </a:p>
        </p:txBody>
      </p:sp>
      <p:sp>
        <p:nvSpPr>
          <p:cNvPr id="6" name="Footer Placeholder 5">
            <a:extLst>
              <a:ext uri="{FF2B5EF4-FFF2-40B4-BE49-F238E27FC236}">
                <a16:creationId xmlns:a16="http://schemas.microsoft.com/office/drawing/2014/main" id="{B147E13C-0EE2-A4A6-13CE-021B687621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B68570-7B95-69E9-3E63-5A4DBD6EF087}"/>
              </a:ext>
            </a:extLst>
          </p:cNvPr>
          <p:cNvSpPr>
            <a:spLocks noGrp="1"/>
          </p:cNvSpPr>
          <p:nvPr>
            <p:ph type="sldNum" sz="quarter" idx="12"/>
          </p:nvPr>
        </p:nvSpPr>
        <p:spPr/>
        <p:txBody>
          <a:bodyPr/>
          <a:lstStyle/>
          <a:p>
            <a:fld id="{FD5F1C71-4015-4D74-BA5A-1DE66F1B50C0}" type="slidenum">
              <a:rPr lang="en-GB" smtClean="0"/>
              <a:t>‹#›</a:t>
            </a:fld>
            <a:endParaRPr lang="en-GB"/>
          </a:p>
        </p:txBody>
      </p:sp>
    </p:spTree>
    <p:extLst>
      <p:ext uri="{BB962C8B-B14F-4D97-AF65-F5344CB8AC3E}">
        <p14:creationId xmlns:p14="http://schemas.microsoft.com/office/powerpoint/2010/main" val="563604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8E2CA8-09B5-CD45-8427-4614FA094B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D29D4D-6BA9-B5C6-957B-C24B3DA37D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D88349-0408-EE70-89EF-41F0B2F924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A215A-A440-43F1-B853-63FA32D949B5}" type="datetimeFigureOut">
              <a:rPr lang="en-GB" smtClean="0"/>
              <a:t>02/05/2023</a:t>
            </a:fld>
            <a:endParaRPr lang="en-GB"/>
          </a:p>
        </p:txBody>
      </p:sp>
      <p:sp>
        <p:nvSpPr>
          <p:cNvPr id="5" name="Footer Placeholder 4">
            <a:extLst>
              <a:ext uri="{FF2B5EF4-FFF2-40B4-BE49-F238E27FC236}">
                <a16:creationId xmlns:a16="http://schemas.microsoft.com/office/drawing/2014/main" id="{2FE02DAE-7B69-76C9-E490-C45E362958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F3FF8A4-560C-04D7-C6A6-0DF81A3FFA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5F1C71-4015-4D74-BA5A-1DE66F1B50C0}" type="slidenum">
              <a:rPr lang="en-GB" smtClean="0"/>
              <a:t>‹#›</a:t>
            </a:fld>
            <a:endParaRPr lang="en-GB"/>
          </a:p>
        </p:txBody>
      </p:sp>
    </p:spTree>
    <p:extLst>
      <p:ext uri="{BB962C8B-B14F-4D97-AF65-F5344CB8AC3E}">
        <p14:creationId xmlns:p14="http://schemas.microsoft.com/office/powerpoint/2010/main" val="3394091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rotWithShape="1">
          <a:blip r:embed="rId3" cstate="print">
            <a:extLst>
              <a:ext uri="{28A0092B-C50C-407E-A947-70E740481C1C}">
                <a14:useLocalDpi xmlns:a14="http://schemas.microsoft.com/office/drawing/2010/main" val="0"/>
              </a:ext>
            </a:extLst>
          </a:blip>
          <a:srcRect l="46622" t="26347" r="3799" b="37966"/>
          <a:stretch/>
        </p:blipFill>
        <p:spPr bwMode="auto">
          <a:xfrm>
            <a:off x="9916843" y="417139"/>
            <a:ext cx="1043401" cy="574675"/>
          </a:xfrm>
          <a:prstGeom prst="rect">
            <a:avLst/>
          </a:prstGeom>
          <a:ln>
            <a:noFill/>
          </a:ln>
          <a:extLst>
            <a:ext uri="{53640926-AAD7-44D8-BBD7-CCE9431645EC}">
              <a14:shadowObscured xmlns:a14="http://schemas.microsoft.com/office/drawing/2010/main"/>
            </a:ext>
          </a:extLst>
        </p:spPr>
      </p:pic>
      <p:pic>
        <p:nvPicPr>
          <p:cNvPr id="7" name="Graphic 8">
            <a:extLst>
              <a:ext uri="{FF2B5EF4-FFF2-40B4-BE49-F238E27FC236}">
                <a16:creationId xmlns:a16="http://schemas.microsoft.com/office/drawing/2014/main" id="{ED4E65A0-9030-1A41-AEDC-CEA64A23F13E}"/>
              </a:ext>
            </a:extLst>
          </p:cNvPr>
          <p:cNvPicPr/>
          <p:nvPr/>
        </p:nvPicPr>
        <p:blipFill>
          <a:blip r:embed="rId4">
            <a:extLst>
              <a:ext uri="{96DAC541-7B7A-43D3-8B79-37D633B846F1}">
                <asvg:svgBlip xmlns:asvg="http://schemas.microsoft.com/office/drawing/2016/SVG/main" r:embed="rId5"/>
              </a:ext>
            </a:extLst>
          </a:blip>
          <a:stretch>
            <a:fillRect/>
          </a:stretch>
        </p:blipFill>
        <p:spPr>
          <a:xfrm>
            <a:off x="10438543" y="5893090"/>
            <a:ext cx="838200" cy="571500"/>
          </a:xfrm>
          <a:prstGeom prst="rect">
            <a:avLst/>
          </a:prstGeom>
        </p:spPr>
      </p:pic>
      <p:sp>
        <p:nvSpPr>
          <p:cNvPr id="2" name="TextBox 1"/>
          <p:cNvSpPr txBox="1"/>
          <p:nvPr/>
        </p:nvSpPr>
        <p:spPr>
          <a:xfrm>
            <a:off x="1674688" y="2332012"/>
            <a:ext cx="8763856" cy="3662541"/>
          </a:xfrm>
          <a:prstGeom prst="rect">
            <a:avLst/>
          </a:prstGeom>
          <a:noFill/>
        </p:spPr>
        <p:txBody>
          <a:bodyPr wrap="square" rtlCol="0">
            <a:spAutoFit/>
          </a:bodyPr>
          <a:lstStyle/>
          <a:p>
            <a:pPr algn="ctr"/>
            <a:r>
              <a:rPr lang="en-GB" sz="4400" b="1" dirty="0">
                <a:latin typeface="Arial" panose="020B0604020202020204" pitchFamily="34" charset="0"/>
                <a:cs typeface="Arial" panose="020B0604020202020204" pitchFamily="34" charset="0"/>
              </a:rPr>
              <a:t>Somerset Patient Safety Incident Response Framework (PSIRF)</a:t>
            </a:r>
          </a:p>
          <a:p>
            <a:pPr algn="ctr"/>
            <a:r>
              <a:rPr lang="en-GB" sz="4400" b="1" dirty="0">
                <a:latin typeface="Arial" panose="020B0604020202020204" pitchFamily="34" charset="0"/>
                <a:cs typeface="Arial" panose="020B0604020202020204" pitchFamily="34" charset="0"/>
              </a:rPr>
              <a:t>Update</a:t>
            </a: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a:p>
            <a:pPr algn="ctr"/>
            <a:r>
              <a:rPr lang="en-GB" sz="2800" dirty="0">
                <a:latin typeface="Arial" panose="020B0604020202020204" pitchFamily="34" charset="0"/>
                <a:cs typeface="Arial" panose="020B0604020202020204" pitchFamily="34" charset="0"/>
              </a:rPr>
              <a:t>2</a:t>
            </a:r>
            <a:r>
              <a:rPr lang="en-GB" sz="2800" baseline="30000" dirty="0">
                <a:latin typeface="Arial" panose="020B0604020202020204" pitchFamily="34" charset="0"/>
                <a:cs typeface="Arial" panose="020B0604020202020204" pitchFamily="34" charset="0"/>
              </a:rPr>
              <a:t>nd</a:t>
            </a:r>
            <a:r>
              <a:rPr lang="en-GB" sz="2800" dirty="0">
                <a:latin typeface="Arial" panose="020B0604020202020204" pitchFamily="34" charset="0"/>
                <a:cs typeface="Arial" panose="020B0604020202020204" pitchFamily="34" charset="0"/>
              </a:rPr>
              <a:t> May 2023</a:t>
            </a:r>
          </a:p>
        </p:txBody>
      </p:sp>
      <p:pic>
        <p:nvPicPr>
          <p:cNvPr id="3" name="Picture 2" descr="A picture containing graphical user interface&#10;&#10;Description automatically generated">
            <a:extLst>
              <a:ext uri="{FF2B5EF4-FFF2-40B4-BE49-F238E27FC236}">
                <a16:creationId xmlns:a16="http://schemas.microsoft.com/office/drawing/2014/main" id="{6A869C31-48EC-D3BC-B340-D51107B1817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342348" y="380028"/>
            <a:ext cx="1041400" cy="608330"/>
          </a:xfrm>
          <a:prstGeom prst="rect">
            <a:avLst/>
          </a:prstGeom>
          <a:noFill/>
          <a:ln>
            <a:noFill/>
          </a:ln>
        </p:spPr>
      </p:pic>
      <p:pic>
        <p:nvPicPr>
          <p:cNvPr id="8" name="Picture 7" descr="A picture containing graphical user interface&#10;&#10;Description automatically generated">
            <a:extLst>
              <a:ext uri="{FF2B5EF4-FFF2-40B4-BE49-F238E27FC236}">
                <a16:creationId xmlns:a16="http://schemas.microsoft.com/office/drawing/2014/main" id="{DA5EC2A3-F25C-B8A7-E644-8D61B8CFCA7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bwMode="auto">
          <a:xfrm>
            <a:off x="2930254" y="307844"/>
            <a:ext cx="3331845" cy="880745"/>
          </a:xfrm>
          <a:prstGeom prst="rect">
            <a:avLst/>
          </a:prstGeom>
          <a:noFill/>
          <a:ln>
            <a:noFill/>
          </a:ln>
        </p:spPr>
      </p:pic>
    </p:spTree>
    <p:extLst>
      <p:ext uri="{BB962C8B-B14F-4D97-AF65-F5344CB8AC3E}">
        <p14:creationId xmlns:p14="http://schemas.microsoft.com/office/powerpoint/2010/main" val="426563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63D1C-96BD-0671-DEE0-744729AED2BE}"/>
              </a:ext>
            </a:extLst>
          </p:cNvPr>
          <p:cNvSpPr>
            <a:spLocks noGrp="1"/>
          </p:cNvSpPr>
          <p:nvPr>
            <p:ph type="title"/>
          </p:nvPr>
        </p:nvSpPr>
        <p:spPr>
          <a:xfrm>
            <a:off x="838200" y="431800"/>
            <a:ext cx="10515600" cy="1325563"/>
          </a:xfrm>
        </p:spPr>
        <p:txBody>
          <a:bodyPr>
            <a:normAutofit/>
          </a:bodyPr>
          <a:lstStyle/>
          <a:p>
            <a:r>
              <a:rPr lang="en-GB" b="1" dirty="0">
                <a:solidFill>
                  <a:srgbClr val="0070C0"/>
                </a:solidFill>
                <a:latin typeface="Arial" panose="020B0604020202020204" pitchFamily="34" charset="0"/>
                <a:cs typeface="Arial" panose="020B0604020202020204" pitchFamily="34" charset="0"/>
              </a:rPr>
              <a:t>3. Ensuring our people have the skills and opportunities</a:t>
            </a:r>
          </a:p>
        </p:txBody>
      </p:sp>
      <p:sp>
        <p:nvSpPr>
          <p:cNvPr id="3" name="Content Placeholder 2">
            <a:extLst>
              <a:ext uri="{FF2B5EF4-FFF2-40B4-BE49-F238E27FC236}">
                <a16:creationId xmlns:a16="http://schemas.microsoft.com/office/drawing/2014/main" id="{7401431D-F31E-2250-5AFF-FA25CDBF46ED}"/>
              </a:ext>
            </a:extLst>
          </p:cNvPr>
          <p:cNvSpPr>
            <a:spLocks noGrp="1"/>
          </p:cNvSpPr>
          <p:nvPr>
            <p:ph idx="1"/>
          </p:nvPr>
        </p:nvSpPr>
        <p:spPr>
          <a:xfrm>
            <a:off x="385762" y="2047875"/>
            <a:ext cx="11420475" cy="4502150"/>
          </a:xfrm>
        </p:spPr>
        <p:txBody>
          <a:bodyPr>
            <a:normAutofit/>
          </a:bodyPr>
          <a:lstStyle/>
          <a:p>
            <a:pPr marL="0" indent="0">
              <a:buNone/>
            </a:pPr>
            <a:r>
              <a:rPr lang="en-GB" sz="2400" dirty="0">
                <a:latin typeface="Arial" panose="020B0604020202020204" pitchFamily="34" charset="0"/>
                <a:cs typeface="Arial" panose="020B0604020202020204" pitchFamily="34" charset="0"/>
              </a:rPr>
              <a:t>As a Somerset health and care system we have agreed to use the same PSIRF training provider to ensure we are being consistent in our approach and messaging on PSIRF. </a:t>
            </a:r>
          </a:p>
          <a:p>
            <a:endParaRPr lang="en-GB" sz="105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It is intended that training will be provided together, across sectors, to promote the richness of conversations when working through patient safety examples. </a:t>
            </a:r>
          </a:p>
          <a:p>
            <a:endParaRPr lang="en-GB" sz="105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Whilst we are engaging primary care colleagues in the awareness raising of PSIRF, it is not intended for them to fully implement PSIRF by September/October 2023. As a system we want to hear of the learning from the primary care national PSIRF pilots. </a:t>
            </a:r>
          </a:p>
        </p:txBody>
      </p:sp>
    </p:spTree>
    <p:extLst>
      <p:ext uri="{BB962C8B-B14F-4D97-AF65-F5344CB8AC3E}">
        <p14:creationId xmlns:p14="http://schemas.microsoft.com/office/powerpoint/2010/main" val="1509979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A999724-6540-EDC7-3A33-3E488F0D8BE4}"/>
              </a:ext>
            </a:extLst>
          </p:cNvPr>
          <p:cNvSpPr>
            <a:spLocks noGrp="1"/>
          </p:cNvSpPr>
          <p:nvPr>
            <p:ph type="title"/>
          </p:nvPr>
        </p:nvSpPr>
        <p:spPr>
          <a:xfrm>
            <a:off x="314325" y="1161288"/>
            <a:ext cx="4210050" cy="4526280"/>
          </a:xfrm>
        </p:spPr>
        <p:txBody>
          <a:bodyPr>
            <a:normAutofit/>
          </a:bodyPr>
          <a:lstStyle/>
          <a:p>
            <a:r>
              <a:rPr lang="en-GB" sz="4000" b="1" dirty="0">
                <a:solidFill>
                  <a:srgbClr val="0070C0"/>
                </a:solidFill>
                <a:latin typeface="Arial" panose="020B0604020202020204" pitchFamily="34" charset="0"/>
                <a:cs typeface="Arial" panose="020B0604020202020204" pitchFamily="34" charset="0"/>
              </a:rPr>
              <a:t>4. Our Somerset Patient Safety themes </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5F83C6A-DABA-0F9F-3D59-5E07F22DFA23}"/>
              </a:ext>
            </a:extLst>
          </p:cNvPr>
          <p:cNvSpPr>
            <a:spLocks noGrp="1"/>
          </p:cNvSpPr>
          <p:nvPr>
            <p:ph idx="1"/>
          </p:nvPr>
        </p:nvSpPr>
        <p:spPr>
          <a:xfrm>
            <a:off x="5229225" y="647700"/>
            <a:ext cx="6648450" cy="5791200"/>
          </a:xfrm>
        </p:spPr>
        <p:txBody>
          <a:bodyPr anchor="ctr">
            <a:normAutofit/>
          </a:bodyPr>
          <a:lstStyle/>
          <a:p>
            <a:pPr marL="0" indent="0">
              <a:lnSpc>
                <a:spcPct val="100000"/>
              </a:lnSpc>
              <a:buNone/>
            </a:pPr>
            <a:r>
              <a:rPr lang="en-GB" sz="2000" dirty="0">
                <a:latin typeface="Arial" panose="020B0604020202020204" pitchFamily="34" charset="0"/>
                <a:cs typeface="Arial" panose="020B0604020202020204" pitchFamily="34" charset="0"/>
              </a:rPr>
              <a:t>As a system, we want to agree on a number of patient safety improvement projects per year which will be subject to PSIRF reviews. </a:t>
            </a:r>
          </a:p>
          <a:p>
            <a:pPr marL="0" indent="0">
              <a:lnSpc>
                <a:spcPct val="100000"/>
              </a:lnSpc>
              <a:buNone/>
            </a:pPr>
            <a:r>
              <a:rPr lang="en-GB" sz="2000" dirty="0">
                <a:latin typeface="Arial" panose="020B0604020202020204" pitchFamily="34" charset="0"/>
                <a:cs typeface="Arial" panose="020B0604020202020204" pitchFamily="34" charset="0"/>
              </a:rPr>
              <a:t>Whilst having not yet completed the diagnostic and discovery phase of our PSIRF roll out, it is expected that the following patient safety topics will be subject to PSIRF thematic reviews from October 2023:</a:t>
            </a:r>
          </a:p>
          <a:p>
            <a:endParaRPr lang="en-GB" sz="1000" dirty="0">
              <a:latin typeface="Arial" panose="020B0604020202020204" pitchFamily="34" charset="0"/>
              <a:cs typeface="Arial" panose="020B0604020202020204" pitchFamily="34" charset="0"/>
            </a:endParaRPr>
          </a:p>
          <a:p>
            <a:r>
              <a:rPr lang="en-GB" sz="2000" dirty="0">
                <a:highlight>
                  <a:srgbClr val="FFFF00"/>
                </a:highlight>
                <a:latin typeface="Arial" panose="020B0604020202020204" pitchFamily="34" charset="0"/>
                <a:cs typeface="Arial" panose="020B0604020202020204" pitchFamily="34" charset="0"/>
              </a:rPr>
              <a:t>XXXXXX</a:t>
            </a:r>
          </a:p>
          <a:p>
            <a:r>
              <a:rPr lang="en-GB" sz="2000" dirty="0">
                <a:highlight>
                  <a:srgbClr val="FFFF00"/>
                </a:highlight>
                <a:latin typeface="Arial" panose="020B0604020202020204" pitchFamily="34" charset="0"/>
                <a:cs typeface="Arial" panose="020B0604020202020204" pitchFamily="34" charset="0"/>
              </a:rPr>
              <a:t>XXXXXX</a:t>
            </a:r>
          </a:p>
          <a:p>
            <a:r>
              <a:rPr lang="en-GB" sz="2000" dirty="0">
                <a:highlight>
                  <a:srgbClr val="FFFF00"/>
                </a:highlight>
                <a:latin typeface="Arial" panose="020B0604020202020204" pitchFamily="34" charset="0"/>
                <a:cs typeface="Arial" panose="020B0604020202020204" pitchFamily="34" charset="0"/>
              </a:rPr>
              <a:t>XXXXXX</a:t>
            </a:r>
          </a:p>
          <a:p>
            <a:r>
              <a:rPr lang="en-GB" sz="2000" dirty="0">
                <a:highlight>
                  <a:srgbClr val="FFFF00"/>
                </a:highlight>
                <a:latin typeface="Arial" panose="020B0604020202020204" pitchFamily="34" charset="0"/>
                <a:cs typeface="Arial" panose="020B0604020202020204" pitchFamily="34" charset="0"/>
              </a:rPr>
              <a:t>XXXXXX</a:t>
            </a:r>
          </a:p>
          <a:p>
            <a:r>
              <a:rPr lang="en-GB" sz="2000" dirty="0">
                <a:highlight>
                  <a:srgbClr val="FFFF00"/>
                </a:highlight>
                <a:latin typeface="Arial" panose="020B0604020202020204" pitchFamily="34" charset="0"/>
                <a:cs typeface="Arial" panose="020B0604020202020204" pitchFamily="34" charset="0"/>
              </a:rPr>
              <a:t>XXXXXX</a:t>
            </a:r>
          </a:p>
          <a:p>
            <a:r>
              <a:rPr lang="en-GB" sz="2000" dirty="0">
                <a:highlight>
                  <a:srgbClr val="FFFF00"/>
                </a:highlight>
                <a:latin typeface="Arial" panose="020B0604020202020204" pitchFamily="34" charset="0"/>
                <a:cs typeface="Arial" panose="020B0604020202020204" pitchFamily="34" charset="0"/>
              </a:rPr>
              <a:t>XXXXXX</a:t>
            </a:r>
          </a:p>
          <a:p>
            <a:r>
              <a:rPr lang="en-GB" sz="2000" dirty="0">
                <a:highlight>
                  <a:srgbClr val="FFFF00"/>
                </a:highlight>
                <a:latin typeface="Arial" panose="020B0604020202020204" pitchFamily="34" charset="0"/>
                <a:cs typeface="Arial" panose="020B0604020202020204" pitchFamily="34" charset="0"/>
              </a:rPr>
              <a:t>XXXXXX</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7689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3" name="Rectangle 1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007E2D-3E3F-8259-C9E9-D77582FE4D2F}"/>
              </a:ext>
            </a:extLst>
          </p:cNvPr>
          <p:cNvSpPr>
            <a:spLocks noGrp="1"/>
          </p:cNvSpPr>
          <p:nvPr>
            <p:ph type="title"/>
          </p:nvPr>
        </p:nvSpPr>
        <p:spPr>
          <a:xfrm>
            <a:off x="1043631" y="809898"/>
            <a:ext cx="10173010" cy="1554480"/>
          </a:xfrm>
        </p:spPr>
        <p:txBody>
          <a:bodyPr anchor="ctr">
            <a:normAutofit/>
          </a:bodyPr>
          <a:lstStyle/>
          <a:p>
            <a:r>
              <a:rPr lang="en-GB" sz="4800" b="1" dirty="0">
                <a:solidFill>
                  <a:srgbClr val="0070C0"/>
                </a:solidFill>
                <a:latin typeface="Arial" panose="020B0604020202020204" pitchFamily="34" charset="0"/>
                <a:cs typeface="Arial" panose="020B0604020202020204" pitchFamily="34" charset="0"/>
              </a:rPr>
              <a:t>5.	Our measures of success </a:t>
            </a:r>
          </a:p>
        </p:txBody>
      </p:sp>
      <p:cxnSp>
        <p:nvCxnSpPr>
          <p:cNvPr id="19" name="Straight Connector 18">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7" name="Content Placeholder 2">
            <a:extLst>
              <a:ext uri="{FF2B5EF4-FFF2-40B4-BE49-F238E27FC236}">
                <a16:creationId xmlns:a16="http://schemas.microsoft.com/office/drawing/2014/main" id="{4F6A54D5-555B-518A-D759-500663C09DAB}"/>
              </a:ext>
            </a:extLst>
          </p:cNvPr>
          <p:cNvGraphicFramePr>
            <a:graphicFrameLocks noGrp="1"/>
          </p:cNvGraphicFramePr>
          <p:nvPr>
            <p:ph idx="1"/>
            <p:extLst>
              <p:ext uri="{D42A27DB-BD31-4B8C-83A1-F6EECF244321}">
                <p14:modId xmlns:p14="http://schemas.microsoft.com/office/powerpoint/2010/main" val="2114188307"/>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1912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8FE6B-EA41-1008-DD8C-9DF92EDFDDD0}"/>
              </a:ext>
            </a:extLst>
          </p:cNvPr>
          <p:cNvSpPr>
            <a:spLocks noGrp="1"/>
          </p:cNvSpPr>
          <p:nvPr>
            <p:ph type="title"/>
          </p:nvPr>
        </p:nvSpPr>
        <p:spPr/>
        <p:txBody>
          <a:bodyPr/>
          <a:lstStyle/>
          <a:p>
            <a:r>
              <a:rPr lang="en-GB" b="1" dirty="0">
                <a:solidFill>
                  <a:srgbClr val="0070C0"/>
                </a:solidFill>
                <a:latin typeface="Arial" panose="020B0604020202020204" pitchFamily="34" charset="0"/>
                <a:cs typeface="Arial" panose="020B0604020202020204" pitchFamily="34" charset="0"/>
              </a:rPr>
              <a:t>6.	How we will know we are making a difference </a:t>
            </a:r>
          </a:p>
        </p:txBody>
      </p:sp>
      <p:sp>
        <p:nvSpPr>
          <p:cNvPr id="3" name="Content Placeholder 2">
            <a:extLst>
              <a:ext uri="{FF2B5EF4-FFF2-40B4-BE49-F238E27FC236}">
                <a16:creationId xmlns:a16="http://schemas.microsoft.com/office/drawing/2014/main" id="{B6A29362-DA9F-729F-5ED5-4DD4F66BD8E5}"/>
              </a:ext>
            </a:extLst>
          </p:cNvPr>
          <p:cNvSpPr>
            <a:spLocks noGrp="1"/>
          </p:cNvSpPr>
          <p:nvPr>
            <p:ph idx="1"/>
          </p:nvPr>
        </p:nvSpPr>
        <p:spPr>
          <a:xfrm>
            <a:off x="514350" y="1825625"/>
            <a:ext cx="11125200" cy="4594225"/>
          </a:xfrm>
        </p:spPr>
        <p:txBody>
          <a:bodyPr>
            <a:normAutofit/>
          </a:bodyPr>
          <a:lstStyle/>
          <a:p>
            <a:pPr marL="0" indent="0">
              <a:buNone/>
            </a:pPr>
            <a:r>
              <a:rPr lang="en-GB" sz="2400" dirty="0">
                <a:latin typeface="Arial" panose="020B0604020202020204" pitchFamily="34" charset="0"/>
                <a:cs typeface="Arial" panose="020B0604020202020204" pitchFamily="34" charset="0"/>
              </a:rPr>
              <a:t>As a Somerset system, we all need to experience and evidence the improvements that have taken place in response to a PSIRF review. This could take place in several ways and can include:</a:t>
            </a:r>
          </a:p>
          <a:p>
            <a:r>
              <a:rPr lang="en-GB" sz="2400" dirty="0">
                <a:latin typeface="Arial" panose="020B0604020202020204" pitchFamily="34" charset="0"/>
                <a:cs typeface="Arial" panose="020B0604020202020204" pitchFamily="34" charset="0"/>
              </a:rPr>
              <a:t>Creating a patient safety culture and people being able to speak up if they feel unsafe </a:t>
            </a:r>
          </a:p>
          <a:p>
            <a:r>
              <a:rPr lang="en-GB" sz="2400" dirty="0">
                <a:latin typeface="Arial" panose="020B0604020202020204" pitchFamily="34" charset="0"/>
                <a:cs typeface="Arial" panose="020B0604020202020204" pitchFamily="34" charset="0"/>
              </a:rPr>
              <a:t>Staff and patient surveys and other feedback mechanisms  </a:t>
            </a:r>
          </a:p>
          <a:p>
            <a:r>
              <a:rPr lang="en-GB" sz="2400" dirty="0">
                <a:latin typeface="Arial" panose="020B0604020202020204" pitchFamily="34" charset="0"/>
                <a:cs typeface="Arial" panose="020B0604020202020204" pitchFamily="34" charset="0"/>
              </a:rPr>
              <a:t>Patient and public forums</a:t>
            </a:r>
          </a:p>
          <a:p>
            <a:r>
              <a:rPr lang="en-GB" sz="2400" dirty="0">
                <a:latin typeface="Arial" panose="020B0604020202020204" pitchFamily="34" charset="0"/>
                <a:cs typeface="Arial" panose="020B0604020202020204" pitchFamily="34" charset="0"/>
              </a:rPr>
              <a:t>Gathering and analysing patient, carer and staff feedback following implementation of a PSIRF improvement project</a:t>
            </a:r>
          </a:p>
          <a:p>
            <a:r>
              <a:rPr lang="en-GB" sz="2400" dirty="0">
                <a:latin typeface="Arial" panose="020B0604020202020204" pitchFamily="34" charset="0"/>
                <a:cs typeface="Arial" panose="020B0604020202020204" pitchFamily="34" charset="0"/>
              </a:rPr>
              <a:t>Healthwatch projects in response to a PSIRF improvement project</a:t>
            </a:r>
          </a:p>
          <a:p>
            <a:r>
              <a:rPr lang="en-GB" sz="2400" dirty="0">
                <a:latin typeface="Arial" panose="020B0604020202020204" pitchFamily="34" charset="0"/>
                <a:cs typeface="Arial" panose="020B0604020202020204" pitchFamily="34" charset="0"/>
              </a:rPr>
              <a:t>Walkthrough visits in response to PSIRF thematic reviews </a:t>
            </a:r>
          </a:p>
        </p:txBody>
      </p:sp>
    </p:spTree>
    <p:extLst>
      <p:ext uri="{BB962C8B-B14F-4D97-AF65-F5344CB8AC3E}">
        <p14:creationId xmlns:p14="http://schemas.microsoft.com/office/powerpoint/2010/main" val="3935181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E7C97-2495-ED8F-EF0E-A9AD45F8DCDA}"/>
              </a:ext>
            </a:extLst>
          </p:cNvPr>
          <p:cNvSpPr>
            <a:spLocks noGrp="1"/>
          </p:cNvSpPr>
          <p:nvPr>
            <p:ph type="title"/>
          </p:nvPr>
        </p:nvSpPr>
        <p:spPr>
          <a:xfrm>
            <a:off x="406400" y="207576"/>
            <a:ext cx="10515600" cy="1325563"/>
          </a:xfrm>
        </p:spPr>
        <p:txBody>
          <a:bodyPr/>
          <a:lstStyle/>
          <a:p>
            <a:r>
              <a:rPr lang="en-GB" b="1" dirty="0">
                <a:solidFill>
                  <a:srgbClr val="0070C0"/>
                </a:solidFill>
                <a:latin typeface="Arial" panose="020B0604020202020204" pitchFamily="34" charset="0"/>
                <a:cs typeface="Arial" panose="020B0604020202020204" pitchFamily="34" charset="0"/>
              </a:rPr>
              <a:t>Glossary</a:t>
            </a:r>
            <a:r>
              <a:rPr lang="en-GB" b="1" dirty="0">
                <a:latin typeface="Arial" panose="020B0604020202020204" pitchFamily="34" charset="0"/>
                <a:cs typeface="Arial" panose="020B0604020202020204" pitchFamily="34" charset="0"/>
              </a:rPr>
              <a:t> </a:t>
            </a:r>
          </a:p>
        </p:txBody>
      </p:sp>
      <p:sp>
        <p:nvSpPr>
          <p:cNvPr id="3" name="Content Placeholder 2">
            <a:extLst>
              <a:ext uri="{FF2B5EF4-FFF2-40B4-BE49-F238E27FC236}">
                <a16:creationId xmlns:a16="http://schemas.microsoft.com/office/drawing/2014/main" id="{238B899F-69E4-A760-166C-3EB96875FD5F}"/>
              </a:ext>
            </a:extLst>
          </p:cNvPr>
          <p:cNvSpPr>
            <a:spLocks noGrp="1"/>
          </p:cNvSpPr>
          <p:nvPr>
            <p:ph idx="1"/>
          </p:nvPr>
        </p:nvSpPr>
        <p:spPr>
          <a:xfrm>
            <a:off x="304800" y="1125211"/>
            <a:ext cx="11565467" cy="5322013"/>
          </a:xfrm>
        </p:spPr>
        <p:txBody>
          <a:bodyPr>
            <a:normAutofit lnSpcReduction="10000"/>
          </a:bodyPr>
          <a:lstStyle/>
          <a:p>
            <a:pPr marL="0" indent="0">
              <a:buNone/>
            </a:pPr>
            <a:r>
              <a:rPr lang="en-GB" sz="1800" b="1" dirty="0">
                <a:latin typeface="Arial" panose="020B0604020202020204" pitchFamily="34" charset="0"/>
                <a:cs typeface="Arial" panose="020B0604020202020204" pitchFamily="34" charset="0"/>
              </a:rPr>
              <a:t>Patient Safety Syllabus </a:t>
            </a:r>
            <a:r>
              <a:rPr lang="en-GB" sz="1800" dirty="0">
                <a:latin typeface="Arial" panose="020B0604020202020204" pitchFamily="34" charset="0"/>
                <a:cs typeface="Arial" panose="020B0604020202020204" pitchFamily="34" charset="0"/>
              </a:rPr>
              <a:t>– An NHS Patient Safety Syllabus training programme. The content of the training helps to deal with risks before they can cause harm and working to create a positive patient safety culture</a:t>
            </a: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b="1" dirty="0">
                <a:latin typeface="Arial" panose="020B0604020202020204" pitchFamily="34" charset="0"/>
                <a:cs typeface="Arial" panose="020B0604020202020204" pitchFamily="34" charset="0"/>
              </a:rPr>
              <a:t>Patient Safety Incident Investigation (PSII) </a:t>
            </a:r>
            <a:r>
              <a:rPr lang="en-GB" sz="1800" dirty="0">
                <a:latin typeface="Arial" panose="020B0604020202020204" pitchFamily="34" charset="0"/>
                <a:cs typeface="Arial" panose="020B0604020202020204" pitchFamily="34" charset="0"/>
              </a:rPr>
              <a:t>- Provides a clear explanation of how an organisation's systems and processes contributed to a patient safety incident. Recognising that mistakes are human, PSIIs examine 'system factors' such as the tools, technologies, environments, tasks and work processes involved.</a:t>
            </a: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b="1" dirty="0">
                <a:latin typeface="Arial" panose="020B0604020202020204" pitchFamily="34" charset="0"/>
                <a:cs typeface="Arial" panose="020B0604020202020204" pitchFamily="34" charset="0"/>
              </a:rPr>
              <a:t>Patient Safety Incident Response Framework (PSIRF) </a:t>
            </a:r>
            <a:r>
              <a:rPr lang="en-GB" sz="1800" dirty="0">
                <a:latin typeface="Arial" panose="020B0604020202020204" pitchFamily="34" charset="0"/>
                <a:cs typeface="Arial" panose="020B0604020202020204" pitchFamily="34" charset="0"/>
              </a:rPr>
              <a:t>- Sets out the NHS’s approach to developing and maintaining effective systems and processes for responding to patient safety incidents for the purpose of learning and improving patient safety.</a:t>
            </a: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b="1" dirty="0">
                <a:latin typeface="Arial" panose="020B0604020202020204" pitchFamily="34" charset="0"/>
                <a:cs typeface="Arial" panose="020B0604020202020204" pitchFamily="34" charset="0"/>
              </a:rPr>
              <a:t>Patient Safety Partner </a:t>
            </a:r>
            <a:r>
              <a:rPr lang="en-GB" sz="1800" dirty="0">
                <a:latin typeface="Arial" panose="020B0604020202020204" pitchFamily="34" charset="0"/>
                <a:cs typeface="Arial" panose="020B0604020202020204" pitchFamily="34" charset="0"/>
              </a:rPr>
              <a:t>- Is someone who works with the NHS to help make care safer for patients. Roles can include:</a:t>
            </a:r>
          </a:p>
          <a:p>
            <a:pPr lvl="1"/>
            <a:r>
              <a:rPr lang="en-GB" sz="1700" dirty="0">
                <a:latin typeface="Arial" panose="020B0604020202020204" pitchFamily="34" charset="0"/>
                <a:cs typeface="Arial" panose="020B0604020202020204" pitchFamily="34" charset="0"/>
              </a:rPr>
              <a:t>membership of safety and quality committees whose responsibilities include the review and analysis of safety data</a:t>
            </a:r>
          </a:p>
          <a:p>
            <a:pPr lvl="1"/>
            <a:r>
              <a:rPr lang="en-GB" sz="1700" dirty="0">
                <a:latin typeface="Arial" panose="020B0604020202020204" pitchFamily="34" charset="0"/>
                <a:cs typeface="Arial" panose="020B0604020202020204" pitchFamily="34" charset="0"/>
              </a:rPr>
              <a:t>involvement in patient safety improvement projects</a:t>
            </a:r>
          </a:p>
          <a:p>
            <a:pPr lvl="1"/>
            <a:r>
              <a:rPr lang="en-GB" sz="1700" dirty="0">
                <a:latin typeface="Arial" panose="020B0604020202020204" pitchFamily="34" charset="0"/>
                <a:cs typeface="Arial" panose="020B0604020202020204" pitchFamily="34" charset="0"/>
              </a:rPr>
              <a:t>working with organisation boards to consider how to improve safety</a:t>
            </a:r>
          </a:p>
          <a:p>
            <a:pPr lvl="1"/>
            <a:r>
              <a:rPr lang="en-GB" sz="1700" dirty="0">
                <a:latin typeface="Arial" panose="020B0604020202020204" pitchFamily="34" charset="0"/>
                <a:cs typeface="Arial" panose="020B0604020202020204" pitchFamily="34" charset="0"/>
              </a:rPr>
              <a:t>involvement in staff patient safety training</a:t>
            </a:r>
          </a:p>
          <a:p>
            <a:pPr lvl="1"/>
            <a:r>
              <a:rPr lang="en-GB" sz="1700" dirty="0">
                <a:latin typeface="Arial" panose="020B0604020202020204" pitchFamily="34" charset="0"/>
                <a:cs typeface="Arial" panose="020B0604020202020204" pitchFamily="34" charset="0"/>
              </a:rPr>
              <a:t>participation in investigation oversight groups</a:t>
            </a:r>
          </a:p>
        </p:txBody>
      </p:sp>
    </p:spTree>
    <p:extLst>
      <p:ext uri="{BB962C8B-B14F-4D97-AF65-F5344CB8AC3E}">
        <p14:creationId xmlns:p14="http://schemas.microsoft.com/office/powerpoint/2010/main" val="1940296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rrow: Left-Right 10">
            <a:extLst>
              <a:ext uri="{FF2B5EF4-FFF2-40B4-BE49-F238E27FC236}">
                <a16:creationId xmlns:a16="http://schemas.microsoft.com/office/drawing/2014/main" id="{92DFE324-0044-160E-F1D3-6A64353A809C}"/>
              </a:ext>
            </a:extLst>
          </p:cNvPr>
          <p:cNvSpPr/>
          <p:nvPr/>
        </p:nvSpPr>
        <p:spPr>
          <a:xfrm>
            <a:off x="2576083" y="5534025"/>
            <a:ext cx="6419850" cy="790575"/>
          </a:xfrm>
          <a:prstGeom prst="leftRightArrow">
            <a:avLst/>
          </a:prstGeom>
          <a:solidFill>
            <a:srgbClr val="0070C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DD7654D-8F6D-BDF3-D96C-3DBB070816B8}"/>
              </a:ext>
            </a:extLst>
          </p:cNvPr>
          <p:cNvSpPr>
            <a:spLocks noGrp="1"/>
          </p:cNvSpPr>
          <p:nvPr>
            <p:ph type="title"/>
          </p:nvPr>
        </p:nvSpPr>
        <p:spPr>
          <a:xfrm>
            <a:off x="838200" y="269260"/>
            <a:ext cx="10515600" cy="1325563"/>
          </a:xfrm>
        </p:spPr>
        <p:txBody>
          <a:bodyPr/>
          <a:lstStyle/>
          <a:p>
            <a:r>
              <a:rPr lang="en-GB" b="1" dirty="0">
                <a:solidFill>
                  <a:srgbClr val="0070C0"/>
                </a:solidFill>
                <a:latin typeface="Arial" panose="020B0604020202020204" pitchFamily="34" charset="0"/>
                <a:cs typeface="Arial" panose="020B0604020202020204" pitchFamily="34" charset="0"/>
              </a:rPr>
              <a:t>Our system strategic aim</a:t>
            </a:r>
          </a:p>
        </p:txBody>
      </p:sp>
      <p:sp>
        <p:nvSpPr>
          <p:cNvPr id="3" name="Content Placeholder 2">
            <a:extLst>
              <a:ext uri="{FF2B5EF4-FFF2-40B4-BE49-F238E27FC236}">
                <a16:creationId xmlns:a16="http://schemas.microsoft.com/office/drawing/2014/main" id="{268229B3-D3F0-EEAD-B101-F9EEEE8C2624}"/>
              </a:ext>
            </a:extLst>
          </p:cNvPr>
          <p:cNvSpPr>
            <a:spLocks noGrp="1"/>
          </p:cNvSpPr>
          <p:nvPr>
            <p:ph idx="1"/>
          </p:nvPr>
        </p:nvSpPr>
        <p:spPr>
          <a:xfrm>
            <a:off x="468746" y="1563591"/>
            <a:ext cx="10356273" cy="4351338"/>
          </a:xfrm>
        </p:spPr>
        <p:txBody>
          <a:bodyPr>
            <a:normAutofit/>
          </a:bodyPr>
          <a:lstStyle/>
          <a:p>
            <a:pPr marL="0" indent="0">
              <a:buNone/>
            </a:pPr>
            <a:r>
              <a:rPr lang="en-GB" sz="2400" b="1" dirty="0">
                <a:latin typeface="Arial" panose="020B0604020202020204" pitchFamily="34" charset="0"/>
                <a:cs typeface="Arial" panose="020B0604020202020204" pitchFamily="34" charset="0"/>
              </a:rPr>
              <a:t>To continuously Improve Patient Safety in Somerset by…</a:t>
            </a:r>
          </a:p>
          <a:p>
            <a:pPr marL="0" indent="0">
              <a:buNone/>
            </a:pPr>
            <a:endParaRPr lang="en-GB" sz="700" b="1"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Ensuring our people have the skills and opportunities to improve patient safety across the system.</a:t>
            </a:r>
          </a:p>
          <a:p>
            <a:endParaRPr lang="en-GB" sz="7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Improving our understanding of patient safety by drawing insights from multiple sources of patient incidents and patient experience information.</a:t>
            </a:r>
          </a:p>
          <a:p>
            <a:endParaRPr lang="en-GB" sz="7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Having an improvement programme which enables collective and sustainable change in patient safety and knowing we have made a difference.</a:t>
            </a:r>
          </a:p>
          <a:p>
            <a:pPr marL="0" indent="0">
              <a:buNone/>
            </a:pPr>
            <a:endParaRPr lang="en-GB" sz="2400" dirty="0"/>
          </a:p>
          <a:p>
            <a:pPr marL="0" indent="0">
              <a:buNone/>
            </a:pPr>
            <a:endParaRPr lang="en-GB" sz="2400" dirty="0"/>
          </a:p>
        </p:txBody>
      </p:sp>
      <p:pic>
        <p:nvPicPr>
          <p:cNvPr id="4" name="Picture 3">
            <a:extLst>
              <a:ext uri="{FF2B5EF4-FFF2-40B4-BE49-F238E27FC236}">
                <a16:creationId xmlns:a16="http://schemas.microsoft.com/office/drawing/2014/main" id="{0A393C90-0F49-B5A0-87FA-C509C413D1E8}"/>
              </a:ext>
            </a:extLst>
          </p:cNvPr>
          <p:cNvPicPr>
            <a:picLocks noChangeAspect="1"/>
          </p:cNvPicPr>
          <p:nvPr/>
        </p:nvPicPr>
        <p:blipFill>
          <a:blip r:embed="rId2"/>
          <a:stretch>
            <a:fillRect/>
          </a:stretch>
        </p:blipFill>
        <p:spPr>
          <a:xfrm>
            <a:off x="10658654" y="1909194"/>
            <a:ext cx="1175555" cy="1168681"/>
          </a:xfrm>
          <a:prstGeom prst="rect">
            <a:avLst/>
          </a:prstGeom>
        </p:spPr>
      </p:pic>
      <p:pic>
        <p:nvPicPr>
          <p:cNvPr id="5" name="Picture 4">
            <a:extLst>
              <a:ext uri="{FF2B5EF4-FFF2-40B4-BE49-F238E27FC236}">
                <a16:creationId xmlns:a16="http://schemas.microsoft.com/office/drawing/2014/main" id="{DD80733C-EFAC-1D5A-D29D-6675C986A785}"/>
              </a:ext>
            </a:extLst>
          </p:cNvPr>
          <p:cNvPicPr>
            <a:picLocks noChangeAspect="1"/>
          </p:cNvPicPr>
          <p:nvPr/>
        </p:nvPicPr>
        <p:blipFill>
          <a:blip r:embed="rId3"/>
          <a:stretch>
            <a:fillRect/>
          </a:stretch>
        </p:blipFill>
        <p:spPr>
          <a:xfrm>
            <a:off x="10703840" y="2969845"/>
            <a:ext cx="1085182" cy="1085182"/>
          </a:xfrm>
          <a:prstGeom prst="rect">
            <a:avLst/>
          </a:prstGeom>
        </p:spPr>
      </p:pic>
      <p:pic>
        <p:nvPicPr>
          <p:cNvPr id="6" name="Picture 5">
            <a:extLst>
              <a:ext uri="{FF2B5EF4-FFF2-40B4-BE49-F238E27FC236}">
                <a16:creationId xmlns:a16="http://schemas.microsoft.com/office/drawing/2014/main" id="{DF538398-89A9-BF0D-7161-A3ECBB825077}"/>
              </a:ext>
            </a:extLst>
          </p:cNvPr>
          <p:cNvPicPr>
            <a:picLocks noChangeAspect="1"/>
          </p:cNvPicPr>
          <p:nvPr/>
        </p:nvPicPr>
        <p:blipFill rotWithShape="1">
          <a:blip r:embed="rId4"/>
          <a:srcRect t="17335" b="12825"/>
          <a:stretch/>
        </p:blipFill>
        <p:spPr>
          <a:xfrm>
            <a:off x="10712429" y="4138526"/>
            <a:ext cx="1097375" cy="1038906"/>
          </a:xfrm>
          <a:prstGeom prst="rect">
            <a:avLst/>
          </a:prstGeom>
        </p:spPr>
      </p:pic>
      <p:sp>
        <p:nvSpPr>
          <p:cNvPr id="8" name="TextBox 7">
            <a:extLst>
              <a:ext uri="{FF2B5EF4-FFF2-40B4-BE49-F238E27FC236}">
                <a16:creationId xmlns:a16="http://schemas.microsoft.com/office/drawing/2014/main" id="{0D099B36-CE23-E799-7C34-4C5AE10CFF1F}"/>
              </a:ext>
            </a:extLst>
          </p:cNvPr>
          <p:cNvSpPr txBox="1"/>
          <p:nvPr/>
        </p:nvSpPr>
        <p:spPr>
          <a:xfrm>
            <a:off x="4266073" y="5324657"/>
            <a:ext cx="3068725" cy="400110"/>
          </a:xfrm>
          <a:prstGeom prst="rect">
            <a:avLst/>
          </a:prstGeom>
          <a:noFill/>
        </p:spPr>
        <p:txBody>
          <a:bodyPr wrap="none" rtlCol="0">
            <a:spAutoFit/>
          </a:bodyPr>
          <a:lstStyle/>
          <a:p>
            <a:r>
              <a:rPr lang="en-GB" sz="2000" b="1" dirty="0">
                <a:latin typeface="Arial" panose="020B0604020202020204" pitchFamily="34" charset="0"/>
                <a:cs typeface="Arial" panose="020B0604020202020204" pitchFamily="34" charset="0"/>
              </a:rPr>
              <a:t> A patient safety culture</a:t>
            </a:r>
          </a:p>
        </p:txBody>
      </p:sp>
      <p:sp>
        <p:nvSpPr>
          <p:cNvPr id="9" name="TextBox 8">
            <a:extLst>
              <a:ext uri="{FF2B5EF4-FFF2-40B4-BE49-F238E27FC236}">
                <a16:creationId xmlns:a16="http://schemas.microsoft.com/office/drawing/2014/main" id="{44F54228-284C-6C24-641B-473D0F50F15A}"/>
              </a:ext>
            </a:extLst>
          </p:cNvPr>
          <p:cNvSpPr txBox="1"/>
          <p:nvPr/>
        </p:nvSpPr>
        <p:spPr>
          <a:xfrm>
            <a:off x="4237219" y="6155438"/>
            <a:ext cx="3097579" cy="400110"/>
          </a:xfrm>
          <a:prstGeom prst="rect">
            <a:avLst/>
          </a:prstGeom>
          <a:noFill/>
        </p:spPr>
        <p:txBody>
          <a:bodyPr wrap="none" rtlCol="0">
            <a:spAutoFit/>
          </a:bodyPr>
          <a:lstStyle/>
          <a:p>
            <a:r>
              <a:rPr lang="en-GB" sz="2000" b="1" dirty="0">
                <a:latin typeface="Arial" panose="020B0604020202020204" pitchFamily="34" charset="0"/>
                <a:cs typeface="Arial" panose="020B0604020202020204" pitchFamily="34" charset="0"/>
              </a:rPr>
              <a:t> A patient safety system</a:t>
            </a:r>
          </a:p>
        </p:txBody>
      </p:sp>
    </p:spTree>
    <p:extLst>
      <p:ext uri="{BB962C8B-B14F-4D97-AF65-F5344CB8AC3E}">
        <p14:creationId xmlns:p14="http://schemas.microsoft.com/office/powerpoint/2010/main" val="39071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6747AB-195A-DE5A-8DEA-380DBF70D4C2}"/>
              </a:ext>
            </a:extLst>
          </p:cNvPr>
          <p:cNvSpPr>
            <a:spLocks noGrp="1"/>
          </p:cNvSpPr>
          <p:nvPr>
            <p:ph type="title"/>
          </p:nvPr>
        </p:nvSpPr>
        <p:spPr>
          <a:xfrm>
            <a:off x="686834" y="1153572"/>
            <a:ext cx="3200400" cy="4461163"/>
          </a:xfrm>
        </p:spPr>
        <p:txBody>
          <a:bodyPr>
            <a:normAutofit/>
          </a:bodyPr>
          <a:lstStyle/>
          <a:p>
            <a:r>
              <a:rPr lang="en-GB" b="1" dirty="0">
                <a:solidFill>
                  <a:srgbClr val="FFFFFF"/>
                </a:solidFill>
                <a:latin typeface="Arial" panose="020B0604020202020204" pitchFamily="34" charset="0"/>
                <a:cs typeface="Arial" panose="020B0604020202020204" pitchFamily="34" charset="0"/>
              </a:rPr>
              <a:t>Contents</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32DA061-D8A6-6530-9F42-3DC77EB0FC8A}"/>
              </a:ext>
            </a:extLst>
          </p:cNvPr>
          <p:cNvSpPr>
            <a:spLocks noGrp="1"/>
          </p:cNvSpPr>
          <p:nvPr>
            <p:ph idx="1"/>
          </p:nvPr>
        </p:nvSpPr>
        <p:spPr>
          <a:xfrm>
            <a:off x="4447308" y="591344"/>
            <a:ext cx="6906491" cy="5585619"/>
          </a:xfrm>
        </p:spPr>
        <p:txBody>
          <a:bodyPr anchor="ctr">
            <a:normAutofit lnSpcReduction="10000"/>
          </a:bodyPr>
          <a:lstStyle/>
          <a:p>
            <a:pPr marL="0" indent="0">
              <a:buNone/>
            </a:pPr>
            <a:endParaRPr lang="en-GB" sz="2600" dirty="0">
              <a:latin typeface="Arial" panose="020B0604020202020204" pitchFamily="34" charset="0"/>
              <a:cs typeface="Arial" panose="020B0604020202020204" pitchFamily="34" charset="0"/>
            </a:endParaRPr>
          </a:p>
          <a:p>
            <a:pPr marL="514350" indent="-514350">
              <a:buAutoNum type="arabicPeriod"/>
            </a:pPr>
            <a:r>
              <a:rPr lang="en-GB" sz="2600" dirty="0">
                <a:latin typeface="Arial" panose="020B0604020202020204" pitchFamily="34" charset="0"/>
                <a:cs typeface="Arial" panose="020B0604020202020204" pitchFamily="34" charset="0"/>
              </a:rPr>
              <a:t>Reminder of PSIRF and timetable </a:t>
            </a:r>
          </a:p>
          <a:p>
            <a:pPr marL="514350" indent="-514350">
              <a:buAutoNum type="arabicPeriod"/>
            </a:pPr>
            <a:r>
              <a:rPr lang="en-GB" sz="2600" dirty="0">
                <a:latin typeface="Arial" panose="020B0604020202020204" pitchFamily="34" charset="0"/>
                <a:cs typeface="Arial" panose="020B0604020202020204" pitchFamily="34" charset="0"/>
              </a:rPr>
              <a:t>Introduction </a:t>
            </a:r>
          </a:p>
          <a:p>
            <a:pPr marL="514350" indent="-514350">
              <a:buAutoNum type="arabicPeriod"/>
            </a:pPr>
            <a:r>
              <a:rPr lang="en-GB" sz="2600" dirty="0">
                <a:latin typeface="Arial" panose="020B0604020202020204" pitchFamily="34" charset="0"/>
                <a:cs typeface="Arial" panose="020B0604020202020204" pitchFamily="34" charset="0"/>
              </a:rPr>
              <a:t>Our PSIRF principles </a:t>
            </a:r>
          </a:p>
          <a:p>
            <a:pPr marL="514350" indent="-514350">
              <a:buAutoNum type="arabicPeriod"/>
            </a:pPr>
            <a:r>
              <a:rPr lang="en-GB" sz="2600" dirty="0">
                <a:latin typeface="Arial" panose="020B0604020202020204" pitchFamily="34" charset="0"/>
                <a:cs typeface="Arial" panose="020B0604020202020204" pitchFamily="34" charset="0"/>
              </a:rPr>
              <a:t>Ensuring our people have the skills and opportunities to improve patient safety across the system </a:t>
            </a:r>
          </a:p>
          <a:p>
            <a:pPr marL="514350" indent="-514350">
              <a:buAutoNum type="arabicPeriod"/>
            </a:pPr>
            <a:r>
              <a:rPr lang="en-GB" sz="2600" dirty="0">
                <a:latin typeface="Arial" panose="020B0604020202020204" pitchFamily="34" charset="0"/>
                <a:cs typeface="Arial" panose="020B0604020202020204" pitchFamily="34" charset="0"/>
              </a:rPr>
              <a:t>Improving our understanding of safety by drawing insight from multiple sources of patient safety and patient experience information</a:t>
            </a:r>
          </a:p>
          <a:p>
            <a:pPr marL="514350" indent="-514350">
              <a:buAutoNum type="arabicPeriod"/>
            </a:pPr>
            <a:r>
              <a:rPr lang="en-GB" sz="2600" dirty="0">
                <a:latin typeface="Arial" panose="020B0604020202020204" pitchFamily="34" charset="0"/>
                <a:cs typeface="Arial" panose="020B0604020202020204" pitchFamily="34" charset="0"/>
              </a:rPr>
              <a:t>Our measures of success</a:t>
            </a:r>
          </a:p>
          <a:p>
            <a:pPr marL="514350" indent="-514350">
              <a:buAutoNum type="arabicPeriod"/>
            </a:pPr>
            <a:r>
              <a:rPr lang="en-GB" sz="2600" dirty="0">
                <a:latin typeface="Arial" panose="020B0604020202020204" pitchFamily="34" charset="0"/>
                <a:cs typeface="Arial" panose="020B0604020202020204" pitchFamily="34" charset="0"/>
              </a:rPr>
              <a:t>How we will know we are making a difference</a:t>
            </a:r>
          </a:p>
          <a:p>
            <a:pPr marL="0" indent="0">
              <a:buNone/>
            </a:pP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0934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22C00-A220-6ED4-B914-E2FB4C9B38A5}"/>
              </a:ext>
            </a:extLst>
          </p:cNvPr>
          <p:cNvSpPr>
            <a:spLocks noGrp="1"/>
          </p:cNvSpPr>
          <p:nvPr>
            <p:ph type="title"/>
          </p:nvPr>
        </p:nvSpPr>
        <p:spPr/>
        <p:txBody>
          <a:bodyPr/>
          <a:lstStyle/>
          <a:p>
            <a:r>
              <a:rPr lang="en-GB" b="1" dirty="0">
                <a:solidFill>
                  <a:srgbClr val="0070C0"/>
                </a:solidFill>
                <a:latin typeface="Arial" panose="020B0604020202020204" pitchFamily="34" charset="0"/>
                <a:cs typeface="Arial" panose="020B0604020202020204" pitchFamily="34" charset="0"/>
              </a:rPr>
              <a:t>What is PSIRF? </a:t>
            </a:r>
          </a:p>
        </p:txBody>
      </p:sp>
      <p:sp>
        <p:nvSpPr>
          <p:cNvPr id="3" name="Content Placeholder 2">
            <a:extLst>
              <a:ext uri="{FF2B5EF4-FFF2-40B4-BE49-F238E27FC236}">
                <a16:creationId xmlns:a16="http://schemas.microsoft.com/office/drawing/2014/main" id="{7408A33A-59A8-DAB3-B864-B56F8BC19E99}"/>
              </a:ext>
            </a:extLst>
          </p:cNvPr>
          <p:cNvSpPr>
            <a:spLocks noGrp="1"/>
          </p:cNvSpPr>
          <p:nvPr>
            <p:ph idx="1"/>
          </p:nvPr>
        </p:nvSpPr>
        <p:spPr>
          <a:xfrm>
            <a:off x="838200" y="1479478"/>
            <a:ext cx="10515600" cy="4861871"/>
          </a:xfrm>
        </p:spPr>
        <p:txBody>
          <a:bodyPr/>
          <a:lstStyle/>
          <a:p>
            <a:r>
              <a:rPr lang="en-GB" dirty="0"/>
              <a:t>Sets out our approach to respond to patient safety incidents for the purposes of learning and improving </a:t>
            </a:r>
          </a:p>
          <a:p>
            <a:r>
              <a:rPr lang="en-GB" dirty="0"/>
              <a:t>A co-ordinated approach that prioritises compassionate engagement and involvement of those affected by patient safety incidents</a:t>
            </a:r>
          </a:p>
          <a:p>
            <a:r>
              <a:rPr lang="en-GB" dirty="0"/>
              <a:t>Application of a range of system-based approaches to learning from patient safety incidents</a:t>
            </a:r>
          </a:p>
          <a:p>
            <a:r>
              <a:rPr lang="en-GB" dirty="0"/>
              <a:t>Considered and proportionate response to patient safety incidents</a:t>
            </a:r>
          </a:p>
          <a:p>
            <a:r>
              <a:rPr lang="en-GB" dirty="0"/>
              <a:t>Supportive oversight focused on strengthening response system functioning and improvement – having a just culture </a:t>
            </a:r>
          </a:p>
          <a:p>
            <a:pPr marL="0" indent="0">
              <a:buNone/>
            </a:pPr>
            <a:endParaRPr lang="en-GB" dirty="0"/>
          </a:p>
        </p:txBody>
      </p:sp>
    </p:spTree>
    <p:extLst>
      <p:ext uri="{BB962C8B-B14F-4D97-AF65-F5344CB8AC3E}">
        <p14:creationId xmlns:p14="http://schemas.microsoft.com/office/powerpoint/2010/main" val="3570221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E721731-C49E-1AC6-AE2C-9A02B0862AEB}"/>
              </a:ext>
            </a:extLst>
          </p:cNvPr>
          <p:cNvPicPr>
            <a:picLocks noChangeAspect="1"/>
          </p:cNvPicPr>
          <p:nvPr/>
        </p:nvPicPr>
        <p:blipFill rotWithShape="1">
          <a:blip r:embed="rId3"/>
          <a:srcRect l="13651" t="15455" r="20179" b="6554"/>
          <a:stretch/>
        </p:blipFill>
        <p:spPr>
          <a:xfrm>
            <a:off x="1305017" y="1371604"/>
            <a:ext cx="8765705" cy="5384844"/>
          </a:xfrm>
          <a:prstGeom prst="rect">
            <a:avLst/>
          </a:prstGeom>
        </p:spPr>
      </p:pic>
      <p:sp>
        <p:nvSpPr>
          <p:cNvPr id="2" name="TextBox 1">
            <a:extLst>
              <a:ext uri="{FF2B5EF4-FFF2-40B4-BE49-F238E27FC236}">
                <a16:creationId xmlns:a16="http://schemas.microsoft.com/office/drawing/2014/main" id="{861A4652-06A0-EA1E-6516-83206AE53723}"/>
              </a:ext>
            </a:extLst>
          </p:cNvPr>
          <p:cNvSpPr txBox="1"/>
          <p:nvPr/>
        </p:nvSpPr>
        <p:spPr>
          <a:xfrm>
            <a:off x="1296139" y="844912"/>
            <a:ext cx="577049" cy="923330"/>
          </a:xfrm>
          <a:prstGeom prst="rect">
            <a:avLst/>
          </a:prstGeom>
          <a:noFill/>
        </p:spPr>
        <p:txBody>
          <a:bodyPr wrap="square" rtlCol="0">
            <a:spAutoFit/>
          </a:bodyPr>
          <a:lstStyle/>
          <a:p>
            <a:pPr algn="ctr"/>
            <a:r>
              <a:rPr lang="en-GB" b="1" dirty="0"/>
              <a:t>Sep 22</a:t>
            </a:r>
          </a:p>
          <a:p>
            <a:endParaRPr lang="en-GB" dirty="0"/>
          </a:p>
        </p:txBody>
      </p:sp>
      <p:sp>
        <p:nvSpPr>
          <p:cNvPr id="3" name="TextBox 2">
            <a:extLst>
              <a:ext uri="{FF2B5EF4-FFF2-40B4-BE49-F238E27FC236}">
                <a16:creationId xmlns:a16="http://schemas.microsoft.com/office/drawing/2014/main" id="{59EB5AA2-1E96-1F8F-C2DE-9F8205A03DC7}"/>
              </a:ext>
            </a:extLst>
          </p:cNvPr>
          <p:cNvSpPr txBox="1"/>
          <p:nvPr/>
        </p:nvSpPr>
        <p:spPr>
          <a:xfrm>
            <a:off x="7075502" y="844912"/>
            <a:ext cx="577049" cy="923330"/>
          </a:xfrm>
          <a:prstGeom prst="rect">
            <a:avLst/>
          </a:prstGeom>
          <a:noFill/>
        </p:spPr>
        <p:txBody>
          <a:bodyPr wrap="square" rtlCol="0">
            <a:spAutoFit/>
          </a:bodyPr>
          <a:lstStyle/>
          <a:p>
            <a:pPr algn="ctr"/>
            <a:r>
              <a:rPr lang="en-GB" b="1" dirty="0"/>
              <a:t>Sep 23</a:t>
            </a:r>
          </a:p>
          <a:p>
            <a:endParaRPr lang="en-GB" dirty="0"/>
          </a:p>
        </p:txBody>
      </p:sp>
      <p:sp>
        <p:nvSpPr>
          <p:cNvPr id="4" name="TextBox 3">
            <a:extLst>
              <a:ext uri="{FF2B5EF4-FFF2-40B4-BE49-F238E27FC236}">
                <a16:creationId xmlns:a16="http://schemas.microsoft.com/office/drawing/2014/main" id="{B88BD293-27A6-E8C4-60B6-A0F4706C9CDA}"/>
              </a:ext>
            </a:extLst>
          </p:cNvPr>
          <p:cNvSpPr txBox="1"/>
          <p:nvPr/>
        </p:nvSpPr>
        <p:spPr>
          <a:xfrm>
            <a:off x="2758237" y="844912"/>
            <a:ext cx="577049" cy="923330"/>
          </a:xfrm>
          <a:prstGeom prst="rect">
            <a:avLst/>
          </a:prstGeom>
          <a:noFill/>
        </p:spPr>
        <p:txBody>
          <a:bodyPr wrap="square" rtlCol="0">
            <a:spAutoFit/>
          </a:bodyPr>
          <a:lstStyle/>
          <a:p>
            <a:pPr algn="ctr"/>
            <a:r>
              <a:rPr lang="en-GB" b="1" dirty="0"/>
              <a:t>Dec 22</a:t>
            </a:r>
          </a:p>
          <a:p>
            <a:endParaRPr lang="en-GB" dirty="0"/>
          </a:p>
        </p:txBody>
      </p:sp>
      <p:sp>
        <p:nvSpPr>
          <p:cNvPr id="5" name="TextBox 4">
            <a:extLst>
              <a:ext uri="{FF2B5EF4-FFF2-40B4-BE49-F238E27FC236}">
                <a16:creationId xmlns:a16="http://schemas.microsoft.com/office/drawing/2014/main" id="{C3486FB6-23CE-7788-AEE1-8A94674BA789}"/>
              </a:ext>
            </a:extLst>
          </p:cNvPr>
          <p:cNvSpPr txBox="1"/>
          <p:nvPr/>
        </p:nvSpPr>
        <p:spPr>
          <a:xfrm>
            <a:off x="9478151" y="844912"/>
            <a:ext cx="577049" cy="923330"/>
          </a:xfrm>
          <a:prstGeom prst="rect">
            <a:avLst/>
          </a:prstGeom>
          <a:noFill/>
        </p:spPr>
        <p:txBody>
          <a:bodyPr wrap="square" rtlCol="0">
            <a:spAutoFit/>
          </a:bodyPr>
          <a:lstStyle/>
          <a:p>
            <a:pPr algn="ctr"/>
            <a:r>
              <a:rPr lang="en-GB" b="1" dirty="0"/>
              <a:t>Feb 24</a:t>
            </a:r>
          </a:p>
          <a:p>
            <a:endParaRPr lang="en-GB" dirty="0"/>
          </a:p>
        </p:txBody>
      </p:sp>
      <p:sp>
        <p:nvSpPr>
          <p:cNvPr id="6" name="TextBox 5">
            <a:extLst>
              <a:ext uri="{FF2B5EF4-FFF2-40B4-BE49-F238E27FC236}">
                <a16:creationId xmlns:a16="http://schemas.microsoft.com/office/drawing/2014/main" id="{D4E9E7DD-F48F-CFCB-D539-F36C30C70D91}"/>
              </a:ext>
            </a:extLst>
          </p:cNvPr>
          <p:cNvSpPr txBox="1"/>
          <p:nvPr/>
        </p:nvSpPr>
        <p:spPr>
          <a:xfrm>
            <a:off x="5116499" y="794844"/>
            <a:ext cx="713167" cy="923330"/>
          </a:xfrm>
          <a:prstGeom prst="rect">
            <a:avLst/>
          </a:prstGeom>
          <a:noFill/>
        </p:spPr>
        <p:txBody>
          <a:bodyPr wrap="square" rtlCol="0">
            <a:spAutoFit/>
          </a:bodyPr>
          <a:lstStyle/>
          <a:p>
            <a:pPr algn="ctr"/>
            <a:r>
              <a:rPr lang="en-GB" b="1" dirty="0">
                <a:solidFill>
                  <a:srgbClr val="FF0000"/>
                </a:solidFill>
              </a:rPr>
              <a:t>May</a:t>
            </a:r>
          </a:p>
          <a:p>
            <a:pPr algn="ctr"/>
            <a:r>
              <a:rPr lang="en-GB" b="1" dirty="0">
                <a:solidFill>
                  <a:srgbClr val="FF0000"/>
                </a:solidFill>
              </a:rPr>
              <a:t>23</a:t>
            </a:r>
          </a:p>
          <a:p>
            <a:endParaRPr lang="en-GB" dirty="0"/>
          </a:p>
        </p:txBody>
      </p:sp>
      <p:sp>
        <p:nvSpPr>
          <p:cNvPr id="7" name="Rectangle 6">
            <a:extLst>
              <a:ext uri="{FF2B5EF4-FFF2-40B4-BE49-F238E27FC236}">
                <a16:creationId xmlns:a16="http://schemas.microsoft.com/office/drawing/2014/main" id="{BBD06DBF-0AEF-78A2-55EA-4F76E7212C6C}"/>
              </a:ext>
            </a:extLst>
          </p:cNvPr>
          <p:cNvSpPr/>
          <p:nvPr/>
        </p:nvSpPr>
        <p:spPr>
          <a:xfrm>
            <a:off x="1828799" y="1471742"/>
            <a:ext cx="2897199" cy="42639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Implementing </a:t>
            </a:r>
            <a:r>
              <a:rPr lang="en-GB" sz="1400" b="1" dirty="0" err="1"/>
              <a:t>LfPSE</a:t>
            </a:r>
            <a:endParaRPr lang="en-GB" sz="1400" b="1" dirty="0"/>
          </a:p>
        </p:txBody>
      </p:sp>
      <p:sp>
        <p:nvSpPr>
          <p:cNvPr id="8" name="TextBox 7">
            <a:extLst>
              <a:ext uri="{FF2B5EF4-FFF2-40B4-BE49-F238E27FC236}">
                <a16:creationId xmlns:a16="http://schemas.microsoft.com/office/drawing/2014/main" id="{F4F09451-8787-C5A4-CCD8-6FA7E975C3F2}"/>
              </a:ext>
            </a:extLst>
          </p:cNvPr>
          <p:cNvSpPr txBox="1"/>
          <p:nvPr/>
        </p:nvSpPr>
        <p:spPr>
          <a:xfrm>
            <a:off x="2412460" y="210068"/>
            <a:ext cx="7548664" cy="584775"/>
          </a:xfrm>
          <a:prstGeom prst="rect">
            <a:avLst/>
          </a:prstGeom>
          <a:noFill/>
        </p:spPr>
        <p:txBody>
          <a:bodyPr wrap="square" rtlCol="0">
            <a:spAutoFit/>
          </a:bodyPr>
          <a:lstStyle/>
          <a:p>
            <a:r>
              <a:rPr lang="en-GB" sz="3200" b="1" dirty="0">
                <a:solidFill>
                  <a:srgbClr val="0070C0"/>
                </a:solidFill>
                <a:latin typeface="Arial" panose="020B0604020202020204" pitchFamily="34" charset="0"/>
                <a:cs typeface="Arial" panose="020B0604020202020204" pitchFamily="34" charset="0"/>
              </a:rPr>
              <a:t>PSIRF Implementation Timetable</a:t>
            </a:r>
          </a:p>
        </p:txBody>
      </p:sp>
    </p:spTree>
    <p:extLst>
      <p:ext uri="{BB962C8B-B14F-4D97-AF65-F5344CB8AC3E}">
        <p14:creationId xmlns:p14="http://schemas.microsoft.com/office/powerpoint/2010/main" val="101303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1B21-17E3-C2AF-C7B8-629CE062C74D}"/>
              </a:ext>
            </a:extLst>
          </p:cNvPr>
          <p:cNvSpPr>
            <a:spLocks noGrp="1"/>
          </p:cNvSpPr>
          <p:nvPr>
            <p:ph type="title"/>
          </p:nvPr>
        </p:nvSpPr>
        <p:spPr>
          <a:xfrm>
            <a:off x="838200" y="79084"/>
            <a:ext cx="10515600" cy="1325563"/>
          </a:xfrm>
        </p:spPr>
        <p:txBody>
          <a:bodyPr/>
          <a:lstStyle/>
          <a:p>
            <a:r>
              <a:rPr lang="en-GB" b="1" dirty="0">
                <a:solidFill>
                  <a:srgbClr val="0070C0"/>
                </a:solidFill>
                <a:latin typeface="Arial" panose="020B0604020202020204" pitchFamily="34" charset="0"/>
                <a:cs typeface="Arial" panose="020B0604020202020204" pitchFamily="34" charset="0"/>
              </a:rPr>
              <a:t>1.	Introduction </a:t>
            </a:r>
          </a:p>
        </p:txBody>
      </p:sp>
      <p:sp>
        <p:nvSpPr>
          <p:cNvPr id="3" name="Content Placeholder 2">
            <a:extLst>
              <a:ext uri="{FF2B5EF4-FFF2-40B4-BE49-F238E27FC236}">
                <a16:creationId xmlns:a16="http://schemas.microsoft.com/office/drawing/2014/main" id="{0C814E92-E85C-4CFC-F235-DB811ADFBE67}"/>
              </a:ext>
            </a:extLst>
          </p:cNvPr>
          <p:cNvSpPr>
            <a:spLocks noGrp="1"/>
          </p:cNvSpPr>
          <p:nvPr>
            <p:ph idx="1"/>
          </p:nvPr>
        </p:nvSpPr>
        <p:spPr>
          <a:xfrm>
            <a:off x="323274" y="1235695"/>
            <a:ext cx="11545452" cy="4203080"/>
          </a:xfrm>
        </p:spPr>
        <p:txBody>
          <a:bodyPr>
            <a:normAutofit/>
          </a:bodyPr>
          <a:lstStyle/>
          <a:p>
            <a:pPr marL="0" indent="0">
              <a:lnSpc>
                <a:spcPct val="100000"/>
              </a:lnSpc>
              <a:buNone/>
            </a:pPr>
            <a:r>
              <a:rPr lang="en-GB" sz="2000" dirty="0">
                <a:latin typeface="Arial" panose="020B0604020202020204" pitchFamily="34" charset="0"/>
                <a:cs typeface="Arial" panose="020B0604020202020204" pitchFamily="34" charset="0"/>
              </a:rPr>
              <a:t>This is an overarching PSIRF plan for the Somerset health and care system following the national publication of PSIRF in September 2022. This plan sets out our approach to PSIRF and our planned ways of working. </a:t>
            </a:r>
          </a:p>
          <a:p>
            <a:pPr marL="0" indent="0">
              <a:lnSpc>
                <a:spcPct val="100000"/>
              </a:lnSpc>
              <a:buNone/>
            </a:pPr>
            <a:r>
              <a:rPr lang="en-GB" sz="2000" dirty="0">
                <a:latin typeface="Arial" panose="020B0604020202020204" pitchFamily="34" charset="0"/>
                <a:cs typeface="Arial" panose="020B0604020202020204" pitchFamily="34" charset="0"/>
              </a:rPr>
              <a:t>System partners have been working together in the spirit of PSIRF since May 2022 and following publication of the national framework in August 2022 have been rolling out the PSIRF approach through a system wide project team. </a:t>
            </a:r>
          </a:p>
          <a:p>
            <a:pPr marL="0" indent="0">
              <a:lnSpc>
                <a:spcPct val="100000"/>
              </a:lnSpc>
              <a:buNone/>
            </a:pPr>
            <a:r>
              <a:rPr lang="en-GB" sz="2000" dirty="0">
                <a:latin typeface="Arial" panose="020B0604020202020204" pitchFamily="34" charset="0"/>
                <a:cs typeface="Arial" panose="020B0604020202020204" pitchFamily="34" charset="0"/>
              </a:rPr>
              <a:t>It is intended that each system partner will have their own comprehensive PSIRF plan which details how PSIRF will be fully implemented within each organisation. It will be the responsibility of NHS Somerset Integrated Care Board (ICB) to review and approve each provider’s PSIRF plan during 2023/24 (as per the 2023/24 NHS Standard Contract). </a:t>
            </a:r>
          </a:p>
          <a:p>
            <a:pPr marL="0" indent="0">
              <a:lnSpc>
                <a:spcPct val="100000"/>
              </a:lnSpc>
              <a:buNone/>
            </a:pPr>
            <a:r>
              <a:rPr lang="en-GB" sz="2000" dirty="0">
                <a:latin typeface="Arial" panose="020B0604020202020204" pitchFamily="34" charset="0"/>
                <a:cs typeface="Arial" panose="020B0604020202020204" pitchFamily="34" charset="0"/>
              </a:rPr>
              <a:t>Please note that a thorough PSIRF project plan also exists which sets out the detailed steps in fully implementing PSIRF across Somerset, along with our risks and issues.</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6996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E6B499-32E4-3629-9933-CCE8E7FEF551}"/>
              </a:ext>
            </a:extLst>
          </p:cNvPr>
          <p:cNvSpPr>
            <a:spLocks noGrp="1"/>
          </p:cNvSpPr>
          <p:nvPr>
            <p:ph idx="1"/>
          </p:nvPr>
        </p:nvSpPr>
        <p:spPr>
          <a:xfrm>
            <a:off x="360217" y="1228437"/>
            <a:ext cx="11656291" cy="5550480"/>
          </a:xfrm>
        </p:spPr>
        <p:txBody>
          <a:bodyPr>
            <a:normAutofit fontScale="70000" lnSpcReduction="20000"/>
          </a:bodyPr>
          <a:lstStyle/>
          <a:p>
            <a:pPr marL="0" indent="0">
              <a:lnSpc>
                <a:spcPct val="120000"/>
              </a:lnSpc>
              <a:buNone/>
            </a:pPr>
            <a:r>
              <a:rPr lang="en-GB" sz="2600" dirty="0">
                <a:latin typeface="Arial" panose="020B0604020202020204" pitchFamily="34" charset="0"/>
                <a:cs typeface="Arial" panose="020B0604020202020204" pitchFamily="34" charset="0"/>
              </a:rPr>
              <a:t>At our PSIRF workshop in May 2022, as a health and care system, we agreed some common principles in our approach to PSIRF. These can be themed into:</a:t>
            </a:r>
          </a:p>
          <a:p>
            <a:pPr marL="0" indent="0">
              <a:buNone/>
            </a:pPr>
            <a:r>
              <a:rPr lang="en-GB" sz="2600" b="1" dirty="0">
                <a:latin typeface="Arial" panose="020B0604020202020204" pitchFamily="34" charset="0"/>
                <a:cs typeface="Arial" panose="020B0604020202020204" pitchFamily="34" charset="0"/>
              </a:rPr>
              <a:t>Approach, communication, and language </a:t>
            </a:r>
          </a:p>
          <a:p>
            <a:r>
              <a:rPr lang="en-GB" sz="2600" dirty="0">
                <a:latin typeface="Arial" panose="020B0604020202020204" pitchFamily="34" charset="0"/>
                <a:cs typeface="Arial" panose="020B0604020202020204" pitchFamily="34" charset="0"/>
              </a:rPr>
              <a:t>To not try to implement PSIRF using a ‘big bang’ approach, instead implement it gradually.</a:t>
            </a:r>
          </a:p>
          <a:p>
            <a:r>
              <a:rPr lang="en-GB" sz="2600" dirty="0">
                <a:latin typeface="Arial" panose="020B0604020202020204" pitchFamily="34" charset="0"/>
                <a:cs typeface="Arial" panose="020B0604020202020204" pitchFamily="34" charset="0"/>
              </a:rPr>
              <a:t>To challenge culture in making our culture change.</a:t>
            </a:r>
          </a:p>
          <a:p>
            <a:r>
              <a:rPr lang="en-GB" sz="2600" dirty="0">
                <a:latin typeface="Arial" panose="020B0604020202020204" pitchFamily="34" charset="0"/>
                <a:cs typeface="Arial" panose="020B0604020202020204" pitchFamily="34" charset="0"/>
              </a:rPr>
              <a:t>To feel safe to challenge and not to slip into the old ways.</a:t>
            </a:r>
          </a:p>
          <a:p>
            <a:r>
              <a:rPr lang="en-GB" sz="2600" dirty="0">
                <a:latin typeface="Arial" panose="020B0604020202020204" pitchFamily="34" charset="0"/>
                <a:cs typeface="Arial" panose="020B0604020202020204" pitchFamily="34" charset="0"/>
              </a:rPr>
              <a:t>To understand that </a:t>
            </a:r>
            <a:r>
              <a:rPr lang="en-GB" sz="2600" u="sng" dirty="0">
                <a:latin typeface="Arial" panose="020B0604020202020204" pitchFamily="34" charset="0"/>
                <a:cs typeface="Arial" panose="020B0604020202020204" pitchFamily="34" charset="0"/>
              </a:rPr>
              <a:t>everyone</a:t>
            </a:r>
            <a:r>
              <a:rPr lang="en-GB" sz="2600" dirty="0">
                <a:latin typeface="Arial" panose="020B0604020202020204" pitchFamily="34" charset="0"/>
                <a:cs typeface="Arial" panose="020B0604020202020204" pitchFamily="34" charset="0"/>
              </a:rPr>
              <a:t> has a role in recognising patient safety because safety culture is everybody’s business.</a:t>
            </a:r>
          </a:p>
          <a:p>
            <a:r>
              <a:rPr lang="en-GB" sz="2600" dirty="0">
                <a:latin typeface="Arial" panose="020B0604020202020204" pitchFamily="34" charset="0"/>
                <a:cs typeface="Arial" panose="020B0604020202020204" pitchFamily="34" charset="0"/>
              </a:rPr>
              <a:t>To welcome all ideas from all areas of our health and care settings. </a:t>
            </a:r>
          </a:p>
          <a:p>
            <a:r>
              <a:rPr lang="en-GB" sz="2600" dirty="0">
                <a:latin typeface="Arial" panose="020B0604020202020204" pitchFamily="34" charset="0"/>
                <a:cs typeface="Arial" panose="020B0604020202020204" pitchFamily="34" charset="0"/>
              </a:rPr>
              <a:t>To see, feel, and hear patient safety, be visible and use other ways to be able to raise a concern.</a:t>
            </a:r>
          </a:p>
          <a:p>
            <a:r>
              <a:rPr lang="en-GB" sz="2600" dirty="0">
                <a:latin typeface="Arial" panose="020B0604020202020204" pitchFamily="34" charset="0"/>
                <a:cs typeface="Arial" panose="020B0604020202020204" pitchFamily="34" charset="0"/>
              </a:rPr>
              <a:t>To have a process of top-down and bottom-up communication and joined up working with regards to patient safety. This will form part of our PSIRF communication plan.</a:t>
            </a:r>
          </a:p>
          <a:p>
            <a:r>
              <a:rPr lang="en-GB" sz="2600" dirty="0">
                <a:latin typeface="Arial" panose="020B0604020202020204" pitchFamily="34" charset="0"/>
                <a:cs typeface="Arial" panose="020B0604020202020204" pitchFamily="34" charset="0"/>
              </a:rPr>
              <a:t>To ensure communication throughout our geographical area.</a:t>
            </a:r>
          </a:p>
          <a:p>
            <a:r>
              <a:rPr lang="en-GB" sz="2600" dirty="0">
                <a:latin typeface="Arial" panose="020B0604020202020204" pitchFamily="34" charset="0"/>
                <a:cs typeface="Arial" panose="020B0604020202020204" pitchFamily="34" charset="0"/>
              </a:rPr>
              <a:t>To engage with all those in our system and get all involved.</a:t>
            </a:r>
          </a:p>
          <a:p>
            <a:r>
              <a:rPr lang="en-GB" sz="2600" dirty="0">
                <a:latin typeface="Arial" panose="020B0604020202020204" pitchFamily="34" charset="0"/>
                <a:cs typeface="Arial" panose="020B0604020202020204" pitchFamily="34" charset="0"/>
              </a:rPr>
              <a:t>To peer challenge and be brave in doing something different.</a:t>
            </a:r>
          </a:p>
          <a:p>
            <a:r>
              <a:rPr lang="en-GB" sz="2600" dirty="0">
                <a:latin typeface="Arial" panose="020B0604020202020204" pitchFamily="34" charset="0"/>
                <a:cs typeface="Arial" panose="020B0604020202020204" pitchFamily="34" charset="0"/>
              </a:rPr>
              <a:t>To update our language to focus on learning rather than investigation </a:t>
            </a:r>
          </a:p>
          <a:p>
            <a:r>
              <a:rPr lang="en-GB" sz="2600" dirty="0">
                <a:latin typeface="Arial" panose="020B0604020202020204" pitchFamily="34" charset="0"/>
                <a:cs typeface="Arial" panose="020B0604020202020204" pitchFamily="34" charset="0"/>
              </a:rPr>
              <a:t>To encourage uptake of Level 1 Patient Safety Syllabus training for NHS staff.</a:t>
            </a:r>
          </a:p>
        </p:txBody>
      </p:sp>
      <p:sp>
        <p:nvSpPr>
          <p:cNvPr id="4" name="Title 1">
            <a:extLst>
              <a:ext uri="{FF2B5EF4-FFF2-40B4-BE49-F238E27FC236}">
                <a16:creationId xmlns:a16="http://schemas.microsoft.com/office/drawing/2014/main" id="{4CCC6A2E-3307-14CD-C949-F00B62BF390B}"/>
              </a:ext>
            </a:extLst>
          </p:cNvPr>
          <p:cNvSpPr txBox="1">
            <a:spLocks/>
          </p:cNvSpPr>
          <p:nvPr/>
        </p:nvSpPr>
        <p:spPr>
          <a:xfrm>
            <a:off x="838200" y="790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rgbClr val="0070C0"/>
                </a:solidFill>
                <a:latin typeface="Arial" panose="020B0604020202020204" pitchFamily="34" charset="0"/>
                <a:cs typeface="Arial" panose="020B0604020202020204" pitchFamily="34" charset="0"/>
              </a:rPr>
              <a:t>2.	Our PSIRF Approach (1) </a:t>
            </a:r>
          </a:p>
        </p:txBody>
      </p:sp>
    </p:spTree>
    <p:extLst>
      <p:ext uri="{BB962C8B-B14F-4D97-AF65-F5344CB8AC3E}">
        <p14:creationId xmlns:p14="http://schemas.microsoft.com/office/powerpoint/2010/main" val="926641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Arc 25">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Content Placeholder 2">
            <a:extLst>
              <a:ext uri="{FF2B5EF4-FFF2-40B4-BE49-F238E27FC236}">
                <a16:creationId xmlns:a16="http://schemas.microsoft.com/office/drawing/2014/main" id="{26A33DF2-73DC-2B01-D001-8D5F8B6CDF61}"/>
              </a:ext>
            </a:extLst>
          </p:cNvPr>
          <p:cNvGraphicFramePr>
            <a:graphicFrameLocks noGrp="1"/>
          </p:cNvGraphicFramePr>
          <p:nvPr>
            <p:ph idx="1"/>
            <p:extLst>
              <p:ext uri="{D42A27DB-BD31-4B8C-83A1-F6EECF244321}">
                <p14:modId xmlns:p14="http://schemas.microsoft.com/office/powerpoint/2010/main" val="58305198"/>
              </p:ext>
            </p:extLst>
          </p:nvPr>
        </p:nvGraphicFramePr>
        <p:xfrm>
          <a:off x="2655826" y="1596417"/>
          <a:ext cx="8697974" cy="4717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a:extLst>
              <a:ext uri="{FF2B5EF4-FFF2-40B4-BE49-F238E27FC236}">
                <a16:creationId xmlns:a16="http://schemas.microsoft.com/office/drawing/2014/main" id="{100660A2-661C-F323-0D9F-2D94FD028A0A}"/>
              </a:ext>
            </a:extLst>
          </p:cNvPr>
          <p:cNvSpPr txBox="1">
            <a:spLocks/>
          </p:cNvSpPr>
          <p:nvPr/>
        </p:nvSpPr>
        <p:spPr>
          <a:xfrm>
            <a:off x="838200" y="790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rgbClr val="0070C0"/>
                </a:solidFill>
                <a:latin typeface="Arial" panose="020B0604020202020204" pitchFamily="34" charset="0"/>
                <a:cs typeface="Arial" panose="020B0604020202020204" pitchFamily="34" charset="0"/>
              </a:rPr>
              <a:t>2.	Our PSIRF Approach (2) </a:t>
            </a:r>
          </a:p>
        </p:txBody>
      </p:sp>
    </p:spTree>
    <p:extLst>
      <p:ext uri="{BB962C8B-B14F-4D97-AF65-F5344CB8AC3E}">
        <p14:creationId xmlns:p14="http://schemas.microsoft.com/office/powerpoint/2010/main" val="2631671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73295E-826B-B522-0539-BE48F13B9E72}"/>
              </a:ext>
            </a:extLst>
          </p:cNvPr>
          <p:cNvSpPr>
            <a:spLocks noGrp="1"/>
          </p:cNvSpPr>
          <p:nvPr>
            <p:ph type="title"/>
          </p:nvPr>
        </p:nvSpPr>
        <p:spPr>
          <a:xfrm>
            <a:off x="1171073" y="1396686"/>
            <a:ext cx="3687253" cy="4064628"/>
          </a:xfrm>
        </p:spPr>
        <p:txBody>
          <a:bodyPr>
            <a:normAutofit/>
          </a:bodyPr>
          <a:lstStyle/>
          <a:p>
            <a:r>
              <a:rPr lang="en-GB" b="1" dirty="0">
                <a:solidFill>
                  <a:srgbClr val="FFFFFF"/>
                </a:solidFill>
                <a:latin typeface="Arial" panose="020B0604020202020204" pitchFamily="34" charset="0"/>
                <a:cs typeface="Arial" panose="020B0604020202020204" pitchFamily="34" charset="0"/>
              </a:rPr>
              <a:t>2.	Our PSIRF Approach (3)</a:t>
            </a:r>
            <a:endParaRPr lang="en-GB" dirty="0">
              <a:solidFill>
                <a:srgbClr val="FFFFFF"/>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82D448A-1CC9-B394-DA01-136484981165}"/>
              </a:ext>
            </a:extLst>
          </p:cNvPr>
          <p:cNvSpPr>
            <a:spLocks noGrp="1"/>
          </p:cNvSpPr>
          <p:nvPr>
            <p:ph idx="1"/>
          </p:nvPr>
        </p:nvSpPr>
        <p:spPr>
          <a:xfrm>
            <a:off x="5370153" y="1730926"/>
            <a:ext cx="5911799" cy="3935281"/>
          </a:xfrm>
        </p:spPr>
        <p:txBody>
          <a:bodyPr>
            <a:normAutofit/>
          </a:bodyPr>
          <a:lstStyle/>
          <a:p>
            <a:pPr marL="0" indent="0">
              <a:buNone/>
            </a:pPr>
            <a:r>
              <a:rPr lang="en-GB" sz="2200" b="1" dirty="0">
                <a:latin typeface="Arial" panose="020B0604020202020204" pitchFamily="34" charset="0"/>
                <a:cs typeface="Arial" panose="020B0604020202020204" pitchFamily="34" charset="0"/>
              </a:rPr>
              <a:t>Building on what we have available in place already </a:t>
            </a:r>
          </a:p>
          <a:p>
            <a:pPr marL="0" indent="0">
              <a:buNone/>
            </a:pPr>
            <a:endParaRPr lang="en-GB" sz="10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Build on our existing processes, such as patient safety reviews, to strengthen our learning opportunities.</a:t>
            </a:r>
          </a:p>
          <a:p>
            <a:pPr marL="0" indent="0">
              <a:buNone/>
            </a:pPr>
            <a:endParaRPr lang="en-GB" sz="10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Triangulate our patient safety information with other intelligence e.g. Patient Advice and Liaison Services, complaints, staff and patient surveys. </a:t>
            </a:r>
          </a:p>
        </p:txBody>
      </p:sp>
    </p:spTree>
    <p:extLst>
      <p:ext uri="{BB962C8B-B14F-4D97-AF65-F5344CB8AC3E}">
        <p14:creationId xmlns:p14="http://schemas.microsoft.com/office/powerpoint/2010/main" val="2928267451"/>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1648</TotalTime>
  <Words>1445</Words>
  <Application>Microsoft Office PowerPoint</Application>
  <PresentationFormat>Widescreen</PresentationFormat>
  <Paragraphs>139</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Our system strategic aim</vt:lpstr>
      <vt:lpstr>Contents</vt:lpstr>
      <vt:lpstr>What is PSIRF? </vt:lpstr>
      <vt:lpstr>PowerPoint Presentation</vt:lpstr>
      <vt:lpstr>1. Introduction </vt:lpstr>
      <vt:lpstr>PowerPoint Presentation</vt:lpstr>
      <vt:lpstr>PowerPoint Presentation</vt:lpstr>
      <vt:lpstr>2. Our PSIRF Approach (3)</vt:lpstr>
      <vt:lpstr>3. Ensuring our people have the skills and opportunities</vt:lpstr>
      <vt:lpstr>4. Our Somerset Patient Safety themes </vt:lpstr>
      <vt:lpstr>5. Our measures of success </vt:lpstr>
      <vt:lpstr>6. How we will know we are making a difference </vt:lpstr>
      <vt:lpstr>Glossary </vt:lpstr>
    </vt:vector>
  </TitlesOfParts>
  <Company>Somerset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Thomson</dc:creator>
  <cp:lastModifiedBy>SAVAGE, Emma (NHS SOMERSET ICB - 11X)</cp:lastModifiedBy>
  <cp:revision>31</cp:revision>
  <dcterms:created xsi:type="dcterms:W3CDTF">2022-09-12T08:43:16Z</dcterms:created>
  <dcterms:modified xsi:type="dcterms:W3CDTF">2023-05-02T12:24:54Z</dcterms:modified>
</cp:coreProperties>
</file>