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04" r:id="rId2"/>
    <p:sldId id="402" r:id="rId3"/>
    <p:sldId id="288" r:id="rId4"/>
    <p:sldId id="40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B4F47-CFA1-4C84-B951-0F937D2C2EF3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E1E41-4F2B-4CEE-966A-E8B49984D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75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1AA31-EABC-4E57-B6B5-216FAEC6EF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4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1AA31-EABC-4E57-B6B5-216FAEC6EF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4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61DC-49AA-1B7C-B081-DD37E5816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30B4C-2F14-949D-01AB-FE0B80EA6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AFA45-1CD4-7F28-7A00-49A748B2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6041-5326-4EC2-A576-7844999D1C74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EEA75-5C4E-B384-5677-E75D8B0D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8C77C-4D09-7666-B9E1-8ADBA9F1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A3AB-DBDB-470F-821F-CCE575963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05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71EB-6C93-00E2-D72A-2AA12EC9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C645E-B913-7EB5-4B7A-0C18DE19C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D6226-5DA1-AF2E-DABC-A9ECD154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6041-5326-4EC2-A576-7844999D1C74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E2E3C-45A8-583D-400A-5BC00721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6F5A8-A014-E0E0-7931-B7B3ACA8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A3AB-DBDB-470F-821F-CCE575963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85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C46CE-2B73-7043-A663-C034A881C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B9ED1-A1F5-46A8-AF08-47CDC8282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1C0D3-2BD8-26D2-37E8-B4820ACF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6041-5326-4EC2-A576-7844999D1C74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3DC8E-DCD0-948A-55C7-CAFF3C92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F30C5-18E2-28D3-E23B-6F508258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A3AB-DBDB-470F-821F-CCE575963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55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4CBE-DC2B-D5F5-CF37-870F4DB3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C4D52-A4E7-5B95-5033-2598F38B6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F3541-9E9B-E6D0-61FE-34EC4342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6041-5326-4EC2-A576-7844999D1C74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06A30-96AB-DBD5-2E60-493B98CE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564B1-C466-E3CE-A1DD-211B01A3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A3AB-DBDB-470F-821F-CCE575963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4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3A1EC-A9AD-3F07-58FD-9C884E93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29C19-91BF-462F-8077-B0FF6D032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3226-F743-92A4-D5EF-B6DA4AB2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6041-5326-4EC2-A576-7844999D1C74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A0F5F-2386-C47B-5FDB-5713429B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35296-E5CE-ED25-74F4-4B3D3C2C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A3AB-DBDB-470F-821F-CCE575963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EEFE-EE19-24AB-20EF-50F77926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ED8B0-2D06-45EF-0C8C-18FDDB622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6293F-4D12-0931-DD3F-C038CA61E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23A33-619E-0DAA-1B26-95F09BB2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6041-5326-4EC2-A576-7844999D1C74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45F2F-AE88-3CA2-C4B3-3EFE0C68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03208-42E2-30D2-AB85-F747C54D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A3AB-DBDB-470F-821F-CCE575963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9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44C1-00B5-86F2-D5B0-6C243D53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252A5-AF40-B623-4C28-33F60E13A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84385-B0CE-4B1C-C01F-DB6083190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612DD-1452-9B66-E0DC-F80896DD3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75E7E-D13A-0DBE-6C61-9D74511E1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C9263-BB09-561B-FEB9-E9A278F7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6041-5326-4EC2-A576-7844999D1C74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E205A-D2CD-F0C2-1419-30482AC5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DEA250-989D-116F-E5DC-57CFBC2C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A3AB-DBDB-470F-821F-CCE575963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58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8E64-CEDB-ED76-24A2-5BA4E313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F118D-55AF-F9C1-AB65-6C0C76DB6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6041-5326-4EC2-A576-7844999D1C74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8A86B-EB5F-3961-527D-D4BFA45EA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0C301-4430-7246-EFB0-64FF5AE6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A3AB-DBDB-470F-821F-CCE575963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5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64FDB8-C8DE-C46D-8A6C-C5914021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6041-5326-4EC2-A576-7844999D1C74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518305-88A7-ACF8-2901-70803711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7B4BA-90C3-AA07-EEFD-A55024E2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A3AB-DBDB-470F-821F-CCE575963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78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C7EE-C37B-A37B-C17A-E717018F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7D019-CAFC-9D26-4D32-6FEC58063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15AEB-63E8-C821-BDC8-D80025B94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E2AE4-7C19-B8FF-3A39-A0375DF9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6041-5326-4EC2-A576-7844999D1C74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DF678-1789-DEDD-6FD9-2F80F94B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63765-ECDC-BB40-275F-62CF665F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A3AB-DBDB-470F-821F-CCE575963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44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DD34-FA74-EC9B-875C-DB24C860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751D7-BC74-BC02-FA24-B4AAF6417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E2D94-7BED-A2F4-F3CF-5551B01C6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38885-602C-0D23-7E4D-1A13775F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6041-5326-4EC2-A576-7844999D1C74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BEC32-0DC0-FCEB-8BAE-B4818292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150C5-C5CE-A519-1A4B-E36655DF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A3AB-DBDB-470F-821F-CCE575963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11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ADD56-FD29-BCA3-738E-DB4176C5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2F66E-D781-5E9E-39E2-0FAFE3F76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1ABC9-AE40-578B-DF7D-927AC98A0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6041-5326-4EC2-A576-7844999D1C74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7453E-32E7-F37A-6610-C9E0657E9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BE75A-3A2C-25AF-B382-92EE656FD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BA3AB-DBDB-470F-821F-CCE575963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4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somerset.eolcare.uk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OLCEducation@somersetft.nhs.u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flowers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2F629397-E3C3-4CF1-AFE9-CC9D50A353B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83271" r="4768" b="5339"/>
          <a:stretch/>
        </p:blipFill>
        <p:spPr bwMode="auto">
          <a:xfrm>
            <a:off x="0" y="0"/>
            <a:ext cx="12192000" cy="148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D56463-1030-465B-A98B-F0E9B7ED429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1271" r="47557" b="61916"/>
          <a:stretch/>
        </p:blipFill>
        <p:spPr bwMode="auto">
          <a:xfrm>
            <a:off x="130174" y="161607"/>
            <a:ext cx="2105660" cy="791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98AE052-ED68-453F-8267-2F9B1B227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36" y="1644967"/>
            <a:ext cx="11733489" cy="505142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End of Life Care Education Team</a:t>
            </a:r>
          </a:p>
          <a:p>
            <a:pPr algn="l"/>
            <a:r>
              <a:rPr lang="en-GB" sz="14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Laura James- </a:t>
            </a:r>
          </a:p>
          <a:p>
            <a:pPr algn="l"/>
            <a:r>
              <a:rPr lang="en-GB" sz="14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End of Life Care Education Lead &amp; Occupational Therapist  </a:t>
            </a:r>
          </a:p>
          <a:p>
            <a:pPr algn="l"/>
            <a:endParaRPr lang="en-GB" sz="1400" b="1" dirty="0">
              <a:solidFill>
                <a:srgbClr val="FF33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algn="l"/>
            <a:r>
              <a:rPr lang="en-GB" sz="14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Amy Giles- </a:t>
            </a:r>
          </a:p>
          <a:p>
            <a:pPr algn="l"/>
            <a:r>
              <a:rPr lang="en-GB" sz="14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Advance Care Planning lead &amp; Social Worker</a:t>
            </a:r>
          </a:p>
          <a:p>
            <a:pPr algn="l"/>
            <a:endParaRPr lang="en-GB" sz="1400" b="1" dirty="0">
              <a:solidFill>
                <a:srgbClr val="FF33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algn="l"/>
            <a:r>
              <a:rPr lang="en-GB" sz="14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Karen Peters – </a:t>
            </a:r>
          </a:p>
          <a:p>
            <a:pPr algn="l"/>
            <a:r>
              <a:rPr lang="en-GB" sz="14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End of Life Care Practice Facilitator &amp; Nurse</a:t>
            </a:r>
          </a:p>
          <a:p>
            <a:pPr algn="l"/>
            <a:endParaRPr lang="en-GB" sz="2000" b="1" dirty="0">
              <a:solidFill>
                <a:srgbClr val="FF33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6393A3-08F1-D841-D79D-BE36ABD0FBC7}"/>
              </a:ext>
            </a:extLst>
          </p:cNvPr>
          <p:cNvSpPr/>
          <p:nvPr/>
        </p:nvSpPr>
        <p:spPr>
          <a:xfrm>
            <a:off x="130174" y="4895850"/>
            <a:ext cx="5247766" cy="1800543"/>
          </a:xfrm>
          <a:prstGeom prst="roundRect">
            <a:avLst/>
          </a:prstGeom>
          <a:solidFill>
            <a:srgbClr val="FFCCCC"/>
          </a:solidFill>
          <a:ln>
            <a:solidFill>
              <a:srgbClr val="FAB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b="1" dirty="0">
              <a:solidFill>
                <a:srgbClr val="FF33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algn="ctr"/>
            <a:r>
              <a:rPr lang="en-GB" sz="16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New- started 4</a:t>
            </a:r>
            <a:r>
              <a:rPr lang="en-GB" sz="1600" b="1" baseline="30000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</a:t>
            </a:r>
            <a:r>
              <a:rPr lang="en-GB" sz="16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April 2023:</a:t>
            </a:r>
          </a:p>
          <a:p>
            <a:r>
              <a:rPr lang="en-GB" sz="16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Gemma Richards- </a:t>
            </a:r>
          </a:p>
          <a:p>
            <a:r>
              <a:rPr lang="en-GB" sz="16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Treatment escalation Planning Lead &amp; Paramedic</a:t>
            </a:r>
          </a:p>
          <a:p>
            <a:endParaRPr lang="en-GB" sz="1600" b="1" dirty="0">
              <a:solidFill>
                <a:srgbClr val="FF33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GB" sz="16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Amy Morgan- </a:t>
            </a:r>
          </a:p>
          <a:p>
            <a:r>
              <a:rPr lang="en-GB" sz="1600" b="1" dirty="0">
                <a:solidFill>
                  <a:srgbClr val="FF33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End of Life Care Practice Facilitator &amp; District nurse</a:t>
            </a:r>
          </a:p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0F77B-AE93-B26A-F2B6-9BDB2683C7FF}"/>
              </a:ext>
            </a:extLst>
          </p:cNvPr>
          <p:cNvSpPr txBox="1"/>
          <p:nvPr/>
        </p:nvSpPr>
        <p:spPr>
          <a:xfrm>
            <a:off x="8299726" y="38100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BAB73688-1708-80D0-3FC7-E7F8E7FC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89" y="2224088"/>
            <a:ext cx="646747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95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flowers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2F629397-E3C3-4CF1-AFE9-CC9D50A353B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83271" r="4768" b="5339"/>
          <a:stretch/>
        </p:blipFill>
        <p:spPr bwMode="auto">
          <a:xfrm>
            <a:off x="0" y="0"/>
            <a:ext cx="12192000" cy="148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D56463-1030-465B-A98B-F0E9B7ED429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1271" r="47557" b="61916"/>
          <a:stretch/>
        </p:blipFill>
        <p:spPr bwMode="auto">
          <a:xfrm>
            <a:off x="130174" y="161607"/>
            <a:ext cx="2105660" cy="791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1425BDF-FD50-0223-9924-8E6E2F4CE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36" y="4862365"/>
            <a:ext cx="3314825" cy="1364043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3A92CC29-5BFC-6C85-EF10-D5C1E5EA3F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35" y="1578658"/>
            <a:ext cx="1853990" cy="2341371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76866201-B2C2-BFC4-D2B3-97C82604EB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53" y="5004129"/>
            <a:ext cx="3372042" cy="1222279"/>
          </a:xfrm>
          <a:prstGeom prst="rect">
            <a:avLst/>
          </a:prstGeom>
        </p:spPr>
      </p:pic>
      <p:pic>
        <p:nvPicPr>
          <p:cNvPr id="14" name="Picture 13" descr="Map&#10;&#10;Description automatically generated with medium confidence">
            <a:extLst>
              <a:ext uri="{FF2B5EF4-FFF2-40B4-BE49-F238E27FC236}">
                <a16:creationId xmlns:a16="http://schemas.microsoft.com/office/drawing/2014/main" id="{F0954E38-51D4-F867-D5B5-CD82AD0F89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9" y="4015328"/>
            <a:ext cx="2143125" cy="2143125"/>
          </a:xfrm>
          <a:prstGeom prst="rect">
            <a:avLst/>
          </a:prstGeom>
        </p:spPr>
      </p:pic>
      <p:pic>
        <p:nvPicPr>
          <p:cNvPr id="16" name="Picture 1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D79A8456-8A2A-BD6C-C039-DB7F24001D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61" y="2272090"/>
            <a:ext cx="1822580" cy="742611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10F77B1A-702F-D5FE-8E60-7EE2188FD2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068" y="1582962"/>
            <a:ext cx="2064038" cy="26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9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flowers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2F629397-E3C3-4CF1-AFE9-CC9D50A353B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83271" r="4768" b="5339"/>
          <a:stretch/>
        </p:blipFill>
        <p:spPr bwMode="auto">
          <a:xfrm>
            <a:off x="0" y="0"/>
            <a:ext cx="12192000" cy="148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D56463-1030-465B-A98B-F0E9B7ED429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1271" r="47557" b="61916"/>
          <a:stretch/>
        </p:blipFill>
        <p:spPr bwMode="auto">
          <a:xfrm>
            <a:off x="130174" y="161607"/>
            <a:ext cx="2105660" cy="791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C255F0-05AD-7C21-4C89-A95EB4A93986}"/>
              </a:ext>
            </a:extLst>
          </p:cNvPr>
          <p:cNvSpPr txBox="1"/>
          <p:nvPr/>
        </p:nvSpPr>
        <p:spPr>
          <a:xfrm>
            <a:off x="288289" y="2051619"/>
            <a:ext cx="8423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Website…</a:t>
            </a:r>
          </a:p>
          <a:p>
            <a:endParaRPr lang="en-GB" sz="2800" b="1" u="sng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US" sz="2800" b="1" u="sng" dirty="0">
                <a:latin typeface="Microsoft New Tai Lue" panose="020B0502040204020203" pitchFamily="34" charset="0"/>
                <a:cs typeface="Microsoft New Tai Lue" panose="020B0502040204020203" pitchFamily="34" charset="0"/>
                <a:hlinkClick r:id="rId5"/>
              </a:rPr>
              <a:t>End Of Life (eolcare.uk)</a:t>
            </a:r>
            <a:endParaRPr lang="en-GB" sz="2800" b="1" u="sng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76E80C-68FE-AF4E-E199-BB1684049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071" y="2051619"/>
            <a:ext cx="7110037" cy="3351427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4955C39A-86DF-30AB-CD99-6C5B3007F7B6}"/>
              </a:ext>
            </a:extLst>
          </p:cNvPr>
          <p:cNvSpPr/>
          <p:nvPr/>
        </p:nvSpPr>
        <p:spPr>
          <a:xfrm>
            <a:off x="8243455" y="5513882"/>
            <a:ext cx="872836" cy="11640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5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FDA07-7D89-725A-E94F-4F738B9CE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389" r="50938" b="7778"/>
          <a:stretch/>
        </p:blipFill>
        <p:spPr>
          <a:xfrm>
            <a:off x="2180351" y="208938"/>
            <a:ext cx="6896100" cy="3700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D310BF-8B3C-99AC-F515-86BBF2EF4C4E}"/>
              </a:ext>
            </a:extLst>
          </p:cNvPr>
          <p:cNvSpPr txBox="1"/>
          <p:nvPr/>
        </p:nvSpPr>
        <p:spPr>
          <a:xfrm>
            <a:off x="6848475" y="4924425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Eventbrite.co.uk &gt; Somerset end of life care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4995FC-01EF-059B-4F14-0A55F5AF8672}"/>
              </a:ext>
            </a:extLst>
          </p:cNvPr>
          <p:cNvSpPr/>
          <p:nvPr/>
        </p:nvSpPr>
        <p:spPr>
          <a:xfrm>
            <a:off x="460608" y="4648637"/>
            <a:ext cx="4295775" cy="1790700"/>
          </a:xfrm>
          <a:prstGeom prst="roundRect">
            <a:avLst/>
          </a:prstGeom>
          <a:solidFill>
            <a:srgbClr val="FAB0E3"/>
          </a:solidFill>
          <a:ln>
            <a:solidFill>
              <a:srgbClr val="FAB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Theme: Reaching the forgotten.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Want to present? Email </a:t>
            </a:r>
            <a:r>
              <a:rPr lang="en-GB" dirty="0">
                <a:solidFill>
                  <a:schemeClr val="tx1"/>
                </a:solidFill>
                <a:hlinkClick r:id="rId3"/>
              </a:rPr>
              <a:t>EOLCEducation@somersetft.nhs.uk</a:t>
            </a:r>
            <a:r>
              <a:rPr lang="en-GB" dirty="0">
                <a:solidFill>
                  <a:schemeClr val="tx1"/>
                </a:solidFill>
              </a:rPr>
              <a:t> for an information pack and application form. </a:t>
            </a:r>
          </a:p>
        </p:txBody>
      </p:sp>
    </p:spTree>
    <p:extLst>
      <p:ext uri="{BB962C8B-B14F-4D97-AF65-F5344CB8AC3E}">
        <p14:creationId xmlns:p14="http://schemas.microsoft.com/office/powerpoint/2010/main" val="4140063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112</Words>
  <Application>Microsoft Office PowerPoint</Application>
  <PresentationFormat>Widescreen</PresentationFormat>
  <Paragraphs>25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Microsoft New Tai Lue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Giles</dc:creator>
  <cp:lastModifiedBy>Amy Giles</cp:lastModifiedBy>
  <cp:revision>2</cp:revision>
  <dcterms:created xsi:type="dcterms:W3CDTF">2023-04-03T08:33:02Z</dcterms:created>
  <dcterms:modified xsi:type="dcterms:W3CDTF">2023-04-04T11:56:43Z</dcterms:modified>
</cp:coreProperties>
</file>