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7225E-3D3C-4FF7-A26B-11ED46FC3DCD}"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D27E0-9B7D-4E8C-95E5-2FFD70DC05D9}" type="slidenum">
              <a:rPr lang="en-GB" smtClean="0"/>
              <a:t>‹#›</a:t>
            </a:fld>
            <a:endParaRPr lang="en-GB"/>
          </a:p>
        </p:txBody>
      </p:sp>
    </p:spTree>
    <p:extLst>
      <p:ext uri="{BB962C8B-B14F-4D97-AF65-F5344CB8AC3E}">
        <p14:creationId xmlns:p14="http://schemas.microsoft.com/office/powerpoint/2010/main" val="75193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2BAE2E-D26E-4C75-B931-CCF1E7E40FC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C318E-FC30-A97D-B38C-270D1CF62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2CC69-70A5-17AA-28A6-3D828A2DEF55}"/>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3EBF807D-A858-4BE8-7413-98E5DB53D76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B4D453-9031-4A3F-A701-C37F9C1E3EDB}"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3150-ECC3-DC41-E53C-857F6B03D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E8AD38-E135-58C8-3ABD-C3FB53F07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9B6C3D-F7C9-57FE-62A2-170E1BD2F53F}"/>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41693096-B4E9-7515-FDAB-CD01291E7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2194EA-99E4-0129-E220-7E8A91217B5D}"/>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348665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D902-418C-39B1-03BB-C2A62B34A8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EEC107-35A1-AE08-557D-70FAA483E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48E82B-4108-8600-70F7-0819FA31E094}"/>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B1E77DB5-DB1B-3279-C84A-0C07C4837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0DF0AB-EE94-C3DB-0BBF-ACE8E8F7BE3E}"/>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67774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3A7A8-7B69-FB7C-3917-E777FA10DA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688DD6-E3A3-B245-C2F3-FB3F355E8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3C407-1DBA-FBA5-FCBF-686A487C4AE5}"/>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8051DDEC-12F6-4F47-19E8-332C2D56B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86D13-C479-97B4-63E5-8F5870AD6BA3}"/>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41037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D94A-DE78-5DD1-AA1F-F09676AC9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FBD898-0635-6323-3CD8-0416BE092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D2CA5-0D7F-463D-7C9D-2F68355DF09F}"/>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779CC016-D8E4-E213-CF3D-A18D1D1B8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58A5D-3358-D7AD-D780-35ABDAE6AC34}"/>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207644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22E9-1579-BAE8-2D68-8A933E0D4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1D6EEB-3EE2-A23E-AF49-C9348767E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E84FA-3842-2DB1-9878-10267AC8EB3C}"/>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6C030DB3-31D7-3C5B-6D0E-0111E736E5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BB1BC-1528-EDC2-2F15-C2529173660C}"/>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280878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BB40-17DC-2B4D-ABE0-045005D746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23F87E-B7F8-FFF7-6532-7441C27DC4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39AC26-1D91-2029-6406-D2D8ED926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30811A-31EA-1C76-7E56-0FD59C4B5920}"/>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6" name="Footer Placeholder 5">
            <a:extLst>
              <a:ext uri="{FF2B5EF4-FFF2-40B4-BE49-F238E27FC236}">
                <a16:creationId xmlns:a16="http://schemas.microsoft.com/office/drawing/2014/main" id="{F942EF49-25F2-1C12-72C9-C2ADA7152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D2077-3F40-4880-98FF-784FA2935EAD}"/>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6409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426A-EE50-B6FB-83D2-457CD527EC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7AB971-38C1-94A4-D3B2-C9388526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1324DA-7C80-A13C-C9C4-923BA859E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8946E-9306-F19B-EF05-0B6DE2FFA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92EE7-89E4-C4D6-5229-E8D598B22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19C38A-2EB9-A13E-9CAE-E8A397046970}"/>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8" name="Footer Placeholder 7">
            <a:extLst>
              <a:ext uri="{FF2B5EF4-FFF2-40B4-BE49-F238E27FC236}">
                <a16:creationId xmlns:a16="http://schemas.microsoft.com/office/drawing/2014/main" id="{6E64E4E0-DF42-3670-355E-671B7945A8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205BA4-10F3-CC25-2185-577BF13F07B1}"/>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51252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39FC-D448-7DDF-BEA0-B82AB56830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E7A87C-5506-0772-873E-33A7B39BFF82}"/>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4" name="Footer Placeholder 3">
            <a:extLst>
              <a:ext uri="{FF2B5EF4-FFF2-40B4-BE49-F238E27FC236}">
                <a16:creationId xmlns:a16="http://schemas.microsoft.com/office/drawing/2014/main" id="{1A9DBFC4-4AB4-17DC-82BD-2C338B035D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119051-FB24-30C4-1F55-E4A8AA1AAB6E}"/>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10606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DC41E-0FEF-554D-BF55-92DE5A6AC051}"/>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3" name="Footer Placeholder 2">
            <a:extLst>
              <a:ext uri="{FF2B5EF4-FFF2-40B4-BE49-F238E27FC236}">
                <a16:creationId xmlns:a16="http://schemas.microsoft.com/office/drawing/2014/main" id="{E2B2183B-8F4F-434D-172B-39FE4ED1C5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CCF28F-7627-21B6-1A6F-89A3EFCF9D61}"/>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48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8368-37A1-FB46-24A7-DD3727F41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7A3AA1-9BA0-F705-527D-11191EDA1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819722-6225-9397-DF37-8E0BC1038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36879-7BAB-AB07-EB1C-A1948D2FFE95}"/>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6" name="Footer Placeholder 5">
            <a:extLst>
              <a:ext uri="{FF2B5EF4-FFF2-40B4-BE49-F238E27FC236}">
                <a16:creationId xmlns:a16="http://schemas.microsoft.com/office/drawing/2014/main" id="{63FE6A92-80E0-5E99-B2F9-ECE2F0F152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12F0C-3F07-D232-8C7C-7F2176989CE6}"/>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251121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BF13-265A-7AFB-3F29-E1DB56AEB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36F753-62EA-3501-146F-87D7AD83C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F9B366-4A1F-ACBC-9440-CA13BB603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BCD74-57E3-E9FA-B16B-84D827BDFD79}"/>
              </a:ext>
            </a:extLst>
          </p:cNvPr>
          <p:cNvSpPr>
            <a:spLocks noGrp="1"/>
          </p:cNvSpPr>
          <p:nvPr>
            <p:ph type="dt" sz="half" idx="10"/>
          </p:nvPr>
        </p:nvSpPr>
        <p:spPr/>
        <p:txBody>
          <a:bodyPr/>
          <a:lstStyle/>
          <a:p>
            <a:fld id="{9574FDB5-F929-4846-8479-C8991C132169}" type="datetimeFigureOut">
              <a:rPr lang="en-GB" smtClean="0"/>
              <a:t>01/02/2023</a:t>
            </a:fld>
            <a:endParaRPr lang="en-GB"/>
          </a:p>
        </p:txBody>
      </p:sp>
      <p:sp>
        <p:nvSpPr>
          <p:cNvPr id="6" name="Footer Placeholder 5">
            <a:extLst>
              <a:ext uri="{FF2B5EF4-FFF2-40B4-BE49-F238E27FC236}">
                <a16:creationId xmlns:a16="http://schemas.microsoft.com/office/drawing/2014/main" id="{E0760FF4-862F-E544-1B6E-F63B2F25C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963B40-E9D6-F783-FCB1-5B6F2B611010}"/>
              </a:ext>
            </a:extLst>
          </p:cNvPr>
          <p:cNvSpPr>
            <a:spLocks noGrp="1"/>
          </p:cNvSpPr>
          <p:nvPr>
            <p:ph type="sldNum" sz="quarter" idx="12"/>
          </p:nvPr>
        </p:nvSpPr>
        <p:spPr/>
        <p:txBody>
          <a:bodyPr/>
          <a:lstStyle/>
          <a:p>
            <a:fld id="{4DB7DDAC-43AE-469D-A2DD-BB93A4A128F5}" type="slidenum">
              <a:rPr lang="en-GB" smtClean="0"/>
              <a:t>‹#›</a:t>
            </a:fld>
            <a:endParaRPr lang="en-GB"/>
          </a:p>
        </p:txBody>
      </p:sp>
    </p:spTree>
    <p:extLst>
      <p:ext uri="{BB962C8B-B14F-4D97-AF65-F5344CB8AC3E}">
        <p14:creationId xmlns:p14="http://schemas.microsoft.com/office/powerpoint/2010/main" val="28648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16109-0187-BD18-A8AA-2FC48209A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3273C5-AC46-CA46-5541-B42B9F96D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5B2BC-96FC-6475-2686-7204CC860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4FDB5-F929-4846-8479-C8991C132169}" type="datetimeFigureOut">
              <a:rPr lang="en-GB" smtClean="0"/>
              <a:t>01/02/2023</a:t>
            </a:fld>
            <a:endParaRPr lang="en-GB"/>
          </a:p>
        </p:txBody>
      </p:sp>
      <p:sp>
        <p:nvSpPr>
          <p:cNvPr id="5" name="Footer Placeholder 4">
            <a:extLst>
              <a:ext uri="{FF2B5EF4-FFF2-40B4-BE49-F238E27FC236}">
                <a16:creationId xmlns:a16="http://schemas.microsoft.com/office/drawing/2014/main" id="{B3BE2BF0-92F4-07EB-8501-1DBC980AD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02A3E2-0855-4F18-33C6-CADECB084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7DDAC-43AE-469D-A2DD-BB93A4A128F5}" type="slidenum">
              <a:rPr lang="en-GB" smtClean="0"/>
              <a:t>‹#›</a:t>
            </a:fld>
            <a:endParaRPr lang="en-GB"/>
          </a:p>
        </p:txBody>
      </p:sp>
    </p:spTree>
    <p:extLst>
      <p:ext uri="{BB962C8B-B14F-4D97-AF65-F5344CB8AC3E}">
        <p14:creationId xmlns:p14="http://schemas.microsoft.com/office/powerpoint/2010/main" val="370820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sasp.co.uk/walk-your-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sasp.co.uk/move-more-together" TargetMode="External"/><Relationship Id="rId4" Type="http://schemas.openxmlformats.org/officeDocument/2006/relationships/hyperlink" Target="mailto:jstreet@sasp.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emf"/><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www.sasp.co.uk/health" TargetMode="Externa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6C56B90F-F938-EF93-336B-691ED9D45AE6}"/>
              </a:ext>
            </a:extLst>
          </p:cNvPr>
          <p:cNvPicPr>
            <a:picLocks noChangeAspect="1"/>
          </p:cNvPicPr>
          <p:nvPr/>
        </p:nvPicPr>
        <p:blipFill rotWithShape="1">
          <a:blip r:embed="rId2">
            <a:extLst>
              <a:ext uri="{28A0092B-C50C-407E-A947-70E740481C1C}">
                <a14:useLocalDpi xmlns:a14="http://schemas.microsoft.com/office/drawing/2010/main" val="0"/>
              </a:ext>
            </a:extLst>
          </a:blip>
          <a:srcRect l="2843" t="22919" b="3898"/>
          <a:stretch/>
        </p:blipFill>
        <p:spPr>
          <a:xfrm>
            <a:off x="7261934" y="2805345"/>
            <a:ext cx="4930066" cy="3764131"/>
          </a:xfrm>
          <a:prstGeom prst="rect">
            <a:avLst/>
          </a:prstGeom>
        </p:spPr>
      </p:pic>
      <p:pic>
        <p:nvPicPr>
          <p:cNvPr id="6" name="Picture 5" descr="sasp2.emf">
            <a:extLst>
              <a:ext uri="{FF2B5EF4-FFF2-40B4-BE49-F238E27FC236}">
                <a16:creationId xmlns:a16="http://schemas.microsoft.com/office/drawing/2014/main" id="{336C57FB-6B7F-CC5C-4A5C-B02CC6CCAA76}"/>
              </a:ext>
            </a:extLst>
          </p:cNvPr>
          <p:cNvPicPr>
            <a:picLocks noChangeAspect="1"/>
          </p:cNvPicPr>
          <p:nvPr/>
        </p:nvPicPr>
        <p:blipFill>
          <a:blip r:embed="rId3"/>
          <a:stretch>
            <a:fillRect/>
          </a:stretch>
        </p:blipFill>
        <p:spPr>
          <a:xfrm>
            <a:off x="0" y="4409709"/>
            <a:ext cx="3000397" cy="2448291"/>
          </a:xfrm>
          <a:prstGeom prst="rect">
            <a:avLst/>
          </a:prstGeom>
        </p:spPr>
      </p:pic>
      <p:sp>
        <p:nvSpPr>
          <p:cNvPr id="7" name="Rectangle 2">
            <a:extLst>
              <a:ext uri="{FF2B5EF4-FFF2-40B4-BE49-F238E27FC236}">
                <a16:creationId xmlns:a16="http://schemas.microsoft.com/office/drawing/2014/main" id="{AB6605CD-1C1F-4A0D-557F-C03B51E53B35}"/>
              </a:ext>
            </a:extLst>
          </p:cNvPr>
          <p:cNvSpPr txBox="1">
            <a:spLocks noChangeArrowheads="1"/>
          </p:cNvSpPr>
          <p:nvPr/>
        </p:nvSpPr>
        <p:spPr>
          <a:xfrm>
            <a:off x="6934089" y="88037"/>
            <a:ext cx="5004048" cy="1008112"/>
          </a:xfrm>
          <a:prstGeom prst="rect">
            <a:avLst/>
          </a:prstGeom>
          <a:solidFill>
            <a:schemeClr val="accent1">
              <a:lumMod val="60000"/>
              <a:lumOff val="40000"/>
            </a:schemeClr>
          </a:solidFill>
        </p:spPr>
        <p:txBody>
          <a:bodyPr vert="horz" lIns="91440" tIns="45720" rIns="91440" bIns="45720" rtlCol="0" anchor="ctr">
            <a:normAutofit/>
          </a:bodyPr>
          <a:lstStyle/>
          <a:p>
            <a:pPr algn="ctr">
              <a:spcBef>
                <a:spcPct val="0"/>
              </a:spcBef>
              <a:defRPr/>
            </a:pPr>
            <a:r>
              <a:rPr lang="en-US" sz="4400" i="1" dirty="0">
                <a:latin typeface="+mj-lt"/>
                <a:ea typeface="+mj-ea"/>
                <a:cs typeface="+mj-cs"/>
              </a:rPr>
              <a:t>Walk Your Way</a:t>
            </a:r>
          </a:p>
        </p:txBody>
      </p:sp>
      <p:sp>
        <p:nvSpPr>
          <p:cNvPr id="8" name="TextBox 7">
            <a:extLst>
              <a:ext uri="{FF2B5EF4-FFF2-40B4-BE49-F238E27FC236}">
                <a16:creationId xmlns:a16="http://schemas.microsoft.com/office/drawing/2014/main" id="{B762FCF3-B92A-8E0D-F810-415DF317AA39}"/>
              </a:ext>
            </a:extLst>
          </p:cNvPr>
          <p:cNvSpPr txBox="1"/>
          <p:nvPr/>
        </p:nvSpPr>
        <p:spPr>
          <a:xfrm>
            <a:off x="253863" y="954106"/>
            <a:ext cx="6297857" cy="3170099"/>
          </a:xfrm>
          <a:prstGeom prst="rect">
            <a:avLst/>
          </a:prstGeom>
          <a:noFill/>
        </p:spPr>
        <p:txBody>
          <a:bodyPr wrap="square" rtlCol="0">
            <a:spAutoFit/>
          </a:bodyPr>
          <a:lstStyle/>
          <a:p>
            <a:r>
              <a:rPr lang="en-US" sz="2000" b="0" i="0" dirty="0">
                <a:solidFill>
                  <a:srgbClr val="050505"/>
                </a:solidFill>
                <a:effectLst/>
              </a:rPr>
              <a:t>Are you looking to </a:t>
            </a:r>
            <a:r>
              <a:rPr lang="en-US" sz="2000" b="1" i="0" dirty="0">
                <a:solidFill>
                  <a:srgbClr val="050505"/>
                </a:solidFill>
                <a:effectLst/>
              </a:rPr>
              <a:t>Walk Your Way</a:t>
            </a:r>
            <a:r>
              <a:rPr lang="en-US" sz="2000" b="0" i="0" dirty="0">
                <a:solidFill>
                  <a:srgbClr val="050505"/>
                </a:solidFill>
                <a:effectLst/>
              </a:rPr>
              <a:t> and would like a FREE copy of our new DVD? Email healthenquiries@sasp.co.uk to find out more.</a:t>
            </a:r>
          </a:p>
          <a:p>
            <a:endParaRPr lang="en-US" sz="2000" dirty="0">
              <a:solidFill>
                <a:srgbClr val="050505"/>
              </a:solidFill>
            </a:endParaRPr>
          </a:p>
          <a:p>
            <a:endParaRPr lang="en-US" sz="2000" b="0" i="0" dirty="0">
              <a:solidFill>
                <a:srgbClr val="050505"/>
              </a:solidFill>
              <a:effectLst/>
            </a:endParaRPr>
          </a:p>
          <a:p>
            <a:r>
              <a:rPr lang="en-US" sz="2000" b="0" i="0" dirty="0">
                <a:solidFill>
                  <a:srgbClr val="222222"/>
                </a:solidFill>
                <a:effectLst/>
              </a:rPr>
              <a:t>Choosing to walk virtually at home and bringing the outdoors in is a great alternative with many similar health benefits to walking outdoors.</a:t>
            </a:r>
          </a:p>
          <a:p>
            <a:endParaRPr lang="en-US" sz="2000" dirty="0">
              <a:solidFill>
                <a:srgbClr val="222222"/>
              </a:solidFill>
            </a:endParaRPr>
          </a:p>
          <a:p>
            <a:r>
              <a:rPr lang="en-GB" sz="2000" dirty="0">
                <a:hlinkClick r:id="rId4"/>
              </a:rPr>
              <a:t>https://www.sasp.co.uk/walk-your-way</a:t>
            </a:r>
            <a:r>
              <a:rPr lang="en-US" sz="2000" dirty="0">
                <a:solidFill>
                  <a:srgbClr val="222222"/>
                </a:solidFill>
              </a:rPr>
              <a:t> </a:t>
            </a:r>
            <a:endParaRPr lang="en-GB" sz="2000" dirty="0"/>
          </a:p>
        </p:txBody>
      </p:sp>
    </p:spTree>
    <p:extLst>
      <p:ext uri="{BB962C8B-B14F-4D97-AF65-F5344CB8AC3E}">
        <p14:creationId xmlns:p14="http://schemas.microsoft.com/office/powerpoint/2010/main" val="429432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6818679" y="85068"/>
            <a:ext cx="5004048" cy="1008112"/>
          </a:xfrm>
          <a:prstGeom prst="rect">
            <a:avLst/>
          </a:prstGeom>
          <a:solidFill>
            <a:schemeClr val="accent1">
              <a:lumMod val="60000"/>
              <a:lumOff val="40000"/>
            </a:schemeClr>
          </a:solidFill>
        </p:spPr>
        <p:txBody>
          <a:bodyPr vert="horz" lIns="91440" tIns="45720" rIns="91440" bIns="45720" rtlCol="0" anchor="ctr">
            <a:normAutofit/>
          </a:bodyPr>
          <a:lstStyle/>
          <a:p>
            <a:pPr algn="ctr">
              <a:spcBef>
                <a:spcPct val="0"/>
              </a:spcBef>
              <a:defRPr/>
            </a:pPr>
            <a:r>
              <a:rPr lang="en-US" sz="4400" dirty="0">
                <a:latin typeface="+mj-lt"/>
                <a:ea typeface="+mj-ea"/>
                <a:cs typeface="+mj-cs"/>
              </a:rPr>
              <a:t>Move More Together </a:t>
            </a:r>
          </a:p>
        </p:txBody>
      </p:sp>
      <p:pic>
        <p:nvPicPr>
          <p:cNvPr id="7" name="Picture 6" descr="sasp2.emf"/>
          <p:cNvPicPr>
            <a:picLocks noChangeAspect="1"/>
          </p:cNvPicPr>
          <p:nvPr/>
        </p:nvPicPr>
        <p:blipFill>
          <a:blip r:embed="rId3"/>
          <a:stretch>
            <a:fillRect/>
          </a:stretch>
        </p:blipFill>
        <p:spPr>
          <a:xfrm>
            <a:off x="0" y="4409709"/>
            <a:ext cx="3000397" cy="2448291"/>
          </a:xfrm>
          <a:prstGeom prst="rect">
            <a:avLst/>
          </a:prstGeom>
        </p:spPr>
      </p:pic>
      <p:sp>
        <p:nvSpPr>
          <p:cNvPr id="8" name="Rectangle 7"/>
          <p:cNvSpPr/>
          <p:nvPr/>
        </p:nvSpPr>
        <p:spPr>
          <a:xfrm>
            <a:off x="3134433" y="1093180"/>
            <a:ext cx="7368492" cy="9602629"/>
          </a:xfrm>
          <a:prstGeom prst="rect">
            <a:avLst/>
          </a:prstGeom>
        </p:spPr>
        <p:txBody>
          <a:bodyPr wrap="square">
            <a:spAutoFit/>
          </a:bodyPr>
          <a:lstStyle/>
          <a:p>
            <a:pPr marL="285750" indent="-285750">
              <a:buFont typeface="Wingdings" panose="05000000000000000000" pitchFamily="2" charset="2"/>
              <a:buChar char="Ø"/>
            </a:pPr>
            <a:endParaRPr lang="en-GB" dirty="0">
              <a:latin typeface="Arial" pitchFamily="34" charset="0"/>
              <a:cs typeface="Arial" pitchFamily="34" charset="0"/>
            </a:endParaRPr>
          </a:p>
          <a:p>
            <a:pPr algn="ctr"/>
            <a:r>
              <a:rPr lang="en-GB" b="1" dirty="0">
                <a:latin typeface="Arial" pitchFamily="34" charset="0"/>
                <a:cs typeface="Arial" pitchFamily="34" charset="0"/>
              </a:rPr>
              <a:t>A Programme to Support Inactive Adults Over 50 to Get More Active.</a:t>
            </a:r>
          </a:p>
          <a:p>
            <a:endParaRPr lang="en-GB" dirty="0">
              <a:latin typeface="Arial" pitchFamily="34" charset="0"/>
              <a:cs typeface="Arial" pitchFamily="34" charset="0"/>
            </a:endParaRPr>
          </a:p>
          <a:p>
            <a:r>
              <a:rPr lang="en-GB" dirty="0">
                <a:latin typeface="+mj-lt"/>
                <a:cs typeface="Arial" pitchFamily="34" charset="0"/>
              </a:rPr>
              <a:t>Participants will be matched with a volunteer who will meet them regularly and support them on a one to one basis, providing friendly support and encouragement to get moving in ways that work for them at their pace.  People can self refer or via a third party.  </a:t>
            </a:r>
          </a:p>
          <a:p>
            <a:endParaRPr lang="en-GB" dirty="0">
              <a:latin typeface="+mj-lt"/>
              <a:cs typeface="Arial" pitchFamily="34" charset="0"/>
            </a:endParaRPr>
          </a:p>
          <a:p>
            <a:r>
              <a:rPr lang="en-GB" dirty="0">
                <a:latin typeface="Calibri" panose="020F0502020204030204" pitchFamily="34" charset="0"/>
                <a:ea typeface="Calibri" panose="020F0502020204030204" pitchFamily="34" charset="0"/>
              </a:rPr>
              <a:t>This is a really special opportunity whether  you are looking for some help to take the first steps to a healthier happier future or have an hour or so to spare a week and would like to help someone start that journey.</a:t>
            </a:r>
          </a:p>
          <a:p>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For more details contact Jenny our Volunteering</a:t>
            </a:r>
          </a:p>
          <a:p>
            <a:r>
              <a:rPr lang="en-GB" dirty="0">
                <a:latin typeface="Calibri" panose="020F0502020204030204" pitchFamily="34" charset="0"/>
                <a:ea typeface="Calibri" panose="020F0502020204030204" pitchFamily="34" charset="0"/>
              </a:rPr>
              <a:t>Project Officer.</a:t>
            </a:r>
          </a:p>
          <a:p>
            <a:r>
              <a:rPr lang="en-GB" dirty="0">
                <a:latin typeface="Calibri" panose="020F0502020204030204" pitchFamily="34" charset="0"/>
                <a:ea typeface="Calibri" panose="020F0502020204030204" pitchFamily="34" charset="0"/>
              </a:rPr>
              <a:t>Call: 01823 653990/07599 654677</a:t>
            </a:r>
          </a:p>
          <a:p>
            <a:r>
              <a:rPr lang="en-GB" dirty="0">
                <a:latin typeface="Calibri" panose="020F0502020204030204" pitchFamily="34" charset="0"/>
                <a:ea typeface="Calibri" panose="020F0502020204030204" pitchFamily="34" charset="0"/>
              </a:rPr>
              <a:t>Email:  </a:t>
            </a:r>
            <a:r>
              <a:rPr lang="en-GB" dirty="0">
                <a:latin typeface="Calibri" panose="020F0502020204030204" pitchFamily="34" charset="0"/>
                <a:ea typeface="Calibri" panose="020F0502020204030204" pitchFamily="34" charset="0"/>
                <a:hlinkClick r:id="rId4"/>
              </a:rPr>
              <a:t>jstreet@sasp.co.uk</a:t>
            </a:r>
            <a:r>
              <a:rPr lang="en-GB" dirty="0">
                <a:latin typeface="Calibri" panose="020F0502020204030204" pitchFamily="34" charset="0"/>
                <a:ea typeface="Calibri" panose="020F0502020204030204" pitchFamily="34" charset="0"/>
              </a:rPr>
              <a:t> </a:t>
            </a:r>
          </a:p>
          <a:p>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Or visit our website :</a:t>
            </a:r>
          </a:p>
          <a:p>
            <a:r>
              <a:rPr lang="en-GB" u="sng" dirty="0">
                <a:solidFill>
                  <a:srgbClr val="0563C1"/>
                </a:solidFill>
                <a:latin typeface="Calibri" panose="020F0502020204030204" pitchFamily="34" charset="0"/>
                <a:ea typeface="Calibri" panose="020F0502020204030204" pitchFamily="34" charset="0"/>
                <a:hlinkClick r:id="rId5"/>
              </a:rPr>
              <a:t>https://www.sasp.co.uk/move-more-together</a:t>
            </a:r>
            <a:r>
              <a:rPr lang="en-GB" u="sng" dirty="0">
                <a:solidFill>
                  <a:srgbClr val="0563C1"/>
                </a:solidFill>
                <a:latin typeface="Calibri" panose="020F0502020204030204" pitchFamily="34" charset="0"/>
                <a:ea typeface="Calibri" panose="020F0502020204030204" pitchFamily="34" charset="0"/>
              </a:rPr>
              <a:t>.</a:t>
            </a:r>
            <a:endParaRPr lang="en-GB" dirty="0">
              <a:latin typeface="Calibri" panose="020F0502020204030204" pitchFamily="34" charset="0"/>
              <a:ea typeface="Calibri" panose="020F0502020204030204"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a:p>
            <a:endParaRPr lang="en-GB" sz="1600" dirty="0">
              <a:latin typeface="Arial" pitchFamily="34" charset="0"/>
              <a:cs typeface="Arial" pitchFamily="34" charset="0"/>
            </a:endParaRPr>
          </a:p>
        </p:txBody>
      </p:sp>
      <p:pic>
        <p:nvPicPr>
          <p:cNvPr id="3" name="Picture 2">
            <a:extLst>
              <a:ext uri="{FF2B5EF4-FFF2-40B4-BE49-F238E27FC236}">
                <a16:creationId xmlns:a16="http://schemas.microsoft.com/office/drawing/2014/main" id="{F7E94498-1FCF-BBA9-6D6A-D073256F0D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9351" y="4541000"/>
            <a:ext cx="2622850" cy="2185708"/>
          </a:xfrm>
          <a:prstGeom prst="rect">
            <a:avLst/>
          </a:prstGeom>
          <a:noFill/>
          <a:ln>
            <a:noFill/>
          </a:ln>
        </p:spPr>
      </p:pic>
      <p:pic>
        <p:nvPicPr>
          <p:cNvPr id="4" name="Picture 3" descr="Graphical user interface, text, application&#10;&#10;Description automatically generated">
            <a:extLst>
              <a:ext uri="{FF2B5EF4-FFF2-40B4-BE49-F238E27FC236}">
                <a16:creationId xmlns:a16="http://schemas.microsoft.com/office/drawing/2014/main" id="{94E4AFB4-456E-C2A4-51B3-02750A41ED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9020"/>
          <a:stretch/>
        </p:blipFill>
        <p:spPr>
          <a:xfrm>
            <a:off x="134304" y="85068"/>
            <a:ext cx="3164040" cy="1562060"/>
          </a:xfrm>
          <a:prstGeom prst="rect">
            <a:avLst/>
          </a:prstGeom>
        </p:spPr>
      </p:pic>
      <p:sp>
        <p:nvSpPr>
          <p:cNvPr id="2" name="TextBox 1">
            <a:extLst>
              <a:ext uri="{FF2B5EF4-FFF2-40B4-BE49-F238E27FC236}">
                <a16:creationId xmlns:a16="http://schemas.microsoft.com/office/drawing/2014/main" id="{B977BC03-8D50-6DD9-4321-19E6E5948CC1}"/>
              </a:ext>
            </a:extLst>
          </p:cNvPr>
          <p:cNvSpPr txBox="1"/>
          <p:nvPr/>
        </p:nvSpPr>
        <p:spPr>
          <a:xfrm>
            <a:off x="378327" y="2245187"/>
            <a:ext cx="2243742" cy="923330"/>
          </a:xfrm>
          <a:prstGeom prst="rect">
            <a:avLst/>
          </a:prstGeom>
          <a:noFill/>
          <a:ln>
            <a:solidFill>
              <a:srgbClr val="FF0000"/>
            </a:solidFill>
          </a:ln>
        </p:spPr>
        <p:txBody>
          <a:bodyPr wrap="square" rtlCol="0">
            <a:spAutoFit/>
          </a:bodyPr>
          <a:lstStyle/>
          <a:p>
            <a:pPr algn="ctr"/>
            <a:r>
              <a:rPr lang="en-GB" dirty="0"/>
              <a:t>Opportunities for participants and volunteers!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asp2.emf">
            <a:extLst>
              <a:ext uri="{FF2B5EF4-FFF2-40B4-BE49-F238E27FC236}">
                <a16:creationId xmlns:a16="http://schemas.microsoft.com/office/drawing/2014/main" id="{799DAF20-D463-E527-7B21-68AA0E18AB72}"/>
              </a:ext>
            </a:extLst>
          </p:cNvPr>
          <p:cNvPicPr>
            <a:picLocks noChangeAspect="1"/>
          </p:cNvPicPr>
          <p:nvPr/>
        </p:nvPicPr>
        <p:blipFill>
          <a:blip r:embed="rId3"/>
          <a:stretch>
            <a:fillRect/>
          </a:stretch>
        </p:blipFill>
        <p:spPr>
          <a:xfrm>
            <a:off x="7004" y="5358146"/>
            <a:ext cx="1838081" cy="1499853"/>
          </a:xfrm>
          <a:prstGeom prst="rect">
            <a:avLst/>
          </a:prstGeom>
          <a:noFill/>
          <a:ln cap="flat">
            <a:noFill/>
          </a:ln>
        </p:spPr>
      </p:pic>
      <p:sp>
        <p:nvSpPr>
          <p:cNvPr id="3" name="Rectangle 7">
            <a:extLst>
              <a:ext uri="{FF2B5EF4-FFF2-40B4-BE49-F238E27FC236}">
                <a16:creationId xmlns:a16="http://schemas.microsoft.com/office/drawing/2014/main" id="{CD30ABD9-D937-9E5F-E84E-091D9A11626B}"/>
              </a:ext>
            </a:extLst>
          </p:cNvPr>
          <p:cNvSpPr/>
          <p:nvPr/>
        </p:nvSpPr>
        <p:spPr>
          <a:xfrm>
            <a:off x="2278968" y="1265630"/>
            <a:ext cx="9636806" cy="550919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WALK YOUR WAY- </a:t>
            </a:r>
            <a:r>
              <a:rPr lang="en-US" sz="1400" b="0" i="0" u="none" strike="noStrike" kern="1200" cap="none" spc="0" baseline="0" dirty="0">
                <a:solidFill>
                  <a:srgbClr val="000000"/>
                </a:solidFill>
                <a:uFillTx/>
                <a:latin typeface="Arial" pitchFamily="34"/>
                <a:cs typeface="Arial" pitchFamily="34"/>
              </a:rPr>
              <a:t>A short, adaptable walking offer with 10 mapped routes across Somerset featuring toilets, benches, parking / transport links and are under 1 mile long. A virtual option is available for those who wish to participate at home.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Love to Pedal - </a:t>
            </a:r>
            <a:r>
              <a:rPr lang="en-US" sz="1400" b="0" i="0" u="none" strike="noStrike" kern="1200" cap="none" spc="0" baseline="0" dirty="0">
                <a:solidFill>
                  <a:srgbClr val="000000"/>
                </a:solidFill>
                <a:uFillTx/>
                <a:latin typeface="Arial" pitchFamily="34"/>
                <a:cs typeface="Arial" pitchFamily="34"/>
              </a:rPr>
              <a:t>A chair based cycling </a:t>
            </a:r>
            <a:r>
              <a:rPr lang="en-US" sz="1400" b="0" i="0" u="none" strike="noStrike" kern="1200" cap="none" spc="0" baseline="0" dirty="0" err="1">
                <a:solidFill>
                  <a:srgbClr val="000000"/>
                </a:solidFill>
                <a:uFillTx/>
                <a:latin typeface="Arial" pitchFamily="34"/>
                <a:cs typeface="Arial" pitchFamily="34"/>
              </a:rPr>
              <a:t>programme</a:t>
            </a:r>
            <a:r>
              <a:rPr lang="en-US" sz="1400" b="0" i="0" u="none" strike="noStrike" kern="1200" cap="none" spc="0" baseline="0" dirty="0">
                <a:solidFill>
                  <a:srgbClr val="000000"/>
                </a:solidFill>
                <a:uFillTx/>
                <a:latin typeface="Arial" pitchFamily="34"/>
                <a:cs typeface="Arial" pitchFamily="34"/>
              </a:rPr>
              <a:t> supporting individuals at home or in groups to pedal, chat or watch filmed bike rides of Somerset. Great for upper or lower body movement and can be quite competitive too!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Stronger4Longer campaign and Move More with Bands resources </a:t>
            </a:r>
            <a:r>
              <a:rPr lang="en-US" sz="1400" b="1" i="1" u="none" strike="noStrike" kern="1200" cap="none" spc="0" baseline="0" dirty="0">
                <a:solidFill>
                  <a:srgbClr val="000000"/>
                </a:solidFill>
                <a:uFillTx/>
                <a:latin typeface="Arial" pitchFamily="34"/>
                <a:cs typeface="Arial" pitchFamily="34"/>
              </a:rPr>
              <a:t>– </a:t>
            </a:r>
            <a:r>
              <a:rPr lang="en-US" sz="1400" b="0" i="0" u="none" strike="noStrike" kern="1200" cap="none" spc="0" baseline="0" dirty="0">
                <a:solidFill>
                  <a:srgbClr val="000000"/>
                </a:solidFill>
                <a:uFillTx/>
                <a:latin typeface="Arial" pitchFamily="34"/>
                <a:cs typeface="Arial" pitchFamily="34"/>
              </a:rPr>
              <a:t>seated and standing exercise </a:t>
            </a:r>
            <a:r>
              <a:rPr lang="en-US" sz="1400" b="0" i="0" u="none" strike="noStrike" kern="1200" cap="none" spc="0" baseline="0" dirty="0" err="1">
                <a:solidFill>
                  <a:srgbClr val="000000"/>
                </a:solidFill>
                <a:uFillTx/>
                <a:latin typeface="Arial" pitchFamily="34"/>
                <a:cs typeface="Arial" pitchFamily="34"/>
              </a:rPr>
              <a:t>programmes</a:t>
            </a:r>
            <a:r>
              <a:rPr lang="en-US" sz="1400" b="0" i="0" u="none" strike="noStrike" kern="1200" cap="none" spc="0" baseline="0" dirty="0">
                <a:solidFill>
                  <a:srgbClr val="000000"/>
                </a:solidFill>
                <a:uFillTx/>
                <a:latin typeface="Arial" pitchFamily="34"/>
                <a:cs typeface="Arial" pitchFamily="34"/>
              </a:rPr>
              <a:t> that build strength, promote wellbeing and prevent falls. Online resource available.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Move More Together – </a:t>
            </a:r>
            <a:r>
              <a:rPr lang="en-US" sz="1400" b="0" i="0" u="none" strike="noStrike" kern="1200" cap="none" spc="0" baseline="0" dirty="0">
                <a:solidFill>
                  <a:srgbClr val="000000"/>
                </a:solidFill>
                <a:uFillTx/>
                <a:latin typeface="Arial" pitchFamily="34"/>
                <a:cs typeface="Arial" pitchFamily="34"/>
              </a:rPr>
              <a:t>Matching volunteers with older adults who need support with accessing movement opportunities, whether this be at home, outside or in community settings.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err="1">
                <a:solidFill>
                  <a:srgbClr val="000000"/>
                </a:solidFill>
                <a:uFillTx/>
                <a:latin typeface="Arial" pitchFamily="34"/>
                <a:cs typeface="Arial" pitchFamily="34"/>
              </a:rPr>
              <a:t>ProActive</a:t>
            </a:r>
            <a:r>
              <a:rPr lang="en-US" sz="1400" b="0" i="0" u="none" strike="noStrike" kern="1200" cap="none" spc="0" baseline="0" dirty="0">
                <a:solidFill>
                  <a:srgbClr val="000000"/>
                </a:solidFill>
                <a:uFillTx/>
                <a:latin typeface="Arial" pitchFamily="34"/>
                <a:cs typeface="Arial" pitchFamily="34"/>
              </a:rPr>
              <a:t> – The new physical activity on referral scheme for Somerset, where Health and Fitness professionals can refer individuals to accredited facilities across the county to participate in prescribed exercise sessions to support a range of health conditions.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SASP Challenges website – </a:t>
            </a:r>
            <a:r>
              <a:rPr lang="en-US" sz="1400" b="0" i="0" u="none" strike="noStrike" kern="1200" cap="none" spc="0" baseline="0" dirty="0">
                <a:solidFill>
                  <a:srgbClr val="000000"/>
                </a:solidFill>
                <a:uFillTx/>
                <a:latin typeface="Arial" pitchFamily="34"/>
                <a:cs typeface="Arial" pitchFamily="34"/>
              </a:rPr>
              <a:t>A great way of setting, participating and tracking any challenges to help yourself and others move more.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Ambassadors –</a:t>
            </a:r>
            <a:r>
              <a:rPr lang="en-US" sz="1400" b="0" i="0" u="none" strike="noStrike" kern="1200" cap="none" spc="0" baseline="0" dirty="0">
                <a:solidFill>
                  <a:srgbClr val="000000"/>
                </a:solidFill>
                <a:uFillTx/>
                <a:latin typeface="Arial" pitchFamily="34"/>
                <a:cs typeface="Arial" pitchFamily="34"/>
              </a:rPr>
              <a:t> We’d like your help to recruit new ambassadors to tell their stories and inspire others to move more with health conditions- if you know anyone who’d like to help, please let us know!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Arial" pitchFamily="34"/>
                <a:cs typeface="Arial" pitchFamily="34"/>
              </a:rPr>
              <a:t>Active Ageing Newsletter – </a:t>
            </a:r>
            <a:r>
              <a:rPr lang="en-US" sz="1400" b="0" i="0" u="none" strike="noStrike" kern="1200" cap="none" spc="0" baseline="0" dirty="0">
                <a:solidFill>
                  <a:srgbClr val="000000"/>
                </a:solidFill>
                <a:uFillTx/>
                <a:latin typeface="Arial" pitchFamily="34"/>
                <a:cs typeface="Arial" pitchFamily="34"/>
              </a:rPr>
              <a:t>Quarterly updates from the active ageing team and partners.</a:t>
            </a:r>
            <a:r>
              <a:rPr lang="en-US" sz="1400" b="1" i="0" u="none" strike="noStrike" kern="1200" cap="none" spc="0" baseline="0" dirty="0">
                <a:solidFill>
                  <a:srgbClr val="000000"/>
                </a:solidFill>
                <a:uFillTx/>
                <a:latin typeface="Arial" pitchFamily="34"/>
                <a:cs typeface="Arial" pitchFamily="34"/>
              </a:rPr>
              <a:t> </a:t>
            </a:r>
            <a:r>
              <a:rPr lang="en-US" sz="1400" b="0" i="0" u="none" strike="noStrike" kern="1200" cap="none" spc="0" baseline="0" dirty="0">
                <a:solidFill>
                  <a:srgbClr val="000000"/>
                </a:solidFill>
                <a:uFillTx/>
                <a:latin typeface="Arial" pitchFamily="34"/>
                <a:cs typeface="Arial" pitchFamily="34"/>
              </a:rPr>
              <a:t>If you would like to input or sign up to receive a copy, please get in touch… </a:t>
            </a:r>
            <a:endParaRPr lang="en-GB" sz="1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Arial" pitchFamily="34"/>
              <a:cs typeface="Arial" pitchFamily="34"/>
            </a:endParaRPr>
          </a:p>
        </p:txBody>
      </p:sp>
      <p:sp>
        <p:nvSpPr>
          <p:cNvPr id="4" name="Rectangle 2">
            <a:extLst>
              <a:ext uri="{FF2B5EF4-FFF2-40B4-BE49-F238E27FC236}">
                <a16:creationId xmlns:a16="http://schemas.microsoft.com/office/drawing/2014/main" id="{E67C1CF4-7226-32A4-D519-5AEE3BB9B93F}"/>
              </a:ext>
            </a:extLst>
          </p:cNvPr>
          <p:cNvSpPr txBox="1"/>
          <p:nvPr/>
        </p:nvSpPr>
        <p:spPr>
          <a:xfrm>
            <a:off x="5663949" y="0"/>
            <a:ext cx="6528047" cy="1008107"/>
          </a:xfrm>
          <a:prstGeom prst="rect">
            <a:avLst/>
          </a:prstGeom>
          <a:solidFill>
            <a:srgbClr val="8FAADC"/>
          </a:solid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80000"/>
              </a:lnSpc>
              <a:spcBef>
                <a:spcPts val="0"/>
              </a:spcBef>
              <a:spcAft>
                <a:spcPts val="0"/>
              </a:spcAft>
              <a:buNone/>
              <a:tabLst/>
              <a:defRPr sz="1700" b="0" i="0" u="none" strike="noStrike" kern="0" cap="none" spc="0" baseline="0">
                <a:solidFill>
                  <a:srgbClr val="000000"/>
                </a:solidFill>
                <a:uFillTx/>
              </a:defRPr>
            </a:pPr>
            <a:r>
              <a:rPr lang="en-US" sz="3700" b="0" i="0" u="none" strike="noStrike" kern="1200" cap="none" spc="0" baseline="0">
                <a:solidFill>
                  <a:srgbClr val="000000"/>
                </a:solidFill>
                <a:uFillTx/>
                <a:latin typeface="Calibri Light"/>
              </a:rPr>
              <a:t>Active Ageing at SASP </a:t>
            </a:r>
            <a:r>
              <a:rPr lang="en-US" sz="3700" b="0" i="0" u="none" strike="noStrike" kern="1200" cap="none" spc="0" baseline="0">
                <a:solidFill>
                  <a:srgbClr val="000000"/>
                </a:solidFill>
                <a:uFillTx/>
                <a:latin typeface="Calibri Light"/>
                <a:hlinkClick r:id="rId4"/>
              </a:rPr>
              <a:t>www.sasp.co.uk/health</a:t>
            </a:r>
            <a:r>
              <a:rPr lang="en-US" sz="3700" b="0" i="0" u="none" strike="noStrike" kern="1200" cap="none" spc="0" baseline="0">
                <a:solidFill>
                  <a:srgbClr val="000000"/>
                </a:solidFill>
                <a:uFillTx/>
                <a:latin typeface="Calibri Light"/>
              </a:rPr>
              <a:t> </a:t>
            </a:r>
          </a:p>
        </p:txBody>
      </p:sp>
      <p:pic>
        <p:nvPicPr>
          <p:cNvPr id="5" name="Picture 3" descr="A person and person sitting on a bench with a dog&#10;&#10;Description automatically generated">
            <a:extLst>
              <a:ext uri="{FF2B5EF4-FFF2-40B4-BE49-F238E27FC236}">
                <a16:creationId xmlns:a16="http://schemas.microsoft.com/office/drawing/2014/main" id="{041368DA-A62F-3AB5-986F-1573C69028BD}"/>
              </a:ext>
            </a:extLst>
          </p:cNvPr>
          <p:cNvPicPr>
            <a:picLocks noChangeAspect="1"/>
          </p:cNvPicPr>
          <p:nvPr/>
        </p:nvPicPr>
        <p:blipFill>
          <a:blip r:embed="rId5"/>
          <a:srcRect l="24904" r="387"/>
          <a:stretch>
            <a:fillRect/>
          </a:stretch>
        </p:blipFill>
        <p:spPr>
          <a:xfrm>
            <a:off x="2071573" y="0"/>
            <a:ext cx="1845926" cy="1130939"/>
          </a:xfrm>
          <a:prstGeom prst="rect">
            <a:avLst/>
          </a:prstGeom>
          <a:noFill/>
          <a:ln cap="flat">
            <a:noFill/>
          </a:ln>
        </p:spPr>
      </p:pic>
      <p:pic>
        <p:nvPicPr>
          <p:cNvPr id="6" name="Picture 5">
            <a:extLst>
              <a:ext uri="{FF2B5EF4-FFF2-40B4-BE49-F238E27FC236}">
                <a16:creationId xmlns:a16="http://schemas.microsoft.com/office/drawing/2014/main" id="{4E531697-CFC4-F847-D448-8484E7493ADD}"/>
              </a:ext>
            </a:extLst>
          </p:cNvPr>
          <p:cNvPicPr>
            <a:picLocks noChangeAspect="1"/>
          </p:cNvPicPr>
          <p:nvPr/>
        </p:nvPicPr>
        <p:blipFill>
          <a:blip r:embed="rId6"/>
          <a:srcRect l="32989" t="15891" r="16162" b="22310"/>
          <a:stretch>
            <a:fillRect/>
          </a:stretch>
        </p:blipFill>
        <p:spPr>
          <a:xfrm>
            <a:off x="3937205" y="20391"/>
            <a:ext cx="1726752" cy="1130939"/>
          </a:xfrm>
          <a:prstGeom prst="rect">
            <a:avLst/>
          </a:prstGeom>
          <a:noFill/>
          <a:ln cap="flat">
            <a:noFill/>
          </a:ln>
        </p:spPr>
      </p:pic>
      <p:pic>
        <p:nvPicPr>
          <p:cNvPr id="7" name="Picture 4" descr="Logo, company name&#10;&#10;Description automatically generated">
            <a:extLst>
              <a:ext uri="{FF2B5EF4-FFF2-40B4-BE49-F238E27FC236}">
                <a16:creationId xmlns:a16="http://schemas.microsoft.com/office/drawing/2014/main" id="{49544C80-C5AA-3F9F-82F0-C9B3C3470BF0}"/>
              </a:ext>
            </a:extLst>
          </p:cNvPr>
          <p:cNvPicPr>
            <a:picLocks noChangeAspect="1"/>
          </p:cNvPicPr>
          <p:nvPr/>
        </p:nvPicPr>
        <p:blipFill>
          <a:blip r:embed="rId7"/>
          <a:stretch>
            <a:fillRect/>
          </a:stretch>
        </p:blipFill>
        <p:spPr>
          <a:xfrm>
            <a:off x="0" y="1130939"/>
            <a:ext cx="2190746" cy="1043257"/>
          </a:xfrm>
          <a:prstGeom prst="rect">
            <a:avLst/>
          </a:prstGeom>
          <a:noFill/>
          <a:ln cap="flat">
            <a:noFill/>
          </a:ln>
        </p:spPr>
      </p:pic>
      <p:pic>
        <p:nvPicPr>
          <p:cNvPr id="8" name="Picture 11" descr="Logo, company name&#10;&#10;Description automatically generated">
            <a:extLst>
              <a:ext uri="{FF2B5EF4-FFF2-40B4-BE49-F238E27FC236}">
                <a16:creationId xmlns:a16="http://schemas.microsoft.com/office/drawing/2014/main" id="{D76F8EED-9069-7DD8-8038-0CEA1DC069AC}"/>
              </a:ext>
            </a:extLst>
          </p:cNvPr>
          <p:cNvPicPr>
            <a:picLocks noChangeAspect="1"/>
          </p:cNvPicPr>
          <p:nvPr/>
        </p:nvPicPr>
        <p:blipFill>
          <a:blip r:embed="rId8"/>
          <a:stretch>
            <a:fillRect/>
          </a:stretch>
        </p:blipFill>
        <p:spPr>
          <a:xfrm>
            <a:off x="0" y="0"/>
            <a:ext cx="2051877" cy="1154183"/>
          </a:xfrm>
          <a:prstGeom prst="rect">
            <a:avLst/>
          </a:prstGeom>
          <a:noFill/>
          <a:ln cap="flat">
            <a:noFill/>
          </a:ln>
        </p:spPr>
      </p:pic>
      <p:pic>
        <p:nvPicPr>
          <p:cNvPr id="9" name="Picture 13" descr="Logo, company name&#10;&#10;Description automatically generated">
            <a:extLst>
              <a:ext uri="{FF2B5EF4-FFF2-40B4-BE49-F238E27FC236}">
                <a16:creationId xmlns:a16="http://schemas.microsoft.com/office/drawing/2014/main" id="{ACA541AD-A8F8-BB39-51CD-57D19A040F71}"/>
              </a:ext>
            </a:extLst>
          </p:cNvPr>
          <p:cNvPicPr>
            <a:picLocks noChangeAspect="1"/>
          </p:cNvPicPr>
          <p:nvPr/>
        </p:nvPicPr>
        <p:blipFill>
          <a:blip r:embed="rId9"/>
          <a:stretch>
            <a:fillRect/>
          </a:stretch>
        </p:blipFill>
        <p:spPr>
          <a:xfrm>
            <a:off x="98636" y="2223491"/>
            <a:ext cx="2180331" cy="872136"/>
          </a:xfrm>
          <a:prstGeom prst="rect">
            <a:avLst/>
          </a:prstGeom>
          <a:noFill/>
          <a:ln cap="flat">
            <a:noFill/>
          </a:ln>
        </p:spPr>
      </p:pic>
      <p:pic>
        <p:nvPicPr>
          <p:cNvPr id="10" name="Picture 2">
            <a:extLst>
              <a:ext uri="{FF2B5EF4-FFF2-40B4-BE49-F238E27FC236}">
                <a16:creationId xmlns:a16="http://schemas.microsoft.com/office/drawing/2014/main" id="{AD512C6E-29B4-E817-C753-C52CDC745AD5}"/>
              </a:ext>
            </a:extLst>
          </p:cNvPr>
          <p:cNvPicPr>
            <a:picLocks noChangeAspect="1"/>
          </p:cNvPicPr>
          <p:nvPr/>
        </p:nvPicPr>
        <p:blipFill>
          <a:blip r:embed="rId10"/>
          <a:srcRect/>
          <a:stretch>
            <a:fillRect/>
          </a:stretch>
        </p:blipFill>
        <p:spPr>
          <a:xfrm>
            <a:off x="1051" y="3144923"/>
            <a:ext cx="2353208" cy="1043257"/>
          </a:xfrm>
          <a:prstGeom prst="rect">
            <a:avLst/>
          </a:prstGeom>
          <a:noFill/>
          <a:ln cap="flat">
            <a:noFill/>
          </a:ln>
        </p:spPr>
      </p:pic>
      <p:pic>
        <p:nvPicPr>
          <p:cNvPr id="11" name="Picture 4" descr="Stronger 4 Longer">
            <a:extLst>
              <a:ext uri="{FF2B5EF4-FFF2-40B4-BE49-F238E27FC236}">
                <a16:creationId xmlns:a16="http://schemas.microsoft.com/office/drawing/2014/main" id="{B4A1476E-5FD1-CA72-EC9A-F27B3DD5C798}"/>
              </a:ext>
            </a:extLst>
          </p:cNvPr>
          <p:cNvPicPr>
            <a:picLocks noChangeAspect="1"/>
          </p:cNvPicPr>
          <p:nvPr/>
        </p:nvPicPr>
        <p:blipFill>
          <a:blip r:embed="rId11"/>
          <a:srcRect b="19621"/>
          <a:stretch>
            <a:fillRect/>
          </a:stretch>
        </p:blipFill>
        <p:spPr>
          <a:xfrm>
            <a:off x="32735" y="4165247"/>
            <a:ext cx="1812340" cy="1092552"/>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012CF42679E4FBB964D02232213FB" ma:contentTypeVersion="16" ma:contentTypeDescription="Create a new document." ma:contentTypeScope="" ma:versionID="492bd252d5be583b3b559633fa4afe47">
  <xsd:schema xmlns:xsd="http://www.w3.org/2001/XMLSchema" xmlns:xs="http://www.w3.org/2001/XMLSchema" xmlns:p="http://schemas.microsoft.com/office/2006/metadata/properties" xmlns:ns2="e224c9d6-bcee-41ad-a41a-99227b32795c" xmlns:ns3="29a67fae-24c9-4662-aeee-2e512e8dee65" targetNamespace="http://schemas.microsoft.com/office/2006/metadata/properties" ma:root="true" ma:fieldsID="887bcc3f89d19f4b96fd554f2f9330ec" ns2:_="" ns3:_="">
    <xsd:import namespace="e224c9d6-bcee-41ad-a41a-99227b32795c"/>
    <xsd:import namespace="29a67fae-24c9-4662-aeee-2e512e8dee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4c9d6-bcee-41ad-a41a-99227b327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618d67-abbb-4b54-985d-fe467a252c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a67fae-24c9-4662-aeee-2e512e8dee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1e7f3a-eae1-4134-b41f-c2e46862f760}" ma:internalName="TaxCatchAll" ma:showField="CatchAllData" ma:web="29a67fae-24c9-4662-aeee-2e512e8de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a67fae-24c9-4662-aeee-2e512e8dee65" xsi:nil="true"/>
    <lcf76f155ced4ddcb4097134ff3c332f xmlns="e224c9d6-bcee-41ad-a41a-99227b3279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68C4B7-9A80-4D18-9892-E0D460D3C5DC}"/>
</file>

<file path=customXml/itemProps2.xml><?xml version="1.0" encoding="utf-8"?>
<ds:datastoreItem xmlns:ds="http://schemas.openxmlformats.org/officeDocument/2006/customXml" ds:itemID="{BD5ED05E-F7D0-4FEA-9B2A-4E06774AC549}"/>
</file>

<file path=customXml/itemProps3.xml><?xml version="1.0" encoding="utf-8"?>
<ds:datastoreItem xmlns:ds="http://schemas.openxmlformats.org/officeDocument/2006/customXml" ds:itemID="{97C468F3-8C63-47F3-AA05-C8265EF3D95C}"/>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Widescreen</PresentationFormat>
  <Paragraphs>54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Dyer</dc:creator>
  <cp:lastModifiedBy>Lauren Dyer</cp:lastModifiedBy>
  <cp:revision>1</cp:revision>
  <dcterms:created xsi:type="dcterms:W3CDTF">2023-02-01T11:39:18Z</dcterms:created>
  <dcterms:modified xsi:type="dcterms:W3CDTF">2023-02-01T11:46:05Z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0x01010096F012CF42679E4FBB964D02232213FB</vt:lpwstr>
  </property>
</Properties>
</file>