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5"/>
    <p:sldMasterId id="2147483709" r:id="rId6"/>
  </p:sldMasterIdLst>
  <p:notesMasterIdLst>
    <p:notesMasterId r:id="rId20"/>
  </p:notesMasterIdLst>
  <p:sldIdLst>
    <p:sldId id="1540" r:id="rId7"/>
    <p:sldId id="4670" r:id="rId8"/>
    <p:sldId id="4658" r:id="rId9"/>
    <p:sldId id="4661" r:id="rId10"/>
    <p:sldId id="4662" r:id="rId11"/>
    <p:sldId id="4668" r:id="rId12"/>
    <p:sldId id="4673" r:id="rId13"/>
    <p:sldId id="2147469206" r:id="rId14"/>
    <p:sldId id="4677" r:id="rId15"/>
    <p:sldId id="6716" r:id="rId16"/>
    <p:sldId id="2147469153" r:id="rId17"/>
    <p:sldId id="2147469208" r:id="rId18"/>
    <p:sldId id="214746920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EB3337-97BA-4644-86D1-F8BF342493BA}">
          <p14:sldIdLst>
            <p14:sldId id="1540"/>
            <p14:sldId id="4670"/>
            <p14:sldId id="4658"/>
            <p14:sldId id="4661"/>
            <p14:sldId id="4662"/>
            <p14:sldId id="4668"/>
            <p14:sldId id="4673"/>
            <p14:sldId id="2147469206"/>
            <p14:sldId id="4677"/>
            <p14:sldId id="6716"/>
            <p14:sldId id="2147469153"/>
            <p14:sldId id="2147469208"/>
            <p14:sldId id="214746920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DEA71C-33AC-BE67-BAC3-A513F18A5308}" name="Alison Turner" initials="AT" userId="S::alison.turner_sedgemoor.gov.uk#ext#@somersetcc.onmicrosoft.com::808d3758-90a3-446d-8605-ab129e6e951f" providerId="AD"/>
  <p188:author id="{D175C03D-538B-B7B1-BC3B-20C54FFC932A}" name="Donna Parham" initials="DP" userId="S::dparham@somerset.gov.uk::c9c65c24-e675-40a6-b3d5-8221d5d8d39a" providerId="AD"/>
  <p188:author id="{C92EAA5B-8A28-FF52-831B-9970D323EA2C}" name="Mel Lock" initials="ML" userId="S::malock@somerset.gov.uk::2e57d744-c35c-4e4d-b053-2170990088d3" providerId="AD"/>
  <p188:author id="{9935AF8B-C9DD-5FC1-88D4-F13736DF4DE1}" name="Donna Parham" initials="DP" userId="S::DParham@somerset.gov.uk::c9c65c24-e675-40a6-b3d5-8221d5d8d39a" providerId="AD"/>
  <p188:author id="{059FE293-9112-BD13-56C5-EDEF8F3D9D36}" name="Sarah Hawkins" initials="SH" userId="S::SCHawkins@somerset.gov.uk::e959b715-d324-46e4-895a-17cd8786b62c" providerId="AD"/>
  <p188:author id="{D9FDEAE3-9BC3-3619-845D-25292D919D29}" name="Penny Gower" initials="PG" userId="S::PLGower2@somerset.gov.uk::0d2e3960-f253-4da3-9833-55ad5ff93d91" providerId="AD"/>
  <p188:author id="{C61FC4F2-E535-E5DC-8C24-7AF18F1A16C3}" name="Anna Littlewood" initials="AL" userId="S::ALittlewood@somerset.gov.uk::d6ee0c1b-1be5-46d6-8a0c-7d6e9da788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drew Mardon" initials="AM" lastIdx="1" clrIdx="0">
    <p:extLst>
      <p:ext uri="{19B8F6BF-5375-455C-9EA6-DF929625EA0E}">
        <p15:presenceInfo xmlns:p15="http://schemas.microsoft.com/office/powerpoint/2012/main" userId="S::AMardon@somerset.gov.uk::a10d274e-5e67-4533-8dd6-7191d5f736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BB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6D7E1-7C9A-43BC-A02F-ED36C836A072}" v="7" dt="2023-02-10T15:42:50.1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42"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iles" userId="a711c955-920e-402b-9d6e-3331dda2b872" providerId="ADAL" clId="{CE957A96-F2D7-4BCC-8C0D-6389FF79A6B1}"/>
    <pc:docChg chg="modSld">
      <pc:chgData name="Stephen Miles" userId="a711c955-920e-402b-9d6e-3331dda2b872" providerId="ADAL" clId="{CE957A96-F2D7-4BCC-8C0D-6389FF79A6B1}" dt="2023-02-01T11:01:44.232" v="0" actId="14100"/>
      <pc:docMkLst>
        <pc:docMk/>
      </pc:docMkLst>
      <pc:sldChg chg="modSp mod">
        <pc:chgData name="Stephen Miles" userId="a711c955-920e-402b-9d6e-3331dda2b872" providerId="ADAL" clId="{CE957A96-F2D7-4BCC-8C0D-6389FF79A6B1}" dt="2023-02-01T11:01:44.232" v="0" actId="14100"/>
        <pc:sldMkLst>
          <pc:docMk/>
          <pc:sldMk cId="946213792" sldId="2147469207"/>
        </pc:sldMkLst>
        <pc:graphicFrameChg chg="mod modGraphic">
          <ac:chgData name="Stephen Miles" userId="a711c955-920e-402b-9d6e-3331dda2b872" providerId="ADAL" clId="{CE957A96-F2D7-4BCC-8C0D-6389FF79A6B1}" dt="2023-02-01T11:01:44.232" v="0" actId="14100"/>
          <ac:graphicFrameMkLst>
            <pc:docMk/>
            <pc:sldMk cId="946213792" sldId="2147469207"/>
            <ac:graphicFrameMk id="17" creationId="{DF44C304-6CD0-3803-E5ED-1D8128F66769}"/>
          </ac:graphicFrameMkLst>
        </pc:graphicFrameChg>
      </pc:sldChg>
    </pc:docChg>
  </pc:docChgLst>
  <pc:docChgLst>
    <pc:chgData name="Stephen Miles" userId="a711c955-920e-402b-9d6e-3331dda2b872" providerId="ADAL" clId="{0986D7E1-7C9A-43BC-A02F-ED36C836A072}"/>
    <pc:docChg chg="undo custSel modSld">
      <pc:chgData name="Stephen Miles" userId="a711c955-920e-402b-9d6e-3331dda2b872" providerId="ADAL" clId="{0986D7E1-7C9A-43BC-A02F-ED36C836A072}" dt="2023-02-10T15:42:50.123" v="119"/>
      <pc:docMkLst>
        <pc:docMk/>
      </pc:docMkLst>
      <pc:sldChg chg="addSp delSp modSp mod">
        <pc:chgData name="Stephen Miles" userId="a711c955-920e-402b-9d6e-3331dda2b872" providerId="ADAL" clId="{0986D7E1-7C9A-43BC-A02F-ED36C836A072}" dt="2023-02-10T15:42:50.123" v="119"/>
        <pc:sldMkLst>
          <pc:docMk/>
          <pc:sldMk cId="946213792" sldId="2147469207"/>
        </pc:sldMkLst>
        <pc:spChg chg="mod">
          <ac:chgData name="Stephen Miles" userId="a711c955-920e-402b-9d6e-3331dda2b872" providerId="ADAL" clId="{0986D7E1-7C9A-43BC-A02F-ED36C836A072}" dt="2023-02-10T15:37:15.272" v="16" actId="26606"/>
          <ac:spMkLst>
            <pc:docMk/>
            <pc:sldMk cId="946213792" sldId="2147469207"/>
            <ac:spMk id="3" creationId="{D7C71A99-52C9-E82E-582E-25CDD0430DFD}"/>
          </ac:spMkLst>
        </pc:spChg>
        <pc:spChg chg="add del">
          <ac:chgData name="Stephen Miles" userId="a711c955-920e-402b-9d6e-3331dda2b872" providerId="ADAL" clId="{0986D7E1-7C9A-43BC-A02F-ED36C836A072}" dt="2023-02-10T15:37:15.272" v="16" actId="26606"/>
          <ac:spMkLst>
            <pc:docMk/>
            <pc:sldMk cId="946213792" sldId="2147469207"/>
            <ac:spMk id="23" creationId="{BCED4D40-4B67-4331-AC48-79B82B4A47D8}"/>
          </ac:spMkLst>
        </pc:spChg>
        <pc:spChg chg="add del">
          <ac:chgData name="Stephen Miles" userId="a711c955-920e-402b-9d6e-3331dda2b872" providerId="ADAL" clId="{0986D7E1-7C9A-43BC-A02F-ED36C836A072}" dt="2023-02-10T15:37:15.272" v="16" actId="26606"/>
          <ac:spMkLst>
            <pc:docMk/>
            <pc:sldMk cId="946213792" sldId="2147469207"/>
            <ac:spMk id="25" creationId="{670CEDEF-4F34-412E-84EE-329C1E936AF5}"/>
          </ac:spMkLst>
        </pc:spChg>
        <pc:graphicFrameChg chg="add del mod modGraphic">
          <ac:chgData name="Stephen Miles" userId="a711c955-920e-402b-9d6e-3331dda2b872" providerId="ADAL" clId="{0986D7E1-7C9A-43BC-A02F-ED36C836A072}" dt="2023-02-10T15:40:38.086" v="118" actId="478"/>
          <ac:graphicFrameMkLst>
            <pc:docMk/>
            <pc:sldMk cId="946213792" sldId="2147469207"/>
            <ac:graphicFrameMk id="2" creationId="{4562139F-4ABA-4B7F-2365-F910B44AB18A}"/>
          </ac:graphicFrameMkLst>
        </pc:graphicFrameChg>
        <pc:graphicFrameChg chg="add mod">
          <ac:chgData name="Stephen Miles" userId="a711c955-920e-402b-9d6e-3331dda2b872" providerId="ADAL" clId="{0986D7E1-7C9A-43BC-A02F-ED36C836A072}" dt="2023-02-10T15:42:50.123" v="119"/>
          <ac:graphicFrameMkLst>
            <pc:docMk/>
            <pc:sldMk cId="946213792" sldId="2147469207"/>
            <ac:graphicFrameMk id="4" creationId="{E733EBF5-2C81-5F8E-77D9-2CFB21174BCB}"/>
          </ac:graphicFrameMkLst>
        </pc:graphicFrameChg>
        <pc:graphicFrameChg chg="del mod modGraphic">
          <ac:chgData name="Stephen Miles" userId="a711c955-920e-402b-9d6e-3331dda2b872" providerId="ADAL" clId="{0986D7E1-7C9A-43BC-A02F-ED36C836A072}" dt="2023-02-10T15:37:04.016" v="13" actId="478"/>
          <ac:graphicFrameMkLst>
            <pc:docMk/>
            <pc:sldMk cId="946213792" sldId="2147469207"/>
            <ac:graphicFrameMk id="17" creationId="{DF44C304-6CD0-3803-E5ED-1D8128F66769}"/>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2E7DA-8945-4A7F-A87B-1FE922CF21F3}" type="doc">
      <dgm:prSet loTypeId="urn:microsoft.com/office/officeart/2005/8/layout/cycle6" loCatId="cycle" qsTypeId="urn:microsoft.com/office/officeart/2005/8/quickstyle/simple5" qsCatId="simple" csTypeId="urn:microsoft.com/office/officeart/2005/8/colors/colorful5" csCatId="colorful" phldr="1"/>
      <dgm:spPr/>
      <dgm:t>
        <a:bodyPr/>
        <a:lstStyle/>
        <a:p>
          <a:endParaRPr lang="en-GB"/>
        </a:p>
      </dgm:t>
    </dgm:pt>
    <dgm:pt modelId="{697CDD75-848F-49C9-8CF1-C83BEF1B1268}">
      <dgm:prSet/>
      <dgm:spPr/>
      <dgm:t>
        <a:bodyPr/>
        <a:lstStyle/>
        <a:p>
          <a:r>
            <a:rPr lang="en-GB" b="1"/>
            <a:t>Pay</a:t>
          </a:r>
          <a:endParaRPr lang="en-GB"/>
        </a:p>
      </dgm:t>
    </dgm:pt>
    <dgm:pt modelId="{B2ACF2E4-79D0-4876-BF0F-2981B8183524}" type="parTrans" cxnId="{D8411083-5ADC-450C-AC63-2D6BBAC8A1F5}">
      <dgm:prSet/>
      <dgm:spPr/>
      <dgm:t>
        <a:bodyPr/>
        <a:lstStyle/>
        <a:p>
          <a:endParaRPr lang="en-GB"/>
        </a:p>
      </dgm:t>
    </dgm:pt>
    <dgm:pt modelId="{0EBEE292-1860-4715-90E0-2D441DAF4AA5}" type="sibTrans" cxnId="{D8411083-5ADC-450C-AC63-2D6BBAC8A1F5}">
      <dgm:prSet/>
      <dgm:spPr/>
      <dgm:t>
        <a:bodyPr/>
        <a:lstStyle/>
        <a:p>
          <a:endParaRPr lang="en-GB"/>
        </a:p>
      </dgm:t>
    </dgm:pt>
    <dgm:pt modelId="{0859A64A-3358-4A53-A274-04F7226ABBB8}">
      <dgm:prSet/>
      <dgm:spPr/>
      <dgm:t>
        <a:bodyPr/>
        <a:lstStyle/>
        <a:p>
          <a:r>
            <a:rPr lang="en-GB" b="1"/>
            <a:t>Inflation</a:t>
          </a:r>
        </a:p>
      </dgm:t>
    </dgm:pt>
    <dgm:pt modelId="{11570215-A589-4DDF-9042-016A33F6CE98}" type="parTrans" cxnId="{8F778148-3F0E-40F8-AD94-1F19A47FE767}">
      <dgm:prSet/>
      <dgm:spPr/>
      <dgm:t>
        <a:bodyPr/>
        <a:lstStyle/>
        <a:p>
          <a:endParaRPr lang="en-GB"/>
        </a:p>
      </dgm:t>
    </dgm:pt>
    <dgm:pt modelId="{BFAA0970-A39A-4C18-B5ED-8128F71D8B30}" type="sibTrans" cxnId="{8F778148-3F0E-40F8-AD94-1F19A47FE767}">
      <dgm:prSet/>
      <dgm:spPr/>
      <dgm:t>
        <a:bodyPr/>
        <a:lstStyle/>
        <a:p>
          <a:endParaRPr lang="en-GB"/>
        </a:p>
      </dgm:t>
    </dgm:pt>
    <dgm:pt modelId="{28136A99-D926-41CD-9A9F-8E721D6A0676}">
      <dgm:prSet/>
      <dgm:spPr/>
      <dgm:t>
        <a:bodyPr/>
        <a:lstStyle/>
        <a:p>
          <a:r>
            <a:rPr lang="en-GB" b="1"/>
            <a:t>Energy</a:t>
          </a:r>
        </a:p>
      </dgm:t>
    </dgm:pt>
    <dgm:pt modelId="{7E636AEB-02A7-4E07-91E7-DF4DB425E51A}" type="parTrans" cxnId="{4162DECD-4E01-4522-95EF-8C2FF447A04E}">
      <dgm:prSet/>
      <dgm:spPr/>
      <dgm:t>
        <a:bodyPr/>
        <a:lstStyle/>
        <a:p>
          <a:endParaRPr lang="en-GB"/>
        </a:p>
      </dgm:t>
    </dgm:pt>
    <dgm:pt modelId="{55D5983C-5E87-45ED-9E38-67C04B5C127C}" type="sibTrans" cxnId="{4162DECD-4E01-4522-95EF-8C2FF447A04E}">
      <dgm:prSet/>
      <dgm:spPr/>
      <dgm:t>
        <a:bodyPr/>
        <a:lstStyle/>
        <a:p>
          <a:endParaRPr lang="en-GB"/>
        </a:p>
      </dgm:t>
    </dgm:pt>
    <dgm:pt modelId="{EBBCF441-6548-44B3-AA1E-F895C156C837}">
      <dgm:prSet/>
      <dgm:spPr/>
      <dgm:t>
        <a:bodyPr/>
        <a:lstStyle/>
        <a:p>
          <a:r>
            <a:rPr lang="en-GB" b="1"/>
            <a:t>Government Funding</a:t>
          </a:r>
        </a:p>
      </dgm:t>
    </dgm:pt>
    <dgm:pt modelId="{C98CAD83-7FF1-446E-901E-9A79099F7345}" type="parTrans" cxnId="{EAB902FD-76DE-494F-84D3-0B7FE12635D3}">
      <dgm:prSet/>
      <dgm:spPr/>
      <dgm:t>
        <a:bodyPr/>
        <a:lstStyle/>
        <a:p>
          <a:endParaRPr lang="en-GB"/>
        </a:p>
      </dgm:t>
    </dgm:pt>
    <dgm:pt modelId="{4C619A03-2E72-4D7D-A3C0-895D298C81BC}" type="sibTrans" cxnId="{EAB902FD-76DE-494F-84D3-0B7FE12635D3}">
      <dgm:prSet/>
      <dgm:spPr/>
      <dgm:t>
        <a:bodyPr/>
        <a:lstStyle/>
        <a:p>
          <a:endParaRPr lang="en-GB"/>
        </a:p>
      </dgm:t>
    </dgm:pt>
    <dgm:pt modelId="{1F88ED08-2A95-47D0-B71E-2D4DA6CA577E}">
      <dgm:prSet/>
      <dgm:spPr/>
      <dgm:t>
        <a:bodyPr/>
        <a:lstStyle/>
        <a:p>
          <a:r>
            <a:rPr lang="en-GB" b="1"/>
            <a:t>Covid</a:t>
          </a:r>
        </a:p>
      </dgm:t>
    </dgm:pt>
    <dgm:pt modelId="{43AA8E8A-FD9E-49E6-AC91-EC238A8CEF86}" type="parTrans" cxnId="{3D458840-6698-4FC9-81EB-B6A07B4140E7}">
      <dgm:prSet/>
      <dgm:spPr/>
      <dgm:t>
        <a:bodyPr/>
        <a:lstStyle/>
        <a:p>
          <a:endParaRPr lang="en-GB"/>
        </a:p>
      </dgm:t>
    </dgm:pt>
    <dgm:pt modelId="{4F38BC9C-6ABB-4BFE-BBB5-55DDE3A536E9}" type="sibTrans" cxnId="{3D458840-6698-4FC9-81EB-B6A07B4140E7}">
      <dgm:prSet/>
      <dgm:spPr/>
      <dgm:t>
        <a:bodyPr/>
        <a:lstStyle/>
        <a:p>
          <a:endParaRPr lang="en-GB"/>
        </a:p>
      </dgm:t>
    </dgm:pt>
    <dgm:pt modelId="{9AD744F0-F72B-4F0B-95E1-998CEA43AC23}">
      <dgm:prSet/>
      <dgm:spPr/>
      <dgm:t>
        <a:bodyPr/>
        <a:lstStyle/>
        <a:p>
          <a:r>
            <a:rPr lang="en-GB" b="1"/>
            <a:t>Workforce</a:t>
          </a:r>
        </a:p>
      </dgm:t>
    </dgm:pt>
    <dgm:pt modelId="{96F17699-6B15-462F-B166-63DC40DD83E4}" type="parTrans" cxnId="{E84D1C7A-ED08-4A71-8D77-46FB6ACFFC75}">
      <dgm:prSet/>
      <dgm:spPr/>
      <dgm:t>
        <a:bodyPr/>
        <a:lstStyle/>
        <a:p>
          <a:endParaRPr lang="en-GB"/>
        </a:p>
      </dgm:t>
    </dgm:pt>
    <dgm:pt modelId="{7B47C1AB-A332-4AA5-8844-3006E99C5059}" type="sibTrans" cxnId="{E84D1C7A-ED08-4A71-8D77-46FB6ACFFC75}">
      <dgm:prSet/>
      <dgm:spPr/>
      <dgm:t>
        <a:bodyPr/>
        <a:lstStyle/>
        <a:p>
          <a:endParaRPr lang="en-GB"/>
        </a:p>
      </dgm:t>
    </dgm:pt>
    <dgm:pt modelId="{E0798B0F-AF23-4DC8-A852-50268528A0D7}">
      <dgm:prSet/>
      <dgm:spPr/>
      <dgm:t>
        <a:bodyPr/>
        <a:lstStyle/>
        <a:p>
          <a:r>
            <a:rPr lang="en-GB" b="1"/>
            <a:t>Interest</a:t>
          </a:r>
          <a:r>
            <a:rPr lang="en-GB"/>
            <a:t> </a:t>
          </a:r>
          <a:r>
            <a:rPr lang="en-GB" b="1"/>
            <a:t>Rates</a:t>
          </a:r>
        </a:p>
      </dgm:t>
    </dgm:pt>
    <dgm:pt modelId="{8357267C-467B-4D98-8C67-AD3D9007F050}" type="parTrans" cxnId="{8B92BACA-1F43-46E6-80CD-94C515A78F21}">
      <dgm:prSet/>
      <dgm:spPr/>
      <dgm:t>
        <a:bodyPr/>
        <a:lstStyle/>
        <a:p>
          <a:endParaRPr lang="en-GB"/>
        </a:p>
      </dgm:t>
    </dgm:pt>
    <dgm:pt modelId="{5B074928-1D0E-46F7-80F7-46FA625439FD}" type="sibTrans" cxnId="{8B92BACA-1F43-46E6-80CD-94C515A78F21}">
      <dgm:prSet/>
      <dgm:spPr/>
      <dgm:t>
        <a:bodyPr/>
        <a:lstStyle/>
        <a:p>
          <a:endParaRPr lang="en-GB"/>
        </a:p>
      </dgm:t>
    </dgm:pt>
    <dgm:pt modelId="{E85AC6D7-EF47-4C30-BA3F-B675762BBDB9}">
      <dgm:prSet/>
      <dgm:spPr/>
      <dgm:t>
        <a:bodyPr/>
        <a:lstStyle/>
        <a:p>
          <a:r>
            <a:rPr lang="en-GB" b="1"/>
            <a:t>Competitive market failure</a:t>
          </a:r>
        </a:p>
      </dgm:t>
    </dgm:pt>
    <dgm:pt modelId="{02C3C834-2945-4684-99DB-6845F72B953C}" type="parTrans" cxnId="{E229D960-1F93-4EA4-A38A-AA0DD4A86973}">
      <dgm:prSet/>
      <dgm:spPr/>
      <dgm:t>
        <a:bodyPr/>
        <a:lstStyle/>
        <a:p>
          <a:endParaRPr lang="en-GB"/>
        </a:p>
      </dgm:t>
    </dgm:pt>
    <dgm:pt modelId="{D5C69209-4C7E-47A8-BCE3-F000585B2929}" type="sibTrans" cxnId="{E229D960-1F93-4EA4-A38A-AA0DD4A86973}">
      <dgm:prSet/>
      <dgm:spPr/>
      <dgm:t>
        <a:bodyPr/>
        <a:lstStyle/>
        <a:p>
          <a:endParaRPr lang="en-GB"/>
        </a:p>
      </dgm:t>
    </dgm:pt>
    <dgm:pt modelId="{22CBD233-6B62-4BF2-A250-81FADE8B2AEC}" type="pres">
      <dgm:prSet presAssocID="{FE92E7DA-8945-4A7F-A87B-1FE922CF21F3}" presName="cycle" presStyleCnt="0">
        <dgm:presLayoutVars>
          <dgm:dir/>
          <dgm:resizeHandles val="exact"/>
        </dgm:presLayoutVars>
      </dgm:prSet>
      <dgm:spPr/>
    </dgm:pt>
    <dgm:pt modelId="{884267E4-DD04-430E-B16D-F6DB5ABFA4F2}" type="pres">
      <dgm:prSet presAssocID="{697CDD75-848F-49C9-8CF1-C83BEF1B1268}" presName="node" presStyleLbl="node1" presStyleIdx="0" presStyleCnt="8">
        <dgm:presLayoutVars>
          <dgm:bulletEnabled val="1"/>
        </dgm:presLayoutVars>
      </dgm:prSet>
      <dgm:spPr/>
    </dgm:pt>
    <dgm:pt modelId="{F2E3E1EB-4AB8-4724-9AD7-618BB9706B54}" type="pres">
      <dgm:prSet presAssocID="{697CDD75-848F-49C9-8CF1-C83BEF1B1268}" presName="spNode" presStyleCnt="0"/>
      <dgm:spPr/>
    </dgm:pt>
    <dgm:pt modelId="{1B363868-6865-46BA-A277-2FA3705C89AC}" type="pres">
      <dgm:prSet presAssocID="{0EBEE292-1860-4715-90E0-2D441DAF4AA5}" presName="sibTrans" presStyleLbl="sibTrans1D1" presStyleIdx="0" presStyleCnt="8"/>
      <dgm:spPr/>
    </dgm:pt>
    <dgm:pt modelId="{595A58C6-A9C6-4981-8934-4596D81484E1}" type="pres">
      <dgm:prSet presAssocID="{0859A64A-3358-4A53-A274-04F7226ABBB8}" presName="node" presStyleLbl="node1" presStyleIdx="1" presStyleCnt="8">
        <dgm:presLayoutVars>
          <dgm:bulletEnabled val="1"/>
        </dgm:presLayoutVars>
      </dgm:prSet>
      <dgm:spPr/>
    </dgm:pt>
    <dgm:pt modelId="{791B6DEE-637A-424F-9E88-E22AEFD5F226}" type="pres">
      <dgm:prSet presAssocID="{0859A64A-3358-4A53-A274-04F7226ABBB8}" presName="spNode" presStyleCnt="0"/>
      <dgm:spPr/>
    </dgm:pt>
    <dgm:pt modelId="{DBF443F6-6483-4BB4-9D46-47B0BC4BB220}" type="pres">
      <dgm:prSet presAssocID="{BFAA0970-A39A-4C18-B5ED-8128F71D8B30}" presName="sibTrans" presStyleLbl="sibTrans1D1" presStyleIdx="1" presStyleCnt="8"/>
      <dgm:spPr/>
    </dgm:pt>
    <dgm:pt modelId="{CA9FB10E-96C7-4E38-AC9C-970C414B12C4}" type="pres">
      <dgm:prSet presAssocID="{28136A99-D926-41CD-9A9F-8E721D6A0676}" presName="node" presStyleLbl="node1" presStyleIdx="2" presStyleCnt="8">
        <dgm:presLayoutVars>
          <dgm:bulletEnabled val="1"/>
        </dgm:presLayoutVars>
      </dgm:prSet>
      <dgm:spPr/>
    </dgm:pt>
    <dgm:pt modelId="{D8C5E996-739E-4F7C-81FD-B90C007C4DAF}" type="pres">
      <dgm:prSet presAssocID="{28136A99-D926-41CD-9A9F-8E721D6A0676}" presName="spNode" presStyleCnt="0"/>
      <dgm:spPr/>
    </dgm:pt>
    <dgm:pt modelId="{5123494A-9292-479C-8440-5DB01A72529C}" type="pres">
      <dgm:prSet presAssocID="{55D5983C-5E87-45ED-9E38-67C04B5C127C}" presName="sibTrans" presStyleLbl="sibTrans1D1" presStyleIdx="2" presStyleCnt="8"/>
      <dgm:spPr/>
    </dgm:pt>
    <dgm:pt modelId="{E3C95CE2-73AE-41CE-BA34-52795A0EF910}" type="pres">
      <dgm:prSet presAssocID="{EBBCF441-6548-44B3-AA1E-F895C156C837}" presName="node" presStyleLbl="node1" presStyleIdx="3" presStyleCnt="8">
        <dgm:presLayoutVars>
          <dgm:bulletEnabled val="1"/>
        </dgm:presLayoutVars>
      </dgm:prSet>
      <dgm:spPr/>
    </dgm:pt>
    <dgm:pt modelId="{BF67E844-E44E-40C4-A372-B51E640F0EBD}" type="pres">
      <dgm:prSet presAssocID="{EBBCF441-6548-44B3-AA1E-F895C156C837}" presName="spNode" presStyleCnt="0"/>
      <dgm:spPr/>
    </dgm:pt>
    <dgm:pt modelId="{D186D9EC-DCF0-4A78-8931-DE0ABECF9631}" type="pres">
      <dgm:prSet presAssocID="{4C619A03-2E72-4D7D-A3C0-895D298C81BC}" presName="sibTrans" presStyleLbl="sibTrans1D1" presStyleIdx="3" presStyleCnt="8"/>
      <dgm:spPr/>
    </dgm:pt>
    <dgm:pt modelId="{16A0F9AF-5C51-46B8-8B9F-CA2AEE8823B7}" type="pres">
      <dgm:prSet presAssocID="{1F88ED08-2A95-47D0-B71E-2D4DA6CA577E}" presName="node" presStyleLbl="node1" presStyleIdx="4" presStyleCnt="8">
        <dgm:presLayoutVars>
          <dgm:bulletEnabled val="1"/>
        </dgm:presLayoutVars>
      </dgm:prSet>
      <dgm:spPr/>
    </dgm:pt>
    <dgm:pt modelId="{DADFAFEC-E9D7-4CBA-8FBE-AD0F762BE301}" type="pres">
      <dgm:prSet presAssocID="{1F88ED08-2A95-47D0-B71E-2D4DA6CA577E}" presName="spNode" presStyleCnt="0"/>
      <dgm:spPr/>
    </dgm:pt>
    <dgm:pt modelId="{7C61B54A-D114-4E74-AD06-BEB919A72F4D}" type="pres">
      <dgm:prSet presAssocID="{4F38BC9C-6ABB-4BFE-BBB5-55DDE3A536E9}" presName="sibTrans" presStyleLbl="sibTrans1D1" presStyleIdx="4" presStyleCnt="8"/>
      <dgm:spPr/>
    </dgm:pt>
    <dgm:pt modelId="{1530BF52-8CCE-4FAD-88E1-4327B401A3BB}" type="pres">
      <dgm:prSet presAssocID="{9AD744F0-F72B-4F0B-95E1-998CEA43AC23}" presName="node" presStyleLbl="node1" presStyleIdx="5" presStyleCnt="8">
        <dgm:presLayoutVars>
          <dgm:bulletEnabled val="1"/>
        </dgm:presLayoutVars>
      </dgm:prSet>
      <dgm:spPr/>
    </dgm:pt>
    <dgm:pt modelId="{2A73AE2F-BCCF-448A-9BC9-8598B3264ECE}" type="pres">
      <dgm:prSet presAssocID="{9AD744F0-F72B-4F0B-95E1-998CEA43AC23}" presName="spNode" presStyleCnt="0"/>
      <dgm:spPr/>
    </dgm:pt>
    <dgm:pt modelId="{97809473-D576-44CC-A973-CD976E06E9DD}" type="pres">
      <dgm:prSet presAssocID="{7B47C1AB-A332-4AA5-8844-3006E99C5059}" presName="sibTrans" presStyleLbl="sibTrans1D1" presStyleIdx="5" presStyleCnt="8"/>
      <dgm:spPr/>
    </dgm:pt>
    <dgm:pt modelId="{869F7396-D5B0-4D31-A4D9-D85C39DBF668}" type="pres">
      <dgm:prSet presAssocID="{E0798B0F-AF23-4DC8-A852-50268528A0D7}" presName="node" presStyleLbl="node1" presStyleIdx="6" presStyleCnt="8">
        <dgm:presLayoutVars>
          <dgm:bulletEnabled val="1"/>
        </dgm:presLayoutVars>
      </dgm:prSet>
      <dgm:spPr/>
    </dgm:pt>
    <dgm:pt modelId="{89556473-242A-4591-817B-40F3342E86A2}" type="pres">
      <dgm:prSet presAssocID="{E0798B0F-AF23-4DC8-A852-50268528A0D7}" presName="spNode" presStyleCnt="0"/>
      <dgm:spPr/>
    </dgm:pt>
    <dgm:pt modelId="{64AF8AE5-2163-4C0B-B981-CBE423D6DB6C}" type="pres">
      <dgm:prSet presAssocID="{5B074928-1D0E-46F7-80F7-46FA625439FD}" presName="sibTrans" presStyleLbl="sibTrans1D1" presStyleIdx="6" presStyleCnt="8"/>
      <dgm:spPr/>
    </dgm:pt>
    <dgm:pt modelId="{A888B283-4CE9-47E2-85CA-35E578BEC2D5}" type="pres">
      <dgm:prSet presAssocID="{E85AC6D7-EF47-4C30-BA3F-B675762BBDB9}" presName="node" presStyleLbl="node1" presStyleIdx="7" presStyleCnt="8">
        <dgm:presLayoutVars>
          <dgm:bulletEnabled val="1"/>
        </dgm:presLayoutVars>
      </dgm:prSet>
      <dgm:spPr/>
    </dgm:pt>
    <dgm:pt modelId="{E4C21D6D-C4B0-43B9-AE2C-E1B70765C8D5}" type="pres">
      <dgm:prSet presAssocID="{E85AC6D7-EF47-4C30-BA3F-B675762BBDB9}" presName="spNode" presStyleCnt="0"/>
      <dgm:spPr/>
    </dgm:pt>
    <dgm:pt modelId="{9CF8DBC5-52B1-4673-B129-D64512BB8305}" type="pres">
      <dgm:prSet presAssocID="{D5C69209-4C7E-47A8-BCE3-F000585B2929}" presName="sibTrans" presStyleLbl="sibTrans1D1" presStyleIdx="7" presStyleCnt="8"/>
      <dgm:spPr/>
    </dgm:pt>
  </dgm:ptLst>
  <dgm:cxnLst>
    <dgm:cxn modelId="{80A9DE0A-F24F-4D34-A0AC-63289504FDE5}" type="presOf" srcId="{FE92E7DA-8945-4A7F-A87B-1FE922CF21F3}" destId="{22CBD233-6B62-4BF2-A250-81FADE8B2AEC}" srcOrd="0" destOrd="0" presId="urn:microsoft.com/office/officeart/2005/8/layout/cycle6"/>
    <dgm:cxn modelId="{C93E881F-0B98-4B30-9F48-BE95DE4ED74F}" type="presOf" srcId="{0EBEE292-1860-4715-90E0-2D441DAF4AA5}" destId="{1B363868-6865-46BA-A277-2FA3705C89AC}" srcOrd="0" destOrd="0" presId="urn:microsoft.com/office/officeart/2005/8/layout/cycle6"/>
    <dgm:cxn modelId="{3D458840-6698-4FC9-81EB-B6A07B4140E7}" srcId="{FE92E7DA-8945-4A7F-A87B-1FE922CF21F3}" destId="{1F88ED08-2A95-47D0-B71E-2D4DA6CA577E}" srcOrd="4" destOrd="0" parTransId="{43AA8E8A-FD9E-49E6-AC91-EC238A8CEF86}" sibTransId="{4F38BC9C-6ABB-4BFE-BBB5-55DDE3A536E9}"/>
    <dgm:cxn modelId="{E229D960-1F93-4EA4-A38A-AA0DD4A86973}" srcId="{FE92E7DA-8945-4A7F-A87B-1FE922CF21F3}" destId="{E85AC6D7-EF47-4C30-BA3F-B675762BBDB9}" srcOrd="7" destOrd="0" parTransId="{02C3C834-2945-4684-99DB-6845F72B953C}" sibTransId="{D5C69209-4C7E-47A8-BCE3-F000585B2929}"/>
    <dgm:cxn modelId="{FA6E2347-B3D7-47C6-9D1F-47E3DF3F3F18}" type="presOf" srcId="{BFAA0970-A39A-4C18-B5ED-8128F71D8B30}" destId="{DBF443F6-6483-4BB4-9D46-47B0BC4BB220}" srcOrd="0" destOrd="0" presId="urn:microsoft.com/office/officeart/2005/8/layout/cycle6"/>
    <dgm:cxn modelId="{8F778148-3F0E-40F8-AD94-1F19A47FE767}" srcId="{FE92E7DA-8945-4A7F-A87B-1FE922CF21F3}" destId="{0859A64A-3358-4A53-A274-04F7226ABBB8}" srcOrd="1" destOrd="0" parTransId="{11570215-A589-4DDF-9042-016A33F6CE98}" sibTransId="{BFAA0970-A39A-4C18-B5ED-8128F71D8B30}"/>
    <dgm:cxn modelId="{1A7F5A6A-E11F-4324-89C4-03CAE77675DF}" type="presOf" srcId="{4F38BC9C-6ABB-4BFE-BBB5-55DDE3A536E9}" destId="{7C61B54A-D114-4E74-AD06-BEB919A72F4D}" srcOrd="0" destOrd="0" presId="urn:microsoft.com/office/officeart/2005/8/layout/cycle6"/>
    <dgm:cxn modelId="{BA32976E-4673-4C5F-BC11-0CE712CC0772}" type="presOf" srcId="{55D5983C-5E87-45ED-9E38-67C04B5C127C}" destId="{5123494A-9292-479C-8440-5DB01A72529C}" srcOrd="0" destOrd="0" presId="urn:microsoft.com/office/officeart/2005/8/layout/cycle6"/>
    <dgm:cxn modelId="{63A0F856-E1E3-4646-BFDB-2EF34561D04C}" type="presOf" srcId="{4C619A03-2E72-4D7D-A3C0-895D298C81BC}" destId="{D186D9EC-DCF0-4A78-8931-DE0ABECF9631}" srcOrd="0" destOrd="0" presId="urn:microsoft.com/office/officeart/2005/8/layout/cycle6"/>
    <dgm:cxn modelId="{E84D1C7A-ED08-4A71-8D77-46FB6ACFFC75}" srcId="{FE92E7DA-8945-4A7F-A87B-1FE922CF21F3}" destId="{9AD744F0-F72B-4F0B-95E1-998CEA43AC23}" srcOrd="5" destOrd="0" parTransId="{96F17699-6B15-462F-B166-63DC40DD83E4}" sibTransId="{7B47C1AB-A332-4AA5-8844-3006E99C5059}"/>
    <dgm:cxn modelId="{D8411083-5ADC-450C-AC63-2D6BBAC8A1F5}" srcId="{FE92E7DA-8945-4A7F-A87B-1FE922CF21F3}" destId="{697CDD75-848F-49C9-8CF1-C83BEF1B1268}" srcOrd="0" destOrd="0" parTransId="{B2ACF2E4-79D0-4876-BF0F-2981B8183524}" sibTransId="{0EBEE292-1860-4715-90E0-2D441DAF4AA5}"/>
    <dgm:cxn modelId="{5550FB89-3AFF-4776-A500-C95896DE3974}" type="presOf" srcId="{28136A99-D926-41CD-9A9F-8E721D6A0676}" destId="{CA9FB10E-96C7-4E38-AC9C-970C414B12C4}" srcOrd="0" destOrd="0" presId="urn:microsoft.com/office/officeart/2005/8/layout/cycle6"/>
    <dgm:cxn modelId="{DC0DC794-28C2-40E2-8D02-8CACC2FE9D13}" type="presOf" srcId="{E85AC6D7-EF47-4C30-BA3F-B675762BBDB9}" destId="{A888B283-4CE9-47E2-85CA-35E578BEC2D5}" srcOrd="0" destOrd="0" presId="urn:microsoft.com/office/officeart/2005/8/layout/cycle6"/>
    <dgm:cxn modelId="{91C8E0A1-849D-4589-9129-F31E66130F65}" type="presOf" srcId="{D5C69209-4C7E-47A8-BCE3-F000585B2929}" destId="{9CF8DBC5-52B1-4673-B129-D64512BB8305}" srcOrd="0" destOrd="0" presId="urn:microsoft.com/office/officeart/2005/8/layout/cycle6"/>
    <dgm:cxn modelId="{313348A3-C33A-4460-A068-F9165B578EA6}" type="presOf" srcId="{697CDD75-848F-49C9-8CF1-C83BEF1B1268}" destId="{884267E4-DD04-430E-B16D-F6DB5ABFA4F2}" srcOrd="0" destOrd="0" presId="urn:microsoft.com/office/officeart/2005/8/layout/cycle6"/>
    <dgm:cxn modelId="{1439A6B2-6E69-4C32-96CE-D551A498B054}" type="presOf" srcId="{1F88ED08-2A95-47D0-B71E-2D4DA6CA577E}" destId="{16A0F9AF-5C51-46B8-8B9F-CA2AEE8823B7}" srcOrd="0" destOrd="0" presId="urn:microsoft.com/office/officeart/2005/8/layout/cycle6"/>
    <dgm:cxn modelId="{8B3B88BC-93CC-464B-8345-1AAD57DE7A15}" type="presOf" srcId="{9AD744F0-F72B-4F0B-95E1-998CEA43AC23}" destId="{1530BF52-8CCE-4FAD-88E1-4327B401A3BB}" srcOrd="0" destOrd="0" presId="urn:microsoft.com/office/officeart/2005/8/layout/cycle6"/>
    <dgm:cxn modelId="{8B92BACA-1F43-46E6-80CD-94C515A78F21}" srcId="{FE92E7DA-8945-4A7F-A87B-1FE922CF21F3}" destId="{E0798B0F-AF23-4DC8-A852-50268528A0D7}" srcOrd="6" destOrd="0" parTransId="{8357267C-467B-4D98-8C67-AD3D9007F050}" sibTransId="{5B074928-1D0E-46F7-80F7-46FA625439FD}"/>
    <dgm:cxn modelId="{4162DECD-4E01-4522-95EF-8C2FF447A04E}" srcId="{FE92E7DA-8945-4A7F-A87B-1FE922CF21F3}" destId="{28136A99-D926-41CD-9A9F-8E721D6A0676}" srcOrd="2" destOrd="0" parTransId="{7E636AEB-02A7-4E07-91E7-DF4DB425E51A}" sibTransId="{55D5983C-5E87-45ED-9E38-67C04B5C127C}"/>
    <dgm:cxn modelId="{6FED76DC-C6BE-44CD-BED3-9C87C7209635}" type="presOf" srcId="{7B47C1AB-A332-4AA5-8844-3006E99C5059}" destId="{97809473-D576-44CC-A973-CD976E06E9DD}" srcOrd="0" destOrd="0" presId="urn:microsoft.com/office/officeart/2005/8/layout/cycle6"/>
    <dgm:cxn modelId="{D1F079E0-05A7-43CE-A818-DAF3DBCE1314}" type="presOf" srcId="{5B074928-1D0E-46F7-80F7-46FA625439FD}" destId="{64AF8AE5-2163-4C0B-B981-CBE423D6DB6C}" srcOrd="0" destOrd="0" presId="urn:microsoft.com/office/officeart/2005/8/layout/cycle6"/>
    <dgm:cxn modelId="{EC02ADEA-DCC0-496A-AA12-E1827DC00827}" type="presOf" srcId="{E0798B0F-AF23-4DC8-A852-50268528A0D7}" destId="{869F7396-D5B0-4D31-A4D9-D85C39DBF668}" srcOrd="0" destOrd="0" presId="urn:microsoft.com/office/officeart/2005/8/layout/cycle6"/>
    <dgm:cxn modelId="{C7E386FA-3837-4BDD-9553-7A44C81B2F0B}" type="presOf" srcId="{0859A64A-3358-4A53-A274-04F7226ABBB8}" destId="{595A58C6-A9C6-4981-8934-4596D81484E1}" srcOrd="0" destOrd="0" presId="urn:microsoft.com/office/officeart/2005/8/layout/cycle6"/>
    <dgm:cxn modelId="{EAB902FD-76DE-494F-84D3-0B7FE12635D3}" srcId="{FE92E7DA-8945-4A7F-A87B-1FE922CF21F3}" destId="{EBBCF441-6548-44B3-AA1E-F895C156C837}" srcOrd="3" destOrd="0" parTransId="{C98CAD83-7FF1-446E-901E-9A79099F7345}" sibTransId="{4C619A03-2E72-4D7D-A3C0-895D298C81BC}"/>
    <dgm:cxn modelId="{05515CFF-D61D-40A7-9CDE-EFC16DFDE267}" type="presOf" srcId="{EBBCF441-6548-44B3-AA1E-F895C156C837}" destId="{E3C95CE2-73AE-41CE-BA34-52795A0EF910}" srcOrd="0" destOrd="0" presId="urn:microsoft.com/office/officeart/2005/8/layout/cycle6"/>
    <dgm:cxn modelId="{4EE741D5-EA11-40A1-A643-EBF4A52FC316}" type="presParOf" srcId="{22CBD233-6B62-4BF2-A250-81FADE8B2AEC}" destId="{884267E4-DD04-430E-B16D-F6DB5ABFA4F2}" srcOrd="0" destOrd="0" presId="urn:microsoft.com/office/officeart/2005/8/layout/cycle6"/>
    <dgm:cxn modelId="{FAD05CB5-C790-4D58-9F7B-C3FC20146936}" type="presParOf" srcId="{22CBD233-6B62-4BF2-A250-81FADE8B2AEC}" destId="{F2E3E1EB-4AB8-4724-9AD7-618BB9706B54}" srcOrd="1" destOrd="0" presId="urn:microsoft.com/office/officeart/2005/8/layout/cycle6"/>
    <dgm:cxn modelId="{77ACEDED-F64E-446F-A785-82A25B5FA9F0}" type="presParOf" srcId="{22CBD233-6B62-4BF2-A250-81FADE8B2AEC}" destId="{1B363868-6865-46BA-A277-2FA3705C89AC}" srcOrd="2" destOrd="0" presId="urn:microsoft.com/office/officeart/2005/8/layout/cycle6"/>
    <dgm:cxn modelId="{B5C73E1B-2B19-4AB1-ACE1-19746E4FDFBD}" type="presParOf" srcId="{22CBD233-6B62-4BF2-A250-81FADE8B2AEC}" destId="{595A58C6-A9C6-4981-8934-4596D81484E1}" srcOrd="3" destOrd="0" presId="urn:microsoft.com/office/officeart/2005/8/layout/cycle6"/>
    <dgm:cxn modelId="{C171FCF2-AC8C-49B5-AA89-40C6B9326DF3}" type="presParOf" srcId="{22CBD233-6B62-4BF2-A250-81FADE8B2AEC}" destId="{791B6DEE-637A-424F-9E88-E22AEFD5F226}" srcOrd="4" destOrd="0" presId="urn:microsoft.com/office/officeart/2005/8/layout/cycle6"/>
    <dgm:cxn modelId="{AA389BAC-6495-41C3-8BD5-46DDFCBC7433}" type="presParOf" srcId="{22CBD233-6B62-4BF2-A250-81FADE8B2AEC}" destId="{DBF443F6-6483-4BB4-9D46-47B0BC4BB220}" srcOrd="5" destOrd="0" presId="urn:microsoft.com/office/officeart/2005/8/layout/cycle6"/>
    <dgm:cxn modelId="{DDB2F606-EB80-465E-9F10-01FCD27ED1F0}" type="presParOf" srcId="{22CBD233-6B62-4BF2-A250-81FADE8B2AEC}" destId="{CA9FB10E-96C7-4E38-AC9C-970C414B12C4}" srcOrd="6" destOrd="0" presId="urn:microsoft.com/office/officeart/2005/8/layout/cycle6"/>
    <dgm:cxn modelId="{C2FB6D12-80C7-4CEE-BB51-1BD6DED3918E}" type="presParOf" srcId="{22CBD233-6B62-4BF2-A250-81FADE8B2AEC}" destId="{D8C5E996-739E-4F7C-81FD-B90C007C4DAF}" srcOrd="7" destOrd="0" presId="urn:microsoft.com/office/officeart/2005/8/layout/cycle6"/>
    <dgm:cxn modelId="{FBD2531E-F46B-46BC-9EED-993B03A4C10D}" type="presParOf" srcId="{22CBD233-6B62-4BF2-A250-81FADE8B2AEC}" destId="{5123494A-9292-479C-8440-5DB01A72529C}" srcOrd="8" destOrd="0" presId="urn:microsoft.com/office/officeart/2005/8/layout/cycle6"/>
    <dgm:cxn modelId="{B478F415-EC53-4950-9BCD-D5B571BD9601}" type="presParOf" srcId="{22CBD233-6B62-4BF2-A250-81FADE8B2AEC}" destId="{E3C95CE2-73AE-41CE-BA34-52795A0EF910}" srcOrd="9" destOrd="0" presId="urn:microsoft.com/office/officeart/2005/8/layout/cycle6"/>
    <dgm:cxn modelId="{6C1DEB39-DB35-406A-AC1F-15B419EC134A}" type="presParOf" srcId="{22CBD233-6B62-4BF2-A250-81FADE8B2AEC}" destId="{BF67E844-E44E-40C4-A372-B51E640F0EBD}" srcOrd="10" destOrd="0" presId="urn:microsoft.com/office/officeart/2005/8/layout/cycle6"/>
    <dgm:cxn modelId="{B6E0F8A1-E4B4-4F43-99C8-D55636CFCDD1}" type="presParOf" srcId="{22CBD233-6B62-4BF2-A250-81FADE8B2AEC}" destId="{D186D9EC-DCF0-4A78-8931-DE0ABECF9631}" srcOrd="11" destOrd="0" presId="urn:microsoft.com/office/officeart/2005/8/layout/cycle6"/>
    <dgm:cxn modelId="{83508CF4-2A3E-44E0-8CBD-DF2DAD40849C}" type="presParOf" srcId="{22CBD233-6B62-4BF2-A250-81FADE8B2AEC}" destId="{16A0F9AF-5C51-46B8-8B9F-CA2AEE8823B7}" srcOrd="12" destOrd="0" presId="urn:microsoft.com/office/officeart/2005/8/layout/cycle6"/>
    <dgm:cxn modelId="{A6F2D728-0F92-4BEE-BC2B-652CBABC3D02}" type="presParOf" srcId="{22CBD233-6B62-4BF2-A250-81FADE8B2AEC}" destId="{DADFAFEC-E9D7-4CBA-8FBE-AD0F762BE301}" srcOrd="13" destOrd="0" presId="urn:microsoft.com/office/officeart/2005/8/layout/cycle6"/>
    <dgm:cxn modelId="{EB60E51D-0047-4796-AEDC-F39D0553C190}" type="presParOf" srcId="{22CBD233-6B62-4BF2-A250-81FADE8B2AEC}" destId="{7C61B54A-D114-4E74-AD06-BEB919A72F4D}" srcOrd="14" destOrd="0" presId="urn:microsoft.com/office/officeart/2005/8/layout/cycle6"/>
    <dgm:cxn modelId="{4317341D-B943-47D7-914C-B325E936FF29}" type="presParOf" srcId="{22CBD233-6B62-4BF2-A250-81FADE8B2AEC}" destId="{1530BF52-8CCE-4FAD-88E1-4327B401A3BB}" srcOrd="15" destOrd="0" presId="urn:microsoft.com/office/officeart/2005/8/layout/cycle6"/>
    <dgm:cxn modelId="{C4457CB6-AE81-458E-B3E1-B34538245B7F}" type="presParOf" srcId="{22CBD233-6B62-4BF2-A250-81FADE8B2AEC}" destId="{2A73AE2F-BCCF-448A-9BC9-8598B3264ECE}" srcOrd="16" destOrd="0" presId="urn:microsoft.com/office/officeart/2005/8/layout/cycle6"/>
    <dgm:cxn modelId="{24BCDA50-2D9B-4BB3-B8E7-CD531BE05A3F}" type="presParOf" srcId="{22CBD233-6B62-4BF2-A250-81FADE8B2AEC}" destId="{97809473-D576-44CC-A973-CD976E06E9DD}" srcOrd="17" destOrd="0" presId="urn:microsoft.com/office/officeart/2005/8/layout/cycle6"/>
    <dgm:cxn modelId="{1A466430-5AB4-4B4D-8B31-94468EEAFE78}" type="presParOf" srcId="{22CBD233-6B62-4BF2-A250-81FADE8B2AEC}" destId="{869F7396-D5B0-4D31-A4D9-D85C39DBF668}" srcOrd="18" destOrd="0" presId="urn:microsoft.com/office/officeart/2005/8/layout/cycle6"/>
    <dgm:cxn modelId="{AB0C0646-90B6-4DE4-96A8-9B8012E570C6}" type="presParOf" srcId="{22CBD233-6B62-4BF2-A250-81FADE8B2AEC}" destId="{89556473-242A-4591-817B-40F3342E86A2}" srcOrd="19" destOrd="0" presId="urn:microsoft.com/office/officeart/2005/8/layout/cycle6"/>
    <dgm:cxn modelId="{D157ED87-F5DE-409B-81FA-D119F0EAEEDF}" type="presParOf" srcId="{22CBD233-6B62-4BF2-A250-81FADE8B2AEC}" destId="{64AF8AE5-2163-4C0B-B981-CBE423D6DB6C}" srcOrd="20" destOrd="0" presId="urn:microsoft.com/office/officeart/2005/8/layout/cycle6"/>
    <dgm:cxn modelId="{613BFBD0-0034-4360-B8C7-C809EBC37639}" type="presParOf" srcId="{22CBD233-6B62-4BF2-A250-81FADE8B2AEC}" destId="{A888B283-4CE9-47E2-85CA-35E578BEC2D5}" srcOrd="21" destOrd="0" presId="urn:microsoft.com/office/officeart/2005/8/layout/cycle6"/>
    <dgm:cxn modelId="{2EAC1015-39CC-4C81-8E66-CEF7AB1D2F8A}" type="presParOf" srcId="{22CBD233-6B62-4BF2-A250-81FADE8B2AEC}" destId="{E4C21D6D-C4B0-43B9-AE2C-E1B70765C8D5}" srcOrd="22" destOrd="0" presId="urn:microsoft.com/office/officeart/2005/8/layout/cycle6"/>
    <dgm:cxn modelId="{432A7754-F2AE-438C-A197-06A8792E6464}" type="presParOf" srcId="{22CBD233-6B62-4BF2-A250-81FADE8B2AEC}" destId="{9CF8DBC5-52B1-4673-B129-D64512BB8305}" srcOrd="23"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267E4-DD04-430E-B16D-F6DB5ABFA4F2}">
      <dsp:nvSpPr>
        <dsp:cNvPr id="0" name=""/>
        <dsp:cNvSpPr/>
      </dsp:nvSpPr>
      <dsp:spPr>
        <a:xfrm>
          <a:off x="4345540" y="2048"/>
          <a:ext cx="1280534" cy="83234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Pay</a:t>
          </a:r>
          <a:endParaRPr lang="en-GB" sz="1500" kern="1200"/>
        </a:p>
      </dsp:txBody>
      <dsp:txXfrm>
        <a:off x="4386172" y="42680"/>
        <a:ext cx="1199270" cy="751083"/>
      </dsp:txXfrm>
    </dsp:sp>
    <dsp:sp modelId="{1B363868-6865-46BA-A277-2FA3705C89AC}">
      <dsp:nvSpPr>
        <dsp:cNvPr id="0" name=""/>
        <dsp:cNvSpPr/>
      </dsp:nvSpPr>
      <dsp:spPr>
        <a:xfrm>
          <a:off x="2097098" y="418222"/>
          <a:ext cx="5777419" cy="5777419"/>
        </a:xfrm>
        <a:custGeom>
          <a:avLst/>
          <a:gdLst/>
          <a:ahLst/>
          <a:cxnLst/>
          <a:rect l="0" t="0" r="0" b="0"/>
          <a:pathLst>
            <a:path>
              <a:moveTo>
                <a:pt x="3538201" y="73962"/>
              </a:moveTo>
              <a:arcTo wR="2888709" hR="2888709" stAng="16979601" swAng="1108750"/>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95A58C6-A9C6-4981-8934-4596D81484E1}">
      <dsp:nvSpPr>
        <dsp:cNvPr id="0" name=""/>
        <dsp:cNvSpPr/>
      </dsp:nvSpPr>
      <dsp:spPr>
        <a:xfrm>
          <a:off x="6388167" y="848131"/>
          <a:ext cx="1280534" cy="832347"/>
        </a:xfrm>
        <a:prstGeom prst="round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Inflation</a:t>
          </a:r>
        </a:p>
      </dsp:txBody>
      <dsp:txXfrm>
        <a:off x="6428799" y="888763"/>
        <a:ext cx="1199270" cy="751083"/>
      </dsp:txXfrm>
    </dsp:sp>
    <dsp:sp modelId="{DBF443F6-6483-4BB4-9D46-47B0BC4BB220}">
      <dsp:nvSpPr>
        <dsp:cNvPr id="0" name=""/>
        <dsp:cNvSpPr/>
      </dsp:nvSpPr>
      <dsp:spPr>
        <a:xfrm>
          <a:off x="2097098" y="418222"/>
          <a:ext cx="5777419" cy="5777419"/>
        </a:xfrm>
        <a:custGeom>
          <a:avLst/>
          <a:gdLst/>
          <a:ahLst/>
          <a:cxnLst/>
          <a:rect l="0" t="0" r="0" b="0"/>
          <a:pathLst>
            <a:path>
              <a:moveTo>
                <a:pt x="5283318" y="1273007"/>
              </a:moveTo>
              <a:arcTo wR="2888709" hR="2888709" stAng="19559488" swAng="1528053"/>
            </a:path>
          </a:pathLst>
        </a:custGeom>
        <a:noFill/>
        <a:ln w="6350" cap="flat" cmpd="sng" algn="ctr">
          <a:solidFill>
            <a:schemeClr val="accent5">
              <a:hueOff val="-965506"/>
              <a:satOff val="-2488"/>
              <a:lumOff val="-1681"/>
              <a:alphaOff val="0"/>
            </a:schemeClr>
          </a:solidFill>
          <a:prstDash val="solid"/>
          <a:miter lim="800000"/>
        </a:ln>
        <a:effectLst/>
      </dsp:spPr>
      <dsp:style>
        <a:lnRef idx="1">
          <a:scrgbClr r="0" g="0" b="0"/>
        </a:lnRef>
        <a:fillRef idx="0">
          <a:scrgbClr r="0" g="0" b="0"/>
        </a:fillRef>
        <a:effectRef idx="0">
          <a:scrgbClr r="0" g="0" b="0"/>
        </a:effectRef>
        <a:fontRef idx="minor"/>
      </dsp:style>
    </dsp:sp>
    <dsp:sp modelId="{CA9FB10E-96C7-4E38-AC9C-970C414B12C4}">
      <dsp:nvSpPr>
        <dsp:cNvPr id="0" name=""/>
        <dsp:cNvSpPr/>
      </dsp:nvSpPr>
      <dsp:spPr>
        <a:xfrm>
          <a:off x="7234250" y="2890758"/>
          <a:ext cx="1280534" cy="832347"/>
        </a:xfrm>
        <a:prstGeom prst="round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Energy</a:t>
          </a:r>
        </a:p>
      </dsp:txBody>
      <dsp:txXfrm>
        <a:off x="7274882" y="2931390"/>
        <a:ext cx="1199270" cy="751083"/>
      </dsp:txXfrm>
    </dsp:sp>
    <dsp:sp modelId="{5123494A-9292-479C-8440-5DB01A72529C}">
      <dsp:nvSpPr>
        <dsp:cNvPr id="0" name=""/>
        <dsp:cNvSpPr/>
      </dsp:nvSpPr>
      <dsp:spPr>
        <a:xfrm>
          <a:off x="2097098" y="418222"/>
          <a:ext cx="5777419" cy="5777419"/>
        </a:xfrm>
        <a:custGeom>
          <a:avLst/>
          <a:gdLst/>
          <a:ahLst/>
          <a:cxnLst/>
          <a:rect l="0" t="0" r="0" b="0"/>
          <a:pathLst>
            <a:path>
              <a:moveTo>
                <a:pt x="5745383" y="3317731"/>
              </a:moveTo>
              <a:arcTo wR="2888709" hR="2888709" stAng="512459" swAng="1528053"/>
            </a:path>
          </a:pathLst>
        </a:custGeom>
        <a:noFill/>
        <a:ln w="6350" cap="flat" cmpd="sng" algn="ctr">
          <a:solidFill>
            <a:schemeClr val="accent5">
              <a:hueOff val="-1931012"/>
              <a:satOff val="-4977"/>
              <a:lumOff val="-3361"/>
              <a:alphaOff val="0"/>
            </a:schemeClr>
          </a:solidFill>
          <a:prstDash val="solid"/>
          <a:miter lim="800000"/>
        </a:ln>
        <a:effectLst/>
      </dsp:spPr>
      <dsp:style>
        <a:lnRef idx="1">
          <a:scrgbClr r="0" g="0" b="0"/>
        </a:lnRef>
        <a:fillRef idx="0">
          <a:scrgbClr r="0" g="0" b="0"/>
        </a:fillRef>
        <a:effectRef idx="0">
          <a:scrgbClr r="0" g="0" b="0"/>
        </a:effectRef>
        <a:fontRef idx="minor"/>
      </dsp:style>
    </dsp:sp>
    <dsp:sp modelId="{E3C95CE2-73AE-41CE-BA34-52795A0EF910}">
      <dsp:nvSpPr>
        <dsp:cNvPr id="0" name=""/>
        <dsp:cNvSpPr/>
      </dsp:nvSpPr>
      <dsp:spPr>
        <a:xfrm>
          <a:off x="6388167" y="4933384"/>
          <a:ext cx="1280534" cy="832347"/>
        </a:xfrm>
        <a:prstGeom prst="round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Government Funding</a:t>
          </a:r>
        </a:p>
      </dsp:txBody>
      <dsp:txXfrm>
        <a:off x="6428799" y="4974016"/>
        <a:ext cx="1199270" cy="751083"/>
      </dsp:txXfrm>
    </dsp:sp>
    <dsp:sp modelId="{D186D9EC-DCF0-4A78-8931-DE0ABECF9631}">
      <dsp:nvSpPr>
        <dsp:cNvPr id="0" name=""/>
        <dsp:cNvSpPr/>
      </dsp:nvSpPr>
      <dsp:spPr>
        <a:xfrm>
          <a:off x="2097098" y="418222"/>
          <a:ext cx="5777419" cy="5777419"/>
        </a:xfrm>
        <a:custGeom>
          <a:avLst/>
          <a:gdLst/>
          <a:ahLst/>
          <a:cxnLst/>
          <a:rect l="0" t="0" r="0" b="0"/>
          <a:pathLst>
            <a:path>
              <a:moveTo>
                <a:pt x="4396874" y="5352463"/>
              </a:moveTo>
              <a:arcTo wR="2888709" hR="2888709" stAng="3511649" swAng="1108750"/>
            </a:path>
          </a:pathLst>
        </a:custGeom>
        <a:noFill/>
        <a:ln w="6350" cap="flat" cmpd="sng" algn="ctr">
          <a:solidFill>
            <a:schemeClr val="accent5">
              <a:hueOff val="-2896518"/>
              <a:satOff val="-7465"/>
              <a:lumOff val="-5042"/>
              <a:alphaOff val="0"/>
            </a:schemeClr>
          </a:solidFill>
          <a:prstDash val="solid"/>
          <a:miter lim="800000"/>
        </a:ln>
        <a:effectLst/>
      </dsp:spPr>
      <dsp:style>
        <a:lnRef idx="1">
          <a:scrgbClr r="0" g="0" b="0"/>
        </a:lnRef>
        <a:fillRef idx="0">
          <a:scrgbClr r="0" g="0" b="0"/>
        </a:fillRef>
        <a:effectRef idx="0">
          <a:scrgbClr r="0" g="0" b="0"/>
        </a:effectRef>
        <a:fontRef idx="minor"/>
      </dsp:style>
    </dsp:sp>
    <dsp:sp modelId="{16A0F9AF-5C51-46B8-8B9F-CA2AEE8823B7}">
      <dsp:nvSpPr>
        <dsp:cNvPr id="0" name=""/>
        <dsp:cNvSpPr/>
      </dsp:nvSpPr>
      <dsp:spPr>
        <a:xfrm>
          <a:off x="4345540" y="5779468"/>
          <a:ext cx="1280534" cy="832347"/>
        </a:xfrm>
        <a:prstGeom prst="round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Covid</a:t>
          </a:r>
        </a:p>
      </dsp:txBody>
      <dsp:txXfrm>
        <a:off x="4386172" y="5820100"/>
        <a:ext cx="1199270" cy="751083"/>
      </dsp:txXfrm>
    </dsp:sp>
    <dsp:sp modelId="{7C61B54A-D114-4E74-AD06-BEB919A72F4D}">
      <dsp:nvSpPr>
        <dsp:cNvPr id="0" name=""/>
        <dsp:cNvSpPr/>
      </dsp:nvSpPr>
      <dsp:spPr>
        <a:xfrm>
          <a:off x="2097098" y="418222"/>
          <a:ext cx="5777419" cy="5777419"/>
        </a:xfrm>
        <a:custGeom>
          <a:avLst/>
          <a:gdLst/>
          <a:ahLst/>
          <a:cxnLst/>
          <a:rect l="0" t="0" r="0" b="0"/>
          <a:pathLst>
            <a:path>
              <a:moveTo>
                <a:pt x="2239218" y="5703457"/>
              </a:moveTo>
              <a:arcTo wR="2888709" hR="2888709" stAng="6179601" swAng="1108750"/>
            </a:path>
          </a:pathLst>
        </a:custGeom>
        <a:noFill/>
        <a:ln w="6350" cap="flat" cmpd="sng" algn="ctr">
          <a:solidFill>
            <a:schemeClr val="accent5">
              <a:hueOff val="-3862025"/>
              <a:satOff val="-9954"/>
              <a:lumOff val="-6723"/>
              <a:alphaOff val="0"/>
            </a:schemeClr>
          </a:solidFill>
          <a:prstDash val="solid"/>
          <a:miter lim="800000"/>
        </a:ln>
        <a:effectLst/>
      </dsp:spPr>
      <dsp:style>
        <a:lnRef idx="1">
          <a:scrgbClr r="0" g="0" b="0"/>
        </a:lnRef>
        <a:fillRef idx="0">
          <a:scrgbClr r="0" g="0" b="0"/>
        </a:fillRef>
        <a:effectRef idx="0">
          <a:scrgbClr r="0" g="0" b="0"/>
        </a:effectRef>
        <a:fontRef idx="minor"/>
      </dsp:style>
    </dsp:sp>
    <dsp:sp modelId="{1530BF52-8CCE-4FAD-88E1-4327B401A3BB}">
      <dsp:nvSpPr>
        <dsp:cNvPr id="0" name=""/>
        <dsp:cNvSpPr/>
      </dsp:nvSpPr>
      <dsp:spPr>
        <a:xfrm>
          <a:off x="2302914" y="4933384"/>
          <a:ext cx="1280534" cy="832347"/>
        </a:xfrm>
        <a:prstGeom prst="round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Workforce</a:t>
          </a:r>
        </a:p>
      </dsp:txBody>
      <dsp:txXfrm>
        <a:off x="2343546" y="4974016"/>
        <a:ext cx="1199270" cy="751083"/>
      </dsp:txXfrm>
    </dsp:sp>
    <dsp:sp modelId="{97809473-D576-44CC-A973-CD976E06E9DD}">
      <dsp:nvSpPr>
        <dsp:cNvPr id="0" name=""/>
        <dsp:cNvSpPr/>
      </dsp:nvSpPr>
      <dsp:spPr>
        <a:xfrm>
          <a:off x="2097098" y="418222"/>
          <a:ext cx="5777419" cy="5777419"/>
        </a:xfrm>
        <a:custGeom>
          <a:avLst/>
          <a:gdLst/>
          <a:ahLst/>
          <a:cxnLst/>
          <a:rect l="0" t="0" r="0" b="0"/>
          <a:pathLst>
            <a:path>
              <a:moveTo>
                <a:pt x="494101" y="4504412"/>
              </a:moveTo>
              <a:arcTo wR="2888709" hR="2888709" stAng="8759488" swAng="1528053"/>
            </a:path>
          </a:pathLst>
        </a:custGeom>
        <a:noFill/>
        <a:ln w="6350" cap="flat" cmpd="sng" algn="ctr">
          <a:solidFill>
            <a:schemeClr val="accent5">
              <a:hueOff val="-4827531"/>
              <a:satOff val="-12442"/>
              <a:lumOff val="-8404"/>
              <a:alphaOff val="0"/>
            </a:schemeClr>
          </a:solidFill>
          <a:prstDash val="solid"/>
          <a:miter lim="800000"/>
        </a:ln>
        <a:effectLst/>
      </dsp:spPr>
      <dsp:style>
        <a:lnRef idx="1">
          <a:scrgbClr r="0" g="0" b="0"/>
        </a:lnRef>
        <a:fillRef idx="0">
          <a:scrgbClr r="0" g="0" b="0"/>
        </a:fillRef>
        <a:effectRef idx="0">
          <a:scrgbClr r="0" g="0" b="0"/>
        </a:effectRef>
        <a:fontRef idx="minor"/>
      </dsp:style>
    </dsp:sp>
    <dsp:sp modelId="{869F7396-D5B0-4D31-A4D9-D85C39DBF668}">
      <dsp:nvSpPr>
        <dsp:cNvPr id="0" name=""/>
        <dsp:cNvSpPr/>
      </dsp:nvSpPr>
      <dsp:spPr>
        <a:xfrm>
          <a:off x="1456830" y="2890758"/>
          <a:ext cx="1280534" cy="832347"/>
        </a:xfrm>
        <a:prstGeom prst="round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Interest</a:t>
          </a:r>
          <a:r>
            <a:rPr lang="en-GB" sz="1500" kern="1200"/>
            <a:t> </a:t>
          </a:r>
          <a:r>
            <a:rPr lang="en-GB" sz="1500" b="1" kern="1200"/>
            <a:t>Rates</a:t>
          </a:r>
        </a:p>
      </dsp:txBody>
      <dsp:txXfrm>
        <a:off x="1497462" y="2931390"/>
        <a:ext cx="1199270" cy="751083"/>
      </dsp:txXfrm>
    </dsp:sp>
    <dsp:sp modelId="{64AF8AE5-2163-4C0B-B981-CBE423D6DB6C}">
      <dsp:nvSpPr>
        <dsp:cNvPr id="0" name=""/>
        <dsp:cNvSpPr/>
      </dsp:nvSpPr>
      <dsp:spPr>
        <a:xfrm>
          <a:off x="2097098" y="418222"/>
          <a:ext cx="5777419" cy="5777419"/>
        </a:xfrm>
        <a:custGeom>
          <a:avLst/>
          <a:gdLst/>
          <a:ahLst/>
          <a:cxnLst/>
          <a:rect l="0" t="0" r="0" b="0"/>
          <a:pathLst>
            <a:path>
              <a:moveTo>
                <a:pt x="32036" y="2459688"/>
              </a:moveTo>
              <a:arcTo wR="2888709" hR="2888709" stAng="11312459" swAng="1528053"/>
            </a:path>
          </a:pathLst>
        </a:custGeom>
        <a:noFill/>
        <a:ln w="6350" cap="flat" cmpd="sng" algn="ctr">
          <a:solidFill>
            <a:schemeClr val="accent5">
              <a:hueOff val="-5793037"/>
              <a:satOff val="-14931"/>
              <a:lumOff val="-10084"/>
              <a:alphaOff val="0"/>
            </a:schemeClr>
          </a:solidFill>
          <a:prstDash val="solid"/>
          <a:miter lim="800000"/>
        </a:ln>
        <a:effectLst/>
      </dsp:spPr>
      <dsp:style>
        <a:lnRef idx="1">
          <a:scrgbClr r="0" g="0" b="0"/>
        </a:lnRef>
        <a:fillRef idx="0">
          <a:scrgbClr r="0" g="0" b="0"/>
        </a:fillRef>
        <a:effectRef idx="0">
          <a:scrgbClr r="0" g="0" b="0"/>
        </a:effectRef>
        <a:fontRef idx="minor"/>
      </dsp:style>
    </dsp:sp>
    <dsp:sp modelId="{A888B283-4CE9-47E2-85CA-35E578BEC2D5}">
      <dsp:nvSpPr>
        <dsp:cNvPr id="0" name=""/>
        <dsp:cNvSpPr/>
      </dsp:nvSpPr>
      <dsp:spPr>
        <a:xfrm>
          <a:off x="2302914" y="848131"/>
          <a:ext cx="1280534" cy="832347"/>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Competitive market failure</a:t>
          </a:r>
        </a:p>
      </dsp:txBody>
      <dsp:txXfrm>
        <a:off x="2343546" y="888763"/>
        <a:ext cx="1199270" cy="751083"/>
      </dsp:txXfrm>
    </dsp:sp>
    <dsp:sp modelId="{9CF8DBC5-52B1-4673-B129-D64512BB8305}">
      <dsp:nvSpPr>
        <dsp:cNvPr id="0" name=""/>
        <dsp:cNvSpPr/>
      </dsp:nvSpPr>
      <dsp:spPr>
        <a:xfrm>
          <a:off x="2097098" y="418222"/>
          <a:ext cx="5777419" cy="5777419"/>
        </a:xfrm>
        <a:custGeom>
          <a:avLst/>
          <a:gdLst/>
          <a:ahLst/>
          <a:cxnLst/>
          <a:rect l="0" t="0" r="0" b="0"/>
          <a:pathLst>
            <a:path>
              <a:moveTo>
                <a:pt x="1380545" y="424955"/>
              </a:moveTo>
              <a:arcTo wR="2888709" hR="2888709" stAng="14311649" swAng="1108750"/>
            </a:path>
          </a:pathLst>
        </a:cu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FF79C6-6DBF-4E8F-BF20-E71591E1FAA2}" type="datetimeFigureOut">
              <a:rPr lang="en-GB" smtClean="0"/>
              <a:t>10/02/2023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09B9B-BA17-4C2C-9C5C-0D0EA401BF12}" type="slidenum">
              <a:rPr lang="en-GB" smtClean="0"/>
              <a:t>‹#›</a:t>
            </a:fld>
            <a:endParaRPr lang="en-GB"/>
          </a:p>
        </p:txBody>
      </p:sp>
    </p:spTree>
    <p:extLst>
      <p:ext uri="{BB962C8B-B14F-4D97-AF65-F5344CB8AC3E}">
        <p14:creationId xmlns:p14="http://schemas.microsoft.com/office/powerpoint/2010/main" val="139363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Council Budget (income)</a:t>
            </a:r>
          </a:p>
          <a:p>
            <a:pPr marL="742950" lvl="1" indent="-285750">
              <a:buFont typeface="Arial" panose="020B0604020202020204" pitchFamily="34" charset="0"/>
              <a:buChar char="•"/>
            </a:pPr>
            <a:r>
              <a:rPr lang="en-GB"/>
              <a:t>Government grants (using distribution formula)</a:t>
            </a:r>
          </a:p>
          <a:p>
            <a:pPr marL="742950" lvl="1" indent="-285750">
              <a:buFont typeface="Arial" panose="020B0604020202020204" pitchFamily="34" charset="0"/>
              <a:buChar char="•"/>
            </a:pPr>
            <a:r>
              <a:rPr lang="en-GB"/>
              <a:t>Council Tax (general and ASC precept)</a:t>
            </a:r>
          </a:p>
          <a:p>
            <a:pPr marL="742950" lvl="1" indent="-285750">
              <a:buFont typeface="Arial" panose="020B0604020202020204" pitchFamily="34" charset="0"/>
              <a:buChar char="•"/>
            </a:pPr>
            <a:r>
              <a:rPr lang="en-GB"/>
              <a:t>NHS joint funding</a:t>
            </a:r>
          </a:p>
          <a:p>
            <a:pPr marL="1200150" lvl="2" indent="-285750">
              <a:buFont typeface="Arial" panose="020B0604020202020204" pitchFamily="34" charset="0"/>
              <a:buChar char="•"/>
            </a:pPr>
            <a:r>
              <a:rPr lang="en-GB"/>
              <a:t>Better Care Fund</a:t>
            </a:r>
          </a:p>
          <a:p>
            <a:pPr marL="1200150" lvl="2" indent="-285750">
              <a:buFont typeface="Arial" panose="020B0604020202020204" pitchFamily="34" charset="0"/>
              <a:buChar char="•"/>
            </a:pPr>
            <a:r>
              <a:rPr lang="en-GB"/>
              <a:t>Pooled budgets for</a:t>
            </a:r>
          </a:p>
          <a:p>
            <a:pPr marL="1657350" lvl="3" indent="-285750">
              <a:buFont typeface="Arial" panose="020B0604020202020204" pitchFamily="34" charset="0"/>
              <a:buChar char="•"/>
            </a:pPr>
            <a:r>
              <a:rPr lang="en-GB"/>
              <a:t>Carers</a:t>
            </a:r>
          </a:p>
          <a:p>
            <a:pPr marL="1657350" lvl="3" indent="-285750">
              <a:buFont typeface="Arial" panose="020B0604020202020204" pitchFamily="34" charset="0"/>
              <a:buChar char="•"/>
            </a:pPr>
            <a:r>
              <a:rPr lang="en-GB"/>
              <a:t>Learning Disabilities</a:t>
            </a:r>
          </a:p>
          <a:p>
            <a:pPr marL="1657350" lvl="3" indent="-285750">
              <a:buFont typeface="Arial" panose="020B0604020202020204" pitchFamily="34" charset="0"/>
              <a:buChar char="•"/>
            </a:pPr>
            <a:r>
              <a:rPr lang="en-GB"/>
              <a:t>Equipment</a:t>
            </a:r>
          </a:p>
          <a:p>
            <a:pPr marL="1657350" lvl="3" indent="-285750">
              <a:buFont typeface="Arial" panose="020B0604020202020204" pitchFamily="34" charset="0"/>
              <a:buChar char="•"/>
            </a:pPr>
            <a:r>
              <a:rPr lang="en-GB"/>
              <a:t>Mental Health</a:t>
            </a:r>
          </a:p>
          <a:p>
            <a:pPr marL="742950" lvl="1" indent="-285750">
              <a:buFont typeface="Arial" panose="020B0604020202020204" pitchFamily="34" charset="0"/>
              <a:buChar char="•"/>
            </a:pPr>
            <a:r>
              <a:rPr lang="en-GB"/>
              <a:t>Contributions from individuals who are receiving care and support (means test)</a:t>
            </a:r>
          </a:p>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3</a:t>
            </a:fld>
            <a:endParaRPr lang="en-GB"/>
          </a:p>
        </p:txBody>
      </p:sp>
    </p:spTree>
    <p:extLst>
      <p:ext uri="{BB962C8B-B14F-4D97-AF65-F5344CB8AC3E}">
        <p14:creationId xmlns:p14="http://schemas.microsoft.com/office/powerpoint/2010/main" val="343622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4</a:t>
            </a:fld>
            <a:endParaRPr lang="en-GB"/>
          </a:p>
        </p:txBody>
      </p:sp>
    </p:spTree>
    <p:extLst>
      <p:ext uri="{BB962C8B-B14F-4D97-AF65-F5344CB8AC3E}">
        <p14:creationId xmlns:p14="http://schemas.microsoft.com/office/powerpoint/2010/main" val="445636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5</a:t>
            </a:fld>
            <a:endParaRPr lang="en-GB"/>
          </a:p>
        </p:txBody>
      </p:sp>
    </p:spTree>
    <p:extLst>
      <p:ext uri="{BB962C8B-B14F-4D97-AF65-F5344CB8AC3E}">
        <p14:creationId xmlns:p14="http://schemas.microsoft.com/office/powerpoint/2010/main" val="335661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6</a:t>
            </a:fld>
            <a:endParaRPr lang="en-GB"/>
          </a:p>
        </p:txBody>
      </p:sp>
    </p:spTree>
    <p:extLst>
      <p:ext uri="{BB962C8B-B14F-4D97-AF65-F5344CB8AC3E}">
        <p14:creationId xmlns:p14="http://schemas.microsoft.com/office/powerpoint/2010/main" val="2799608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7</a:t>
            </a:fld>
            <a:endParaRPr lang="en-GB"/>
          </a:p>
        </p:txBody>
      </p:sp>
    </p:spTree>
    <p:extLst>
      <p:ext uri="{BB962C8B-B14F-4D97-AF65-F5344CB8AC3E}">
        <p14:creationId xmlns:p14="http://schemas.microsoft.com/office/powerpoint/2010/main" val="2245012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609B9B-BA17-4C2C-9C5C-0D0EA401BF12}" type="slidenum">
              <a:rPr lang="en-GB" smtClean="0"/>
              <a:t>13</a:t>
            </a:fld>
            <a:endParaRPr lang="en-GB"/>
          </a:p>
        </p:txBody>
      </p:sp>
    </p:spTree>
    <p:extLst>
      <p:ext uri="{BB962C8B-B14F-4D97-AF65-F5344CB8AC3E}">
        <p14:creationId xmlns:p14="http://schemas.microsoft.com/office/powerpoint/2010/main" val="1187093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463E300-C938-420D-AEDD-236FB77B7CE1}"/>
              </a:ext>
            </a:extLst>
          </p:cNvPr>
          <p:cNvSpPr>
            <a:spLocks noGrp="1"/>
          </p:cNvSpPr>
          <p:nvPr>
            <p:ph type="subTitle" idx="1"/>
          </p:nvPr>
        </p:nvSpPr>
        <p:spPr>
          <a:xfrm>
            <a:off x="1524000" y="380154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6BFE83-B302-4219-BEE2-7B695B7E1757}"/>
              </a:ext>
            </a:extLst>
          </p:cNvPr>
          <p:cNvSpPr>
            <a:spLocks noGrp="1"/>
          </p:cNvSpPr>
          <p:nvPr>
            <p:ph type="dt" sz="half" idx="10"/>
          </p:nvPr>
        </p:nvSpPr>
        <p:spPr/>
        <p:txBody>
          <a:bodyPr/>
          <a:lstStyle/>
          <a:p>
            <a:fld id="{5ADB0730-A538-4A3F-AC04-131D6D1A6C2B}" type="datetimeFigureOut">
              <a:rPr lang="en-GB" smtClean="0"/>
              <a:t>10/02/2023</a:t>
            </a:fld>
            <a:endParaRPr lang="en-GB"/>
          </a:p>
        </p:txBody>
      </p:sp>
      <p:sp>
        <p:nvSpPr>
          <p:cNvPr id="5" name="Footer Placeholder 4">
            <a:extLst>
              <a:ext uri="{FF2B5EF4-FFF2-40B4-BE49-F238E27FC236}">
                <a16:creationId xmlns:a16="http://schemas.microsoft.com/office/drawing/2014/main" id="{7318E7C3-5841-400A-8F60-AFDE7F2A6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7D51F5-0F0B-4C6E-8DE1-2368390C0BB0}"/>
              </a:ext>
            </a:extLst>
          </p:cNvPr>
          <p:cNvSpPr>
            <a:spLocks noGrp="1"/>
          </p:cNvSpPr>
          <p:nvPr>
            <p:ph type="sldNum" sz="quarter" idx="12"/>
          </p:nvPr>
        </p:nvSpPr>
        <p:spPr/>
        <p:txBody>
          <a:bodyPr/>
          <a:lstStyle/>
          <a:p>
            <a:fld id="{0AC2DE4B-1B64-44EE-BC52-69FD88C11E5C}" type="slidenum">
              <a:rPr lang="en-GB" smtClean="0"/>
              <a:t>‹#›</a:t>
            </a:fld>
            <a:endParaRPr lang="en-GB"/>
          </a:p>
        </p:txBody>
      </p:sp>
      <p:pic>
        <p:nvPicPr>
          <p:cNvPr id="10" name="Picture 9">
            <a:extLst>
              <a:ext uri="{FF2B5EF4-FFF2-40B4-BE49-F238E27FC236}">
                <a16:creationId xmlns:a16="http://schemas.microsoft.com/office/drawing/2014/main" id="{5B9FF6C5-9944-4B0C-BC21-42CA2765B0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848096"/>
            <a:ext cx="12192000" cy="1016508"/>
          </a:xfrm>
          <a:prstGeom prst="rect">
            <a:avLst/>
          </a:prstGeom>
        </p:spPr>
      </p:pic>
      <p:pic>
        <p:nvPicPr>
          <p:cNvPr id="14" name="Picture 13" descr="Text&#10;&#10;Description automatically generated">
            <a:extLst>
              <a:ext uri="{FF2B5EF4-FFF2-40B4-BE49-F238E27FC236}">
                <a16:creationId xmlns:a16="http://schemas.microsoft.com/office/drawing/2014/main" id="{E02F9000-4924-452B-AB67-E9BAFE89D6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3048000"/>
          </a:xfrm>
          <a:prstGeom prst="rect">
            <a:avLst/>
          </a:prstGeom>
        </p:spPr>
      </p:pic>
    </p:spTree>
    <p:extLst>
      <p:ext uri="{BB962C8B-B14F-4D97-AF65-F5344CB8AC3E}">
        <p14:creationId xmlns:p14="http://schemas.microsoft.com/office/powerpoint/2010/main" val="73300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985AF-79C9-36C2-904C-DF5883CC53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434E16-BD2A-6015-0EF4-1C08FA734A76}"/>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4" name="Footer Placeholder 3">
            <a:extLst>
              <a:ext uri="{FF2B5EF4-FFF2-40B4-BE49-F238E27FC236}">
                <a16:creationId xmlns:a16="http://schemas.microsoft.com/office/drawing/2014/main" id="{2FE5B25A-8560-FF3D-05FA-EF5ACBBDB7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C2DADC-1153-17C7-D68D-724A31BCB27E}"/>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293074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0A596-F284-7D47-D95A-B616E719F5C8}"/>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3" name="Footer Placeholder 2">
            <a:extLst>
              <a:ext uri="{FF2B5EF4-FFF2-40B4-BE49-F238E27FC236}">
                <a16:creationId xmlns:a16="http://schemas.microsoft.com/office/drawing/2014/main" id="{00450269-168A-D93A-6663-3B90220B5B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4CF187-8D2D-4349-1B90-70D57F74DEEC}"/>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2720174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0F7B-3907-29FF-154C-78D4A8EF7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F1BB9B-934A-C301-90F6-7B0FE82E7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79FFC9-4FA0-9DF6-4A00-986690520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0F3C5-647C-3B9D-9011-FD3EFC29094A}"/>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6" name="Footer Placeholder 5">
            <a:extLst>
              <a:ext uri="{FF2B5EF4-FFF2-40B4-BE49-F238E27FC236}">
                <a16:creationId xmlns:a16="http://schemas.microsoft.com/office/drawing/2014/main" id="{FF0A363F-729E-15A3-0F3D-E2C17BED13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2B8E79-3DFB-08AC-E53B-36B4AF9006EF}"/>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2661011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5720-D1A9-A7E7-A171-B4A4C9CEE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050BE7-E97F-D741-3AE5-A3CB87132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098FC8-235F-651B-E94F-12E7B3720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F0C52-56D1-3F09-4938-37626CEABE7D}"/>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6" name="Footer Placeholder 5">
            <a:extLst>
              <a:ext uri="{FF2B5EF4-FFF2-40B4-BE49-F238E27FC236}">
                <a16:creationId xmlns:a16="http://schemas.microsoft.com/office/drawing/2014/main" id="{242D98B6-2A22-74AC-C080-C3BE30DE19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201ED2-2B6B-5051-932E-B163236969A6}"/>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581918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08F9-D457-1A47-9BFE-8E1F96057C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3623F7-14F8-20DD-CCCE-30696E29AA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F47A3E-68E5-0B02-B1F2-57C277544C16}"/>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4B9045FE-6225-4852-975D-635EEFB5F0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A8EDA6-32C3-64C2-9830-DE4D1BEE6566}"/>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4264057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09F43-9352-9D5E-648E-1B78E72CC9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F1A797-D832-F7CA-0D51-511D42A2C7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21A39-CC73-3E80-3AA0-CD76CF7464C2}"/>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6D1D6DAF-E269-FFF0-31C8-BF5E69450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5189F9-3860-273B-2CA4-1DF887225B07}"/>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7891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1FC0-9DAB-4F57-ADED-B20A3DCBD2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A77283-454C-4A4A-8A34-8337FAE354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2ED8EF-7D80-4D77-8331-2EF7868B719E}"/>
              </a:ext>
            </a:extLst>
          </p:cNvPr>
          <p:cNvSpPr>
            <a:spLocks noGrp="1"/>
          </p:cNvSpPr>
          <p:nvPr>
            <p:ph type="dt" sz="half" idx="10"/>
          </p:nvPr>
        </p:nvSpPr>
        <p:spPr/>
        <p:txBody>
          <a:bodyPr/>
          <a:lstStyle/>
          <a:p>
            <a:fld id="{5ADB0730-A538-4A3F-AC04-131D6D1A6C2B}" type="datetimeFigureOut">
              <a:rPr lang="en-GB" smtClean="0"/>
              <a:t>10/02/2023</a:t>
            </a:fld>
            <a:endParaRPr lang="en-GB"/>
          </a:p>
        </p:txBody>
      </p:sp>
      <p:sp>
        <p:nvSpPr>
          <p:cNvPr id="5" name="Footer Placeholder 4">
            <a:extLst>
              <a:ext uri="{FF2B5EF4-FFF2-40B4-BE49-F238E27FC236}">
                <a16:creationId xmlns:a16="http://schemas.microsoft.com/office/drawing/2014/main" id="{7F4359AE-7B47-495F-8024-C16C2048A0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E78790-25EA-4745-A957-FB5284FF9E10}"/>
              </a:ext>
            </a:extLst>
          </p:cNvPr>
          <p:cNvSpPr>
            <a:spLocks noGrp="1"/>
          </p:cNvSpPr>
          <p:nvPr>
            <p:ph type="sldNum" sz="quarter" idx="12"/>
          </p:nvPr>
        </p:nvSpPr>
        <p:spPr/>
        <p:txBody>
          <a:bodyPr/>
          <a:lstStyle/>
          <a:p>
            <a:fld id="{0AC2DE4B-1B64-44EE-BC52-69FD88C11E5C}" type="slidenum">
              <a:rPr lang="en-GB" smtClean="0"/>
              <a:t>‹#›</a:t>
            </a:fld>
            <a:endParaRPr lang="en-GB"/>
          </a:p>
        </p:txBody>
      </p:sp>
      <p:pic>
        <p:nvPicPr>
          <p:cNvPr id="7" name="Picture 6">
            <a:extLst>
              <a:ext uri="{FF2B5EF4-FFF2-40B4-BE49-F238E27FC236}">
                <a16:creationId xmlns:a16="http://schemas.microsoft.com/office/drawing/2014/main" id="{4855B1E0-32C8-4365-BC18-FBBB8312B4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33211"/>
            <a:ext cx="12192000" cy="719328"/>
          </a:xfrm>
          <a:prstGeom prst="rect">
            <a:avLst/>
          </a:prstGeom>
        </p:spPr>
      </p:pic>
    </p:spTree>
    <p:extLst>
      <p:ext uri="{BB962C8B-B14F-4D97-AF65-F5344CB8AC3E}">
        <p14:creationId xmlns:p14="http://schemas.microsoft.com/office/powerpoint/2010/main" val="364018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9132A-2D50-41F8-A7FA-D7CBFA709639}"/>
              </a:ext>
            </a:extLst>
          </p:cNvPr>
          <p:cNvSpPr>
            <a:spLocks noGrp="1"/>
          </p:cNvSpPr>
          <p:nvPr>
            <p:ph type="dt" sz="half" idx="10"/>
          </p:nvPr>
        </p:nvSpPr>
        <p:spPr/>
        <p:txBody>
          <a:bodyPr/>
          <a:lstStyle/>
          <a:p>
            <a:fld id="{8D4DE82D-9917-4B4D-9FA2-8AF6AD7F8963}" type="datetimeFigureOut">
              <a:rPr lang="en-GB" smtClean="0"/>
              <a:t>10/02/2023</a:t>
            </a:fld>
            <a:endParaRPr lang="en-GB"/>
          </a:p>
        </p:txBody>
      </p:sp>
      <p:sp>
        <p:nvSpPr>
          <p:cNvPr id="3" name="Footer Placeholder 2">
            <a:extLst>
              <a:ext uri="{FF2B5EF4-FFF2-40B4-BE49-F238E27FC236}">
                <a16:creationId xmlns:a16="http://schemas.microsoft.com/office/drawing/2014/main" id="{8FDC28B6-C83E-41EC-ADB0-66F93F7ADD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DA9E7F-DD12-401C-969D-71802BE3F038}"/>
              </a:ext>
            </a:extLst>
          </p:cNvPr>
          <p:cNvSpPr>
            <a:spLocks noGrp="1"/>
          </p:cNvSpPr>
          <p:nvPr>
            <p:ph type="sldNum" sz="quarter" idx="12"/>
          </p:nvPr>
        </p:nvSpPr>
        <p:spPr/>
        <p:txBody>
          <a:bodyPr/>
          <a:lstStyle/>
          <a:p>
            <a:fld id="{BE6A8785-134B-4747-8CBB-56DCD47A3C32}" type="slidenum">
              <a:rPr lang="en-GB" smtClean="0"/>
              <a:t>‹#›</a:t>
            </a:fld>
            <a:endParaRPr lang="en-GB"/>
          </a:p>
        </p:txBody>
      </p:sp>
    </p:spTree>
    <p:extLst>
      <p:ext uri="{BB962C8B-B14F-4D97-AF65-F5344CB8AC3E}">
        <p14:creationId xmlns:p14="http://schemas.microsoft.com/office/powerpoint/2010/main" val="130075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6FA87-F000-4327-908E-66D61BCFF01E}"/>
              </a:ext>
            </a:extLst>
          </p:cNvPr>
          <p:cNvSpPr>
            <a:spLocks noGrp="1"/>
          </p:cNvSpPr>
          <p:nvPr>
            <p:ph type="ctrTitle"/>
          </p:nvPr>
        </p:nvSpPr>
        <p:spPr>
          <a:xfrm>
            <a:off x="1524000" y="1122363"/>
            <a:ext cx="9004663"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888924-9B64-49B6-85B3-934D221A57FC}"/>
              </a:ext>
            </a:extLst>
          </p:cNvPr>
          <p:cNvSpPr>
            <a:spLocks noGrp="1"/>
          </p:cNvSpPr>
          <p:nvPr>
            <p:ph type="subTitle" idx="1"/>
          </p:nvPr>
        </p:nvSpPr>
        <p:spPr>
          <a:xfrm>
            <a:off x="1524000" y="3602038"/>
            <a:ext cx="90046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2B02C4-0BDE-48F3-AFE6-A613DD50FB38}"/>
              </a:ext>
            </a:extLst>
          </p:cNvPr>
          <p:cNvSpPr>
            <a:spLocks noGrp="1"/>
          </p:cNvSpPr>
          <p:nvPr>
            <p:ph type="dt" sz="half" idx="10"/>
          </p:nvPr>
        </p:nvSpPr>
        <p:spPr/>
        <p:txBody>
          <a:bodyPr/>
          <a:lstStyle/>
          <a:p>
            <a:fld id="{1298EE1F-C123-4015-8F7E-9F9056F2703D}" type="datetime1">
              <a:rPr lang="en-GB" smtClean="0"/>
              <a:t>10/02/2023</a:t>
            </a:fld>
            <a:endParaRPr lang="en-GB"/>
          </a:p>
        </p:txBody>
      </p:sp>
      <p:sp>
        <p:nvSpPr>
          <p:cNvPr id="5" name="Footer Placeholder 4">
            <a:extLst>
              <a:ext uri="{FF2B5EF4-FFF2-40B4-BE49-F238E27FC236}">
                <a16:creationId xmlns:a16="http://schemas.microsoft.com/office/drawing/2014/main" id="{3F926F36-FFD7-4182-A80D-069E0A7E62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069840-F3A7-49A4-8833-86D234C2E6B7}"/>
              </a:ext>
            </a:extLst>
          </p:cNvPr>
          <p:cNvSpPr>
            <a:spLocks noGrp="1"/>
          </p:cNvSpPr>
          <p:nvPr>
            <p:ph type="sldNum" sz="quarter" idx="12"/>
          </p:nvPr>
        </p:nvSpPr>
        <p:spPr>
          <a:xfrm>
            <a:off x="8610600" y="6356350"/>
            <a:ext cx="1918063" cy="365125"/>
          </a:xfrm>
        </p:spPr>
        <p:txBody>
          <a:bodyPr/>
          <a:lstStyle/>
          <a:p>
            <a:fld id="{6A8BA14C-A0A2-4488-852E-93D50F722938}" type="slidenum">
              <a:rPr lang="en-GB" smtClean="0"/>
              <a:t>‹#›</a:t>
            </a:fld>
            <a:endParaRPr lang="en-GB"/>
          </a:p>
        </p:txBody>
      </p:sp>
    </p:spTree>
    <p:extLst>
      <p:ext uri="{BB962C8B-B14F-4D97-AF65-F5344CB8AC3E}">
        <p14:creationId xmlns:p14="http://schemas.microsoft.com/office/powerpoint/2010/main" val="114467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E1FA-3F9B-9290-AD7A-799C667AF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9A07D8-F7DD-C8EE-B5FF-A78D53EDA6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61D52B6-14C8-E392-43D3-984025B84D55}"/>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47013E87-EB36-F3F7-346F-5182E91C43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E76363-AFFA-447D-03D6-4505FE786B9A}"/>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190333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D01F-4470-6873-F4F9-AF85756199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CB2871-7C0E-34F3-CA87-4638B1A826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A6C8F3-B6F4-8BE3-7DCD-467F0FBC40C9}"/>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D408288B-7FBB-E160-105F-EA5F7CB682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B0DD28-DD09-C379-9DA9-7871B67007CD}"/>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98219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CA7DF-DCFD-46A4-3251-B5F6C9C591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ED0188-8E91-58AA-1B23-875F0765F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1613CF-D539-F942-ACE8-A6095CF30400}"/>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8B935DB0-13C2-3603-0D05-9AF89ED0E0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A73649-347E-7AF1-AD87-A583A44DECC3}"/>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208556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B68C-44CC-89CC-0766-13F90967BD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601BA2-B115-F567-8811-C0D428A28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2BCFEA-8416-8F60-25BD-789EC7ABC3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44D6A-3C97-BC22-FAEA-5DD84C670A37}"/>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6" name="Footer Placeholder 5">
            <a:extLst>
              <a:ext uri="{FF2B5EF4-FFF2-40B4-BE49-F238E27FC236}">
                <a16:creationId xmlns:a16="http://schemas.microsoft.com/office/drawing/2014/main" id="{76BB9B88-F10B-63D1-B407-7BDC5487ED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A6345E-EA36-27D0-A8BA-9FFABBEE3324}"/>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396427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294F-F2CF-38B8-1D7B-5917D0CE45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B8A984-DDF7-2FEF-6B88-63F8E7947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C541D8-F4F5-5D80-CC67-D28490F04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60930A-E9A7-6CE7-2B9A-C8045D49F2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81808C-CF67-EAE4-3609-18E7F8FCED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017B81-6857-3088-03C7-F6A3D4C4422C}"/>
              </a:ext>
            </a:extLst>
          </p:cNvPr>
          <p:cNvSpPr>
            <a:spLocks noGrp="1"/>
          </p:cNvSpPr>
          <p:nvPr>
            <p:ph type="dt" sz="half" idx="10"/>
          </p:nvPr>
        </p:nvSpPr>
        <p:spPr/>
        <p:txBody>
          <a:bodyPr/>
          <a:lstStyle/>
          <a:p>
            <a:fld id="{75EA7BF6-D7E7-4938-8069-3EC10CE0F5BA}" type="datetimeFigureOut">
              <a:rPr lang="en-GB" smtClean="0"/>
              <a:t>10/02/2023</a:t>
            </a:fld>
            <a:endParaRPr lang="en-GB"/>
          </a:p>
        </p:txBody>
      </p:sp>
      <p:sp>
        <p:nvSpPr>
          <p:cNvPr id="8" name="Footer Placeholder 7">
            <a:extLst>
              <a:ext uri="{FF2B5EF4-FFF2-40B4-BE49-F238E27FC236}">
                <a16:creationId xmlns:a16="http://schemas.microsoft.com/office/drawing/2014/main" id="{5C37397E-7B3E-F7B5-0C5B-0EFE1E4674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5738C6-C7A8-2C30-1024-34AE1F942801}"/>
              </a:ext>
            </a:extLst>
          </p:cNvPr>
          <p:cNvSpPr>
            <a:spLocks noGrp="1"/>
          </p:cNvSpPr>
          <p:nvPr>
            <p:ph type="sldNum" sz="quarter" idx="12"/>
          </p:nvPr>
        </p:nvSpPr>
        <p:spPr/>
        <p:txBody>
          <a:bodyPr/>
          <a:lstStyle/>
          <a:p>
            <a:fld id="{C1E423B1-EB6A-472F-8580-215A8748970E}" type="slidenum">
              <a:rPr lang="en-GB" smtClean="0"/>
              <a:t>‹#›</a:t>
            </a:fld>
            <a:endParaRPr lang="en-GB"/>
          </a:p>
        </p:txBody>
      </p:sp>
    </p:spTree>
    <p:extLst>
      <p:ext uri="{BB962C8B-B14F-4D97-AF65-F5344CB8AC3E}">
        <p14:creationId xmlns:p14="http://schemas.microsoft.com/office/powerpoint/2010/main" val="3401177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62D3FB-9C29-4471-BF2D-11F82C39E0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FAF157-C593-4282-AD1B-9E71E91CE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285D00-2C8F-490D-ACD6-89B37A58B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B0730-A538-4A3F-AC04-131D6D1A6C2B}" type="datetimeFigureOut">
              <a:rPr lang="en-GB" smtClean="0"/>
              <a:t>10/02/2023</a:t>
            </a:fld>
            <a:endParaRPr lang="en-GB"/>
          </a:p>
        </p:txBody>
      </p:sp>
      <p:sp>
        <p:nvSpPr>
          <p:cNvPr id="5" name="Footer Placeholder 4">
            <a:extLst>
              <a:ext uri="{FF2B5EF4-FFF2-40B4-BE49-F238E27FC236}">
                <a16:creationId xmlns:a16="http://schemas.microsoft.com/office/drawing/2014/main" id="{DD3290E0-EB3B-4AF5-AABE-18E804648C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940EBD-D812-4CAD-B502-6678056421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2DE4B-1B64-44EE-BC52-69FD88C11E5C}" type="slidenum">
              <a:rPr lang="en-GB" smtClean="0"/>
              <a:t>‹#›</a:t>
            </a:fld>
            <a:endParaRPr lang="en-GB"/>
          </a:p>
        </p:txBody>
      </p:sp>
    </p:spTree>
    <p:extLst>
      <p:ext uri="{BB962C8B-B14F-4D97-AF65-F5344CB8AC3E}">
        <p14:creationId xmlns:p14="http://schemas.microsoft.com/office/powerpoint/2010/main" val="40117835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7" r:id="rId3"/>
    <p:sldLayoutId id="214748370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38FBC-43AA-E02E-6640-FCCB0FB215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713198-28C3-2957-D367-105291CA9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DC31CC-4CC1-9D3A-DB86-6C9EF047F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A7BF6-D7E7-4938-8069-3EC10CE0F5BA}" type="datetimeFigureOut">
              <a:rPr lang="en-GB" smtClean="0"/>
              <a:t>10/02/2023</a:t>
            </a:fld>
            <a:endParaRPr lang="en-GB"/>
          </a:p>
        </p:txBody>
      </p:sp>
      <p:sp>
        <p:nvSpPr>
          <p:cNvPr id="5" name="Footer Placeholder 4">
            <a:extLst>
              <a:ext uri="{FF2B5EF4-FFF2-40B4-BE49-F238E27FC236}">
                <a16:creationId xmlns:a16="http://schemas.microsoft.com/office/drawing/2014/main" id="{3F3542A3-41D0-2526-826B-28D6D9DFAA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F759A-63BD-AB84-CBE1-A83A17D8F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423B1-EB6A-472F-8580-215A8748970E}" type="slidenum">
              <a:rPr lang="en-GB" smtClean="0"/>
              <a:t>‹#›</a:t>
            </a:fld>
            <a:endParaRPr lang="en-GB"/>
          </a:p>
        </p:txBody>
      </p:sp>
    </p:spTree>
    <p:extLst>
      <p:ext uri="{BB962C8B-B14F-4D97-AF65-F5344CB8AC3E}">
        <p14:creationId xmlns:p14="http://schemas.microsoft.com/office/powerpoint/2010/main" val="211132490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1.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hyperlink" Target="https://eur01.safelinks.protection.outlook.com/?url=https%3A%2F%2Flnks.gd%2Fl%2FeyJhbGciOiJIUzI1NiJ9.eyJidWxsZXRpbl9saW5rX2lkIjoxMDgsInVyaSI6ImJwMjpjbGljayIsImJ1bGxldGluX2lkIjoiMjAyMjEwMjkuNjU4Njc1MzEiLCJ1cmwiOiJodHRwczovL3d3dy5kYWlseW1haWwuY28udWsvbmV3cy9hcnRpY2xlLTExMzY2ODQ5L0JyaXRzLWJyYWNlLWJpZ2dlc3QtdGF4LWJ1cmRlbi1Xb3JsZC1XYXItVHdvLUplcmVteS1IdW50LXBsYW5zLW1hc3NpdmUtdGF4LWhpa2VzLmh0bWwifQ.Fsbbrsrxym98BFKZbCMrXwNUUBcKFPAQXeD4CEgXeKk%2Fs%2F1000652397%2Fbr%2F146974386865-l&amp;data=05%7C01%7Cjzvaughan%40somerset.gov.uk%7C89100933d26a41138f7f08dab981d66f%7Cb524f606f77a4aa28da2fe70343b0cce%7C0%7C0%7C638026264550421638%7CUnknown%7CTWFpbGZsb3d8eyJWIjoiMC4wLjAwMDAiLCJQIjoiV2luMzIiLCJBTiI6Ik1haWwiLCJXVCI6Mn0%3D%7C3000%7C%7C%7C&amp;sdata=RZBOqkqeE5Jzxd5kuieFvXN5zYwcSoTt%2BWSyr%2B3bThg%3D&amp;reserved=0" TargetMode="External"/><Relationship Id="rId2" Type="http://schemas.openxmlformats.org/officeDocument/2006/relationships/hyperlink" Target="https://eur01.safelinks.protection.outlook.com/?url=https%3A%2F%2Flnks.gd%2Fl%2FeyJhbGciOiJIUzI1NiJ9.eyJidWxsZXRpbl9saW5rX2lkIjoxMDYsInVyaSI6ImJwMjpjbGljayIsImJ1bGxldGluX2lkIjoiMjAyMjEwMjkuNjU4Njc1MzEiLCJ1cmwiOiJodHRwczovL3d3dy50aGVndWFyZGlhbi5jb20vc29jaWV0eS8yMDIyL29jdC8yOC9leGNsdXNpdmUtY291bmNpbHMtc2V0LXRvLWN1dC1zZXJ2aWNlcy1hY3Jvc3MtY291bnRyeS10by1tZWV0LTMyYm4tYnVkZ2V0LXNob3J0ZmFsbCJ9.KAsd8oB-cyD1_4MFLIrVMC6DAXwIhQ2ib7ilc415bJE%2Fs%2F1000652397%2Fbr%2F146974386865-l&amp;data=05%7C01%7Cjzvaughan%40somerset.gov.uk%7C89100933d26a41138f7f08dab981d66f%7Cb524f606f77a4aa28da2fe70343b0cce%7C0%7C0%7C638026264550265395%7CUnknown%7CTWFpbGZsb3d8eyJWIjoiMC4wLjAwMDAiLCJQIjoiV2luMzIiLCJBTiI6Ik1haWwiLCJXVCI6Mn0%3D%7C3000%7C%7C%7C&amp;sdata=csC0iIDGmQZZTHJ7NPDno1fi5AaG3kTeGV5pYkV%2BIxc%3D&amp;reserved=0" TargetMode="Externa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slides/_rels/slide5.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18.pn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17.svg"/><Relationship Id="rId2" Type="http://schemas.openxmlformats.org/officeDocument/2006/relationships/notesSlide" Target="../notesSlides/notesSlide3.xml"/><Relationship Id="rId16" Type="http://schemas.openxmlformats.org/officeDocument/2006/relationships/image" Target="../media/image21.svg"/><Relationship Id="rId1" Type="http://schemas.openxmlformats.org/officeDocument/2006/relationships/slideLayout" Target="../slideLayouts/slideLayout3.xml"/><Relationship Id="rId6" Type="http://schemas.openxmlformats.org/officeDocument/2006/relationships/image" Target="../media/image25.svg"/><Relationship Id="rId11" Type="http://schemas.openxmlformats.org/officeDocument/2006/relationships/image" Target="../media/image16.png"/><Relationship Id="rId5" Type="http://schemas.openxmlformats.org/officeDocument/2006/relationships/image" Target="../media/image24.png"/><Relationship Id="rId15" Type="http://schemas.openxmlformats.org/officeDocument/2006/relationships/image" Target="../media/image20.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19.svg"/></Relationships>
</file>

<file path=ppt/slides/_rels/slide6.xml.rels><?xml version="1.0" encoding="UTF-8" standalone="yes"?>
<Relationships xmlns="http://schemas.openxmlformats.org/package/2006/relationships"><Relationship Id="rId8" Type="http://schemas.openxmlformats.org/officeDocument/2006/relationships/image" Target="../media/image35.svg"/><Relationship Id="rId13" Type="http://schemas.openxmlformats.org/officeDocument/2006/relationships/image" Target="../media/image18.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17.svg"/><Relationship Id="rId2" Type="http://schemas.openxmlformats.org/officeDocument/2006/relationships/notesSlide" Target="../notesSlides/notesSlide4.xml"/><Relationship Id="rId16" Type="http://schemas.openxmlformats.org/officeDocument/2006/relationships/image" Target="../media/image21.svg"/><Relationship Id="rId1" Type="http://schemas.openxmlformats.org/officeDocument/2006/relationships/slideLayout" Target="../slideLayouts/slideLayout3.xml"/><Relationship Id="rId6" Type="http://schemas.openxmlformats.org/officeDocument/2006/relationships/image" Target="../media/image33.svg"/><Relationship Id="rId11" Type="http://schemas.openxmlformats.org/officeDocument/2006/relationships/image" Target="../media/image16.png"/><Relationship Id="rId5" Type="http://schemas.openxmlformats.org/officeDocument/2006/relationships/image" Target="../media/image32.png"/><Relationship Id="rId15" Type="http://schemas.openxmlformats.org/officeDocument/2006/relationships/image" Target="../media/image20.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 Id="rId1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9.svg"/></Relationships>
</file>

<file path=ppt/slides/_rels/slide8.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package" Target="../embeddings/Microsoft_Excel_Worksheet.xlsx"/><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2E4F-44E5-4B5A-ABD4-951E394A77B3}"/>
              </a:ext>
            </a:extLst>
          </p:cNvPr>
          <p:cNvSpPr>
            <a:spLocks noGrp="1"/>
          </p:cNvSpPr>
          <p:nvPr>
            <p:ph type="ctrTitle"/>
          </p:nvPr>
        </p:nvSpPr>
        <p:spPr>
          <a:xfrm>
            <a:off x="1089537" y="825622"/>
            <a:ext cx="9004663" cy="4678533"/>
          </a:xfrm>
        </p:spPr>
        <p:txBody>
          <a:bodyPr>
            <a:normAutofit/>
          </a:bodyPr>
          <a:lstStyle/>
          <a:p>
            <a:r>
              <a:rPr lang="en-GB" sz="4800" b="1"/>
              <a:t>Adult Social Care Fee Negotiation </a:t>
            </a:r>
            <a:br>
              <a:rPr lang="en-GB" sz="4800" b="1"/>
            </a:br>
            <a:br>
              <a:rPr lang="en-GB" sz="4800" b="1"/>
            </a:br>
            <a:r>
              <a:rPr lang="en-GB" sz="4800" b="1"/>
              <a:t>January 2023 </a:t>
            </a:r>
            <a:br>
              <a:rPr lang="en-GB" sz="4800" b="1"/>
            </a:br>
            <a:br>
              <a:rPr lang="en-GB" sz="4800" b="1"/>
            </a:br>
            <a:r>
              <a:rPr lang="en-GB" sz="2000" b="1"/>
              <a:t>Mel Lock - Director of Adult Social Care</a:t>
            </a:r>
            <a:br>
              <a:rPr lang="en-GB" sz="2000" b="1"/>
            </a:br>
            <a:r>
              <a:rPr lang="en-GB" sz="2000" b="1"/>
              <a:t>Lead Commissioner for Adults and Health</a:t>
            </a:r>
            <a:endParaRPr lang="en-GB" sz="4800"/>
          </a:p>
        </p:txBody>
      </p:sp>
      <p:pic>
        <p:nvPicPr>
          <p:cNvPr id="9" name="Picture 8">
            <a:extLst>
              <a:ext uri="{FF2B5EF4-FFF2-40B4-BE49-F238E27FC236}">
                <a16:creationId xmlns:a16="http://schemas.microsoft.com/office/drawing/2014/main" id="{E6A8ECA0-6E5F-814F-936C-676D8BA74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9090" y="5844208"/>
            <a:ext cx="1792914" cy="1113941"/>
          </a:xfrm>
          <a:prstGeom prst="rect">
            <a:avLst/>
          </a:prstGeom>
        </p:spPr>
      </p:pic>
    </p:spTree>
    <p:extLst>
      <p:ext uri="{BB962C8B-B14F-4D97-AF65-F5344CB8AC3E}">
        <p14:creationId xmlns:p14="http://schemas.microsoft.com/office/powerpoint/2010/main" val="517738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0B1B4CF8-5F5D-5DCE-4D97-D307A0BE91C3}"/>
              </a:ext>
            </a:extLst>
          </p:cNvPr>
          <p:cNvGraphicFramePr/>
          <p:nvPr/>
        </p:nvGraphicFramePr>
        <p:xfrm>
          <a:off x="956793" y="122067"/>
          <a:ext cx="9971616" cy="6613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LIGHTNING STORMS AT NIGHT - Supercell Storm Time Lapse - YouTube">
            <a:extLst>
              <a:ext uri="{FF2B5EF4-FFF2-40B4-BE49-F238E27FC236}">
                <a16:creationId xmlns:a16="http://schemas.microsoft.com/office/drawing/2014/main" id="{453F0597-203D-DB41-ADF0-C026E96AC92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0794" r="23206" b="-1"/>
          <a:stretch/>
        </p:blipFill>
        <p:spPr bwMode="auto">
          <a:xfrm>
            <a:off x="4001804" y="1488202"/>
            <a:ext cx="3881595" cy="3881595"/>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8973799-9FC6-0CBA-4E5D-EA7E70BAC14B}"/>
              </a:ext>
            </a:extLst>
          </p:cNvPr>
          <p:cNvSpPr txBox="1"/>
          <p:nvPr/>
        </p:nvSpPr>
        <p:spPr>
          <a:xfrm>
            <a:off x="341745" y="240146"/>
            <a:ext cx="2632363"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alibri" panose="020F0502020204030204"/>
                <a:ea typeface="+mn-ea"/>
                <a:cs typeface="+mn-cs"/>
              </a:rPr>
              <a:t>Storm Warning</a:t>
            </a:r>
          </a:p>
        </p:txBody>
      </p:sp>
    </p:spTree>
    <p:extLst>
      <p:ext uri="{BB962C8B-B14F-4D97-AF65-F5344CB8AC3E}">
        <p14:creationId xmlns:p14="http://schemas.microsoft.com/office/powerpoint/2010/main" val="25789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5D46-149B-C68E-8F58-067AA584A1D3}"/>
              </a:ext>
            </a:extLst>
          </p:cNvPr>
          <p:cNvSpPr>
            <a:spLocks noGrp="1"/>
          </p:cNvSpPr>
          <p:nvPr>
            <p:ph type="title"/>
          </p:nvPr>
        </p:nvSpPr>
        <p:spPr>
          <a:xfrm>
            <a:off x="168684" y="272073"/>
            <a:ext cx="10515600" cy="398273"/>
          </a:xfrm>
        </p:spPr>
        <p:txBody>
          <a:bodyPr>
            <a:normAutofit fontScale="90000"/>
          </a:bodyPr>
          <a:lstStyle/>
          <a:p>
            <a:r>
              <a:rPr lang="en-GB" b="1"/>
              <a:t>National Perspective</a:t>
            </a:r>
          </a:p>
        </p:txBody>
      </p:sp>
      <p:sp>
        <p:nvSpPr>
          <p:cNvPr id="5" name="TextBox 4">
            <a:extLst>
              <a:ext uri="{FF2B5EF4-FFF2-40B4-BE49-F238E27FC236}">
                <a16:creationId xmlns:a16="http://schemas.microsoft.com/office/drawing/2014/main" id="{4441320B-BB47-7F04-3731-9CBA414D0176}"/>
              </a:ext>
            </a:extLst>
          </p:cNvPr>
          <p:cNvSpPr txBox="1"/>
          <p:nvPr/>
        </p:nvSpPr>
        <p:spPr>
          <a:xfrm>
            <a:off x="5365069" y="3045603"/>
            <a:ext cx="6826931" cy="1600438"/>
          </a:xfrm>
          <a:prstGeom prst="rect">
            <a:avLst/>
          </a:prstGeom>
          <a:noFill/>
        </p:spPr>
        <p:txBody>
          <a:bodyPr wrap="square">
            <a:spAutoFit/>
          </a:bodyPr>
          <a:lstStyle/>
          <a:p>
            <a:pPr marL="0" marR="0" lvl="0" indent="0" algn="l" defTabSz="914400" rtl="0" eaLnBrk="1" fontAlgn="auto" latinLnBrk="0" hangingPunct="1">
              <a:lnSpc>
                <a:spcPct val="100000"/>
              </a:lnSpc>
              <a:spcBef>
                <a:spcPts val="750"/>
              </a:spcBef>
              <a:spcAft>
                <a:spcPts val="1500"/>
              </a:spcAft>
              <a:buClrTx/>
              <a:buSzTx/>
              <a:buFontTx/>
              <a:buNone/>
              <a:tabLst/>
              <a:defRPr/>
            </a:pPr>
            <a:r>
              <a:rPr kumimoji="0" lang="en-GB" sz="1400" b="1"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t>Councils reducing services to meet £3.2bn budget shortfall </a:t>
            </a:r>
            <a:br>
              <a:rPr kumimoji="0" lang="en-GB" sz="1200" b="1"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br>
            <a:r>
              <a:rPr kumimoji="0" lang="en-GB" sz="1200" b="0"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t>The trade union Unison has collected data showing libraries and children’s centres are closing and home pick-ups for young disabled people being cancelled as councils try to meet a £3.2 billion budget shortfall next year. It found almost nine in 10 councils have a predicted budget gap in the 2023/24 financial year. The LGA has warned the Chancellor Jeremy Hunt in a letter that the £3 billion-plus shortfall facing councils will lead to cuts, particularly as inflation has worsened since the last Local Government Finance Settlement was announced. Guardian</a:t>
            </a:r>
            <a:r>
              <a:rPr kumimoji="0" lang="en-GB" sz="1200" b="0" i="0" u="sng" strike="noStrike" kern="1200" cap="none" spc="0" normalizeH="0" baseline="0" noProof="0">
                <a:ln>
                  <a:noFill/>
                </a:ln>
                <a:solidFill>
                  <a:srgbClr val="941C80"/>
                </a:solidFill>
                <a:effectLst/>
                <a:uLnTx/>
                <a:uFillTx/>
                <a:latin typeface="Helvetica" panose="020B0604020202020204" pitchFamily="34" charset="0"/>
                <a:ea typeface="Calibri" panose="020F0502020204030204" pitchFamily="34" charset="0"/>
                <a:cs typeface="+mn-cs"/>
                <a:hlinkClick r:id="rId2"/>
              </a:rPr>
              <a:t>: UK councils slashing services to meet £3.2bn budget shortfall</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7" name="TextBox 6">
            <a:extLst>
              <a:ext uri="{FF2B5EF4-FFF2-40B4-BE49-F238E27FC236}">
                <a16:creationId xmlns:a16="http://schemas.microsoft.com/office/drawing/2014/main" id="{9CE62FD1-2D5A-503E-9C8D-0993B9EC8968}"/>
              </a:ext>
            </a:extLst>
          </p:cNvPr>
          <p:cNvSpPr txBox="1"/>
          <p:nvPr/>
        </p:nvSpPr>
        <p:spPr>
          <a:xfrm>
            <a:off x="142040" y="1036852"/>
            <a:ext cx="2992772"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750"/>
              </a:spcBef>
              <a:spcAft>
                <a:spcPts val="1500"/>
              </a:spcAft>
              <a:buClrTx/>
              <a:buSzTx/>
              <a:buFontTx/>
              <a:buNone/>
              <a:tabLst/>
              <a:defRPr/>
            </a:pPr>
            <a:r>
              <a:rPr kumimoji="0" lang="en-GB" sz="1600" b="1"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t>Autumn Statement </a:t>
            </a:r>
            <a:br>
              <a:rPr kumimoji="0" lang="en-GB" sz="1400" b="1"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br>
            <a:r>
              <a:rPr kumimoji="0" lang="en-GB" sz="1200" b="0"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mn-cs"/>
              </a:rPr>
              <a:t>The Chancellor Jeremy Hunt is reportedly targeting a 50:50 split between spending cuts and tax rises in November’s Autumn Statement, meaning £25 billion tax increases. Prime Minister Rishi Sunak yesterday said the “difficult” package was needed to restore market confidence in the public finances and “limit as best as possible the increase in interest rates". Mail</a:t>
            </a:r>
            <a:r>
              <a:rPr kumimoji="0" lang="en-GB" sz="1200" b="0" i="0" u="sng" strike="noStrike" kern="1200" cap="none" spc="0" normalizeH="0" baseline="0" noProof="0">
                <a:ln>
                  <a:noFill/>
                </a:ln>
                <a:solidFill>
                  <a:srgbClr val="941C80"/>
                </a:solidFill>
                <a:effectLst/>
                <a:uLnTx/>
                <a:uFillTx/>
                <a:latin typeface="Helvetica" panose="020B0604020202020204" pitchFamily="34" charset="0"/>
                <a:ea typeface="Calibri" panose="020F0502020204030204" pitchFamily="34" charset="0"/>
                <a:cs typeface="+mn-cs"/>
                <a:hlinkClick r:id="rId3"/>
              </a:rPr>
              <a:t>: Brits brace for the biggest tax burden since World War Two</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1" name="TextBox 10">
            <a:extLst>
              <a:ext uri="{FF2B5EF4-FFF2-40B4-BE49-F238E27FC236}">
                <a16:creationId xmlns:a16="http://schemas.microsoft.com/office/drawing/2014/main" id="{96D65C22-D5B2-17F4-6849-B9FCC84A7CBF}"/>
              </a:ext>
            </a:extLst>
          </p:cNvPr>
          <p:cNvSpPr txBox="1"/>
          <p:nvPr/>
        </p:nvSpPr>
        <p:spPr>
          <a:xfrm>
            <a:off x="4953769" y="4785090"/>
            <a:ext cx="7299645" cy="187743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Roboto"/>
                <a:ea typeface="+mn-ea"/>
                <a:cs typeface="+mn-cs"/>
              </a:rPr>
              <a:t>‘Worse than austerity’ – councils warn that any cuts to their budgets next year would mean they are only able to offer the bare minimum in local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Roboto"/>
                <a:ea typeface="+mn-ea"/>
                <a:cs typeface="+mn-cs"/>
              </a:rPr>
              <a:t>England’s largest councils today warn that any moves to cut their budgets next year would be ‘worse than austerity’ and result in ‘devastating’ reductions to local services – with local authorities offering just the bare minimum. With the new Chancellor Jeremy Hunt telling all government departments to look for further savings, the County Councils Network (CCN) warns in a letter to the Treasury that prospect of funding reductions on top of soaring inflation would be ‘unthinkable and devastating’ for services. New analysis from the CCN reveals that county authorities in England are grappling with £3.5bn in inflationary and demand costs this year and next – which is more than double the expected rise. </a:t>
            </a:r>
            <a:r>
              <a:rPr kumimoji="0" lang="en-GB" sz="1200" b="0" i="0" u="none" strike="noStrike" kern="1200" cap="none" spc="0" normalizeH="0" baseline="0" noProof="0">
                <a:ln>
                  <a:noFill/>
                </a:ln>
                <a:solidFill>
                  <a:srgbClr val="4472C4"/>
                </a:solidFill>
                <a:effectLst/>
                <a:uLnTx/>
                <a:uFillTx/>
                <a:latin typeface="Roboto"/>
                <a:ea typeface="+mn-ea"/>
                <a:cs typeface="+mn-cs"/>
              </a:rPr>
              <a:t>CCN Report</a:t>
            </a:r>
          </a:p>
        </p:txBody>
      </p:sp>
      <p:pic>
        <p:nvPicPr>
          <p:cNvPr id="13" name="Picture 12">
            <a:extLst>
              <a:ext uri="{FF2B5EF4-FFF2-40B4-BE49-F238E27FC236}">
                <a16:creationId xmlns:a16="http://schemas.microsoft.com/office/drawing/2014/main" id="{9D9DFCB5-1315-0BAB-C9F7-26593C19167D}"/>
              </a:ext>
            </a:extLst>
          </p:cNvPr>
          <p:cNvPicPr>
            <a:picLocks noChangeAspect="1"/>
          </p:cNvPicPr>
          <p:nvPr/>
        </p:nvPicPr>
        <p:blipFill>
          <a:blip r:embed="rId4"/>
          <a:stretch>
            <a:fillRect/>
          </a:stretch>
        </p:blipFill>
        <p:spPr>
          <a:xfrm>
            <a:off x="3134812" y="814540"/>
            <a:ext cx="2036078" cy="2893101"/>
          </a:xfrm>
          <a:prstGeom prst="rect">
            <a:avLst/>
          </a:prstGeom>
          <a:ln>
            <a:noFill/>
          </a:ln>
          <a:effectLst>
            <a:outerShdw blurRad="292100" dist="139700" dir="2700000" algn="tl" rotWithShape="0">
              <a:srgbClr val="333333">
                <a:alpha val="65000"/>
              </a:srgbClr>
            </a:outerShdw>
          </a:effectLst>
        </p:spPr>
      </p:pic>
      <p:sp>
        <p:nvSpPr>
          <p:cNvPr id="4" name="TextBox 3">
            <a:extLst>
              <a:ext uri="{FF2B5EF4-FFF2-40B4-BE49-F238E27FC236}">
                <a16:creationId xmlns:a16="http://schemas.microsoft.com/office/drawing/2014/main" id="{62343895-AB5B-8222-D4C8-AC9CF926C6F2}"/>
              </a:ext>
            </a:extLst>
          </p:cNvPr>
          <p:cNvSpPr txBox="1"/>
          <p:nvPr/>
        </p:nvSpPr>
        <p:spPr>
          <a:xfrm>
            <a:off x="319594" y="3884575"/>
            <a:ext cx="4348992" cy="646331"/>
          </a:xfrm>
          <a:prstGeom prst="rect">
            <a:avLst/>
          </a:prstGeom>
          <a:noFill/>
          <a:ln>
            <a:solidFill>
              <a:srgbClr val="7030A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91268E"/>
                </a:solidFill>
                <a:effectLst/>
                <a:uLnTx/>
                <a:uFillTx/>
                <a:latin typeface="Helvetica" panose="020B0604020202020204" pitchFamily="34" charset="0"/>
                <a:ea typeface="Times New Roman" panose="02020603050405020304" pitchFamily="18" charset="0"/>
                <a:cs typeface="Calibri" panose="020F0502020204030204" pitchFamily="34" charset="0"/>
              </a:rPr>
              <a:t>New LGA Campaign: Save local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Calibri" panose="020F0502020204030204" pitchFamily="34" charset="0"/>
              </a:rPr>
              <a:t>#SaveLocalServices</a:t>
            </a:r>
            <a:r>
              <a:rPr kumimoji="0" lang="en-GB" sz="1800" b="0" i="0" u="none" strike="noStrike" kern="1200" cap="none" spc="0" normalizeH="0" baseline="0" noProof="0">
                <a:ln>
                  <a:noFill/>
                </a:ln>
                <a:solidFill>
                  <a:srgbClr val="2D2D2D"/>
                </a:solidFill>
                <a:effectLst/>
                <a:uLnTx/>
                <a:uFillTx/>
                <a:latin typeface="Helvetica" panose="020B0604020202020204" pitchFamily="34" charset="0"/>
                <a:ea typeface="Calibri" panose="020F0502020204030204" pitchFamily="34" charset="0"/>
                <a:cs typeface="Calibri" panose="020F0502020204030204" pitchFamily="34" charset="0"/>
              </a:rPr>
              <a:t> </a:t>
            </a:r>
            <a:r>
              <a:rPr kumimoji="0" lang="en-GB" sz="1800" b="0" i="0" u="none" strike="noStrike" kern="1200" cap="none" spc="0" normalizeH="0" baseline="0" noProof="0">
                <a:ln>
                  <a:noFill/>
                </a:ln>
                <a:solidFill>
                  <a:srgbClr val="91268E"/>
                </a:solidFill>
                <a:effectLst/>
                <a:uLnTx/>
                <a:uFillTx/>
                <a:latin typeface="Helvetica" panose="020B0604020202020204" pitchFamily="34" charset="0"/>
                <a:ea typeface="Times New Roman" panose="02020603050405020304" pitchFamily="18" charset="0"/>
                <a:cs typeface="Calibri" panose="020F0502020204030204" pitchFamily="34" charset="0"/>
              </a:rPr>
              <a:t> </a:t>
            </a:r>
            <a:endParaRPr kumimoji="0" lang="en-GB" sz="1800" b="0" i="0" u="none" strike="noStrike" kern="1200" cap="none" spc="0" normalizeH="0" baseline="0" noProof="0">
              <a:ln>
                <a:noFill/>
              </a:ln>
              <a:solidFill>
                <a:prstClr val="black"/>
              </a:solidFill>
              <a:effectLst/>
              <a:uLnTx/>
              <a:uFillTx/>
              <a:latin typeface="Roboto"/>
              <a:ea typeface="+mn-ea"/>
              <a:cs typeface="+mn-cs"/>
            </a:endParaRPr>
          </a:p>
        </p:txBody>
      </p:sp>
      <p:sp>
        <p:nvSpPr>
          <p:cNvPr id="3" name="TextBox 2">
            <a:extLst>
              <a:ext uri="{FF2B5EF4-FFF2-40B4-BE49-F238E27FC236}">
                <a16:creationId xmlns:a16="http://schemas.microsoft.com/office/drawing/2014/main" id="{673EC0F9-04E1-510A-8852-24BC9A652026}"/>
              </a:ext>
            </a:extLst>
          </p:cNvPr>
          <p:cNvSpPr txBox="1"/>
          <p:nvPr/>
        </p:nvSpPr>
        <p:spPr>
          <a:xfrm>
            <a:off x="5426484" y="261892"/>
            <a:ext cx="6826930" cy="2554545"/>
          </a:xfrm>
          <a:prstGeom prst="rect">
            <a:avLst/>
          </a:prstGeom>
          <a:noFill/>
        </p:spPr>
        <p:txBody>
          <a:bodyPr wrap="square">
            <a:spAutoFit/>
          </a:bodyPr>
          <a:lstStyle/>
          <a:p>
            <a:r>
              <a:rPr lang="en-GB" sz="1600" b="1" i="0">
                <a:solidFill>
                  <a:srgbClr val="20436A"/>
                </a:solidFill>
                <a:effectLst/>
                <a:latin typeface="latoregular"/>
              </a:rPr>
              <a:t>Councils face £900m shortfall due to inflation</a:t>
            </a:r>
          </a:p>
          <a:p>
            <a:pPr algn="l"/>
            <a:r>
              <a:rPr lang="en-GB" sz="1200" b="0" i="0">
                <a:solidFill>
                  <a:srgbClr val="232323"/>
                </a:solidFill>
                <a:effectLst/>
                <a:latin typeface="latoregular"/>
              </a:rPr>
              <a:t>District council leaders have warned that services that are essential for supporting residents through the cost-of-living crisis are threatened by inflationary pressures.</a:t>
            </a:r>
          </a:p>
          <a:p>
            <a:pPr algn="l"/>
            <a:r>
              <a:rPr lang="en-GB" sz="1200" b="0" i="0">
                <a:solidFill>
                  <a:srgbClr val="333333"/>
                </a:solidFill>
                <a:effectLst/>
                <a:latin typeface="latoregular"/>
              </a:rPr>
              <a:t>Rising costs mean district councils face a total budget shortfall of over £900m across 2022-23 and 2023-24, due to rising inflation and pay pressures, according to new research by the </a:t>
            </a:r>
            <a:r>
              <a:rPr lang="en-GB" sz="1200" b="0" i="0">
                <a:solidFill>
                  <a:srgbClr val="0070C0"/>
                </a:solidFill>
                <a:effectLst/>
                <a:latin typeface="latoregular"/>
              </a:rPr>
              <a:t>District Councils’ Network (DCN).</a:t>
            </a:r>
          </a:p>
          <a:p>
            <a:pPr algn="l"/>
            <a:r>
              <a:rPr lang="en-GB" sz="1200" b="0" i="0">
                <a:solidFill>
                  <a:srgbClr val="333333"/>
                </a:solidFill>
                <a:effectLst/>
                <a:latin typeface="latoregular"/>
              </a:rPr>
              <a:t>A survey by DCN, which received responses from around a third of district councils, also found that 70% are considering scaling back leisure services while 66% are considering cutting community support and resilience services.</a:t>
            </a:r>
          </a:p>
          <a:p>
            <a:pPr algn="l"/>
            <a:r>
              <a:rPr lang="en-GB" sz="1200" b="0" i="0">
                <a:solidFill>
                  <a:srgbClr val="333333"/>
                </a:solidFill>
                <a:effectLst/>
                <a:latin typeface="latoregular"/>
              </a:rPr>
              <a:t>Just over a third of the respondents (37%) said they were considering scaling back welfare support and 20% are thinking about scaling back homelessness support.</a:t>
            </a:r>
          </a:p>
          <a:p>
            <a:pPr algn="l"/>
            <a:r>
              <a:rPr lang="en-GB" sz="1200" b="0" i="0">
                <a:solidFill>
                  <a:srgbClr val="333333"/>
                </a:solidFill>
                <a:effectLst/>
                <a:latin typeface="latoregular"/>
              </a:rPr>
              <a:t>The survey also reveals widespread expectation that demand for support services will grow, including benefits support, homelessness and support for domestic violence victims.</a:t>
            </a:r>
          </a:p>
        </p:txBody>
      </p:sp>
      <p:sp>
        <p:nvSpPr>
          <p:cNvPr id="6" name="TextBox 5">
            <a:extLst>
              <a:ext uri="{FF2B5EF4-FFF2-40B4-BE49-F238E27FC236}">
                <a16:creationId xmlns:a16="http://schemas.microsoft.com/office/drawing/2014/main" id="{6D2360E7-703F-0C45-F042-CBF72759F828}"/>
              </a:ext>
            </a:extLst>
          </p:cNvPr>
          <p:cNvSpPr txBox="1"/>
          <p:nvPr/>
        </p:nvSpPr>
        <p:spPr>
          <a:xfrm>
            <a:off x="160440" y="4718053"/>
            <a:ext cx="4864963" cy="1415772"/>
          </a:xfrm>
          <a:prstGeom prst="rect">
            <a:avLst/>
          </a:prstGeom>
          <a:noFill/>
        </p:spPr>
        <p:txBody>
          <a:bodyPr wrap="square">
            <a:spAutoFit/>
          </a:bodyPr>
          <a:lstStyle/>
          <a:p>
            <a:r>
              <a:rPr lang="en-GB" sz="1400" b="1">
                <a:solidFill>
                  <a:srgbClr val="2D2D2D"/>
                </a:solidFill>
                <a:effectLst/>
                <a:latin typeface="Helvetica" panose="020B0604020202020204" pitchFamily="34" charset="0"/>
                <a:ea typeface="Calibri" panose="020F0502020204030204" pitchFamily="34" charset="0"/>
              </a:rPr>
              <a:t>UK expected to fall into longest ever recession</a:t>
            </a:r>
            <a:br>
              <a:rPr lang="en-GB" sz="1400" b="1">
                <a:solidFill>
                  <a:srgbClr val="2D2D2D"/>
                </a:solidFill>
                <a:effectLst/>
                <a:latin typeface="Helvetica" panose="020B0604020202020204" pitchFamily="34" charset="0"/>
                <a:ea typeface="Calibri" panose="020F0502020204030204" pitchFamily="34" charset="0"/>
              </a:rPr>
            </a:br>
            <a:r>
              <a:rPr lang="en-GB" sz="1200">
                <a:solidFill>
                  <a:srgbClr val="2D2D2D"/>
                </a:solidFill>
                <a:effectLst/>
                <a:latin typeface="Helvetica" panose="020B0604020202020204" pitchFamily="34" charset="0"/>
                <a:ea typeface="Calibri" panose="020F0502020204030204" pitchFamily="34" charset="0"/>
              </a:rPr>
              <a:t>The UK is expected to fall into its longest recession since records began, as interest rates were raised by the most in 33 years, according to the Bank of England. Rates were lifted to three per cent, from 2.25 per cent, the biggest jump since 1989. The Bank warned the UK would face a “very challenging” two-year recession, with unemployment potentially almost doubling by 2025</a:t>
            </a:r>
            <a:endParaRPr lang="en-GB" sz="1400"/>
          </a:p>
        </p:txBody>
      </p:sp>
    </p:spTree>
    <p:extLst>
      <p:ext uri="{BB962C8B-B14F-4D97-AF65-F5344CB8AC3E}">
        <p14:creationId xmlns:p14="http://schemas.microsoft.com/office/powerpoint/2010/main" val="68424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1">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7C71A99-52C9-E82E-582E-25CDD0430DFD}"/>
              </a:ext>
            </a:extLst>
          </p:cNvPr>
          <p:cNvSpPr txBox="1"/>
          <p:nvPr/>
        </p:nvSpPr>
        <p:spPr>
          <a:xfrm>
            <a:off x="638881" y="417576"/>
            <a:ext cx="10909640" cy="124939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6600" b="1" kern="1200">
                <a:solidFill>
                  <a:schemeClr val="tx1"/>
                </a:solidFill>
                <a:latin typeface="+mj-lt"/>
                <a:ea typeface="+mj-ea"/>
                <a:cs typeface="+mj-cs"/>
              </a:rPr>
              <a:t>Cost of Care</a:t>
            </a:r>
          </a:p>
        </p:txBody>
      </p:sp>
      <p:sp>
        <p:nvSpPr>
          <p:cNvPr id="2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FC03F8B1-AA13-674F-8318-8C4CE99E62B6}"/>
              </a:ext>
            </a:extLst>
          </p:cNvPr>
          <p:cNvGraphicFramePr>
            <a:graphicFrameLocks noGrp="1"/>
          </p:cNvGraphicFramePr>
          <p:nvPr>
            <p:extLst>
              <p:ext uri="{D42A27DB-BD31-4B8C-83A1-F6EECF244321}">
                <p14:modId xmlns:p14="http://schemas.microsoft.com/office/powerpoint/2010/main" val="3185776891"/>
              </p:ext>
            </p:extLst>
          </p:nvPr>
        </p:nvGraphicFramePr>
        <p:xfrm>
          <a:off x="320040" y="2943471"/>
          <a:ext cx="11548876" cy="2966362"/>
        </p:xfrm>
        <a:graphic>
          <a:graphicData uri="http://schemas.openxmlformats.org/drawingml/2006/table">
            <a:tbl>
              <a:tblPr firstRow="1" bandRow="1"/>
              <a:tblGrid>
                <a:gridCol w="4719556">
                  <a:extLst>
                    <a:ext uri="{9D8B030D-6E8A-4147-A177-3AD203B41FA5}">
                      <a16:colId xmlns:a16="http://schemas.microsoft.com/office/drawing/2014/main" val="885568658"/>
                    </a:ext>
                  </a:extLst>
                </a:gridCol>
                <a:gridCol w="1068715">
                  <a:extLst>
                    <a:ext uri="{9D8B030D-6E8A-4147-A177-3AD203B41FA5}">
                      <a16:colId xmlns:a16="http://schemas.microsoft.com/office/drawing/2014/main" val="3254900900"/>
                    </a:ext>
                  </a:extLst>
                </a:gridCol>
                <a:gridCol w="1152121">
                  <a:extLst>
                    <a:ext uri="{9D8B030D-6E8A-4147-A177-3AD203B41FA5}">
                      <a16:colId xmlns:a16="http://schemas.microsoft.com/office/drawing/2014/main" val="2812028279"/>
                    </a:ext>
                  </a:extLst>
                </a:gridCol>
                <a:gridCol w="1152121">
                  <a:extLst>
                    <a:ext uri="{9D8B030D-6E8A-4147-A177-3AD203B41FA5}">
                      <a16:colId xmlns:a16="http://schemas.microsoft.com/office/drawing/2014/main" val="1641229897"/>
                    </a:ext>
                  </a:extLst>
                </a:gridCol>
                <a:gridCol w="1152121">
                  <a:extLst>
                    <a:ext uri="{9D8B030D-6E8A-4147-A177-3AD203B41FA5}">
                      <a16:colId xmlns:a16="http://schemas.microsoft.com/office/drawing/2014/main" val="3088071484"/>
                    </a:ext>
                  </a:extLst>
                </a:gridCol>
                <a:gridCol w="1152121">
                  <a:extLst>
                    <a:ext uri="{9D8B030D-6E8A-4147-A177-3AD203B41FA5}">
                      <a16:colId xmlns:a16="http://schemas.microsoft.com/office/drawing/2014/main" val="2230607939"/>
                    </a:ext>
                  </a:extLst>
                </a:gridCol>
                <a:gridCol w="1152121">
                  <a:extLst>
                    <a:ext uri="{9D8B030D-6E8A-4147-A177-3AD203B41FA5}">
                      <a16:colId xmlns:a16="http://schemas.microsoft.com/office/drawing/2014/main" val="3800518434"/>
                    </a:ext>
                  </a:extLst>
                </a:gridCol>
              </a:tblGrid>
              <a:tr h="423766">
                <a:tc>
                  <a:txBody>
                    <a:bodyPr/>
                    <a:lstStyle/>
                    <a:p>
                      <a:pPr algn="l" fontAlgn="b"/>
                      <a:endParaRPr lang="en-GB" sz="2100" b="0" i="0" u="none" strike="noStrike">
                        <a:solidFill>
                          <a:srgbClr val="000000"/>
                        </a:solidFill>
                        <a:effectLst/>
                        <a:latin typeface="Calibri" panose="020F0502020204030204" pitchFamily="34" charset="0"/>
                      </a:endParaRPr>
                    </a:p>
                  </a:txBody>
                  <a:tcPr marL="9002" marR="9002" marT="900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t"/>
                      <a:r>
                        <a:rPr lang="en-GB" sz="2300" b="1" i="0" u="none" strike="noStrike">
                          <a:solidFill>
                            <a:srgbClr val="000000"/>
                          </a:solidFill>
                          <a:effectLst/>
                          <a:latin typeface="Microsoft New Tai Lue" panose="020B0502040204020203" pitchFamily="34" charset="0"/>
                        </a:rPr>
                        <a:t>2023/4</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GB"/>
                    </a:p>
                  </a:txBody>
                  <a:tcPr/>
                </a:tc>
                <a:tc gridSpan="2">
                  <a:txBody>
                    <a:bodyPr/>
                    <a:lstStyle/>
                    <a:p>
                      <a:pPr algn="ctr" fontAlgn="t"/>
                      <a:r>
                        <a:rPr lang="en-GB" sz="2300" b="1" i="0" u="none" strike="noStrike">
                          <a:solidFill>
                            <a:srgbClr val="000000"/>
                          </a:solidFill>
                          <a:effectLst/>
                          <a:latin typeface="Microsoft New Tai Lue" panose="020B0502040204020203" pitchFamily="34" charset="0"/>
                        </a:rPr>
                        <a:t>2024/5</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GB"/>
                    </a:p>
                  </a:txBody>
                  <a:tcPr/>
                </a:tc>
                <a:tc gridSpan="2">
                  <a:txBody>
                    <a:bodyPr/>
                    <a:lstStyle/>
                    <a:p>
                      <a:pPr algn="ctr" fontAlgn="t"/>
                      <a:r>
                        <a:rPr lang="en-GB" sz="2300" b="1" i="0" u="none" strike="noStrike">
                          <a:solidFill>
                            <a:srgbClr val="000000"/>
                          </a:solidFill>
                          <a:effectLst/>
                          <a:latin typeface="Microsoft New Tai Lue" panose="020B0502040204020203" pitchFamily="34" charset="0"/>
                        </a:rPr>
                        <a:t>2025/6</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GB"/>
                    </a:p>
                  </a:txBody>
                  <a:tcPr/>
                </a:tc>
                <a:extLst>
                  <a:ext uri="{0D108BD9-81ED-4DB2-BD59-A6C34878D82A}">
                    <a16:rowId xmlns:a16="http://schemas.microsoft.com/office/drawing/2014/main" val="3576877681"/>
                  </a:ext>
                </a:extLst>
              </a:tr>
              <a:tr h="423766">
                <a:tc>
                  <a:txBody>
                    <a:bodyPr/>
                    <a:lstStyle/>
                    <a:p>
                      <a:pPr algn="l" fontAlgn="t"/>
                      <a:r>
                        <a:rPr lang="en-GB" sz="2300" b="1" i="0" u="none" strike="noStrike">
                          <a:solidFill>
                            <a:srgbClr val="000000"/>
                          </a:solidFill>
                          <a:effectLst/>
                          <a:latin typeface="Microsoft New Tai Lue" panose="020B0502040204020203" pitchFamily="34" charset="0"/>
                        </a:rPr>
                        <a:t>Service type</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n-GB" sz="2300" b="1" i="0" u="none" strike="noStrike">
                          <a:solidFill>
                            <a:srgbClr val="000000"/>
                          </a:solidFill>
                          <a:effectLst/>
                          <a:latin typeface="Microsoft New Tai Lue" panose="020B0502040204020203" pitchFamily="34" charset="0"/>
                        </a:rPr>
                        <a:t>%</a:t>
                      </a:r>
                    </a:p>
                  </a:txBody>
                  <a:tcPr marL="9002" marR="9002" marT="90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375870777"/>
                  </a:ext>
                </a:extLst>
              </a:tr>
              <a:tr h="423766">
                <a:tc>
                  <a:txBody>
                    <a:bodyPr/>
                    <a:lstStyle/>
                    <a:p>
                      <a:pPr algn="l" fontAlgn="ctr"/>
                      <a:r>
                        <a:rPr lang="en-GB" sz="2300" b="0" i="0" u="none" strike="noStrike">
                          <a:solidFill>
                            <a:srgbClr val="000000"/>
                          </a:solidFill>
                          <a:effectLst/>
                          <a:latin typeface="Microsoft New Tai Lue" panose="020B0502040204020203" pitchFamily="34" charset="0"/>
                        </a:rPr>
                        <a:t>Residential Care </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£750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30%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£900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20%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£1,000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11%</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7089183"/>
                  </a:ext>
                </a:extLst>
              </a:tr>
              <a:tr h="423766">
                <a:tc>
                  <a:txBody>
                    <a:bodyPr/>
                    <a:lstStyle/>
                    <a:p>
                      <a:pPr algn="l" fontAlgn="ctr"/>
                      <a:r>
                        <a:rPr lang="en-GB" sz="2300" b="0" i="0" u="none" strike="noStrike">
                          <a:solidFill>
                            <a:srgbClr val="000000"/>
                          </a:solidFill>
                          <a:effectLst/>
                          <a:latin typeface="Microsoft New Tai Lue" panose="020B0502040204020203" pitchFamily="34" charset="0"/>
                        </a:rPr>
                        <a:t>Nursing Care* </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£750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26%</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£900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20%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£1,000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11%</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370767401"/>
                  </a:ext>
                </a:extLst>
              </a:tr>
              <a:tr h="423766">
                <a:tc>
                  <a:txBody>
                    <a:bodyPr/>
                    <a:lstStyle/>
                    <a:p>
                      <a:pPr algn="l" fontAlgn="ctr"/>
                      <a:r>
                        <a:rPr lang="en-GB" sz="2300" b="0" i="0" u="none" strike="noStrike">
                          <a:solidFill>
                            <a:srgbClr val="000000"/>
                          </a:solidFill>
                          <a:effectLst/>
                          <a:latin typeface="Microsoft New Tai Lue" panose="020B0502040204020203" pitchFamily="34" charset="0"/>
                        </a:rPr>
                        <a:t>OPMH Nursing Care*</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£1,000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58%</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£1,100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£1,200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2300" b="0" i="0" u="none" strike="noStrike">
                          <a:solidFill>
                            <a:srgbClr val="000000"/>
                          </a:solidFill>
                          <a:effectLst/>
                          <a:latin typeface="Microsoft New Tai Lue" panose="020B0502040204020203" pitchFamily="34" charset="0"/>
                        </a:rPr>
                        <a:t>9%</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866686"/>
                  </a:ext>
                </a:extLst>
              </a:tr>
              <a:tr h="423766">
                <a:tc>
                  <a:txBody>
                    <a:bodyPr/>
                    <a:lstStyle/>
                    <a:p>
                      <a:pPr algn="l" fontAlgn="ctr"/>
                      <a:r>
                        <a:rPr lang="en-GB" sz="2300" b="0" i="0" u="none" strike="noStrike">
                          <a:solidFill>
                            <a:srgbClr val="000000"/>
                          </a:solidFill>
                          <a:effectLst/>
                          <a:latin typeface="Microsoft New Tai Lue" panose="020B0502040204020203" pitchFamily="34" charset="0"/>
                        </a:rPr>
                        <a:t>Home Care</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£25</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13%</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£27</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8%</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£30</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2300" b="0" i="0" u="none" strike="noStrike">
                          <a:solidFill>
                            <a:srgbClr val="000000"/>
                          </a:solidFill>
                          <a:effectLst/>
                          <a:latin typeface="Microsoft New Tai Lue" panose="020B0502040204020203" pitchFamily="34" charset="0"/>
                        </a:rPr>
                        <a:t>11%</a:t>
                      </a:r>
                    </a:p>
                  </a:txBody>
                  <a:tcPr marL="9002" marR="9002" marT="9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519174202"/>
                  </a:ext>
                </a:extLst>
              </a:tr>
              <a:tr h="423766">
                <a:tc gridSpan="7">
                  <a:txBody>
                    <a:bodyPr/>
                    <a:lstStyle/>
                    <a:p>
                      <a:pPr algn="r" fontAlgn="b"/>
                      <a:r>
                        <a:rPr lang="en-GB" sz="2300" b="0" i="0" u="none" strike="noStrike">
                          <a:solidFill>
                            <a:srgbClr val="000000"/>
                          </a:solidFill>
                          <a:effectLst/>
                          <a:latin typeface="Microsoft New Tai Lue" panose="020B0502040204020203" pitchFamily="34" charset="0"/>
                        </a:rPr>
                        <a:t>* Excluding NHS Funded Nursing Care element</a:t>
                      </a:r>
                    </a:p>
                  </a:txBody>
                  <a:tcPr marL="9002" marR="9002" marT="900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2644391"/>
                  </a:ext>
                </a:extLst>
              </a:tr>
            </a:tbl>
          </a:graphicData>
        </a:graphic>
      </p:graphicFrame>
    </p:spTree>
    <p:extLst>
      <p:ext uri="{BB962C8B-B14F-4D97-AF65-F5344CB8AC3E}">
        <p14:creationId xmlns:p14="http://schemas.microsoft.com/office/powerpoint/2010/main" val="422651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7C71A99-52C9-E82E-582E-25CDD0430DFD}"/>
              </a:ext>
            </a:extLst>
          </p:cNvPr>
          <p:cNvSpPr txBox="1"/>
          <p:nvPr/>
        </p:nvSpPr>
        <p:spPr>
          <a:xfrm>
            <a:off x="638881" y="417576"/>
            <a:ext cx="10909640" cy="124939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6600" b="1" kern="1200">
                <a:solidFill>
                  <a:schemeClr val="tx1"/>
                </a:solidFill>
                <a:latin typeface="+mj-lt"/>
                <a:ea typeface="+mj-ea"/>
                <a:cs typeface="+mj-cs"/>
              </a:rPr>
              <a:t>Proposed fees for 2023/24*</a:t>
            </a:r>
          </a:p>
        </p:txBody>
      </p:sp>
      <p:sp>
        <p:nvSpPr>
          <p:cNvPr id="25"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E733EBF5-2C81-5F8E-77D9-2CFB21174BCB}"/>
              </a:ext>
            </a:extLst>
          </p:cNvPr>
          <p:cNvGraphicFramePr>
            <a:graphicFrameLocks noGrp="1"/>
          </p:cNvGraphicFramePr>
          <p:nvPr>
            <p:extLst>
              <p:ext uri="{D42A27DB-BD31-4B8C-83A1-F6EECF244321}">
                <p14:modId xmlns:p14="http://schemas.microsoft.com/office/powerpoint/2010/main" val="1395611011"/>
              </p:ext>
            </p:extLst>
          </p:nvPr>
        </p:nvGraphicFramePr>
        <p:xfrm>
          <a:off x="703811" y="1834342"/>
          <a:ext cx="10751127" cy="4500574"/>
        </p:xfrm>
        <a:graphic>
          <a:graphicData uri="http://schemas.openxmlformats.org/drawingml/2006/table">
            <a:tbl>
              <a:tblPr firstRow="1" bandRow="1"/>
              <a:tblGrid>
                <a:gridCol w="5207513">
                  <a:extLst>
                    <a:ext uri="{9D8B030D-6E8A-4147-A177-3AD203B41FA5}">
                      <a16:colId xmlns:a16="http://schemas.microsoft.com/office/drawing/2014/main" val="1626466004"/>
                    </a:ext>
                  </a:extLst>
                </a:gridCol>
                <a:gridCol w="2797125">
                  <a:extLst>
                    <a:ext uri="{9D8B030D-6E8A-4147-A177-3AD203B41FA5}">
                      <a16:colId xmlns:a16="http://schemas.microsoft.com/office/drawing/2014/main" val="1037533703"/>
                    </a:ext>
                  </a:extLst>
                </a:gridCol>
                <a:gridCol w="1086525">
                  <a:extLst>
                    <a:ext uri="{9D8B030D-6E8A-4147-A177-3AD203B41FA5}">
                      <a16:colId xmlns:a16="http://schemas.microsoft.com/office/drawing/2014/main" val="2626007334"/>
                    </a:ext>
                  </a:extLst>
                </a:gridCol>
                <a:gridCol w="1659964">
                  <a:extLst>
                    <a:ext uri="{9D8B030D-6E8A-4147-A177-3AD203B41FA5}">
                      <a16:colId xmlns:a16="http://schemas.microsoft.com/office/drawing/2014/main" val="3907794753"/>
                    </a:ext>
                  </a:extLst>
                </a:gridCol>
              </a:tblGrid>
              <a:tr h="403943">
                <a:tc>
                  <a:txBody>
                    <a:bodyPr/>
                    <a:lstStyle/>
                    <a:p>
                      <a:pPr algn="ctr" fontAlgn="ctr"/>
                      <a:r>
                        <a:rPr lang="en-GB" sz="1200" b="1" i="0" u="none" strike="noStrike">
                          <a:solidFill>
                            <a:srgbClr val="000000"/>
                          </a:solidFill>
                          <a:effectLst/>
                          <a:latin typeface="Microsoft New Tai Lue" panose="020B0502040204020203" pitchFamily="34" charset="0"/>
                        </a:rPr>
                        <a:t>Service type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GB" sz="1200" b="1" i="0" u="none" strike="noStrike">
                          <a:solidFill>
                            <a:srgbClr val="000000"/>
                          </a:solidFill>
                          <a:effectLst/>
                          <a:latin typeface="Microsoft New Tai Lue" panose="020B0502040204020203" pitchFamily="34" charset="0"/>
                        </a:rPr>
                        <a:t>Proposed fee for 2023/24</a:t>
                      </a:r>
                      <a:br>
                        <a:rPr lang="en-GB" sz="1200" b="1" i="0" u="none" strike="noStrike">
                          <a:solidFill>
                            <a:srgbClr val="000000"/>
                          </a:solidFill>
                          <a:effectLst/>
                          <a:latin typeface="Microsoft New Tai Lue" panose="020B0502040204020203" pitchFamily="34" charset="0"/>
                        </a:rPr>
                      </a:br>
                      <a:r>
                        <a:rPr lang="en-GB" sz="1200" b="1" i="0" u="none" strike="noStrike">
                          <a:solidFill>
                            <a:srgbClr val="000000"/>
                          </a:solidFill>
                          <a:effectLst/>
                          <a:latin typeface="Microsoft New Tai Lue" panose="020B0502040204020203" pitchFamily="34" charset="0"/>
                        </a:rPr>
                        <a:t>(where applicable)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GB" sz="1200" b="1" i="0" u="none" strike="noStrike" dirty="0">
                          <a:solidFill>
                            <a:srgbClr val="000000"/>
                          </a:solidFill>
                          <a:effectLst/>
                          <a:latin typeface="Microsoft New Tai Lue" panose="020B0502040204020203" pitchFamily="34" charset="0"/>
                        </a:rPr>
                        <a:t>Proposed</a:t>
                      </a:r>
                      <a:br>
                        <a:rPr lang="en-GB" sz="1200" b="1" i="0" u="none" strike="noStrike" dirty="0">
                          <a:solidFill>
                            <a:srgbClr val="000000"/>
                          </a:solidFill>
                          <a:effectLst/>
                          <a:latin typeface="Microsoft New Tai Lue" panose="020B0502040204020203" pitchFamily="34" charset="0"/>
                        </a:rPr>
                      </a:br>
                      <a:r>
                        <a:rPr lang="en-GB" sz="1200" b="1" i="0" u="none" strike="noStrike" dirty="0">
                          <a:solidFill>
                            <a:srgbClr val="000000"/>
                          </a:solidFill>
                          <a:effectLst/>
                          <a:latin typeface="Microsoft New Tai Lue" panose="020B0502040204020203" pitchFamily="34" charset="0"/>
                        </a:rPr>
                        <a:t>% Increase***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GB" sz="1200" b="1" i="0" u="none" strike="noStrike">
                          <a:solidFill>
                            <a:srgbClr val="000000"/>
                          </a:solidFill>
                          <a:effectLst/>
                          <a:latin typeface="Microsoft New Tai Lue" panose="020B0502040204020203" pitchFamily="34" charset="0"/>
                        </a:rPr>
                        <a:t>Increase last year</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13670661"/>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Extra Care Housing</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Microsoft New Tai Lue" panose="020B0502040204020203" pitchFamily="34" charset="0"/>
                        </a:rPr>
                        <a:t> -</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9.04%</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5.93%</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415304"/>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Home Care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£25 per hour</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1" i="0" u="none" strike="noStrike">
                          <a:solidFill>
                            <a:srgbClr val="000000"/>
                          </a:solidFill>
                          <a:effectLst/>
                          <a:latin typeface="Microsoft New Tai Lue" panose="020B0502040204020203" pitchFamily="34" charset="0"/>
                        </a:rPr>
                        <a:t>12.80%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9.00%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691202924"/>
                  </a:ext>
                </a:extLst>
              </a:tr>
              <a:tr h="419517">
                <a:tc>
                  <a:txBody>
                    <a:bodyPr/>
                    <a:lstStyle/>
                    <a:p>
                      <a:pPr algn="l" fontAlgn="ctr"/>
                      <a:r>
                        <a:rPr lang="en-GB" sz="1200" b="0" i="0" u="none" strike="noStrike">
                          <a:solidFill>
                            <a:srgbClr val="000000"/>
                          </a:solidFill>
                          <a:effectLst/>
                          <a:latin typeface="Microsoft New Tai Lue" panose="020B0502040204020203" pitchFamily="34" charset="0"/>
                        </a:rPr>
                        <a:t>Direct Payments: Self-employed</a:t>
                      </a:r>
                      <a:br>
                        <a:rPr lang="en-GB" sz="1200" b="0" i="0" u="none" strike="noStrike">
                          <a:solidFill>
                            <a:srgbClr val="000000"/>
                          </a:solidFill>
                          <a:effectLst/>
                          <a:latin typeface="Microsoft New Tai Lue" panose="020B0502040204020203" pitchFamily="34" charset="0"/>
                        </a:rPr>
                      </a:br>
                      <a:r>
                        <a:rPr lang="en-GB" sz="1200" b="0" i="0" u="none" strike="noStrike">
                          <a:solidFill>
                            <a:srgbClr val="FFFFFF"/>
                          </a:solidFill>
                          <a:effectLst/>
                          <a:latin typeface="Microsoft New Tai Lue" panose="020B0502040204020203" pitchFamily="34" charset="0"/>
                        </a:rPr>
                        <a:t>Direct Payments: </a:t>
                      </a:r>
                      <a:r>
                        <a:rPr lang="en-GB" sz="1200" b="0" i="0" u="none" strike="noStrike">
                          <a:solidFill>
                            <a:srgbClr val="000000"/>
                          </a:solidFill>
                          <a:effectLst/>
                          <a:latin typeface="Microsoft New Tai Lue" panose="020B0502040204020203" pitchFamily="34" charset="0"/>
                        </a:rPr>
                        <a:t>Agency</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Self-employed: £16.91 per hour</a:t>
                      </a:r>
                      <a:br>
                        <a:rPr lang="en-GB" sz="1200" b="0" i="0" u="none" strike="noStrike">
                          <a:solidFill>
                            <a:srgbClr val="000000"/>
                          </a:solidFill>
                          <a:effectLst/>
                          <a:latin typeface="Microsoft New Tai Lue" panose="020B0502040204020203" pitchFamily="34" charset="0"/>
                        </a:rPr>
                      </a:br>
                      <a:r>
                        <a:rPr lang="en-GB" sz="1200" b="0" i="0" u="none" strike="noStrike">
                          <a:solidFill>
                            <a:srgbClr val="000000"/>
                          </a:solidFill>
                          <a:effectLst/>
                          <a:latin typeface="Microsoft New Tai Lue" panose="020B0502040204020203" pitchFamily="34" charset="0"/>
                        </a:rPr>
                        <a:t>Agency: £21.81 per hour</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10.00%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4475231"/>
                  </a:ext>
                </a:extLst>
              </a:tr>
              <a:tr h="407061">
                <a:tc>
                  <a:txBody>
                    <a:bodyPr/>
                    <a:lstStyle/>
                    <a:p>
                      <a:pPr algn="l" fontAlgn="ctr"/>
                      <a:r>
                        <a:rPr lang="en-GB" sz="1200" b="0" i="0" u="none" strike="noStrike">
                          <a:solidFill>
                            <a:srgbClr val="000000"/>
                          </a:solidFill>
                          <a:effectLst/>
                          <a:latin typeface="Microsoft New Tai Lue" panose="020B0502040204020203" pitchFamily="34" charset="0"/>
                        </a:rPr>
                        <a:t>Shared Lives: Weekly fees to carers</a:t>
                      </a:r>
                      <a:br>
                        <a:rPr lang="en-GB" sz="1200" b="0" i="0" u="none" strike="noStrike">
                          <a:solidFill>
                            <a:srgbClr val="000000"/>
                          </a:solidFill>
                          <a:effectLst/>
                          <a:latin typeface="Microsoft New Tai Lue" panose="020B0502040204020203" pitchFamily="34" charset="0"/>
                        </a:rPr>
                      </a:br>
                      <a:r>
                        <a:rPr lang="en-GB" sz="1200" b="0" i="0" u="none" strike="noStrike">
                          <a:solidFill>
                            <a:srgbClr val="D9D9D9"/>
                          </a:solidFill>
                          <a:effectLst/>
                          <a:latin typeface="Microsoft New Tai Lue" panose="020B0502040204020203" pitchFamily="34" charset="0"/>
                        </a:rPr>
                        <a:t>Shared Lives: </a:t>
                      </a:r>
                      <a:r>
                        <a:rPr lang="en-GB" sz="1200" b="0" i="0" u="none" strike="noStrike">
                          <a:solidFill>
                            <a:srgbClr val="000000"/>
                          </a:solidFill>
                          <a:effectLst/>
                          <a:latin typeface="Microsoft New Tai Lue" panose="020B0502040204020203" pitchFamily="34" charset="0"/>
                        </a:rPr>
                        <a:t>Assessment payment to provider/carer</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nl-NL" sz="1200" b="0" i="0" u="none" strike="noStrike">
                          <a:solidFill>
                            <a:srgbClr val="000000"/>
                          </a:solidFill>
                          <a:effectLst/>
                          <a:latin typeface="Microsoft New Tai Lue" panose="020B0502040204020203" pitchFamily="34" charset="0"/>
                        </a:rPr>
                        <a:t>£486.40 per week</a:t>
                      </a:r>
                      <a:br>
                        <a:rPr lang="nl-NL" sz="1200" b="0" i="0" u="none" strike="noStrike">
                          <a:solidFill>
                            <a:srgbClr val="000000"/>
                          </a:solidFill>
                          <a:effectLst/>
                          <a:latin typeface="Microsoft New Tai Lue" panose="020B0502040204020203" pitchFamily="34" charset="0"/>
                        </a:rPr>
                      </a:br>
                      <a:r>
                        <a:rPr lang="nl-NL" sz="1200" b="0" i="0" u="none" strike="noStrike">
                          <a:solidFill>
                            <a:srgbClr val="000000"/>
                          </a:solidFill>
                          <a:effectLst/>
                          <a:latin typeface="Microsoft New Tai Lue" panose="020B0502040204020203" pitchFamily="34" charset="0"/>
                        </a:rPr>
                        <a:t>£15.17 (0-4hrs) / £30.18 (4-8hrs)</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1" i="0" u="none" strike="noStrike">
                          <a:solidFill>
                            <a:srgbClr val="000000"/>
                          </a:solidFill>
                          <a:effectLst/>
                          <a:latin typeface="Microsoft New Tai Lue" panose="020B0502040204020203" pitchFamily="34" charset="0"/>
                        </a:rPr>
                        <a:t>8.90%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5.00%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109599672"/>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Daycare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Microsoft New Tai Lue" panose="020B0502040204020203" pitchFamily="34" charset="0"/>
                        </a:rPr>
                        <a:t>- </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8.80%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5.00%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461941"/>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Supported Living</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Microsoft New Tai Lue" panose="020B0502040204020203" pitchFamily="34" charset="0"/>
                        </a:rPr>
                        <a:t>- </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1" i="0" u="none" strike="noStrike">
                          <a:solidFill>
                            <a:srgbClr val="000000"/>
                          </a:solidFill>
                          <a:effectLst/>
                          <a:latin typeface="Microsoft New Tai Lue" panose="020B0502040204020203" pitchFamily="34" charset="0"/>
                        </a:rPr>
                        <a:t>10.00%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102969988"/>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Residential Care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£750 per week</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30.00%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3855938"/>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Nursing Care**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£750 per week</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1" i="0" u="none" strike="noStrike">
                          <a:solidFill>
                            <a:srgbClr val="000000"/>
                          </a:solidFill>
                          <a:effectLst/>
                          <a:latin typeface="Microsoft New Tai Lue" panose="020B0502040204020203" pitchFamily="34" charset="0"/>
                        </a:rPr>
                        <a:t>26.00%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765564453"/>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OPMH Nursing Care**</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£1000 per week</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57.51%</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dirty="0">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471132"/>
                  </a:ext>
                </a:extLst>
              </a:tr>
              <a:tr h="276446">
                <a:tc>
                  <a:txBody>
                    <a:bodyPr/>
                    <a:lstStyle/>
                    <a:p>
                      <a:pPr algn="l" fontAlgn="ctr"/>
                      <a:r>
                        <a:rPr lang="en-GB" sz="1200" b="0" i="0" u="none" strike="noStrike">
                          <a:solidFill>
                            <a:srgbClr val="000000"/>
                          </a:solidFill>
                          <a:effectLst/>
                          <a:latin typeface="Microsoft New Tai Lue" panose="020B0502040204020203" pitchFamily="34" charset="0"/>
                        </a:rPr>
                        <a:t>Specialist Residential Care (SRC)</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a:solidFill>
                            <a:srgbClr val="000000"/>
                          </a:solidFill>
                          <a:effectLst/>
                          <a:latin typeface="Microsoft New Tai Lue" panose="020B0502040204020203" pitchFamily="34" charset="0"/>
                        </a:rPr>
                        <a:t>£800 per week</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1" i="0" u="none" strike="noStrike">
                          <a:solidFill>
                            <a:srgbClr val="000000"/>
                          </a:solidFill>
                          <a:effectLst/>
                          <a:latin typeface="Microsoft New Tai Lue" panose="020B0502040204020203" pitchFamily="34" charset="0"/>
                        </a:rPr>
                        <a:t>24.15%</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GB" sz="1200" b="0" i="0" u="none" strike="noStrike" dirty="0">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835641962"/>
                  </a:ext>
                </a:extLst>
              </a:tr>
              <a:tr h="276446">
                <a:tc>
                  <a:txBody>
                    <a:bodyPr/>
                    <a:lstStyle/>
                    <a:p>
                      <a:pPr algn="l" fontAlgn="ctr"/>
                      <a:r>
                        <a:rPr lang="en-GB" sz="1200" b="0" i="0" u="none" strike="noStrike" dirty="0">
                          <a:solidFill>
                            <a:srgbClr val="000000"/>
                          </a:solidFill>
                          <a:effectLst/>
                          <a:latin typeface="Microsoft New Tai Lue" panose="020B0502040204020203" pitchFamily="34" charset="0"/>
                        </a:rPr>
                        <a:t>LD &amp; MH Residential and Nursing** Care Packages</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rgbClr val="000000"/>
                          </a:solidFill>
                          <a:effectLst/>
                          <a:latin typeface="Microsoft New Tai Lue" panose="020B0502040204020203" pitchFamily="34" charset="0"/>
                        </a:rPr>
                        <a:t>- </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1" i="0" u="none" strike="noStrike">
                          <a:solidFill>
                            <a:srgbClr val="000000"/>
                          </a:solidFill>
                          <a:effectLst/>
                          <a:latin typeface="Microsoft New Tai Lue" panose="020B0502040204020203" pitchFamily="34" charset="0"/>
                        </a:rPr>
                        <a:t>9.00%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200" b="0" i="0" u="none" strike="noStrike">
                          <a:solidFill>
                            <a:srgbClr val="000000"/>
                          </a:solidFill>
                          <a:effectLst/>
                          <a:latin typeface="Microsoft New Tai Lue" panose="020B0502040204020203" pitchFamily="34" charset="0"/>
                        </a:rPr>
                        <a:t>5.30%</a:t>
                      </a:r>
                    </a:p>
                  </a:txBody>
                  <a:tcPr marL="4632" marR="4632" marT="46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628338"/>
                  </a:ext>
                </a:extLst>
              </a:tr>
              <a:tr h="228767">
                <a:tc gridSpan="4">
                  <a:txBody>
                    <a:bodyPr/>
                    <a:lstStyle/>
                    <a:p>
                      <a:pPr algn="r" fontAlgn="b"/>
                      <a:r>
                        <a:rPr lang="en-GB" sz="1200" b="0" i="0" u="none" strike="noStrike" dirty="0">
                          <a:solidFill>
                            <a:srgbClr val="000000"/>
                          </a:solidFill>
                          <a:effectLst/>
                          <a:latin typeface="Microsoft New Tai Lue" panose="020B0502040204020203" pitchFamily="34" charset="0"/>
                        </a:rPr>
                        <a:t>* Excludes those contracts with a contractually defined fee increase calculation</a:t>
                      </a:r>
                    </a:p>
                  </a:txBody>
                  <a:tcPr marL="4632" marR="4632" marT="4632"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68384587"/>
                  </a:ext>
                </a:extLst>
              </a:tr>
              <a:tr h="495571">
                <a:tc gridSpan="4">
                  <a:txBody>
                    <a:bodyPr/>
                    <a:lstStyle/>
                    <a:p>
                      <a:pPr algn="r" fontAlgn="b"/>
                      <a:r>
                        <a:rPr lang="en-GB" sz="1200" b="0" i="0" u="none" strike="noStrike" dirty="0">
                          <a:solidFill>
                            <a:srgbClr val="000000"/>
                          </a:solidFill>
                          <a:effectLst/>
                          <a:latin typeface="Microsoft New Tai Lue" panose="020B0502040204020203" pitchFamily="34" charset="0"/>
                        </a:rPr>
                        <a:t>** Excluding NHS Funded Nursing Care element</a:t>
                      </a:r>
                    </a:p>
                    <a:p>
                      <a:pPr algn="r"/>
                      <a:r>
                        <a:rPr lang="en-GB" sz="1200" b="0" i="0" u="none" strike="noStrike" kern="1200" dirty="0">
                          <a:solidFill>
                            <a:srgbClr val="000000"/>
                          </a:solidFill>
                          <a:effectLst/>
                          <a:latin typeface="Microsoft New Tai Lue" panose="020B0502040204020203" pitchFamily="34" charset="0"/>
                          <a:ea typeface="+mn-ea"/>
                          <a:cs typeface="+mn-cs"/>
                        </a:rPr>
                        <a:t>***Where a standard fee is shown in column 2 the % shown in column 3 is the increase from the standard fee last year to the proposed standard fee for 2023/24</a:t>
                      </a:r>
                    </a:p>
                    <a:p>
                      <a:pPr algn="r"/>
                      <a:endParaRPr lang="en-GB" sz="1200" b="0" i="0" u="none" strike="noStrike" kern="1200" dirty="0">
                        <a:solidFill>
                          <a:srgbClr val="000000"/>
                        </a:solidFill>
                        <a:effectLst/>
                        <a:latin typeface="Microsoft New Tai Lue" panose="020B0502040204020203" pitchFamily="34" charset="0"/>
                        <a:ea typeface="+mn-ea"/>
                        <a:cs typeface="+mn-cs"/>
                      </a:endParaRPr>
                    </a:p>
                  </a:txBody>
                  <a:tcPr marL="4632" marR="4632" marT="4632"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8110358"/>
                  </a:ext>
                </a:extLst>
              </a:tr>
            </a:tbl>
          </a:graphicData>
        </a:graphic>
      </p:graphicFrame>
    </p:spTree>
    <p:extLst>
      <p:ext uri="{BB962C8B-B14F-4D97-AF65-F5344CB8AC3E}">
        <p14:creationId xmlns:p14="http://schemas.microsoft.com/office/powerpoint/2010/main" val="94621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F2C2BF-784E-7394-121A-BE7568DDFCF6}"/>
              </a:ext>
            </a:extLst>
          </p:cNvPr>
          <p:cNvSpPr txBox="1"/>
          <p:nvPr/>
        </p:nvSpPr>
        <p:spPr>
          <a:xfrm>
            <a:off x="55654" y="256979"/>
            <a:ext cx="12136346" cy="830997"/>
          </a:xfrm>
          <a:prstGeom prst="rect">
            <a:avLst/>
          </a:prstGeom>
          <a:noFill/>
        </p:spPr>
        <p:txBody>
          <a:bodyPr wrap="square" rtlCol="0">
            <a:spAutoFit/>
          </a:bodyPr>
          <a:lstStyle/>
          <a:p>
            <a:r>
              <a:rPr lang="en-GB" sz="2400"/>
              <a:t>There are approximately 8000 adults in receipt of ASC statutory services across Somerset, and a further 500 residents are supported out of county.</a:t>
            </a:r>
          </a:p>
        </p:txBody>
      </p:sp>
      <p:pic>
        <p:nvPicPr>
          <p:cNvPr id="7" name="Picture 6" descr="Map&#10;&#10;Description automatically generated">
            <a:extLst>
              <a:ext uri="{FF2B5EF4-FFF2-40B4-BE49-F238E27FC236}">
                <a16:creationId xmlns:a16="http://schemas.microsoft.com/office/drawing/2014/main" id="{3B009C54-28F0-E135-1C49-337E5A0339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266" y="1278614"/>
            <a:ext cx="9960591" cy="5055268"/>
          </a:xfrm>
          <a:prstGeom prst="rect">
            <a:avLst/>
          </a:prstGeom>
        </p:spPr>
      </p:pic>
    </p:spTree>
    <p:extLst>
      <p:ext uri="{BB962C8B-B14F-4D97-AF65-F5344CB8AC3E}">
        <p14:creationId xmlns:p14="http://schemas.microsoft.com/office/powerpoint/2010/main" val="407991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Rounded Corners 37">
            <a:extLst>
              <a:ext uri="{FF2B5EF4-FFF2-40B4-BE49-F238E27FC236}">
                <a16:creationId xmlns:a16="http://schemas.microsoft.com/office/drawing/2014/main" id="{60F3D626-A0DC-1340-7693-CD38571E4E59}"/>
              </a:ext>
            </a:extLst>
          </p:cNvPr>
          <p:cNvSpPr/>
          <p:nvPr/>
        </p:nvSpPr>
        <p:spPr>
          <a:xfrm>
            <a:off x="10375339" y="1011409"/>
            <a:ext cx="1461506" cy="1530797"/>
          </a:xfrm>
          <a:prstGeom prst="round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b="1">
                <a:solidFill>
                  <a:sysClr val="windowText" lastClr="000000"/>
                </a:solidFill>
              </a:rPr>
              <a:t>Fixed cost </a:t>
            </a:r>
            <a:r>
              <a:rPr lang="en-GB">
                <a:solidFill>
                  <a:sysClr val="windowText" lastClr="000000"/>
                </a:solidFill>
              </a:rPr>
              <a:t>(i.e. staff)</a:t>
            </a:r>
          </a:p>
          <a:p>
            <a:pPr algn="ctr"/>
            <a:r>
              <a:rPr lang="en-GB">
                <a:solidFill>
                  <a:sysClr val="windowText" lastClr="000000"/>
                </a:solidFill>
              </a:rPr>
              <a:t> </a:t>
            </a:r>
          </a:p>
        </p:txBody>
      </p:sp>
      <p:sp>
        <p:nvSpPr>
          <p:cNvPr id="37" name="Rectangle: Rounded Corners 36">
            <a:extLst>
              <a:ext uri="{FF2B5EF4-FFF2-40B4-BE49-F238E27FC236}">
                <a16:creationId xmlns:a16="http://schemas.microsoft.com/office/drawing/2014/main" id="{109FF71A-25F5-F984-061B-41AA722BA831}"/>
              </a:ext>
            </a:extLst>
          </p:cNvPr>
          <p:cNvSpPr/>
          <p:nvPr/>
        </p:nvSpPr>
        <p:spPr>
          <a:xfrm>
            <a:off x="227109" y="4826444"/>
            <a:ext cx="1493426" cy="1866563"/>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rtlCol="0" anchor="t"/>
          <a:lstStyle/>
          <a:p>
            <a:pPr algn="ctr"/>
            <a:endParaRPr lang="en-GB"/>
          </a:p>
          <a:p>
            <a:pPr algn="ctr"/>
            <a:r>
              <a:rPr lang="en-GB"/>
              <a:t>NET BUDGET</a:t>
            </a:r>
          </a:p>
          <a:p>
            <a:pPr algn="ctr"/>
            <a:endParaRPr lang="en-GB"/>
          </a:p>
          <a:p>
            <a:pPr algn="ctr"/>
            <a:r>
              <a:rPr lang="en-GB" sz="2800" b="1"/>
              <a:t>£160m</a:t>
            </a:r>
            <a:endParaRPr lang="en-GB" b="1"/>
          </a:p>
          <a:p>
            <a:pPr algn="ctr"/>
            <a:r>
              <a:rPr lang="en-GB"/>
              <a:t> </a:t>
            </a:r>
          </a:p>
        </p:txBody>
      </p:sp>
      <p:sp>
        <p:nvSpPr>
          <p:cNvPr id="2" name="Rectangle: Rounded Corners 1">
            <a:extLst>
              <a:ext uri="{FF2B5EF4-FFF2-40B4-BE49-F238E27FC236}">
                <a16:creationId xmlns:a16="http://schemas.microsoft.com/office/drawing/2014/main" id="{1CEE9894-5BD2-16AA-6181-667C2D2C7116}"/>
              </a:ext>
            </a:extLst>
          </p:cNvPr>
          <p:cNvSpPr/>
          <p:nvPr/>
        </p:nvSpPr>
        <p:spPr>
          <a:xfrm>
            <a:off x="2129052" y="4940828"/>
            <a:ext cx="4728180" cy="1530000"/>
          </a:xfrm>
          <a:prstGeom prst="roundRect">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ysClr val="windowText" lastClr="000000"/>
                </a:solidFill>
              </a:rPr>
              <a:t>Council allocation from government for ASC</a:t>
            </a:r>
          </a:p>
        </p:txBody>
      </p:sp>
      <p:sp>
        <p:nvSpPr>
          <p:cNvPr id="3" name="Rectangle: Rounded Corners 2">
            <a:extLst>
              <a:ext uri="{FF2B5EF4-FFF2-40B4-BE49-F238E27FC236}">
                <a16:creationId xmlns:a16="http://schemas.microsoft.com/office/drawing/2014/main" id="{887BE807-2739-A566-E5DD-692D5B814A72}"/>
              </a:ext>
            </a:extLst>
          </p:cNvPr>
          <p:cNvSpPr/>
          <p:nvPr/>
        </p:nvSpPr>
        <p:spPr>
          <a:xfrm>
            <a:off x="6983711" y="4951288"/>
            <a:ext cx="1881477" cy="1530000"/>
          </a:xfrm>
          <a:prstGeom prst="roundRect">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ysClr val="windowText" lastClr="000000"/>
                </a:solidFill>
              </a:rPr>
              <a:t>Council tax and business rates</a:t>
            </a:r>
          </a:p>
        </p:txBody>
      </p:sp>
      <p:sp>
        <p:nvSpPr>
          <p:cNvPr id="5" name="Rectangle: Rounded Corners 4">
            <a:extLst>
              <a:ext uri="{FF2B5EF4-FFF2-40B4-BE49-F238E27FC236}">
                <a16:creationId xmlns:a16="http://schemas.microsoft.com/office/drawing/2014/main" id="{CB195AB7-B317-E625-A2BD-F7CD4E5AA416}"/>
              </a:ext>
            </a:extLst>
          </p:cNvPr>
          <p:cNvSpPr/>
          <p:nvPr/>
        </p:nvSpPr>
        <p:spPr>
          <a:xfrm>
            <a:off x="9887250" y="4754444"/>
            <a:ext cx="1494000" cy="1868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ONE OFF FUNDING IN YEAR</a:t>
            </a:r>
          </a:p>
        </p:txBody>
      </p:sp>
      <p:sp>
        <p:nvSpPr>
          <p:cNvPr id="6" name="Rectangle: Rounded Corners 5">
            <a:extLst>
              <a:ext uri="{FF2B5EF4-FFF2-40B4-BE49-F238E27FC236}">
                <a16:creationId xmlns:a16="http://schemas.microsoft.com/office/drawing/2014/main" id="{53C2AE0B-5E6B-AEF5-C5F1-4A54033344ED}"/>
              </a:ext>
            </a:extLst>
          </p:cNvPr>
          <p:cNvSpPr/>
          <p:nvPr/>
        </p:nvSpPr>
        <p:spPr>
          <a:xfrm>
            <a:off x="7750275"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600">
                <a:solidFill>
                  <a:sysClr val="windowText" lastClr="000000"/>
                </a:solidFill>
              </a:rPr>
              <a:t>Contribution from individuals</a:t>
            </a:r>
          </a:p>
        </p:txBody>
      </p:sp>
      <p:sp>
        <p:nvSpPr>
          <p:cNvPr id="7" name="Rectangle: Rounded Corners 6">
            <a:extLst>
              <a:ext uri="{FF2B5EF4-FFF2-40B4-BE49-F238E27FC236}">
                <a16:creationId xmlns:a16="http://schemas.microsoft.com/office/drawing/2014/main" id="{5990A3C0-97B4-11A4-3B9C-BA6123C47103}"/>
              </a:ext>
            </a:extLst>
          </p:cNvPr>
          <p:cNvSpPr/>
          <p:nvPr/>
        </p:nvSpPr>
        <p:spPr>
          <a:xfrm>
            <a:off x="2129052"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24000" rIns="0" rtlCol="0" anchor="t"/>
          <a:lstStyle/>
          <a:p>
            <a:pPr algn="ctr"/>
            <a:r>
              <a:rPr lang="en-GB" sz="1600">
                <a:solidFill>
                  <a:sysClr val="windowText" lastClr="000000"/>
                </a:solidFill>
              </a:rPr>
              <a:t>Better Care Fund</a:t>
            </a:r>
          </a:p>
        </p:txBody>
      </p:sp>
      <p:sp>
        <p:nvSpPr>
          <p:cNvPr id="8" name="Rectangle: Rounded Corners 7">
            <a:extLst>
              <a:ext uri="{FF2B5EF4-FFF2-40B4-BE49-F238E27FC236}">
                <a16:creationId xmlns:a16="http://schemas.microsoft.com/office/drawing/2014/main" id="{11EBD42E-BB2F-5952-B460-53DE2A05A6F1}"/>
              </a:ext>
            </a:extLst>
          </p:cNvPr>
          <p:cNvSpPr/>
          <p:nvPr/>
        </p:nvSpPr>
        <p:spPr>
          <a:xfrm>
            <a:off x="3542337"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24000" rIns="0" rtlCol="0" anchor="t"/>
          <a:lstStyle/>
          <a:p>
            <a:pPr algn="ctr"/>
            <a:r>
              <a:rPr lang="en-GB" sz="1600">
                <a:solidFill>
                  <a:sysClr val="windowText" lastClr="000000"/>
                </a:solidFill>
              </a:rPr>
              <a:t>Pooled Budgets</a:t>
            </a:r>
          </a:p>
        </p:txBody>
      </p:sp>
      <p:sp>
        <p:nvSpPr>
          <p:cNvPr id="10" name="Rectangle: Rounded Corners 9">
            <a:extLst>
              <a:ext uri="{FF2B5EF4-FFF2-40B4-BE49-F238E27FC236}">
                <a16:creationId xmlns:a16="http://schemas.microsoft.com/office/drawing/2014/main" id="{F3E2A3A9-8915-F236-24D3-5121AF08B34E}"/>
              </a:ext>
            </a:extLst>
          </p:cNvPr>
          <p:cNvSpPr/>
          <p:nvPr/>
        </p:nvSpPr>
        <p:spPr>
          <a:xfrm>
            <a:off x="2129052" y="1011409"/>
            <a:ext cx="6496841" cy="1530796"/>
          </a:xfrm>
          <a:prstGeom prst="round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692000" rtlCol="0" anchor="ctr"/>
          <a:lstStyle/>
          <a:p>
            <a:r>
              <a:rPr lang="en-GB" b="1">
                <a:solidFill>
                  <a:sysClr val="windowText" lastClr="000000"/>
                </a:solidFill>
              </a:rPr>
              <a:t>Statutory</a:t>
            </a:r>
            <a:r>
              <a:rPr lang="en-GB">
                <a:solidFill>
                  <a:sysClr val="windowText" lastClr="000000"/>
                </a:solidFill>
              </a:rPr>
              <a:t> </a:t>
            </a:r>
            <a:r>
              <a:rPr lang="en-GB" b="1">
                <a:solidFill>
                  <a:sysClr val="windowText" lastClr="000000"/>
                </a:solidFill>
              </a:rPr>
              <a:t>Care and Support for individuals and prevention activity</a:t>
            </a:r>
          </a:p>
        </p:txBody>
      </p:sp>
      <p:sp>
        <p:nvSpPr>
          <p:cNvPr id="11" name="Rectangle: Rounded Corners 10">
            <a:extLst>
              <a:ext uri="{FF2B5EF4-FFF2-40B4-BE49-F238E27FC236}">
                <a16:creationId xmlns:a16="http://schemas.microsoft.com/office/drawing/2014/main" id="{E3DE4ACE-EB53-0E54-43F7-2EDA482CBAEF}"/>
              </a:ext>
            </a:extLst>
          </p:cNvPr>
          <p:cNvSpPr/>
          <p:nvPr/>
        </p:nvSpPr>
        <p:spPr>
          <a:xfrm>
            <a:off x="8726857" y="1011409"/>
            <a:ext cx="1548000" cy="1530797"/>
          </a:xfrm>
          <a:prstGeom prst="roundRect">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b="1">
                <a:solidFill>
                  <a:sysClr val="windowText" lastClr="000000"/>
                </a:solidFill>
              </a:rPr>
              <a:t>Discretionary</a:t>
            </a:r>
            <a:r>
              <a:rPr lang="en-GB">
                <a:solidFill>
                  <a:sysClr val="windowText" lastClr="000000"/>
                </a:solidFill>
              </a:rPr>
              <a:t> </a:t>
            </a:r>
            <a:r>
              <a:rPr lang="en-GB" b="1">
                <a:solidFill>
                  <a:sysClr val="windowText" lastClr="000000"/>
                </a:solidFill>
              </a:rPr>
              <a:t>spend</a:t>
            </a:r>
          </a:p>
          <a:p>
            <a:pPr algn="ctr"/>
            <a:r>
              <a:rPr lang="en-GB">
                <a:solidFill>
                  <a:sysClr val="windowText" lastClr="000000"/>
                </a:solidFill>
              </a:rPr>
              <a:t> </a:t>
            </a:r>
          </a:p>
        </p:txBody>
      </p:sp>
      <p:sp>
        <p:nvSpPr>
          <p:cNvPr id="20" name="TextBox 19">
            <a:extLst>
              <a:ext uri="{FF2B5EF4-FFF2-40B4-BE49-F238E27FC236}">
                <a16:creationId xmlns:a16="http://schemas.microsoft.com/office/drawing/2014/main" id="{BA164338-A451-089A-E0CF-1EDA0B178FD1}"/>
              </a:ext>
            </a:extLst>
          </p:cNvPr>
          <p:cNvSpPr txBox="1"/>
          <p:nvPr/>
        </p:nvSpPr>
        <p:spPr>
          <a:xfrm>
            <a:off x="2288498" y="1303360"/>
            <a:ext cx="1393878" cy="989396"/>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2400" b="1">
                <a:solidFill>
                  <a:sysClr val="windowText" lastClr="000000"/>
                </a:solidFill>
              </a:rPr>
              <a:t>£244m</a:t>
            </a:r>
          </a:p>
        </p:txBody>
      </p:sp>
      <p:sp>
        <p:nvSpPr>
          <p:cNvPr id="21" name="TextBox 20">
            <a:extLst>
              <a:ext uri="{FF2B5EF4-FFF2-40B4-BE49-F238E27FC236}">
                <a16:creationId xmlns:a16="http://schemas.microsoft.com/office/drawing/2014/main" id="{06CFCEC4-EE2E-C82E-2304-DB3F80513726}"/>
              </a:ext>
            </a:extLst>
          </p:cNvPr>
          <p:cNvSpPr txBox="1"/>
          <p:nvPr/>
        </p:nvSpPr>
        <p:spPr>
          <a:xfrm>
            <a:off x="8915570" y="1948563"/>
            <a:ext cx="1116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a:solidFill>
                  <a:sysClr val="windowText" lastClr="000000"/>
                </a:solidFill>
              </a:rPr>
              <a:t>£1.6m</a:t>
            </a:r>
          </a:p>
        </p:txBody>
      </p:sp>
      <p:sp>
        <p:nvSpPr>
          <p:cNvPr id="22" name="TextBox 21">
            <a:extLst>
              <a:ext uri="{FF2B5EF4-FFF2-40B4-BE49-F238E27FC236}">
                <a16:creationId xmlns:a16="http://schemas.microsoft.com/office/drawing/2014/main" id="{76CC046C-4BC2-D7A1-84E6-DD6877C3B4BF}"/>
              </a:ext>
            </a:extLst>
          </p:cNvPr>
          <p:cNvSpPr txBox="1"/>
          <p:nvPr/>
        </p:nvSpPr>
        <p:spPr>
          <a:xfrm>
            <a:off x="10555218" y="1948563"/>
            <a:ext cx="1116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a:solidFill>
                  <a:sysClr val="windowText" lastClr="000000"/>
                </a:solidFill>
              </a:rPr>
              <a:t>£17.1m</a:t>
            </a:r>
          </a:p>
        </p:txBody>
      </p:sp>
      <p:sp>
        <p:nvSpPr>
          <p:cNvPr id="24" name="Rectangle: Rounded Corners 23">
            <a:extLst>
              <a:ext uri="{FF2B5EF4-FFF2-40B4-BE49-F238E27FC236}">
                <a16:creationId xmlns:a16="http://schemas.microsoft.com/office/drawing/2014/main" id="{BD7C1030-6B66-2E9E-33C4-FC9BC2BD5A6A}"/>
              </a:ext>
            </a:extLst>
          </p:cNvPr>
          <p:cNvSpPr/>
          <p:nvPr/>
        </p:nvSpPr>
        <p:spPr>
          <a:xfrm>
            <a:off x="4955622"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24000" rIns="0" rtlCol="0" anchor="t"/>
          <a:lstStyle/>
          <a:p>
            <a:pPr algn="ctr"/>
            <a:r>
              <a:rPr lang="en-GB" sz="1600">
                <a:solidFill>
                  <a:sysClr val="windowText" lastClr="000000"/>
                </a:solidFill>
              </a:rPr>
              <a:t>Continuing Health Care</a:t>
            </a:r>
          </a:p>
        </p:txBody>
      </p:sp>
      <p:sp>
        <p:nvSpPr>
          <p:cNvPr id="25" name="Rectangle: Rounded Corners 24">
            <a:extLst>
              <a:ext uri="{FF2B5EF4-FFF2-40B4-BE49-F238E27FC236}">
                <a16:creationId xmlns:a16="http://schemas.microsoft.com/office/drawing/2014/main" id="{35C5BDD7-A639-7CFB-290F-DA9E9FA3B2CE}"/>
              </a:ext>
            </a:extLst>
          </p:cNvPr>
          <p:cNvSpPr/>
          <p:nvPr/>
        </p:nvSpPr>
        <p:spPr>
          <a:xfrm>
            <a:off x="227109" y="777503"/>
            <a:ext cx="1493426" cy="1958360"/>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rtlCol="0" anchor="t"/>
          <a:lstStyle/>
          <a:p>
            <a:pPr algn="ctr"/>
            <a:r>
              <a:rPr lang="en-GB"/>
              <a:t>GROSS SPEND</a:t>
            </a:r>
          </a:p>
          <a:p>
            <a:pPr algn="ctr"/>
            <a:endParaRPr lang="en-GB"/>
          </a:p>
          <a:p>
            <a:pPr algn="ctr"/>
            <a:r>
              <a:rPr lang="en-GB" sz="2800" b="1"/>
              <a:t>£262m</a:t>
            </a:r>
            <a:endParaRPr lang="en-GB" b="1"/>
          </a:p>
          <a:p>
            <a:pPr algn="ctr"/>
            <a:r>
              <a:rPr lang="en-GB"/>
              <a:t> </a:t>
            </a:r>
          </a:p>
        </p:txBody>
      </p:sp>
      <p:sp>
        <p:nvSpPr>
          <p:cNvPr id="26" name="Rectangle: Rounded Corners 25">
            <a:extLst>
              <a:ext uri="{FF2B5EF4-FFF2-40B4-BE49-F238E27FC236}">
                <a16:creationId xmlns:a16="http://schemas.microsoft.com/office/drawing/2014/main" id="{1A9B20CE-CF55-EDAE-CF8C-2DD0A027B614}"/>
              </a:ext>
            </a:extLst>
          </p:cNvPr>
          <p:cNvSpPr/>
          <p:nvPr/>
        </p:nvSpPr>
        <p:spPr>
          <a:xfrm>
            <a:off x="227109" y="2849779"/>
            <a:ext cx="1493426" cy="1866563"/>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rtlCol="0" anchor="t"/>
          <a:lstStyle/>
          <a:p>
            <a:pPr algn="ctr"/>
            <a:endParaRPr lang="en-GB"/>
          </a:p>
          <a:p>
            <a:pPr algn="ctr"/>
            <a:r>
              <a:rPr lang="en-GB"/>
              <a:t>INCOME</a:t>
            </a:r>
          </a:p>
          <a:p>
            <a:pPr algn="ctr"/>
            <a:endParaRPr lang="en-GB"/>
          </a:p>
          <a:p>
            <a:pPr algn="ctr"/>
            <a:r>
              <a:rPr lang="en-GB" sz="2800" b="1"/>
              <a:t>£102m</a:t>
            </a:r>
            <a:endParaRPr lang="en-GB" b="1"/>
          </a:p>
          <a:p>
            <a:pPr algn="ctr"/>
            <a:r>
              <a:rPr lang="en-GB"/>
              <a:t> </a:t>
            </a:r>
          </a:p>
        </p:txBody>
      </p:sp>
      <p:pic>
        <p:nvPicPr>
          <p:cNvPr id="28" name="Graphic 27" descr="Badge Unfollow with solid fill">
            <a:extLst>
              <a:ext uri="{FF2B5EF4-FFF2-40B4-BE49-F238E27FC236}">
                <a16:creationId xmlns:a16="http://schemas.microsoft.com/office/drawing/2014/main" id="{29671D53-5B6B-DB07-895C-49D1DFD984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622" y="2296547"/>
            <a:ext cx="914400" cy="914400"/>
          </a:xfrm>
          <a:prstGeom prst="rect">
            <a:avLst/>
          </a:prstGeom>
        </p:spPr>
      </p:pic>
      <p:grpSp>
        <p:nvGrpSpPr>
          <p:cNvPr id="36" name="Group 35">
            <a:extLst>
              <a:ext uri="{FF2B5EF4-FFF2-40B4-BE49-F238E27FC236}">
                <a16:creationId xmlns:a16="http://schemas.microsoft.com/office/drawing/2014/main" id="{C5FC47FB-8D1F-0A6F-1D2B-0BF80A3A68D8}"/>
              </a:ext>
            </a:extLst>
          </p:cNvPr>
          <p:cNvGrpSpPr/>
          <p:nvPr/>
        </p:nvGrpSpPr>
        <p:grpSpPr>
          <a:xfrm>
            <a:off x="613822" y="4348626"/>
            <a:ext cx="720000" cy="720000"/>
            <a:chOff x="-1183052" y="3303083"/>
            <a:chExt cx="720000" cy="720000"/>
          </a:xfrm>
        </p:grpSpPr>
        <p:sp>
          <p:nvSpPr>
            <p:cNvPr id="35" name="Oval 34">
              <a:extLst>
                <a:ext uri="{FF2B5EF4-FFF2-40B4-BE49-F238E27FC236}">
                  <a16:creationId xmlns:a16="http://schemas.microsoft.com/office/drawing/2014/main" id="{589B8725-FD53-555D-9DCB-10AFF121D2DF}"/>
                </a:ext>
              </a:extLst>
            </p:cNvPr>
            <p:cNvSpPr/>
            <p:nvPr/>
          </p:nvSpPr>
          <p:spPr>
            <a:xfrm>
              <a:off x="-1183052" y="3303083"/>
              <a:ext cx="720000" cy="72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BC2845F4-E6FC-E852-BCBB-5513F899E3DD}"/>
                </a:ext>
              </a:extLst>
            </p:cNvPr>
            <p:cNvSpPr/>
            <p:nvPr/>
          </p:nvSpPr>
          <p:spPr>
            <a:xfrm rot="10800000">
              <a:off x="-986123" y="3567269"/>
              <a:ext cx="3420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8F308F21-EAE4-7340-6D31-22E58B3B0FC5}"/>
                </a:ext>
              </a:extLst>
            </p:cNvPr>
            <p:cNvSpPr/>
            <p:nvPr/>
          </p:nvSpPr>
          <p:spPr>
            <a:xfrm rot="10800000" flipV="1">
              <a:off x="-986123" y="3708901"/>
              <a:ext cx="342000" cy="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0" name="Graphic 39" descr="Badge Follow with solid fill">
            <a:extLst>
              <a:ext uri="{FF2B5EF4-FFF2-40B4-BE49-F238E27FC236}">
                <a16:creationId xmlns:a16="http://schemas.microsoft.com/office/drawing/2014/main" id="{BF1EE371-F935-FF9A-3184-A6BFA51510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236015" y="5231444"/>
            <a:ext cx="914400" cy="914400"/>
          </a:xfrm>
          <a:prstGeom prst="rect">
            <a:avLst/>
          </a:prstGeom>
        </p:spPr>
      </p:pic>
      <p:sp>
        <p:nvSpPr>
          <p:cNvPr id="41" name="TextBox 40">
            <a:extLst>
              <a:ext uri="{FF2B5EF4-FFF2-40B4-BE49-F238E27FC236}">
                <a16:creationId xmlns:a16="http://schemas.microsoft.com/office/drawing/2014/main" id="{F8BB59C1-F4CF-28B8-0388-CAA746F533BF}"/>
              </a:ext>
            </a:extLst>
          </p:cNvPr>
          <p:cNvSpPr txBox="1"/>
          <p:nvPr/>
        </p:nvSpPr>
        <p:spPr>
          <a:xfrm>
            <a:off x="279074" y="97143"/>
            <a:ext cx="6007056" cy="461665"/>
          </a:xfrm>
          <a:prstGeom prst="rect">
            <a:avLst/>
          </a:prstGeom>
          <a:noFill/>
        </p:spPr>
        <p:txBody>
          <a:bodyPr wrap="square" rtlCol="0">
            <a:spAutoFit/>
          </a:bodyPr>
          <a:lstStyle/>
          <a:p>
            <a:r>
              <a:rPr lang="en-GB" sz="2400" b="1"/>
              <a:t>The Adults Budget 2022/23 explained</a:t>
            </a:r>
          </a:p>
        </p:txBody>
      </p:sp>
      <p:sp>
        <p:nvSpPr>
          <p:cNvPr id="12" name="Rectangle: Rounded Corners 11">
            <a:extLst>
              <a:ext uri="{FF2B5EF4-FFF2-40B4-BE49-F238E27FC236}">
                <a16:creationId xmlns:a16="http://schemas.microsoft.com/office/drawing/2014/main" id="{179F42D1-D790-F815-7653-1ABFDB318C40}"/>
              </a:ext>
            </a:extLst>
          </p:cNvPr>
          <p:cNvSpPr/>
          <p:nvPr/>
        </p:nvSpPr>
        <p:spPr>
          <a:xfrm>
            <a:off x="9163560"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600">
                <a:solidFill>
                  <a:sysClr val="windowText" lastClr="000000"/>
                </a:solidFill>
              </a:rPr>
              <a:t>Reimburse-</a:t>
            </a:r>
            <a:r>
              <a:rPr lang="en-GB" sz="1600" err="1">
                <a:solidFill>
                  <a:sysClr val="windowText" lastClr="000000"/>
                </a:solidFill>
              </a:rPr>
              <a:t>ments</a:t>
            </a:r>
            <a:endParaRPr lang="en-GB" sz="1600">
              <a:solidFill>
                <a:sysClr val="windowText" lastClr="000000"/>
              </a:solidFill>
            </a:endParaRPr>
          </a:p>
        </p:txBody>
      </p:sp>
      <p:sp>
        <p:nvSpPr>
          <p:cNvPr id="14" name="Rectangle: Rounded Corners 13">
            <a:extLst>
              <a:ext uri="{FF2B5EF4-FFF2-40B4-BE49-F238E27FC236}">
                <a16:creationId xmlns:a16="http://schemas.microsoft.com/office/drawing/2014/main" id="{EB02DF15-F554-A5D1-DCA4-5C0B7FFEA6A9}"/>
              </a:ext>
            </a:extLst>
          </p:cNvPr>
          <p:cNvSpPr/>
          <p:nvPr/>
        </p:nvSpPr>
        <p:spPr>
          <a:xfrm>
            <a:off x="10576845"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600">
                <a:solidFill>
                  <a:sysClr val="windowText" lastClr="000000"/>
                </a:solidFill>
              </a:rPr>
              <a:t>SCC Internal Recharges</a:t>
            </a:r>
          </a:p>
        </p:txBody>
      </p:sp>
      <p:sp>
        <p:nvSpPr>
          <p:cNvPr id="18" name="Rectangle: Rounded Corners 17">
            <a:extLst>
              <a:ext uri="{FF2B5EF4-FFF2-40B4-BE49-F238E27FC236}">
                <a16:creationId xmlns:a16="http://schemas.microsoft.com/office/drawing/2014/main" id="{4A297526-364D-49D6-DE25-F73E20819B01}"/>
              </a:ext>
            </a:extLst>
          </p:cNvPr>
          <p:cNvSpPr/>
          <p:nvPr/>
        </p:nvSpPr>
        <p:spPr>
          <a:xfrm>
            <a:off x="6369972" y="3012883"/>
            <a:ext cx="1260000" cy="1530000"/>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24000" rIns="0" rtlCol="0" anchor="t"/>
          <a:lstStyle/>
          <a:p>
            <a:pPr algn="ctr"/>
            <a:r>
              <a:rPr lang="en-GB" sz="1600">
                <a:solidFill>
                  <a:sysClr val="windowText" lastClr="000000"/>
                </a:solidFill>
              </a:rPr>
              <a:t>Health &amp; Government</a:t>
            </a:r>
          </a:p>
        </p:txBody>
      </p:sp>
      <p:sp>
        <p:nvSpPr>
          <p:cNvPr id="4" name="TextBox 3">
            <a:extLst>
              <a:ext uri="{FF2B5EF4-FFF2-40B4-BE49-F238E27FC236}">
                <a16:creationId xmlns:a16="http://schemas.microsoft.com/office/drawing/2014/main" id="{EB23EAC5-CCD4-D784-50F1-E479DD52A4BD}"/>
              </a:ext>
            </a:extLst>
          </p:cNvPr>
          <p:cNvSpPr txBox="1"/>
          <p:nvPr/>
        </p:nvSpPr>
        <p:spPr>
          <a:xfrm>
            <a:off x="2244466"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£37.3m</a:t>
            </a:r>
          </a:p>
        </p:txBody>
      </p:sp>
      <p:sp>
        <p:nvSpPr>
          <p:cNvPr id="9" name="TextBox 8">
            <a:extLst>
              <a:ext uri="{FF2B5EF4-FFF2-40B4-BE49-F238E27FC236}">
                <a16:creationId xmlns:a16="http://schemas.microsoft.com/office/drawing/2014/main" id="{58F8A4FB-BD7A-03B9-C503-AB9B2F00752F}"/>
              </a:ext>
            </a:extLst>
          </p:cNvPr>
          <p:cNvSpPr txBox="1"/>
          <p:nvPr/>
        </p:nvSpPr>
        <p:spPr>
          <a:xfrm>
            <a:off x="7876274"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£25.4m</a:t>
            </a:r>
          </a:p>
        </p:txBody>
      </p:sp>
      <p:sp>
        <p:nvSpPr>
          <p:cNvPr id="13" name="TextBox 12">
            <a:extLst>
              <a:ext uri="{FF2B5EF4-FFF2-40B4-BE49-F238E27FC236}">
                <a16:creationId xmlns:a16="http://schemas.microsoft.com/office/drawing/2014/main" id="{405831B5-4534-AD1E-79DA-A16B19163B5D}"/>
              </a:ext>
            </a:extLst>
          </p:cNvPr>
          <p:cNvSpPr txBox="1"/>
          <p:nvPr/>
        </p:nvSpPr>
        <p:spPr>
          <a:xfrm>
            <a:off x="9289559"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£1.9m</a:t>
            </a:r>
          </a:p>
        </p:txBody>
      </p:sp>
      <p:sp>
        <p:nvSpPr>
          <p:cNvPr id="15" name="TextBox 14">
            <a:extLst>
              <a:ext uri="{FF2B5EF4-FFF2-40B4-BE49-F238E27FC236}">
                <a16:creationId xmlns:a16="http://schemas.microsoft.com/office/drawing/2014/main" id="{1936071D-6E18-F7D8-3818-C0B110EC05A5}"/>
              </a:ext>
            </a:extLst>
          </p:cNvPr>
          <p:cNvSpPr txBox="1"/>
          <p:nvPr/>
        </p:nvSpPr>
        <p:spPr>
          <a:xfrm>
            <a:off x="10680239"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£2.1m</a:t>
            </a:r>
          </a:p>
        </p:txBody>
      </p:sp>
      <p:sp>
        <p:nvSpPr>
          <p:cNvPr id="16" name="TextBox 15">
            <a:extLst>
              <a:ext uri="{FF2B5EF4-FFF2-40B4-BE49-F238E27FC236}">
                <a16:creationId xmlns:a16="http://schemas.microsoft.com/office/drawing/2014/main" id="{A0934F65-8EA0-FA78-E328-A75D247E3215}"/>
              </a:ext>
            </a:extLst>
          </p:cNvPr>
          <p:cNvSpPr txBox="1"/>
          <p:nvPr/>
        </p:nvSpPr>
        <p:spPr>
          <a:xfrm>
            <a:off x="3669889"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£25.7m</a:t>
            </a:r>
          </a:p>
        </p:txBody>
      </p:sp>
      <p:sp>
        <p:nvSpPr>
          <p:cNvPr id="17" name="TextBox 16">
            <a:extLst>
              <a:ext uri="{FF2B5EF4-FFF2-40B4-BE49-F238E27FC236}">
                <a16:creationId xmlns:a16="http://schemas.microsoft.com/office/drawing/2014/main" id="{6DF216BB-DD6F-F24D-3155-52AE92BD5075}"/>
              </a:ext>
            </a:extLst>
          </p:cNvPr>
          <p:cNvSpPr txBox="1"/>
          <p:nvPr/>
        </p:nvSpPr>
        <p:spPr>
          <a:xfrm>
            <a:off x="5079233"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£4.9m</a:t>
            </a:r>
          </a:p>
        </p:txBody>
      </p:sp>
      <p:sp>
        <p:nvSpPr>
          <p:cNvPr id="19" name="TextBox 18">
            <a:extLst>
              <a:ext uri="{FF2B5EF4-FFF2-40B4-BE49-F238E27FC236}">
                <a16:creationId xmlns:a16="http://schemas.microsoft.com/office/drawing/2014/main" id="{734960BA-39D1-F24F-2EBA-20FA2C441DC6}"/>
              </a:ext>
            </a:extLst>
          </p:cNvPr>
          <p:cNvSpPr txBox="1"/>
          <p:nvPr/>
        </p:nvSpPr>
        <p:spPr>
          <a:xfrm>
            <a:off x="6500753" y="3960151"/>
            <a:ext cx="1008000" cy="429467"/>
          </a:xfrm>
          <a:prstGeom prst="ellipse">
            <a:avLst/>
          </a:prstGeom>
          <a:solidFill>
            <a:schemeClr val="bg1"/>
          </a:solidFill>
          <a:ln>
            <a:solidFill>
              <a:schemeClr val="accent1">
                <a:lumMod val="50000"/>
              </a:schemeClr>
            </a:solidFill>
          </a:ln>
        </p:spPr>
        <p:txBody>
          <a:bodyPr wrap="square" lIns="0" rIns="0" rtlCol="0" anchor="ctr">
            <a:noAutofit/>
          </a:bodyPr>
          <a:lstStyle/>
          <a:p>
            <a:pPr algn="ctr"/>
            <a:r>
              <a:rPr lang="en-GB" sz="1600">
                <a:solidFill>
                  <a:sysClr val="windowText" lastClr="000000"/>
                </a:solidFill>
              </a:rPr>
              <a:t>£4.7m</a:t>
            </a:r>
          </a:p>
        </p:txBody>
      </p:sp>
      <p:sp>
        <p:nvSpPr>
          <p:cNvPr id="23" name="Rectangle: Rounded Corners 22">
            <a:extLst>
              <a:ext uri="{FF2B5EF4-FFF2-40B4-BE49-F238E27FC236}">
                <a16:creationId xmlns:a16="http://schemas.microsoft.com/office/drawing/2014/main" id="{D75B8BDB-C30D-FC07-66FB-3808625E49B7}"/>
              </a:ext>
            </a:extLst>
          </p:cNvPr>
          <p:cNvSpPr/>
          <p:nvPr/>
        </p:nvSpPr>
        <p:spPr>
          <a:xfrm>
            <a:off x="2693065" y="3135336"/>
            <a:ext cx="4290646" cy="2093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NHS</a:t>
            </a:r>
          </a:p>
        </p:txBody>
      </p:sp>
    </p:spTree>
    <p:extLst>
      <p:ext uri="{BB962C8B-B14F-4D97-AF65-F5344CB8AC3E}">
        <p14:creationId xmlns:p14="http://schemas.microsoft.com/office/powerpoint/2010/main" val="140593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68A29411-8BC6-F641-7D0B-85BEE9EE19F2}"/>
              </a:ext>
            </a:extLst>
          </p:cNvPr>
          <p:cNvSpPr/>
          <p:nvPr/>
        </p:nvSpPr>
        <p:spPr>
          <a:xfrm>
            <a:off x="8044419" y="2500173"/>
            <a:ext cx="3817088" cy="424760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D2017A4-143E-DAA0-4E3F-64C0C28F833D}"/>
              </a:ext>
            </a:extLst>
          </p:cNvPr>
          <p:cNvSpPr txBox="1"/>
          <p:nvPr/>
        </p:nvSpPr>
        <p:spPr>
          <a:xfrm>
            <a:off x="8318966" y="1737416"/>
            <a:ext cx="3093511" cy="646331"/>
          </a:xfrm>
          <a:prstGeom prst="rect">
            <a:avLst/>
          </a:prstGeom>
          <a:noFill/>
        </p:spPr>
        <p:txBody>
          <a:bodyPr wrap="square" rtlCol="0">
            <a:spAutoFit/>
          </a:bodyPr>
          <a:lstStyle/>
          <a:p>
            <a:r>
              <a:rPr lang="en-GB" b="1"/>
              <a:t>This care or support is provided either…</a:t>
            </a:r>
          </a:p>
        </p:txBody>
      </p:sp>
      <p:sp>
        <p:nvSpPr>
          <p:cNvPr id="3" name="Rectangle: Rounded Corners 2">
            <a:extLst>
              <a:ext uri="{FF2B5EF4-FFF2-40B4-BE49-F238E27FC236}">
                <a16:creationId xmlns:a16="http://schemas.microsoft.com/office/drawing/2014/main" id="{E684B2DA-F034-C680-488A-FE6EF980F04B}"/>
              </a:ext>
            </a:extLst>
          </p:cNvPr>
          <p:cNvSpPr/>
          <p:nvPr/>
        </p:nvSpPr>
        <p:spPr>
          <a:xfrm>
            <a:off x="279074" y="2543715"/>
            <a:ext cx="1633426" cy="393119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a:p>
          <a:p>
            <a:pPr algn="ctr"/>
            <a:endParaRPr lang="en-GB"/>
          </a:p>
          <a:p>
            <a:pPr algn="ctr"/>
            <a:endParaRPr lang="en-GB"/>
          </a:p>
          <a:p>
            <a:pPr algn="ctr"/>
            <a:r>
              <a:rPr lang="en-GB"/>
              <a:t>Care and support for individuals</a:t>
            </a:r>
          </a:p>
        </p:txBody>
      </p:sp>
      <p:sp>
        <p:nvSpPr>
          <p:cNvPr id="4" name="Arrow: Right 3">
            <a:extLst>
              <a:ext uri="{FF2B5EF4-FFF2-40B4-BE49-F238E27FC236}">
                <a16:creationId xmlns:a16="http://schemas.microsoft.com/office/drawing/2014/main" id="{D9E9DB83-6A10-CC60-4C84-1CDA84D7A711}"/>
              </a:ext>
            </a:extLst>
          </p:cNvPr>
          <p:cNvSpPr/>
          <p:nvPr/>
        </p:nvSpPr>
        <p:spPr>
          <a:xfrm>
            <a:off x="2100702" y="5125802"/>
            <a:ext cx="5694702" cy="1470992"/>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Learning Disabilities and Autism </a:t>
            </a:r>
          </a:p>
          <a:p>
            <a:r>
              <a:rPr lang="en-GB"/>
              <a:t>inc. crisis support</a:t>
            </a:r>
          </a:p>
        </p:txBody>
      </p:sp>
      <p:sp>
        <p:nvSpPr>
          <p:cNvPr id="13" name="Arrow: Right 12">
            <a:extLst>
              <a:ext uri="{FF2B5EF4-FFF2-40B4-BE49-F238E27FC236}">
                <a16:creationId xmlns:a16="http://schemas.microsoft.com/office/drawing/2014/main" id="{12B5751C-1AAE-104E-FB9B-F219130D1CD8}"/>
              </a:ext>
            </a:extLst>
          </p:cNvPr>
          <p:cNvSpPr/>
          <p:nvPr/>
        </p:nvSpPr>
        <p:spPr>
          <a:xfrm>
            <a:off x="2100701" y="3737496"/>
            <a:ext cx="2954875" cy="1470992"/>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Mental Health </a:t>
            </a:r>
          </a:p>
          <a:p>
            <a:r>
              <a:rPr lang="en-GB"/>
              <a:t>inc. dementia</a:t>
            </a:r>
          </a:p>
        </p:txBody>
      </p:sp>
      <p:sp>
        <p:nvSpPr>
          <p:cNvPr id="14" name="Arrow: Right 13">
            <a:extLst>
              <a:ext uri="{FF2B5EF4-FFF2-40B4-BE49-F238E27FC236}">
                <a16:creationId xmlns:a16="http://schemas.microsoft.com/office/drawing/2014/main" id="{6C49C5FB-255A-BAA0-1309-C12547C8777D}"/>
              </a:ext>
            </a:extLst>
          </p:cNvPr>
          <p:cNvSpPr/>
          <p:nvPr/>
        </p:nvSpPr>
        <p:spPr>
          <a:xfrm>
            <a:off x="2100702" y="2349190"/>
            <a:ext cx="4241846" cy="1470992"/>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Older people</a:t>
            </a:r>
          </a:p>
        </p:txBody>
      </p:sp>
      <p:sp>
        <p:nvSpPr>
          <p:cNvPr id="15" name="TextBox 14">
            <a:extLst>
              <a:ext uri="{FF2B5EF4-FFF2-40B4-BE49-F238E27FC236}">
                <a16:creationId xmlns:a16="http://schemas.microsoft.com/office/drawing/2014/main" id="{D3B9999D-C5D5-D1F0-E464-8B8FD8409834}"/>
              </a:ext>
            </a:extLst>
          </p:cNvPr>
          <p:cNvSpPr txBox="1"/>
          <p:nvPr/>
        </p:nvSpPr>
        <p:spPr>
          <a:xfrm>
            <a:off x="4605362" y="2655028"/>
            <a:ext cx="1152000" cy="864000"/>
          </a:xfrm>
          <a:prstGeom prst="ellipse">
            <a:avLst/>
          </a:prstGeom>
          <a:noFill/>
          <a:ln>
            <a:solidFill>
              <a:schemeClr val="bg1"/>
            </a:solidFill>
          </a:ln>
        </p:spPr>
        <p:txBody>
          <a:bodyPr wrap="square" lIns="0" rIns="0" rtlCol="0" anchor="ctr">
            <a:noAutofit/>
          </a:bodyPr>
          <a:lstStyle/>
          <a:p>
            <a:pPr algn="ctr"/>
            <a:r>
              <a:rPr lang="en-GB">
                <a:solidFill>
                  <a:schemeClr val="bg1"/>
                </a:solidFill>
              </a:rPr>
              <a:t>£58.7m</a:t>
            </a:r>
          </a:p>
        </p:txBody>
      </p:sp>
      <p:sp>
        <p:nvSpPr>
          <p:cNvPr id="16" name="TextBox 15">
            <a:extLst>
              <a:ext uri="{FF2B5EF4-FFF2-40B4-BE49-F238E27FC236}">
                <a16:creationId xmlns:a16="http://schemas.microsoft.com/office/drawing/2014/main" id="{7E645508-A851-3566-3F03-B16FAC12001A}"/>
              </a:ext>
            </a:extLst>
          </p:cNvPr>
          <p:cNvSpPr txBox="1"/>
          <p:nvPr/>
        </p:nvSpPr>
        <p:spPr>
          <a:xfrm>
            <a:off x="3622358" y="4058579"/>
            <a:ext cx="1124579" cy="864000"/>
          </a:xfrm>
          <a:prstGeom prst="ellipse">
            <a:avLst/>
          </a:prstGeom>
          <a:noFill/>
          <a:ln>
            <a:solidFill>
              <a:schemeClr val="bg1"/>
            </a:solidFill>
          </a:ln>
        </p:spPr>
        <p:txBody>
          <a:bodyPr wrap="square" lIns="0" rIns="0" rtlCol="0" anchor="ctr">
            <a:noAutofit/>
          </a:bodyPr>
          <a:lstStyle/>
          <a:p>
            <a:r>
              <a:rPr lang="en-GB">
                <a:solidFill>
                  <a:schemeClr val="bg1"/>
                </a:solidFill>
              </a:rPr>
              <a:t>£10.5m</a:t>
            </a:r>
          </a:p>
        </p:txBody>
      </p:sp>
      <p:sp>
        <p:nvSpPr>
          <p:cNvPr id="17" name="TextBox 16">
            <a:extLst>
              <a:ext uri="{FF2B5EF4-FFF2-40B4-BE49-F238E27FC236}">
                <a16:creationId xmlns:a16="http://schemas.microsoft.com/office/drawing/2014/main" id="{61A0023C-DEAF-2E0D-8D92-088ADFC5DDD1}"/>
              </a:ext>
            </a:extLst>
          </p:cNvPr>
          <p:cNvSpPr txBox="1"/>
          <p:nvPr/>
        </p:nvSpPr>
        <p:spPr>
          <a:xfrm>
            <a:off x="6342548" y="5440335"/>
            <a:ext cx="1152000" cy="864000"/>
          </a:xfrm>
          <a:prstGeom prst="ellipse">
            <a:avLst/>
          </a:prstGeom>
          <a:noFill/>
          <a:ln>
            <a:solidFill>
              <a:schemeClr val="bg1"/>
            </a:solidFill>
          </a:ln>
        </p:spPr>
        <p:txBody>
          <a:bodyPr wrap="square" lIns="0" rIns="0" rtlCol="0" anchor="ctr">
            <a:noAutofit/>
          </a:bodyPr>
          <a:lstStyle/>
          <a:p>
            <a:r>
              <a:rPr lang="en-GB">
                <a:solidFill>
                  <a:schemeClr val="bg1"/>
                </a:solidFill>
              </a:rPr>
              <a:t>£61.4m</a:t>
            </a:r>
          </a:p>
        </p:txBody>
      </p:sp>
      <p:pic>
        <p:nvPicPr>
          <p:cNvPr id="24" name="Graphic 23" descr="House with solid fill">
            <a:extLst>
              <a:ext uri="{FF2B5EF4-FFF2-40B4-BE49-F238E27FC236}">
                <a16:creationId xmlns:a16="http://schemas.microsoft.com/office/drawing/2014/main" id="{A2F1B4C2-6012-FAFE-3687-5A7C572DC6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92689" y="4016581"/>
            <a:ext cx="1172818" cy="1172818"/>
          </a:xfrm>
          <a:prstGeom prst="rect">
            <a:avLst/>
          </a:prstGeom>
        </p:spPr>
      </p:pic>
      <p:pic>
        <p:nvPicPr>
          <p:cNvPr id="29" name="Graphic 28" descr="Modern architecture outline">
            <a:extLst>
              <a:ext uri="{FF2B5EF4-FFF2-40B4-BE49-F238E27FC236}">
                <a16:creationId xmlns:a16="http://schemas.microsoft.com/office/drawing/2014/main" id="{56B91733-FC0A-4DA4-C477-20EE826933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63712" y="2440706"/>
            <a:ext cx="1781163" cy="1781163"/>
          </a:xfrm>
          <a:prstGeom prst="rect">
            <a:avLst/>
          </a:prstGeom>
        </p:spPr>
      </p:pic>
      <p:pic>
        <p:nvPicPr>
          <p:cNvPr id="32" name="Graphic 31" descr="Suburban scene outline">
            <a:extLst>
              <a:ext uri="{FF2B5EF4-FFF2-40B4-BE49-F238E27FC236}">
                <a16:creationId xmlns:a16="http://schemas.microsoft.com/office/drawing/2014/main" id="{2278B2F2-3963-9741-D409-CE576B66D25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91298" y="5468175"/>
            <a:ext cx="1291909" cy="1291909"/>
          </a:xfrm>
          <a:prstGeom prst="rect">
            <a:avLst/>
          </a:prstGeom>
        </p:spPr>
      </p:pic>
      <p:sp>
        <p:nvSpPr>
          <p:cNvPr id="33" name="TextBox 32">
            <a:extLst>
              <a:ext uri="{FF2B5EF4-FFF2-40B4-BE49-F238E27FC236}">
                <a16:creationId xmlns:a16="http://schemas.microsoft.com/office/drawing/2014/main" id="{0455431A-4DA3-6AD2-2C01-876BBAAE7875}"/>
              </a:ext>
            </a:extLst>
          </p:cNvPr>
          <p:cNvSpPr txBox="1"/>
          <p:nvPr/>
        </p:nvSpPr>
        <p:spPr>
          <a:xfrm>
            <a:off x="8457000" y="2906159"/>
            <a:ext cx="1344098" cy="923330"/>
          </a:xfrm>
          <a:prstGeom prst="rect">
            <a:avLst/>
          </a:prstGeom>
          <a:noFill/>
        </p:spPr>
        <p:txBody>
          <a:bodyPr wrap="square" rtlCol="0">
            <a:spAutoFit/>
          </a:bodyPr>
          <a:lstStyle/>
          <a:p>
            <a:r>
              <a:rPr lang="en-GB">
                <a:solidFill>
                  <a:schemeClr val="bg1"/>
                </a:solidFill>
              </a:rPr>
              <a:t>in a residential setting…</a:t>
            </a:r>
          </a:p>
        </p:txBody>
      </p:sp>
      <p:sp>
        <p:nvSpPr>
          <p:cNvPr id="34" name="TextBox 33">
            <a:extLst>
              <a:ext uri="{FF2B5EF4-FFF2-40B4-BE49-F238E27FC236}">
                <a16:creationId xmlns:a16="http://schemas.microsoft.com/office/drawing/2014/main" id="{7339228F-63B0-2BC9-FF85-B7E05D7C8791}"/>
              </a:ext>
            </a:extLst>
          </p:cNvPr>
          <p:cNvSpPr txBox="1"/>
          <p:nvPr/>
        </p:nvSpPr>
        <p:spPr>
          <a:xfrm>
            <a:off x="10242448" y="4415913"/>
            <a:ext cx="1344098" cy="923330"/>
          </a:xfrm>
          <a:prstGeom prst="rect">
            <a:avLst/>
          </a:prstGeom>
          <a:noFill/>
        </p:spPr>
        <p:txBody>
          <a:bodyPr wrap="square" rtlCol="0">
            <a:spAutoFit/>
          </a:bodyPr>
          <a:lstStyle/>
          <a:p>
            <a:r>
              <a:rPr lang="en-GB">
                <a:solidFill>
                  <a:schemeClr val="bg1"/>
                </a:solidFill>
              </a:rPr>
              <a:t>in supported housing…</a:t>
            </a:r>
          </a:p>
        </p:txBody>
      </p:sp>
      <p:pic>
        <p:nvPicPr>
          <p:cNvPr id="23" name="Graphic 22" descr="House with solid fill">
            <a:extLst>
              <a:ext uri="{FF2B5EF4-FFF2-40B4-BE49-F238E27FC236}">
                <a16:creationId xmlns:a16="http://schemas.microsoft.com/office/drawing/2014/main" id="{3522C402-E664-0003-0CB4-3F97CB43CF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1432" y="4359155"/>
            <a:ext cx="1172818" cy="1172818"/>
          </a:xfrm>
          <a:prstGeom prst="rect">
            <a:avLst/>
          </a:prstGeom>
        </p:spPr>
      </p:pic>
      <p:sp>
        <p:nvSpPr>
          <p:cNvPr id="35" name="TextBox 34">
            <a:extLst>
              <a:ext uri="{FF2B5EF4-FFF2-40B4-BE49-F238E27FC236}">
                <a16:creationId xmlns:a16="http://schemas.microsoft.com/office/drawing/2014/main" id="{31BD6C8E-F364-D7EF-6669-F1C3C2584492}"/>
              </a:ext>
            </a:extLst>
          </p:cNvPr>
          <p:cNvSpPr txBox="1"/>
          <p:nvPr/>
        </p:nvSpPr>
        <p:spPr>
          <a:xfrm>
            <a:off x="8557202" y="5929463"/>
            <a:ext cx="1534096" cy="369332"/>
          </a:xfrm>
          <a:prstGeom prst="rect">
            <a:avLst/>
          </a:prstGeom>
          <a:noFill/>
        </p:spPr>
        <p:txBody>
          <a:bodyPr wrap="square" rtlCol="0">
            <a:spAutoFit/>
          </a:bodyPr>
          <a:lstStyle/>
          <a:p>
            <a:r>
              <a:rPr lang="en-GB">
                <a:solidFill>
                  <a:schemeClr val="bg1"/>
                </a:solidFill>
              </a:rPr>
              <a:t>Or at home.</a:t>
            </a:r>
          </a:p>
        </p:txBody>
      </p:sp>
      <p:sp>
        <p:nvSpPr>
          <p:cNvPr id="38" name="TextBox 37">
            <a:extLst>
              <a:ext uri="{FF2B5EF4-FFF2-40B4-BE49-F238E27FC236}">
                <a16:creationId xmlns:a16="http://schemas.microsoft.com/office/drawing/2014/main" id="{25D508B5-C0A9-26C1-83E4-D87728605F73}"/>
              </a:ext>
            </a:extLst>
          </p:cNvPr>
          <p:cNvSpPr txBox="1"/>
          <p:nvPr/>
        </p:nvSpPr>
        <p:spPr>
          <a:xfrm>
            <a:off x="1275487" y="611340"/>
            <a:ext cx="6875939" cy="1754326"/>
          </a:xfrm>
          <a:prstGeom prst="rect">
            <a:avLst/>
          </a:prstGeom>
          <a:noFill/>
        </p:spPr>
        <p:txBody>
          <a:bodyPr wrap="square" rtlCol="0">
            <a:spAutoFit/>
          </a:bodyPr>
          <a:lstStyle/>
          <a:p>
            <a:pPr marL="285750" indent="-285750">
              <a:buFont typeface="Wingdings" panose="05000000000000000000" pitchFamily="2" charset="2"/>
              <a:buChar char="ü"/>
            </a:pPr>
            <a:r>
              <a:rPr lang="en-GB"/>
              <a:t>If the individual is assessed as requiring care and support under the </a:t>
            </a:r>
            <a:r>
              <a:rPr lang="en-GB" b="1"/>
              <a:t>Care Act </a:t>
            </a:r>
            <a:r>
              <a:rPr lang="en-GB"/>
              <a:t>or </a:t>
            </a:r>
            <a:r>
              <a:rPr lang="en-GB" b="1"/>
              <a:t>Mental Health Act</a:t>
            </a:r>
            <a:r>
              <a:rPr lang="en-GB"/>
              <a:t>,</a:t>
            </a:r>
          </a:p>
          <a:p>
            <a:pPr marL="285750" indent="-285750">
              <a:buFont typeface="Wingdings" panose="05000000000000000000" pitchFamily="2" charset="2"/>
              <a:buChar char="ü"/>
            </a:pPr>
            <a:r>
              <a:rPr lang="en-GB"/>
              <a:t>And, as part of the care act, the individual falls </a:t>
            </a:r>
            <a:r>
              <a:rPr lang="en-GB" b="1"/>
              <a:t>under the financial threshold </a:t>
            </a:r>
            <a:r>
              <a:rPr lang="en-GB"/>
              <a:t>for receiving funded or part-funded support. </a:t>
            </a:r>
          </a:p>
          <a:p>
            <a:pPr marL="285750" indent="-285750">
              <a:buFont typeface="Wingdings" panose="05000000000000000000" pitchFamily="2" charset="2"/>
              <a:buChar char="ü"/>
            </a:pPr>
            <a:r>
              <a:rPr lang="en-GB"/>
              <a:t>Then the council is responsible </a:t>
            </a:r>
            <a:r>
              <a:rPr lang="en-GB" b="1"/>
              <a:t>by law to meet their ongoing care needs </a:t>
            </a:r>
            <a:r>
              <a:rPr lang="en-GB"/>
              <a:t>and pay for all or part of this.</a:t>
            </a:r>
          </a:p>
        </p:txBody>
      </p:sp>
      <p:sp>
        <p:nvSpPr>
          <p:cNvPr id="39" name="TextBox 38">
            <a:extLst>
              <a:ext uri="{FF2B5EF4-FFF2-40B4-BE49-F238E27FC236}">
                <a16:creationId xmlns:a16="http://schemas.microsoft.com/office/drawing/2014/main" id="{C4C3D85C-6DC6-47F5-6DA8-9C9EC4F8C3AE}"/>
              </a:ext>
            </a:extLst>
          </p:cNvPr>
          <p:cNvSpPr txBox="1"/>
          <p:nvPr/>
        </p:nvSpPr>
        <p:spPr>
          <a:xfrm>
            <a:off x="279074" y="97143"/>
            <a:ext cx="6007056" cy="461665"/>
          </a:xfrm>
          <a:prstGeom prst="rect">
            <a:avLst/>
          </a:prstGeom>
          <a:noFill/>
        </p:spPr>
        <p:txBody>
          <a:bodyPr wrap="square" rtlCol="0">
            <a:spAutoFit/>
          </a:bodyPr>
          <a:lstStyle/>
          <a:p>
            <a:r>
              <a:rPr lang="en-GB" sz="2400" b="1"/>
              <a:t>Statutory Services</a:t>
            </a:r>
          </a:p>
        </p:txBody>
      </p:sp>
      <p:pic>
        <p:nvPicPr>
          <p:cNvPr id="42" name="Graphic 41" descr="Man with solid fill">
            <a:extLst>
              <a:ext uri="{FF2B5EF4-FFF2-40B4-BE49-F238E27FC236}">
                <a16:creationId xmlns:a16="http://schemas.microsoft.com/office/drawing/2014/main" id="{19E6FC1A-F262-A1EC-187E-CEDCD43D3F1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926" y="673461"/>
            <a:ext cx="914400" cy="914400"/>
          </a:xfrm>
          <a:prstGeom prst="rect">
            <a:avLst/>
          </a:prstGeom>
        </p:spPr>
      </p:pic>
      <p:pic>
        <p:nvPicPr>
          <p:cNvPr id="44" name="Graphic 43" descr="Man outline">
            <a:extLst>
              <a:ext uri="{FF2B5EF4-FFF2-40B4-BE49-F238E27FC236}">
                <a16:creationId xmlns:a16="http://schemas.microsoft.com/office/drawing/2014/main" id="{0F29686F-07DB-7CA6-A64A-E726CE964D1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9964" y="541671"/>
            <a:ext cx="914400" cy="914400"/>
          </a:xfrm>
          <a:prstGeom prst="rect">
            <a:avLst/>
          </a:prstGeom>
        </p:spPr>
      </p:pic>
      <p:pic>
        <p:nvPicPr>
          <p:cNvPr id="45" name="Graphic 44" descr="Man with solid fill">
            <a:extLst>
              <a:ext uri="{FF2B5EF4-FFF2-40B4-BE49-F238E27FC236}">
                <a16:creationId xmlns:a16="http://schemas.microsoft.com/office/drawing/2014/main" id="{CAA27005-86FA-AF79-D3FA-0BEDE2FF5BE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8347" y="851070"/>
            <a:ext cx="1179572" cy="1179572"/>
          </a:xfrm>
          <a:prstGeom prst="rect">
            <a:avLst/>
          </a:prstGeom>
        </p:spPr>
      </p:pic>
      <p:pic>
        <p:nvPicPr>
          <p:cNvPr id="37" name="Graphic 36" descr="Woman with solid fill">
            <a:extLst>
              <a:ext uri="{FF2B5EF4-FFF2-40B4-BE49-F238E27FC236}">
                <a16:creationId xmlns:a16="http://schemas.microsoft.com/office/drawing/2014/main" id="{09B7955C-46FB-9E29-2636-B167D6A7D2A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66861" y="866746"/>
            <a:ext cx="1633427" cy="1633427"/>
          </a:xfrm>
          <a:prstGeom prst="rect">
            <a:avLst/>
          </a:prstGeom>
        </p:spPr>
      </p:pic>
      <p:sp>
        <p:nvSpPr>
          <p:cNvPr id="46" name="Flowchart: Punched Tape 45">
            <a:extLst>
              <a:ext uri="{FF2B5EF4-FFF2-40B4-BE49-F238E27FC236}">
                <a16:creationId xmlns:a16="http://schemas.microsoft.com/office/drawing/2014/main" id="{68CC88F4-01CE-087D-0BF5-6B7FBB33F7D3}"/>
              </a:ext>
            </a:extLst>
          </p:cNvPr>
          <p:cNvSpPr/>
          <p:nvPr/>
        </p:nvSpPr>
        <p:spPr>
          <a:xfrm>
            <a:off x="8062834" y="242901"/>
            <a:ext cx="2770792" cy="1300471"/>
          </a:xfrm>
          <a:prstGeom prst="flowChartPunchedTap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 8000 people in Somerset</a:t>
            </a:r>
          </a:p>
        </p:txBody>
      </p:sp>
      <p:cxnSp>
        <p:nvCxnSpPr>
          <p:cNvPr id="48" name="Straight Connector 47">
            <a:extLst>
              <a:ext uri="{FF2B5EF4-FFF2-40B4-BE49-F238E27FC236}">
                <a16:creationId xmlns:a16="http://schemas.microsoft.com/office/drawing/2014/main" id="{5D6D07B6-658B-ADA6-5B77-A3C722F6B29E}"/>
              </a:ext>
            </a:extLst>
          </p:cNvPr>
          <p:cNvCxnSpPr/>
          <p:nvPr/>
        </p:nvCxnSpPr>
        <p:spPr>
          <a:xfrm>
            <a:off x="8062834" y="350874"/>
            <a:ext cx="0" cy="3078126"/>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C2E23C2-6C03-4337-7113-03156EF39396}"/>
              </a:ext>
            </a:extLst>
          </p:cNvPr>
          <p:cNvSpPr txBox="1"/>
          <p:nvPr/>
        </p:nvSpPr>
        <p:spPr>
          <a:xfrm>
            <a:off x="2046515" y="6509706"/>
            <a:ext cx="5192486" cy="307777"/>
          </a:xfrm>
          <a:prstGeom prst="rect">
            <a:avLst/>
          </a:prstGeom>
          <a:noFill/>
        </p:spPr>
        <p:txBody>
          <a:bodyPr wrap="square" rtlCol="0">
            <a:spAutoFit/>
          </a:bodyPr>
          <a:lstStyle/>
          <a:p>
            <a:r>
              <a:rPr lang="en-GB" sz="1400" i="1"/>
              <a:t>*amounts are net spend on care and support only</a:t>
            </a:r>
          </a:p>
        </p:txBody>
      </p:sp>
      <p:sp>
        <p:nvSpPr>
          <p:cNvPr id="50" name="TextBox 49">
            <a:extLst>
              <a:ext uri="{FF2B5EF4-FFF2-40B4-BE49-F238E27FC236}">
                <a16:creationId xmlns:a16="http://schemas.microsoft.com/office/drawing/2014/main" id="{2925929B-405D-BFE7-DB04-A7DF9ADAA8A6}"/>
              </a:ext>
            </a:extLst>
          </p:cNvPr>
          <p:cNvSpPr txBox="1"/>
          <p:nvPr/>
        </p:nvSpPr>
        <p:spPr>
          <a:xfrm>
            <a:off x="517022" y="4445578"/>
            <a:ext cx="1188000" cy="864000"/>
          </a:xfrm>
          <a:prstGeom prst="ellipse">
            <a:avLst/>
          </a:prstGeom>
          <a:noFill/>
          <a:ln>
            <a:solidFill>
              <a:schemeClr val="bg1"/>
            </a:solidFill>
          </a:ln>
        </p:spPr>
        <p:txBody>
          <a:bodyPr wrap="square" lIns="0" rIns="0" rtlCol="0" anchor="ctr">
            <a:noAutofit/>
          </a:bodyPr>
          <a:lstStyle/>
          <a:p>
            <a:pPr algn="ctr"/>
            <a:r>
              <a:rPr lang="en-GB">
                <a:solidFill>
                  <a:schemeClr val="bg1"/>
                </a:solidFill>
              </a:rPr>
              <a:t>£131m*</a:t>
            </a:r>
          </a:p>
        </p:txBody>
      </p:sp>
    </p:spTree>
    <p:extLst>
      <p:ext uri="{BB962C8B-B14F-4D97-AF65-F5344CB8AC3E}">
        <p14:creationId xmlns:p14="http://schemas.microsoft.com/office/powerpoint/2010/main" val="156391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68A29411-8BC6-F641-7D0B-85BEE9EE19F2}"/>
              </a:ext>
            </a:extLst>
          </p:cNvPr>
          <p:cNvSpPr/>
          <p:nvPr/>
        </p:nvSpPr>
        <p:spPr>
          <a:xfrm>
            <a:off x="8084122" y="2270942"/>
            <a:ext cx="3817088" cy="424760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D2017A4-143E-DAA0-4E3F-64C0C28F833D}"/>
              </a:ext>
            </a:extLst>
          </p:cNvPr>
          <p:cNvSpPr txBox="1"/>
          <p:nvPr/>
        </p:nvSpPr>
        <p:spPr>
          <a:xfrm>
            <a:off x="8307250" y="1347612"/>
            <a:ext cx="3593960" cy="923330"/>
          </a:xfrm>
          <a:prstGeom prst="rect">
            <a:avLst/>
          </a:prstGeom>
          <a:noFill/>
        </p:spPr>
        <p:txBody>
          <a:bodyPr wrap="square" rtlCol="0">
            <a:spAutoFit/>
          </a:bodyPr>
          <a:lstStyle/>
          <a:p>
            <a:r>
              <a:rPr lang="en-GB" b="1"/>
              <a:t>These are contracts awarded to community organisations or providers for services that…</a:t>
            </a:r>
          </a:p>
        </p:txBody>
      </p:sp>
      <p:sp>
        <p:nvSpPr>
          <p:cNvPr id="3" name="Rectangle: Rounded Corners 2">
            <a:extLst>
              <a:ext uri="{FF2B5EF4-FFF2-40B4-BE49-F238E27FC236}">
                <a16:creationId xmlns:a16="http://schemas.microsoft.com/office/drawing/2014/main" id="{E684B2DA-F034-C680-488A-FE6EF980F04B}"/>
              </a:ext>
            </a:extLst>
          </p:cNvPr>
          <p:cNvSpPr/>
          <p:nvPr/>
        </p:nvSpPr>
        <p:spPr>
          <a:xfrm>
            <a:off x="279074" y="2707005"/>
            <a:ext cx="1633426" cy="393119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a:p>
          <a:p>
            <a:pPr algn="ctr"/>
            <a:endParaRPr lang="en-GB"/>
          </a:p>
          <a:p>
            <a:pPr algn="ctr"/>
            <a:endParaRPr lang="en-GB"/>
          </a:p>
          <a:p>
            <a:pPr algn="ctr"/>
            <a:r>
              <a:rPr lang="en-GB"/>
              <a:t>Investing in prevention activities</a:t>
            </a:r>
          </a:p>
        </p:txBody>
      </p:sp>
      <p:sp>
        <p:nvSpPr>
          <p:cNvPr id="13" name="Arrow: Right 12">
            <a:extLst>
              <a:ext uri="{FF2B5EF4-FFF2-40B4-BE49-F238E27FC236}">
                <a16:creationId xmlns:a16="http://schemas.microsoft.com/office/drawing/2014/main" id="{12B5751C-1AAE-104E-FB9B-F219130D1CD8}"/>
              </a:ext>
            </a:extLst>
          </p:cNvPr>
          <p:cNvSpPr/>
          <p:nvPr/>
        </p:nvSpPr>
        <p:spPr>
          <a:xfrm>
            <a:off x="2100701" y="3662571"/>
            <a:ext cx="3515275" cy="1044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Equipment and wheelchair contract</a:t>
            </a:r>
          </a:p>
        </p:txBody>
      </p:sp>
      <p:sp>
        <p:nvSpPr>
          <p:cNvPr id="14" name="Arrow: Right 13">
            <a:extLst>
              <a:ext uri="{FF2B5EF4-FFF2-40B4-BE49-F238E27FC236}">
                <a16:creationId xmlns:a16="http://schemas.microsoft.com/office/drawing/2014/main" id="{6C49C5FB-255A-BAA0-1309-C12547C8777D}"/>
              </a:ext>
            </a:extLst>
          </p:cNvPr>
          <p:cNvSpPr/>
          <p:nvPr/>
        </p:nvSpPr>
        <p:spPr>
          <a:xfrm>
            <a:off x="2100701" y="2730208"/>
            <a:ext cx="5009322" cy="1044000"/>
          </a:xfrm>
          <a:prstGeom prst="rightArrow">
            <a:avLst>
              <a:gd name="adj1" fmla="val 6701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Hospital discharge (intermediate care)</a:t>
            </a:r>
          </a:p>
        </p:txBody>
      </p:sp>
      <p:sp>
        <p:nvSpPr>
          <p:cNvPr id="33" name="TextBox 32">
            <a:extLst>
              <a:ext uri="{FF2B5EF4-FFF2-40B4-BE49-F238E27FC236}">
                <a16:creationId xmlns:a16="http://schemas.microsoft.com/office/drawing/2014/main" id="{0455431A-4DA3-6AD2-2C01-876BBAAE7875}"/>
              </a:ext>
            </a:extLst>
          </p:cNvPr>
          <p:cNvSpPr txBox="1"/>
          <p:nvPr/>
        </p:nvSpPr>
        <p:spPr>
          <a:xfrm>
            <a:off x="8345521" y="2461187"/>
            <a:ext cx="1733507" cy="1200329"/>
          </a:xfrm>
          <a:prstGeom prst="rect">
            <a:avLst/>
          </a:prstGeom>
          <a:noFill/>
        </p:spPr>
        <p:txBody>
          <a:bodyPr wrap="square" rtlCol="0">
            <a:spAutoFit/>
          </a:bodyPr>
          <a:lstStyle/>
          <a:p>
            <a:r>
              <a:rPr lang="en-GB">
                <a:solidFill>
                  <a:schemeClr val="bg1"/>
                </a:solidFill>
              </a:rPr>
              <a:t>Maintain or improve a persons independence</a:t>
            </a:r>
          </a:p>
        </p:txBody>
      </p:sp>
      <p:sp>
        <p:nvSpPr>
          <p:cNvPr id="34" name="TextBox 33">
            <a:extLst>
              <a:ext uri="{FF2B5EF4-FFF2-40B4-BE49-F238E27FC236}">
                <a16:creationId xmlns:a16="http://schemas.microsoft.com/office/drawing/2014/main" id="{7339228F-63B0-2BC9-FF85-B7E05D7C8791}"/>
              </a:ext>
            </a:extLst>
          </p:cNvPr>
          <p:cNvSpPr txBox="1"/>
          <p:nvPr/>
        </p:nvSpPr>
        <p:spPr>
          <a:xfrm>
            <a:off x="10079028" y="3851761"/>
            <a:ext cx="1733507" cy="923330"/>
          </a:xfrm>
          <a:prstGeom prst="rect">
            <a:avLst/>
          </a:prstGeom>
          <a:noFill/>
        </p:spPr>
        <p:txBody>
          <a:bodyPr wrap="square" rtlCol="0">
            <a:spAutoFit/>
          </a:bodyPr>
          <a:lstStyle/>
          <a:p>
            <a:r>
              <a:rPr lang="en-GB">
                <a:solidFill>
                  <a:schemeClr val="bg1"/>
                </a:solidFill>
              </a:rPr>
              <a:t>Reset people back to normal after a crisis</a:t>
            </a:r>
          </a:p>
        </p:txBody>
      </p:sp>
      <p:sp>
        <p:nvSpPr>
          <p:cNvPr id="35" name="TextBox 34">
            <a:extLst>
              <a:ext uri="{FF2B5EF4-FFF2-40B4-BE49-F238E27FC236}">
                <a16:creationId xmlns:a16="http://schemas.microsoft.com/office/drawing/2014/main" id="{31BD6C8E-F364-D7EF-6669-F1C3C2584492}"/>
              </a:ext>
            </a:extLst>
          </p:cNvPr>
          <p:cNvSpPr txBox="1"/>
          <p:nvPr/>
        </p:nvSpPr>
        <p:spPr>
          <a:xfrm>
            <a:off x="8407768" y="5211729"/>
            <a:ext cx="1733507" cy="923330"/>
          </a:xfrm>
          <a:prstGeom prst="rect">
            <a:avLst/>
          </a:prstGeom>
          <a:noFill/>
        </p:spPr>
        <p:txBody>
          <a:bodyPr wrap="square" rtlCol="0">
            <a:spAutoFit/>
          </a:bodyPr>
          <a:lstStyle/>
          <a:p>
            <a:r>
              <a:rPr lang="en-GB">
                <a:solidFill>
                  <a:schemeClr val="bg1"/>
                </a:solidFill>
              </a:rPr>
              <a:t>Prevent people getting to crisis point</a:t>
            </a:r>
          </a:p>
        </p:txBody>
      </p:sp>
      <p:sp>
        <p:nvSpPr>
          <p:cNvPr id="38" name="TextBox 37">
            <a:extLst>
              <a:ext uri="{FF2B5EF4-FFF2-40B4-BE49-F238E27FC236}">
                <a16:creationId xmlns:a16="http://schemas.microsoft.com/office/drawing/2014/main" id="{25D508B5-C0A9-26C1-83E4-D87728605F73}"/>
              </a:ext>
            </a:extLst>
          </p:cNvPr>
          <p:cNvSpPr txBox="1"/>
          <p:nvPr/>
        </p:nvSpPr>
        <p:spPr>
          <a:xfrm>
            <a:off x="1275487" y="611340"/>
            <a:ext cx="6708117" cy="2031325"/>
          </a:xfrm>
          <a:prstGeom prst="rect">
            <a:avLst/>
          </a:prstGeom>
          <a:noFill/>
        </p:spPr>
        <p:txBody>
          <a:bodyPr wrap="square" rtlCol="0">
            <a:spAutoFit/>
          </a:bodyPr>
          <a:lstStyle/>
          <a:p>
            <a:pPr marL="285750" indent="-285750">
              <a:buFont typeface="Wingdings" panose="05000000000000000000" pitchFamily="2" charset="2"/>
              <a:buChar char="ü"/>
            </a:pPr>
            <a:r>
              <a:rPr lang="en-GB"/>
              <a:t>We also have a duty to </a:t>
            </a:r>
            <a:r>
              <a:rPr lang="en-GB" b="1"/>
              <a:t>prevent, reduce or delay the need </a:t>
            </a:r>
            <a:r>
              <a:rPr lang="en-GB"/>
              <a:t>for more formal care and support</a:t>
            </a:r>
          </a:p>
          <a:p>
            <a:pPr marL="285750" indent="-285750">
              <a:buFont typeface="Wingdings" panose="05000000000000000000" pitchFamily="2" charset="2"/>
              <a:buChar char="ü"/>
            </a:pPr>
            <a:r>
              <a:rPr lang="en-GB"/>
              <a:t>Investing money in this means that we can better manage the demand for our statutory services and </a:t>
            </a:r>
            <a:r>
              <a:rPr lang="en-GB" b="1"/>
              <a:t>save the council money in the long term</a:t>
            </a:r>
          </a:p>
          <a:p>
            <a:pPr marL="285750" indent="-285750">
              <a:buFont typeface="Wingdings" panose="05000000000000000000" pitchFamily="2" charset="2"/>
              <a:buChar char="ü"/>
            </a:pPr>
            <a:r>
              <a:rPr lang="en-GB"/>
              <a:t>These services are good for individuals as they </a:t>
            </a:r>
            <a:r>
              <a:rPr lang="en-GB" b="1"/>
              <a:t>help people to live independent lives</a:t>
            </a:r>
            <a:r>
              <a:rPr lang="en-GB"/>
              <a:t> for longer</a:t>
            </a:r>
          </a:p>
        </p:txBody>
      </p:sp>
      <p:sp>
        <p:nvSpPr>
          <p:cNvPr id="39" name="TextBox 38">
            <a:extLst>
              <a:ext uri="{FF2B5EF4-FFF2-40B4-BE49-F238E27FC236}">
                <a16:creationId xmlns:a16="http://schemas.microsoft.com/office/drawing/2014/main" id="{C4C3D85C-6DC6-47F5-6DA8-9C9EC4F8C3AE}"/>
              </a:ext>
            </a:extLst>
          </p:cNvPr>
          <p:cNvSpPr txBox="1"/>
          <p:nvPr/>
        </p:nvSpPr>
        <p:spPr>
          <a:xfrm>
            <a:off x="279074" y="97143"/>
            <a:ext cx="6007056" cy="461665"/>
          </a:xfrm>
          <a:prstGeom prst="rect">
            <a:avLst/>
          </a:prstGeom>
          <a:noFill/>
        </p:spPr>
        <p:txBody>
          <a:bodyPr wrap="square" rtlCol="0">
            <a:spAutoFit/>
          </a:bodyPr>
          <a:lstStyle/>
          <a:p>
            <a:r>
              <a:rPr lang="en-GB" sz="2400" b="1"/>
              <a:t>Other Statutory Services</a:t>
            </a:r>
          </a:p>
        </p:txBody>
      </p:sp>
      <p:sp>
        <p:nvSpPr>
          <p:cNvPr id="5" name="Arrow: Right 4">
            <a:extLst>
              <a:ext uri="{FF2B5EF4-FFF2-40B4-BE49-F238E27FC236}">
                <a16:creationId xmlns:a16="http://schemas.microsoft.com/office/drawing/2014/main" id="{4C7AFB06-EB2B-A98E-90D9-950A1B163FE2}"/>
              </a:ext>
            </a:extLst>
          </p:cNvPr>
          <p:cNvSpPr/>
          <p:nvPr/>
        </p:nvSpPr>
        <p:spPr>
          <a:xfrm>
            <a:off x="2100701" y="5527298"/>
            <a:ext cx="2007178" cy="1044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Support for carers</a:t>
            </a:r>
          </a:p>
        </p:txBody>
      </p:sp>
      <p:pic>
        <p:nvPicPr>
          <p:cNvPr id="7" name="Graphic 6" descr="Crawl with solid fill">
            <a:extLst>
              <a:ext uri="{FF2B5EF4-FFF2-40B4-BE49-F238E27FC236}">
                <a16:creationId xmlns:a16="http://schemas.microsoft.com/office/drawing/2014/main" id="{12F031AB-DFB2-0146-DCE8-7E95D56658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01393" y="3928624"/>
            <a:ext cx="914400" cy="914400"/>
          </a:xfrm>
          <a:prstGeom prst="rect">
            <a:avLst/>
          </a:prstGeom>
        </p:spPr>
      </p:pic>
      <p:pic>
        <p:nvPicPr>
          <p:cNvPr id="9" name="Graphic 8" descr="Walk with solid fill">
            <a:extLst>
              <a:ext uri="{FF2B5EF4-FFF2-40B4-BE49-F238E27FC236}">
                <a16:creationId xmlns:a16="http://schemas.microsoft.com/office/drawing/2014/main" id="{279D0FB8-0A6A-2242-CC1F-A551F4B7A9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39080" y="3795434"/>
            <a:ext cx="914400" cy="914400"/>
          </a:xfrm>
          <a:prstGeom prst="rect">
            <a:avLst/>
          </a:prstGeom>
        </p:spPr>
      </p:pic>
      <p:pic>
        <p:nvPicPr>
          <p:cNvPr id="11" name="Graphic 10" descr="Person in wheelchair outline">
            <a:extLst>
              <a:ext uri="{FF2B5EF4-FFF2-40B4-BE49-F238E27FC236}">
                <a16:creationId xmlns:a16="http://schemas.microsoft.com/office/drawing/2014/main" id="{858BC66F-1DE2-FDE2-DC0D-6A7184C123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92666" y="2515364"/>
            <a:ext cx="1112550" cy="1112550"/>
          </a:xfrm>
          <a:prstGeom prst="rect">
            <a:avLst/>
          </a:prstGeom>
        </p:spPr>
      </p:pic>
      <p:pic>
        <p:nvPicPr>
          <p:cNvPr id="18" name="Graphic 17" descr="Two Men with solid fill">
            <a:extLst>
              <a:ext uri="{FF2B5EF4-FFF2-40B4-BE49-F238E27FC236}">
                <a16:creationId xmlns:a16="http://schemas.microsoft.com/office/drawing/2014/main" id="{2F36B951-ABA9-F77C-25A5-C90A7A2FF1C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41275" y="5031798"/>
            <a:ext cx="1123339" cy="1123339"/>
          </a:xfrm>
          <a:prstGeom prst="rect">
            <a:avLst/>
          </a:prstGeom>
        </p:spPr>
      </p:pic>
      <p:pic>
        <p:nvPicPr>
          <p:cNvPr id="19" name="Graphic 18" descr="Man with solid fill">
            <a:extLst>
              <a:ext uri="{FF2B5EF4-FFF2-40B4-BE49-F238E27FC236}">
                <a16:creationId xmlns:a16="http://schemas.microsoft.com/office/drawing/2014/main" id="{8120583A-D18C-E2E6-6500-63B0FE09BD2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926" y="673461"/>
            <a:ext cx="914400" cy="914400"/>
          </a:xfrm>
          <a:prstGeom prst="rect">
            <a:avLst/>
          </a:prstGeom>
        </p:spPr>
      </p:pic>
      <p:pic>
        <p:nvPicPr>
          <p:cNvPr id="20" name="Graphic 19" descr="Man outline">
            <a:extLst>
              <a:ext uri="{FF2B5EF4-FFF2-40B4-BE49-F238E27FC236}">
                <a16:creationId xmlns:a16="http://schemas.microsoft.com/office/drawing/2014/main" id="{1ECE8855-22D5-D5F7-9DCD-E997052D27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9964" y="541671"/>
            <a:ext cx="914400" cy="914400"/>
          </a:xfrm>
          <a:prstGeom prst="rect">
            <a:avLst/>
          </a:prstGeom>
        </p:spPr>
      </p:pic>
      <p:pic>
        <p:nvPicPr>
          <p:cNvPr id="21" name="Graphic 20" descr="Man with solid fill">
            <a:extLst>
              <a:ext uri="{FF2B5EF4-FFF2-40B4-BE49-F238E27FC236}">
                <a16:creationId xmlns:a16="http://schemas.microsoft.com/office/drawing/2014/main" id="{81D602CA-A5F6-684F-6393-A03CA75FA8B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8347" y="851070"/>
            <a:ext cx="1179572" cy="1179572"/>
          </a:xfrm>
          <a:prstGeom prst="rect">
            <a:avLst/>
          </a:prstGeom>
        </p:spPr>
      </p:pic>
      <p:pic>
        <p:nvPicPr>
          <p:cNvPr id="22" name="Graphic 21" descr="Woman with solid fill">
            <a:extLst>
              <a:ext uri="{FF2B5EF4-FFF2-40B4-BE49-F238E27FC236}">
                <a16:creationId xmlns:a16="http://schemas.microsoft.com/office/drawing/2014/main" id="{80CE0627-EE5B-30F8-939D-12D9CA412B4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66861" y="866746"/>
            <a:ext cx="1633427" cy="1633427"/>
          </a:xfrm>
          <a:prstGeom prst="rect">
            <a:avLst/>
          </a:prstGeom>
        </p:spPr>
      </p:pic>
      <p:sp>
        <p:nvSpPr>
          <p:cNvPr id="25" name="Arrow: Right 24">
            <a:extLst>
              <a:ext uri="{FF2B5EF4-FFF2-40B4-BE49-F238E27FC236}">
                <a16:creationId xmlns:a16="http://schemas.microsoft.com/office/drawing/2014/main" id="{43FC9FB8-9347-4E82-71F4-6D35FA88DEBF}"/>
              </a:ext>
            </a:extLst>
          </p:cNvPr>
          <p:cNvSpPr/>
          <p:nvPr/>
        </p:nvSpPr>
        <p:spPr>
          <a:xfrm>
            <a:off x="2100701" y="4594934"/>
            <a:ext cx="2840576" cy="1044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Some Voluntary and Community Sector</a:t>
            </a:r>
          </a:p>
        </p:txBody>
      </p:sp>
      <p:sp>
        <p:nvSpPr>
          <p:cNvPr id="26" name="TextBox 25">
            <a:extLst>
              <a:ext uri="{FF2B5EF4-FFF2-40B4-BE49-F238E27FC236}">
                <a16:creationId xmlns:a16="http://schemas.microsoft.com/office/drawing/2014/main" id="{555CCC06-DBCD-2B73-9369-77225BE87F88}"/>
              </a:ext>
            </a:extLst>
          </p:cNvPr>
          <p:cNvSpPr txBox="1"/>
          <p:nvPr/>
        </p:nvSpPr>
        <p:spPr>
          <a:xfrm>
            <a:off x="472953" y="4574229"/>
            <a:ext cx="1124579" cy="864000"/>
          </a:xfrm>
          <a:prstGeom prst="ellipse">
            <a:avLst/>
          </a:prstGeom>
          <a:noFill/>
          <a:ln>
            <a:solidFill>
              <a:schemeClr val="bg1"/>
            </a:solidFill>
          </a:ln>
        </p:spPr>
        <p:txBody>
          <a:bodyPr wrap="square" lIns="0" rIns="0" rtlCol="0" anchor="ctr">
            <a:noAutofit/>
          </a:bodyPr>
          <a:lstStyle/>
          <a:p>
            <a:pPr algn="ctr"/>
            <a:r>
              <a:rPr lang="en-GB">
                <a:solidFill>
                  <a:schemeClr val="bg1"/>
                </a:solidFill>
              </a:rPr>
              <a:t>£8.7m</a:t>
            </a:r>
          </a:p>
        </p:txBody>
      </p:sp>
    </p:spTree>
    <p:extLst>
      <p:ext uri="{BB962C8B-B14F-4D97-AF65-F5344CB8AC3E}">
        <p14:creationId xmlns:p14="http://schemas.microsoft.com/office/powerpoint/2010/main" val="2630706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68A29411-8BC6-F641-7D0B-85BEE9EE19F2}"/>
              </a:ext>
            </a:extLst>
          </p:cNvPr>
          <p:cNvSpPr/>
          <p:nvPr/>
        </p:nvSpPr>
        <p:spPr>
          <a:xfrm>
            <a:off x="7988706" y="2404983"/>
            <a:ext cx="3817088" cy="257208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E684B2DA-F034-C680-488A-FE6EF980F04B}"/>
              </a:ext>
            </a:extLst>
          </p:cNvPr>
          <p:cNvSpPr/>
          <p:nvPr/>
        </p:nvSpPr>
        <p:spPr>
          <a:xfrm>
            <a:off x="308060" y="2695062"/>
            <a:ext cx="1633426" cy="21479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a:t>Investing in prevention activities</a:t>
            </a:r>
          </a:p>
        </p:txBody>
      </p:sp>
      <p:sp>
        <p:nvSpPr>
          <p:cNvPr id="33" name="TextBox 32">
            <a:extLst>
              <a:ext uri="{FF2B5EF4-FFF2-40B4-BE49-F238E27FC236}">
                <a16:creationId xmlns:a16="http://schemas.microsoft.com/office/drawing/2014/main" id="{0455431A-4DA3-6AD2-2C01-876BBAAE7875}"/>
              </a:ext>
            </a:extLst>
          </p:cNvPr>
          <p:cNvSpPr txBox="1"/>
          <p:nvPr/>
        </p:nvSpPr>
        <p:spPr>
          <a:xfrm>
            <a:off x="8294633" y="2772159"/>
            <a:ext cx="1733507" cy="923330"/>
          </a:xfrm>
          <a:prstGeom prst="rect">
            <a:avLst/>
          </a:prstGeom>
          <a:noFill/>
        </p:spPr>
        <p:txBody>
          <a:bodyPr wrap="square" rtlCol="0">
            <a:spAutoFit/>
          </a:bodyPr>
          <a:lstStyle/>
          <a:p>
            <a:r>
              <a:rPr lang="en-GB">
                <a:solidFill>
                  <a:schemeClr val="bg1"/>
                </a:solidFill>
              </a:rPr>
              <a:t>Helping people to lead their best life</a:t>
            </a:r>
          </a:p>
        </p:txBody>
      </p:sp>
      <p:sp>
        <p:nvSpPr>
          <p:cNvPr id="34" name="TextBox 33">
            <a:extLst>
              <a:ext uri="{FF2B5EF4-FFF2-40B4-BE49-F238E27FC236}">
                <a16:creationId xmlns:a16="http://schemas.microsoft.com/office/drawing/2014/main" id="{7339228F-63B0-2BC9-FF85-B7E05D7C8791}"/>
              </a:ext>
            </a:extLst>
          </p:cNvPr>
          <p:cNvSpPr txBox="1"/>
          <p:nvPr/>
        </p:nvSpPr>
        <p:spPr>
          <a:xfrm>
            <a:off x="10008814" y="3970734"/>
            <a:ext cx="1733507" cy="646331"/>
          </a:xfrm>
          <a:prstGeom prst="rect">
            <a:avLst/>
          </a:prstGeom>
          <a:noFill/>
        </p:spPr>
        <p:txBody>
          <a:bodyPr wrap="square" rtlCol="0">
            <a:spAutoFit/>
          </a:bodyPr>
          <a:lstStyle/>
          <a:p>
            <a:r>
              <a:rPr lang="en-GB">
                <a:solidFill>
                  <a:schemeClr val="bg1"/>
                </a:solidFill>
              </a:rPr>
              <a:t>Connecting communities</a:t>
            </a:r>
          </a:p>
        </p:txBody>
      </p:sp>
      <p:sp>
        <p:nvSpPr>
          <p:cNvPr id="38" name="TextBox 37">
            <a:extLst>
              <a:ext uri="{FF2B5EF4-FFF2-40B4-BE49-F238E27FC236}">
                <a16:creationId xmlns:a16="http://schemas.microsoft.com/office/drawing/2014/main" id="{25D508B5-C0A9-26C1-83E4-D87728605F73}"/>
              </a:ext>
            </a:extLst>
          </p:cNvPr>
          <p:cNvSpPr txBox="1"/>
          <p:nvPr/>
        </p:nvSpPr>
        <p:spPr>
          <a:xfrm>
            <a:off x="1435254" y="674463"/>
            <a:ext cx="6708117" cy="1477328"/>
          </a:xfrm>
          <a:prstGeom prst="rect">
            <a:avLst/>
          </a:prstGeom>
          <a:noFill/>
        </p:spPr>
        <p:txBody>
          <a:bodyPr wrap="square" rtlCol="0">
            <a:spAutoFit/>
          </a:bodyPr>
          <a:lstStyle/>
          <a:p>
            <a:pPr marL="285750" indent="-285750">
              <a:buFont typeface="Wingdings" panose="05000000000000000000" pitchFamily="2" charset="2"/>
              <a:buChar char="ü"/>
            </a:pPr>
            <a:r>
              <a:rPr lang="en-GB"/>
              <a:t>We have some small areas of discretionary spend</a:t>
            </a:r>
          </a:p>
          <a:p>
            <a:pPr marL="285750" indent="-285750">
              <a:buFont typeface="Wingdings" panose="05000000000000000000" pitchFamily="2" charset="2"/>
              <a:buChar char="ü"/>
            </a:pPr>
            <a:r>
              <a:rPr lang="en-GB"/>
              <a:t>This includes funding community agents to help people connect and navigate local support</a:t>
            </a:r>
          </a:p>
          <a:p>
            <a:pPr marL="285750" indent="-285750">
              <a:buFont typeface="Wingdings" panose="05000000000000000000" pitchFamily="2" charset="2"/>
              <a:buChar char="ü"/>
            </a:pPr>
            <a:r>
              <a:rPr lang="en-GB"/>
              <a:t>We also offer support to help people with learning disabilities enter employment</a:t>
            </a:r>
          </a:p>
        </p:txBody>
      </p:sp>
      <p:sp>
        <p:nvSpPr>
          <p:cNvPr id="39" name="TextBox 38">
            <a:extLst>
              <a:ext uri="{FF2B5EF4-FFF2-40B4-BE49-F238E27FC236}">
                <a16:creationId xmlns:a16="http://schemas.microsoft.com/office/drawing/2014/main" id="{C4C3D85C-6DC6-47F5-6DA8-9C9EC4F8C3AE}"/>
              </a:ext>
            </a:extLst>
          </p:cNvPr>
          <p:cNvSpPr txBox="1"/>
          <p:nvPr/>
        </p:nvSpPr>
        <p:spPr>
          <a:xfrm>
            <a:off x="279074" y="97143"/>
            <a:ext cx="6007056" cy="461665"/>
          </a:xfrm>
          <a:prstGeom prst="rect">
            <a:avLst/>
          </a:prstGeom>
          <a:noFill/>
        </p:spPr>
        <p:txBody>
          <a:bodyPr wrap="square" rtlCol="0">
            <a:spAutoFit/>
          </a:bodyPr>
          <a:lstStyle/>
          <a:p>
            <a:r>
              <a:rPr lang="en-GB" sz="2400" b="1"/>
              <a:t>Discretionary Services</a:t>
            </a:r>
          </a:p>
        </p:txBody>
      </p:sp>
      <p:sp>
        <p:nvSpPr>
          <p:cNvPr id="5" name="Arrow: Right 4">
            <a:extLst>
              <a:ext uri="{FF2B5EF4-FFF2-40B4-BE49-F238E27FC236}">
                <a16:creationId xmlns:a16="http://schemas.microsoft.com/office/drawing/2014/main" id="{4C7AFB06-EB2B-A98E-90D9-950A1B163FE2}"/>
              </a:ext>
            </a:extLst>
          </p:cNvPr>
          <p:cNvSpPr/>
          <p:nvPr/>
        </p:nvSpPr>
        <p:spPr>
          <a:xfrm>
            <a:off x="2201092" y="3388436"/>
            <a:ext cx="3414884" cy="720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Employment support</a:t>
            </a:r>
          </a:p>
        </p:txBody>
      </p:sp>
      <p:sp>
        <p:nvSpPr>
          <p:cNvPr id="6" name="Arrow: Right 5">
            <a:extLst>
              <a:ext uri="{FF2B5EF4-FFF2-40B4-BE49-F238E27FC236}">
                <a16:creationId xmlns:a16="http://schemas.microsoft.com/office/drawing/2014/main" id="{1C517796-4DFC-E00E-8AD1-BB544C1FAC3B}"/>
              </a:ext>
            </a:extLst>
          </p:cNvPr>
          <p:cNvSpPr/>
          <p:nvPr/>
        </p:nvSpPr>
        <p:spPr>
          <a:xfrm>
            <a:off x="2201092" y="2688298"/>
            <a:ext cx="5528008" cy="720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Community Agents</a:t>
            </a:r>
          </a:p>
        </p:txBody>
      </p:sp>
      <p:sp>
        <p:nvSpPr>
          <p:cNvPr id="8" name="Arrow: Right 7">
            <a:extLst>
              <a:ext uri="{FF2B5EF4-FFF2-40B4-BE49-F238E27FC236}">
                <a16:creationId xmlns:a16="http://schemas.microsoft.com/office/drawing/2014/main" id="{C4C1A261-DE0C-4CAC-4AAC-FF92ED63D39F}"/>
              </a:ext>
            </a:extLst>
          </p:cNvPr>
          <p:cNvSpPr/>
          <p:nvPr/>
        </p:nvSpPr>
        <p:spPr>
          <a:xfrm>
            <a:off x="2187848" y="4123024"/>
            <a:ext cx="5180106" cy="720000"/>
          </a:xfrm>
          <a:prstGeom prst="rightArrow">
            <a:avLst>
              <a:gd name="adj1" fmla="val 742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t>Other voluntary and community sector activity</a:t>
            </a:r>
          </a:p>
        </p:txBody>
      </p:sp>
      <p:sp>
        <p:nvSpPr>
          <p:cNvPr id="10" name="TextBox 9">
            <a:extLst>
              <a:ext uri="{FF2B5EF4-FFF2-40B4-BE49-F238E27FC236}">
                <a16:creationId xmlns:a16="http://schemas.microsoft.com/office/drawing/2014/main" id="{2CFF9E7E-3B4C-E8A0-F7D0-FBBCE0A67974}"/>
              </a:ext>
            </a:extLst>
          </p:cNvPr>
          <p:cNvSpPr txBox="1"/>
          <p:nvPr/>
        </p:nvSpPr>
        <p:spPr>
          <a:xfrm>
            <a:off x="535790" y="3691024"/>
            <a:ext cx="1124579" cy="864000"/>
          </a:xfrm>
          <a:prstGeom prst="ellipse">
            <a:avLst/>
          </a:prstGeom>
          <a:noFill/>
          <a:ln>
            <a:solidFill>
              <a:schemeClr val="bg1"/>
            </a:solidFill>
          </a:ln>
        </p:spPr>
        <p:txBody>
          <a:bodyPr wrap="square" lIns="0" rIns="0" rtlCol="0" anchor="ctr">
            <a:noAutofit/>
          </a:bodyPr>
          <a:lstStyle/>
          <a:p>
            <a:pPr algn="ctr"/>
            <a:r>
              <a:rPr lang="en-GB">
                <a:solidFill>
                  <a:schemeClr val="bg1"/>
                </a:solidFill>
              </a:rPr>
              <a:t>£1.6m</a:t>
            </a:r>
          </a:p>
        </p:txBody>
      </p:sp>
      <p:pic>
        <p:nvPicPr>
          <p:cNvPr id="15" name="Graphic 14" descr="Chef male with solid fill">
            <a:extLst>
              <a:ext uri="{FF2B5EF4-FFF2-40B4-BE49-F238E27FC236}">
                <a16:creationId xmlns:a16="http://schemas.microsoft.com/office/drawing/2014/main" id="{75001456-1B7A-F15E-FE10-286C16468B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8229" y="2834779"/>
            <a:ext cx="914400" cy="914400"/>
          </a:xfrm>
          <a:prstGeom prst="rect">
            <a:avLst/>
          </a:prstGeom>
        </p:spPr>
      </p:pic>
      <p:pic>
        <p:nvPicPr>
          <p:cNvPr id="26" name="Graphic 25" descr="Cycle with people outline">
            <a:extLst>
              <a:ext uri="{FF2B5EF4-FFF2-40B4-BE49-F238E27FC236}">
                <a16:creationId xmlns:a16="http://schemas.microsoft.com/office/drawing/2014/main" id="{A9777D8D-73B4-9365-F6EB-A0EA052A78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97826" y="3903084"/>
            <a:ext cx="914400" cy="914400"/>
          </a:xfrm>
          <a:prstGeom prst="rect">
            <a:avLst/>
          </a:prstGeom>
        </p:spPr>
      </p:pic>
      <p:pic>
        <p:nvPicPr>
          <p:cNvPr id="31" name="Graphic 30" descr="Office worker male with solid fill">
            <a:extLst>
              <a:ext uri="{FF2B5EF4-FFF2-40B4-BE49-F238E27FC236}">
                <a16:creationId xmlns:a16="http://schemas.microsoft.com/office/drawing/2014/main" id="{73172CA0-53E1-3F08-D37E-37B19B4000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2718" y="2484710"/>
            <a:ext cx="914400" cy="914400"/>
          </a:xfrm>
          <a:prstGeom prst="rect">
            <a:avLst/>
          </a:prstGeom>
        </p:spPr>
      </p:pic>
      <p:pic>
        <p:nvPicPr>
          <p:cNvPr id="36" name="Graphic 35" descr="Person eating outline">
            <a:extLst>
              <a:ext uri="{FF2B5EF4-FFF2-40B4-BE49-F238E27FC236}">
                <a16:creationId xmlns:a16="http://schemas.microsoft.com/office/drawing/2014/main" id="{FF92BD48-FE29-5197-65AB-62C23E5727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10048" y="3433189"/>
            <a:ext cx="914400" cy="914400"/>
          </a:xfrm>
          <a:prstGeom prst="rect">
            <a:avLst/>
          </a:prstGeom>
        </p:spPr>
      </p:pic>
      <p:pic>
        <p:nvPicPr>
          <p:cNvPr id="43" name="Graphic 42" descr="Man with solid fill">
            <a:extLst>
              <a:ext uri="{FF2B5EF4-FFF2-40B4-BE49-F238E27FC236}">
                <a16:creationId xmlns:a16="http://schemas.microsoft.com/office/drawing/2014/main" id="{43223E56-6565-E487-6A42-954AD8AD7A8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926" y="673461"/>
            <a:ext cx="914400" cy="914400"/>
          </a:xfrm>
          <a:prstGeom prst="rect">
            <a:avLst/>
          </a:prstGeom>
        </p:spPr>
      </p:pic>
      <p:pic>
        <p:nvPicPr>
          <p:cNvPr id="44" name="Graphic 43" descr="Man outline">
            <a:extLst>
              <a:ext uri="{FF2B5EF4-FFF2-40B4-BE49-F238E27FC236}">
                <a16:creationId xmlns:a16="http://schemas.microsoft.com/office/drawing/2014/main" id="{CD2C8251-27F3-817C-3C8E-33FA8E3A24B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9964" y="541671"/>
            <a:ext cx="914400" cy="914400"/>
          </a:xfrm>
          <a:prstGeom prst="rect">
            <a:avLst/>
          </a:prstGeom>
        </p:spPr>
      </p:pic>
      <p:pic>
        <p:nvPicPr>
          <p:cNvPr id="45" name="Graphic 44" descr="Man with solid fill">
            <a:extLst>
              <a:ext uri="{FF2B5EF4-FFF2-40B4-BE49-F238E27FC236}">
                <a16:creationId xmlns:a16="http://schemas.microsoft.com/office/drawing/2014/main" id="{1F174BB8-8134-0B54-B4D6-3FEB126D9C6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8347" y="851070"/>
            <a:ext cx="1179572" cy="1179572"/>
          </a:xfrm>
          <a:prstGeom prst="rect">
            <a:avLst/>
          </a:prstGeom>
        </p:spPr>
      </p:pic>
      <p:pic>
        <p:nvPicPr>
          <p:cNvPr id="46" name="Graphic 45" descr="Woman with solid fill">
            <a:extLst>
              <a:ext uri="{FF2B5EF4-FFF2-40B4-BE49-F238E27FC236}">
                <a16:creationId xmlns:a16="http://schemas.microsoft.com/office/drawing/2014/main" id="{8FB676A4-29DC-485D-C1D5-941CD094DE8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66861" y="866746"/>
            <a:ext cx="1633427" cy="1633427"/>
          </a:xfrm>
          <a:prstGeom prst="rect">
            <a:avLst/>
          </a:prstGeom>
        </p:spPr>
      </p:pic>
    </p:spTree>
    <p:extLst>
      <p:ext uri="{BB962C8B-B14F-4D97-AF65-F5344CB8AC3E}">
        <p14:creationId xmlns:p14="http://schemas.microsoft.com/office/powerpoint/2010/main" val="67654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Rounded Corners 36">
            <a:extLst>
              <a:ext uri="{FF2B5EF4-FFF2-40B4-BE49-F238E27FC236}">
                <a16:creationId xmlns:a16="http://schemas.microsoft.com/office/drawing/2014/main" id="{C19D3E37-5512-5847-306C-81D48EE3FF9F}"/>
              </a:ext>
            </a:extLst>
          </p:cNvPr>
          <p:cNvSpPr/>
          <p:nvPr/>
        </p:nvSpPr>
        <p:spPr>
          <a:xfrm>
            <a:off x="10018171" y="3701666"/>
            <a:ext cx="1906964" cy="204769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Fixed costs </a:t>
            </a:r>
          </a:p>
          <a:p>
            <a:pPr algn="ctr"/>
            <a:r>
              <a:rPr lang="en-GB"/>
              <a:t>(i.e. staff)</a:t>
            </a:r>
          </a:p>
        </p:txBody>
      </p:sp>
      <p:sp>
        <p:nvSpPr>
          <p:cNvPr id="34" name="Rectangle: Rounded Corners 33">
            <a:extLst>
              <a:ext uri="{FF2B5EF4-FFF2-40B4-BE49-F238E27FC236}">
                <a16:creationId xmlns:a16="http://schemas.microsoft.com/office/drawing/2014/main" id="{7C72A5CE-3FB2-4B4B-00B3-40F9A3494BBF}"/>
              </a:ext>
            </a:extLst>
          </p:cNvPr>
          <p:cNvSpPr/>
          <p:nvPr/>
        </p:nvSpPr>
        <p:spPr>
          <a:xfrm>
            <a:off x="8353765" y="3888666"/>
            <a:ext cx="1224000" cy="186069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a:t>Contracts for prevention activity</a:t>
            </a:r>
          </a:p>
        </p:txBody>
      </p:sp>
      <p:pic>
        <p:nvPicPr>
          <p:cNvPr id="36" name="Graphic 35" descr="Add with solid fill">
            <a:extLst>
              <a:ext uri="{FF2B5EF4-FFF2-40B4-BE49-F238E27FC236}">
                <a16:creationId xmlns:a16="http://schemas.microsoft.com/office/drawing/2014/main" id="{E8275C45-38F0-5AB2-B51B-6DE573529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80463" y="5042299"/>
            <a:ext cx="437708" cy="437708"/>
          </a:xfrm>
          <a:prstGeom prst="rect">
            <a:avLst/>
          </a:prstGeom>
        </p:spPr>
      </p:pic>
      <p:sp>
        <p:nvSpPr>
          <p:cNvPr id="13" name="Rectangle: Rounded Corners 12">
            <a:extLst>
              <a:ext uri="{FF2B5EF4-FFF2-40B4-BE49-F238E27FC236}">
                <a16:creationId xmlns:a16="http://schemas.microsoft.com/office/drawing/2014/main" id="{564BAB1D-5817-0B4F-142D-F3BF1B0B61F6}"/>
              </a:ext>
            </a:extLst>
          </p:cNvPr>
          <p:cNvSpPr/>
          <p:nvPr/>
        </p:nvSpPr>
        <p:spPr>
          <a:xfrm>
            <a:off x="262708" y="793215"/>
            <a:ext cx="1618772" cy="4956150"/>
          </a:xfrm>
          <a:prstGeom prst="roundRect">
            <a:avLst/>
          </a:prstGeom>
          <a:solidFill>
            <a:schemeClr val="bg2">
              <a:lumMod val="9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en-GB" sz="1400">
                <a:solidFill>
                  <a:schemeClr val="tx1"/>
                </a:solidFill>
              </a:rPr>
              <a:t>+£3m overspend met by one off funding. Budget not reset.</a:t>
            </a:r>
          </a:p>
        </p:txBody>
      </p:sp>
      <p:sp>
        <p:nvSpPr>
          <p:cNvPr id="2" name="TextBox 1">
            <a:extLst>
              <a:ext uri="{FF2B5EF4-FFF2-40B4-BE49-F238E27FC236}">
                <a16:creationId xmlns:a16="http://schemas.microsoft.com/office/drawing/2014/main" id="{1D2017A4-143E-DAA0-4E3F-64C0C28F833D}"/>
              </a:ext>
            </a:extLst>
          </p:cNvPr>
          <p:cNvSpPr txBox="1"/>
          <p:nvPr/>
        </p:nvSpPr>
        <p:spPr>
          <a:xfrm>
            <a:off x="279074" y="171240"/>
            <a:ext cx="8070570" cy="461665"/>
          </a:xfrm>
          <a:prstGeom prst="rect">
            <a:avLst/>
          </a:prstGeom>
          <a:noFill/>
        </p:spPr>
        <p:txBody>
          <a:bodyPr wrap="square" lIns="91440" tIns="45720" rIns="91440" bIns="45720" rtlCol="0" anchor="t">
            <a:spAutoFit/>
          </a:bodyPr>
          <a:lstStyle/>
          <a:p>
            <a:r>
              <a:rPr lang="en-GB" sz="2400" b="1"/>
              <a:t>For FY22/23 these amounts were set at…</a:t>
            </a:r>
          </a:p>
        </p:txBody>
      </p:sp>
      <p:sp>
        <p:nvSpPr>
          <p:cNvPr id="3" name="Rectangle: Rounded Corners 2">
            <a:extLst>
              <a:ext uri="{FF2B5EF4-FFF2-40B4-BE49-F238E27FC236}">
                <a16:creationId xmlns:a16="http://schemas.microsoft.com/office/drawing/2014/main" id="{E684B2DA-F034-C680-488A-FE6EF980F04B}"/>
              </a:ext>
            </a:extLst>
          </p:cNvPr>
          <p:cNvSpPr/>
          <p:nvPr/>
        </p:nvSpPr>
        <p:spPr>
          <a:xfrm>
            <a:off x="266865" y="1840710"/>
            <a:ext cx="1633426" cy="390865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Net costs of individuals we are currently supporting</a:t>
            </a:r>
          </a:p>
        </p:txBody>
      </p:sp>
      <p:sp>
        <p:nvSpPr>
          <p:cNvPr id="5" name="Rectangle: Rounded Corners 4">
            <a:extLst>
              <a:ext uri="{FF2B5EF4-FFF2-40B4-BE49-F238E27FC236}">
                <a16:creationId xmlns:a16="http://schemas.microsoft.com/office/drawing/2014/main" id="{630D0AF7-2121-9ED2-DD80-278F98AB773D}"/>
              </a:ext>
            </a:extLst>
          </p:cNvPr>
          <p:cNvSpPr/>
          <p:nvPr/>
        </p:nvSpPr>
        <p:spPr>
          <a:xfrm>
            <a:off x="4425617" y="3888667"/>
            <a:ext cx="1881956" cy="18606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Forecast increased demand </a:t>
            </a:r>
          </a:p>
          <a:p>
            <a:pPr algn="ctr"/>
            <a:r>
              <a:rPr lang="en-GB"/>
              <a:t>+ demographics</a:t>
            </a:r>
          </a:p>
        </p:txBody>
      </p:sp>
      <p:sp>
        <p:nvSpPr>
          <p:cNvPr id="6" name="Rectangle: Rounded Corners 5">
            <a:extLst>
              <a:ext uri="{FF2B5EF4-FFF2-40B4-BE49-F238E27FC236}">
                <a16:creationId xmlns:a16="http://schemas.microsoft.com/office/drawing/2014/main" id="{5C5C7735-5635-F1CE-6B9D-DD96355BB4CE}"/>
              </a:ext>
            </a:extLst>
          </p:cNvPr>
          <p:cNvSpPr/>
          <p:nvPr/>
        </p:nvSpPr>
        <p:spPr>
          <a:xfrm>
            <a:off x="6753523" y="3888667"/>
            <a:ext cx="1154292" cy="18606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Fee uplifts + Inflation factor</a:t>
            </a:r>
          </a:p>
        </p:txBody>
      </p:sp>
      <p:pic>
        <p:nvPicPr>
          <p:cNvPr id="7" name="Graphic 6" descr="Add with solid fill">
            <a:extLst>
              <a:ext uri="{FF2B5EF4-FFF2-40B4-BE49-F238E27FC236}">
                <a16:creationId xmlns:a16="http://schemas.microsoft.com/office/drawing/2014/main" id="{C6129931-1CC3-1673-334D-7E6D58790C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04412" y="5042300"/>
            <a:ext cx="437708" cy="437708"/>
          </a:xfrm>
          <a:prstGeom prst="rect">
            <a:avLst/>
          </a:prstGeom>
        </p:spPr>
      </p:pic>
      <p:pic>
        <p:nvPicPr>
          <p:cNvPr id="8" name="Graphic 7" descr="Add with solid fill">
            <a:extLst>
              <a:ext uri="{FF2B5EF4-FFF2-40B4-BE49-F238E27FC236}">
                <a16:creationId xmlns:a16="http://schemas.microsoft.com/office/drawing/2014/main" id="{D648E832-FBEE-CFA8-CF67-6B391700BE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1694" y="5042300"/>
            <a:ext cx="437708" cy="437708"/>
          </a:xfrm>
          <a:prstGeom prst="rect">
            <a:avLst/>
          </a:prstGeom>
        </p:spPr>
      </p:pic>
      <p:sp>
        <p:nvSpPr>
          <p:cNvPr id="9" name="Rectangle: Rounded Corners 8">
            <a:extLst>
              <a:ext uri="{FF2B5EF4-FFF2-40B4-BE49-F238E27FC236}">
                <a16:creationId xmlns:a16="http://schemas.microsoft.com/office/drawing/2014/main" id="{E4BDE063-588C-D8D5-FB00-CEA3FA77A449}"/>
              </a:ext>
            </a:extLst>
          </p:cNvPr>
          <p:cNvSpPr/>
          <p:nvPr/>
        </p:nvSpPr>
        <p:spPr>
          <a:xfrm>
            <a:off x="2346241" y="4571999"/>
            <a:ext cx="1633426" cy="11773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Children transitioning to adulthood</a:t>
            </a:r>
          </a:p>
        </p:txBody>
      </p:sp>
      <p:pic>
        <p:nvPicPr>
          <p:cNvPr id="10" name="Graphic 9" descr="Add with solid fill">
            <a:extLst>
              <a:ext uri="{FF2B5EF4-FFF2-40B4-BE49-F238E27FC236}">
                <a16:creationId xmlns:a16="http://schemas.microsoft.com/office/drawing/2014/main" id="{04E02E3C-329C-AC6B-D010-B2003BA43F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3788" y="5042300"/>
            <a:ext cx="437708" cy="437708"/>
          </a:xfrm>
          <a:prstGeom prst="rect">
            <a:avLst/>
          </a:prstGeom>
        </p:spPr>
      </p:pic>
      <p:pic>
        <p:nvPicPr>
          <p:cNvPr id="12" name="Graphic 11" descr="Add with solid fill">
            <a:extLst>
              <a:ext uri="{FF2B5EF4-FFF2-40B4-BE49-F238E27FC236}">
                <a16:creationId xmlns:a16="http://schemas.microsoft.com/office/drawing/2014/main" id="{07B4DEB5-1DA6-19B7-4709-58BA1D5F53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1936" y="5042299"/>
            <a:ext cx="437708" cy="437708"/>
          </a:xfrm>
          <a:prstGeom prst="rect">
            <a:avLst/>
          </a:prstGeom>
        </p:spPr>
      </p:pic>
      <p:sp>
        <p:nvSpPr>
          <p:cNvPr id="20" name="TextBox 19">
            <a:extLst>
              <a:ext uri="{FF2B5EF4-FFF2-40B4-BE49-F238E27FC236}">
                <a16:creationId xmlns:a16="http://schemas.microsoft.com/office/drawing/2014/main" id="{F68878AC-80C3-5C3E-454F-4795A02EBF4B}"/>
              </a:ext>
            </a:extLst>
          </p:cNvPr>
          <p:cNvSpPr txBox="1"/>
          <p:nvPr/>
        </p:nvSpPr>
        <p:spPr>
          <a:xfrm>
            <a:off x="266865" y="6131859"/>
            <a:ext cx="7640950" cy="369332"/>
          </a:xfrm>
          <a:prstGeom prst="rect">
            <a:avLst/>
          </a:prstGeom>
          <a:noFill/>
          <a:ln>
            <a:solidFill>
              <a:schemeClr val="accent2">
                <a:lumMod val="50000"/>
              </a:schemeClr>
            </a:solidFill>
          </a:ln>
        </p:spPr>
        <p:txBody>
          <a:bodyPr wrap="square" rtlCol="0">
            <a:spAutoFit/>
          </a:bodyPr>
          <a:lstStyle/>
          <a:p>
            <a:r>
              <a:rPr lang="en-GB"/>
              <a:t>Statutory Services</a:t>
            </a:r>
          </a:p>
        </p:txBody>
      </p:sp>
      <p:sp>
        <p:nvSpPr>
          <p:cNvPr id="21" name="TextBox 20">
            <a:extLst>
              <a:ext uri="{FF2B5EF4-FFF2-40B4-BE49-F238E27FC236}">
                <a16:creationId xmlns:a16="http://schemas.microsoft.com/office/drawing/2014/main" id="{19BDD5BA-EE7D-6C4C-DCFB-7CFEFAA69556}"/>
              </a:ext>
            </a:extLst>
          </p:cNvPr>
          <p:cNvSpPr txBox="1"/>
          <p:nvPr/>
        </p:nvSpPr>
        <p:spPr>
          <a:xfrm>
            <a:off x="8225081" y="6131858"/>
            <a:ext cx="3620751" cy="369332"/>
          </a:xfrm>
          <a:prstGeom prst="rect">
            <a:avLst/>
          </a:prstGeom>
          <a:noFill/>
          <a:ln>
            <a:solidFill>
              <a:schemeClr val="accent2">
                <a:lumMod val="50000"/>
              </a:schemeClr>
            </a:solidFill>
          </a:ln>
        </p:spPr>
        <p:txBody>
          <a:bodyPr wrap="square" rtlCol="0">
            <a:noAutofit/>
          </a:bodyPr>
          <a:lstStyle/>
          <a:p>
            <a:r>
              <a:rPr lang="en-GB"/>
              <a:t>Discretionary spend</a:t>
            </a:r>
          </a:p>
        </p:txBody>
      </p:sp>
      <p:sp>
        <p:nvSpPr>
          <p:cNvPr id="4" name="Teardrop 3">
            <a:extLst>
              <a:ext uri="{FF2B5EF4-FFF2-40B4-BE49-F238E27FC236}">
                <a16:creationId xmlns:a16="http://schemas.microsoft.com/office/drawing/2014/main" id="{0D5FB93E-6819-FB2C-0207-E04AB3DE1898}"/>
              </a:ext>
            </a:extLst>
          </p:cNvPr>
          <p:cNvSpPr/>
          <p:nvPr/>
        </p:nvSpPr>
        <p:spPr>
          <a:xfrm rot="10800000">
            <a:off x="1341087" y="1685284"/>
            <a:ext cx="1512632"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ardrop 21">
            <a:extLst>
              <a:ext uri="{FF2B5EF4-FFF2-40B4-BE49-F238E27FC236}">
                <a16:creationId xmlns:a16="http://schemas.microsoft.com/office/drawing/2014/main" id="{5DC71924-BB13-BC34-192A-5B287DCF3BF4}"/>
              </a:ext>
            </a:extLst>
          </p:cNvPr>
          <p:cNvSpPr/>
          <p:nvPr/>
        </p:nvSpPr>
        <p:spPr>
          <a:xfrm rot="10800000">
            <a:off x="2720783" y="3607474"/>
            <a:ext cx="137160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ardrop 22">
            <a:extLst>
              <a:ext uri="{FF2B5EF4-FFF2-40B4-BE49-F238E27FC236}">
                <a16:creationId xmlns:a16="http://schemas.microsoft.com/office/drawing/2014/main" id="{145582AC-B478-8B05-A9FB-1C1588612E57}"/>
              </a:ext>
            </a:extLst>
          </p:cNvPr>
          <p:cNvSpPr/>
          <p:nvPr/>
        </p:nvSpPr>
        <p:spPr>
          <a:xfrm rot="10800000">
            <a:off x="5122488" y="2981736"/>
            <a:ext cx="137160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ardrop 23">
            <a:extLst>
              <a:ext uri="{FF2B5EF4-FFF2-40B4-BE49-F238E27FC236}">
                <a16:creationId xmlns:a16="http://schemas.microsoft.com/office/drawing/2014/main" id="{6F65D91B-5275-73A4-45A4-DFE7DF16BEEF}"/>
              </a:ext>
            </a:extLst>
          </p:cNvPr>
          <p:cNvSpPr/>
          <p:nvPr/>
        </p:nvSpPr>
        <p:spPr>
          <a:xfrm rot="10800000">
            <a:off x="7016260" y="2986688"/>
            <a:ext cx="137160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ardrop 24">
            <a:extLst>
              <a:ext uri="{FF2B5EF4-FFF2-40B4-BE49-F238E27FC236}">
                <a16:creationId xmlns:a16="http://schemas.microsoft.com/office/drawing/2014/main" id="{716D0165-C708-89C8-34A7-BE463599DC95}"/>
              </a:ext>
            </a:extLst>
          </p:cNvPr>
          <p:cNvSpPr/>
          <p:nvPr/>
        </p:nvSpPr>
        <p:spPr>
          <a:xfrm rot="10800000">
            <a:off x="8601810" y="2981736"/>
            <a:ext cx="137160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ardrop 25">
            <a:extLst>
              <a:ext uri="{FF2B5EF4-FFF2-40B4-BE49-F238E27FC236}">
                <a16:creationId xmlns:a16="http://schemas.microsoft.com/office/drawing/2014/main" id="{0438B2C4-9644-B0AA-C77A-0BED843D0F87}"/>
              </a:ext>
            </a:extLst>
          </p:cNvPr>
          <p:cNvSpPr/>
          <p:nvPr/>
        </p:nvSpPr>
        <p:spPr>
          <a:xfrm rot="10800000">
            <a:off x="10708590" y="2801645"/>
            <a:ext cx="148341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2FE9A3C0-07D1-1347-D10B-D95769455DEC}"/>
              </a:ext>
            </a:extLst>
          </p:cNvPr>
          <p:cNvSpPr txBox="1"/>
          <p:nvPr/>
        </p:nvSpPr>
        <p:spPr>
          <a:xfrm>
            <a:off x="1558067" y="2009665"/>
            <a:ext cx="1052933" cy="400110"/>
          </a:xfrm>
          <a:prstGeom prst="rect">
            <a:avLst/>
          </a:prstGeom>
          <a:noFill/>
        </p:spPr>
        <p:txBody>
          <a:bodyPr wrap="square" rtlCol="0">
            <a:spAutoFit/>
          </a:bodyPr>
          <a:lstStyle/>
          <a:p>
            <a:r>
              <a:rPr lang="en-GB" sz="2000">
                <a:solidFill>
                  <a:schemeClr val="bg1"/>
                </a:solidFill>
              </a:rPr>
              <a:t>£132m</a:t>
            </a:r>
          </a:p>
        </p:txBody>
      </p:sp>
      <p:sp>
        <p:nvSpPr>
          <p:cNvPr id="28" name="TextBox 27">
            <a:extLst>
              <a:ext uri="{FF2B5EF4-FFF2-40B4-BE49-F238E27FC236}">
                <a16:creationId xmlns:a16="http://schemas.microsoft.com/office/drawing/2014/main" id="{244F0EBC-E901-44FA-FF8E-EEC0CC39AACB}"/>
              </a:ext>
            </a:extLst>
          </p:cNvPr>
          <p:cNvSpPr txBox="1"/>
          <p:nvPr/>
        </p:nvSpPr>
        <p:spPr>
          <a:xfrm>
            <a:off x="2818387" y="3948249"/>
            <a:ext cx="1240689" cy="400110"/>
          </a:xfrm>
          <a:prstGeom prst="rect">
            <a:avLst/>
          </a:prstGeom>
          <a:noFill/>
        </p:spPr>
        <p:txBody>
          <a:bodyPr wrap="square" rtlCol="0">
            <a:spAutoFit/>
          </a:bodyPr>
          <a:lstStyle/>
          <a:p>
            <a:r>
              <a:rPr lang="en-GB" sz="2000">
                <a:solidFill>
                  <a:schemeClr val="bg1"/>
                </a:solidFill>
              </a:rPr>
              <a:t>£0.8m</a:t>
            </a:r>
          </a:p>
        </p:txBody>
      </p:sp>
      <p:sp>
        <p:nvSpPr>
          <p:cNvPr id="29" name="TextBox 28">
            <a:extLst>
              <a:ext uri="{FF2B5EF4-FFF2-40B4-BE49-F238E27FC236}">
                <a16:creationId xmlns:a16="http://schemas.microsoft.com/office/drawing/2014/main" id="{7A0F22BA-C9C4-3291-3AD0-A23A3E76025A}"/>
              </a:ext>
            </a:extLst>
          </p:cNvPr>
          <p:cNvSpPr txBox="1"/>
          <p:nvPr/>
        </p:nvSpPr>
        <p:spPr>
          <a:xfrm>
            <a:off x="5286676" y="3333011"/>
            <a:ext cx="1087000" cy="400110"/>
          </a:xfrm>
          <a:prstGeom prst="rect">
            <a:avLst/>
          </a:prstGeom>
          <a:noFill/>
        </p:spPr>
        <p:txBody>
          <a:bodyPr wrap="square" rtlCol="0">
            <a:spAutoFit/>
          </a:bodyPr>
          <a:lstStyle/>
          <a:p>
            <a:r>
              <a:rPr lang="en-GB" sz="2000">
                <a:solidFill>
                  <a:schemeClr val="bg1"/>
                </a:solidFill>
              </a:rPr>
              <a:t>£4.6m</a:t>
            </a:r>
          </a:p>
        </p:txBody>
      </p:sp>
      <p:sp>
        <p:nvSpPr>
          <p:cNvPr id="30" name="TextBox 29">
            <a:extLst>
              <a:ext uri="{FF2B5EF4-FFF2-40B4-BE49-F238E27FC236}">
                <a16:creationId xmlns:a16="http://schemas.microsoft.com/office/drawing/2014/main" id="{04625C54-C23C-A66C-DA40-649761C0A7B7}"/>
              </a:ext>
            </a:extLst>
          </p:cNvPr>
          <p:cNvSpPr txBox="1"/>
          <p:nvPr/>
        </p:nvSpPr>
        <p:spPr>
          <a:xfrm>
            <a:off x="7181406" y="3333011"/>
            <a:ext cx="1043675" cy="400110"/>
          </a:xfrm>
          <a:prstGeom prst="rect">
            <a:avLst/>
          </a:prstGeom>
          <a:noFill/>
        </p:spPr>
        <p:txBody>
          <a:bodyPr wrap="square" rtlCol="0">
            <a:spAutoFit/>
          </a:bodyPr>
          <a:lstStyle/>
          <a:p>
            <a:r>
              <a:rPr lang="en-GB" sz="2000">
                <a:solidFill>
                  <a:schemeClr val="bg1"/>
                </a:solidFill>
              </a:rPr>
              <a:t>£2.3m</a:t>
            </a:r>
          </a:p>
        </p:txBody>
      </p:sp>
      <p:sp>
        <p:nvSpPr>
          <p:cNvPr id="31" name="TextBox 30">
            <a:extLst>
              <a:ext uri="{FF2B5EF4-FFF2-40B4-BE49-F238E27FC236}">
                <a16:creationId xmlns:a16="http://schemas.microsoft.com/office/drawing/2014/main" id="{D4ECE7A3-678D-4648-6FAD-925651C82A3A}"/>
              </a:ext>
            </a:extLst>
          </p:cNvPr>
          <p:cNvSpPr txBox="1"/>
          <p:nvPr/>
        </p:nvSpPr>
        <p:spPr>
          <a:xfrm>
            <a:off x="8767662" y="3333011"/>
            <a:ext cx="1312504" cy="400110"/>
          </a:xfrm>
          <a:prstGeom prst="rect">
            <a:avLst/>
          </a:prstGeom>
          <a:noFill/>
        </p:spPr>
        <p:txBody>
          <a:bodyPr wrap="square" rtlCol="0">
            <a:spAutoFit/>
          </a:bodyPr>
          <a:lstStyle/>
          <a:p>
            <a:r>
              <a:rPr lang="en-GB" sz="2000">
                <a:solidFill>
                  <a:schemeClr val="bg1"/>
                </a:solidFill>
              </a:rPr>
              <a:t>£1.6m</a:t>
            </a:r>
          </a:p>
        </p:txBody>
      </p:sp>
      <p:sp>
        <p:nvSpPr>
          <p:cNvPr id="32" name="TextBox 31">
            <a:extLst>
              <a:ext uri="{FF2B5EF4-FFF2-40B4-BE49-F238E27FC236}">
                <a16:creationId xmlns:a16="http://schemas.microsoft.com/office/drawing/2014/main" id="{A93A2A79-BFD7-3278-EE19-92CB9E16BE97}"/>
              </a:ext>
            </a:extLst>
          </p:cNvPr>
          <p:cNvSpPr txBox="1"/>
          <p:nvPr/>
        </p:nvSpPr>
        <p:spPr>
          <a:xfrm>
            <a:off x="10920184" y="3152920"/>
            <a:ext cx="1401228" cy="400110"/>
          </a:xfrm>
          <a:prstGeom prst="rect">
            <a:avLst/>
          </a:prstGeom>
          <a:noFill/>
        </p:spPr>
        <p:txBody>
          <a:bodyPr wrap="square" rtlCol="0">
            <a:spAutoFit/>
          </a:bodyPr>
          <a:lstStyle/>
          <a:p>
            <a:r>
              <a:rPr lang="en-GB" sz="2000">
                <a:solidFill>
                  <a:schemeClr val="bg1"/>
                </a:solidFill>
              </a:rPr>
              <a:t>£18.7m</a:t>
            </a:r>
          </a:p>
        </p:txBody>
      </p:sp>
      <p:sp>
        <p:nvSpPr>
          <p:cNvPr id="15" name="Cloud 14">
            <a:extLst>
              <a:ext uri="{FF2B5EF4-FFF2-40B4-BE49-F238E27FC236}">
                <a16:creationId xmlns:a16="http://schemas.microsoft.com/office/drawing/2014/main" id="{5B6B5230-B240-C031-139C-EC825DE0F2DF}"/>
              </a:ext>
            </a:extLst>
          </p:cNvPr>
          <p:cNvSpPr/>
          <p:nvPr/>
        </p:nvSpPr>
        <p:spPr>
          <a:xfrm>
            <a:off x="8002163" y="841041"/>
            <a:ext cx="3180202" cy="1860698"/>
          </a:xfrm>
          <a:prstGeom prst="cloud">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a:solidFill>
                  <a:sysClr val="windowText" lastClr="000000"/>
                </a:solidFill>
              </a:rPr>
              <a:t>+ cost to implement statutory any changes</a:t>
            </a:r>
          </a:p>
        </p:txBody>
      </p:sp>
      <p:sp>
        <p:nvSpPr>
          <p:cNvPr id="16" name="Teardrop 15">
            <a:extLst>
              <a:ext uri="{FF2B5EF4-FFF2-40B4-BE49-F238E27FC236}">
                <a16:creationId xmlns:a16="http://schemas.microsoft.com/office/drawing/2014/main" id="{D4720DAF-12DF-F59E-AAA2-902B42DB63CC}"/>
              </a:ext>
            </a:extLst>
          </p:cNvPr>
          <p:cNvSpPr/>
          <p:nvPr/>
        </p:nvSpPr>
        <p:spPr>
          <a:xfrm rot="10800000">
            <a:off x="10218968" y="489766"/>
            <a:ext cx="1371600" cy="1048871"/>
          </a:xfrm>
          <a:prstGeom prst="teardrop">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920A5446-78E1-7DBC-CD91-9FD4A233C445}"/>
              </a:ext>
            </a:extLst>
          </p:cNvPr>
          <p:cNvSpPr txBox="1"/>
          <p:nvPr/>
        </p:nvSpPr>
        <p:spPr>
          <a:xfrm>
            <a:off x="10384820" y="841041"/>
            <a:ext cx="1312504" cy="400110"/>
          </a:xfrm>
          <a:prstGeom prst="rect">
            <a:avLst/>
          </a:prstGeom>
          <a:noFill/>
        </p:spPr>
        <p:txBody>
          <a:bodyPr wrap="square" rtlCol="0">
            <a:spAutoFit/>
          </a:bodyPr>
          <a:lstStyle/>
          <a:p>
            <a:r>
              <a:rPr lang="en-GB" sz="2000">
                <a:solidFill>
                  <a:schemeClr val="bg1"/>
                </a:solidFill>
              </a:rPr>
              <a:t>£0m</a:t>
            </a:r>
          </a:p>
        </p:txBody>
      </p:sp>
    </p:spTree>
    <p:extLst>
      <p:ext uri="{BB962C8B-B14F-4D97-AF65-F5344CB8AC3E}">
        <p14:creationId xmlns:p14="http://schemas.microsoft.com/office/powerpoint/2010/main" val="746163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7C71A99-52C9-E82E-582E-25CDD0430DFD}"/>
              </a:ext>
            </a:extLst>
          </p:cNvPr>
          <p:cNvSpPr txBox="1"/>
          <p:nvPr/>
        </p:nvSpPr>
        <p:spPr>
          <a:xfrm>
            <a:off x="638881" y="417576"/>
            <a:ext cx="10909640" cy="1249394"/>
          </a:xfrm>
          <a:prstGeom prst="rect">
            <a:avLst/>
          </a:prstGeom>
        </p:spPr>
        <p:txBody>
          <a:bodyPr vert="horz" lIns="91440" tIns="45720" rIns="91440" bIns="45720" rtlCol="0" anchor="ctr">
            <a:normAutofit fontScale="92500"/>
          </a:bodyPr>
          <a:lstStyle/>
          <a:p>
            <a:pPr algn="ctr">
              <a:lnSpc>
                <a:spcPct val="90000"/>
              </a:lnSpc>
              <a:spcBef>
                <a:spcPct val="0"/>
              </a:spcBef>
              <a:spcAft>
                <a:spcPts val="600"/>
              </a:spcAft>
            </a:pPr>
            <a:r>
              <a:rPr lang="en-GB" sz="6600" b="1"/>
              <a:t>Financial Position – Month 7</a:t>
            </a:r>
            <a:endParaRPr lang="en-US" sz="6600" b="1" kern="1200">
              <a:solidFill>
                <a:schemeClr val="tx1"/>
              </a:solidFill>
              <a:latin typeface="+mj-lt"/>
              <a:ea typeface="+mj-ea"/>
              <a:cs typeface="+mj-cs"/>
            </a:endParaRPr>
          </a:p>
        </p:txBody>
      </p:sp>
      <p:sp>
        <p:nvSpPr>
          <p:cNvPr id="17"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a:extLst>
              <a:ext uri="{FF2B5EF4-FFF2-40B4-BE49-F238E27FC236}">
                <a16:creationId xmlns:a16="http://schemas.microsoft.com/office/drawing/2014/main" id="{29087FB0-6AE1-C5DE-3AC9-6EB0F1787F7A}"/>
              </a:ext>
            </a:extLst>
          </p:cNvPr>
          <p:cNvGraphicFramePr>
            <a:graphicFrameLocks noChangeAspect="1"/>
          </p:cNvGraphicFramePr>
          <p:nvPr>
            <p:extLst>
              <p:ext uri="{D42A27DB-BD31-4B8C-83A1-F6EECF244321}">
                <p14:modId xmlns:p14="http://schemas.microsoft.com/office/powerpoint/2010/main" val="2198105555"/>
              </p:ext>
            </p:extLst>
          </p:nvPr>
        </p:nvGraphicFramePr>
        <p:xfrm>
          <a:off x="1468438" y="1978025"/>
          <a:ext cx="9255125" cy="4471988"/>
        </p:xfrm>
        <a:graphic>
          <a:graphicData uri="http://schemas.openxmlformats.org/presentationml/2006/ole">
            <mc:AlternateContent xmlns:mc="http://schemas.openxmlformats.org/markup-compatibility/2006">
              <mc:Choice xmlns:v="urn:schemas-microsoft-com:vml" Requires="v">
                <p:oleObj name="Worksheet" r:id="rId2" imgW="5352906" imgH="2585955" progId="Excel.Sheet.12">
                  <p:embed/>
                </p:oleObj>
              </mc:Choice>
              <mc:Fallback>
                <p:oleObj name="Worksheet" r:id="rId2" imgW="5352906" imgH="2585955" progId="Excel.Sheet.12">
                  <p:embed/>
                  <p:pic>
                    <p:nvPicPr>
                      <p:cNvPr id="6" name="Object 5">
                        <a:extLst>
                          <a:ext uri="{FF2B5EF4-FFF2-40B4-BE49-F238E27FC236}">
                            <a16:creationId xmlns:a16="http://schemas.microsoft.com/office/drawing/2014/main" id="{29087FB0-6AE1-C5DE-3AC9-6EB0F1787F7A}"/>
                          </a:ext>
                        </a:extLst>
                      </p:cNvPr>
                      <p:cNvPicPr/>
                      <p:nvPr/>
                    </p:nvPicPr>
                    <p:blipFill>
                      <a:blip r:embed="rId3"/>
                      <a:stretch>
                        <a:fillRect/>
                      </a:stretch>
                    </p:blipFill>
                    <p:spPr>
                      <a:xfrm>
                        <a:off x="1468438" y="1978025"/>
                        <a:ext cx="9255125" cy="4471988"/>
                      </a:xfrm>
                      <a:prstGeom prst="rect">
                        <a:avLst/>
                      </a:prstGeom>
                    </p:spPr>
                  </p:pic>
                </p:oleObj>
              </mc:Fallback>
            </mc:AlternateContent>
          </a:graphicData>
        </a:graphic>
      </p:graphicFrame>
    </p:spTree>
    <p:extLst>
      <p:ext uri="{BB962C8B-B14F-4D97-AF65-F5344CB8AC3E}">
        <p14:creationId xmlns:p14="http://schemas.microsoft.com/office/powerpoint/2010/main" val="185260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FE692-2F2E-6E10-477A-1D00402DF583}"/>
              </a:ext>
            </a:extLst>
          </p:cNvPr>
          <p:cNvSpPr>
            <a:spLocks noGrp="1"/>
          </p:cNvSpPr>
          <p:nvPr>
            <p:ph type="ctrTitle"/>
          </p:nvPr>
        </p:nvSpPr>
        <p:spPr>
          <a:xfrm>
            <a:off x="1321982" y="2727879"/>
            <a:ext cx="9004663" cy="2387600"/>
          </a:xfrm>
        </p:spPr>
        <p:txBody>
          <a:bodyPr>
            <a:normAutofit fontScale="90000"/>
          </a:bodyPr>
          <a:lstStyle/>
          <a:p>
            <a:r>
              <a:rPr lang="en-GB"/>
              <a:t>So that was this year… </a:t>
            </a:r>
            <a:br>
              <a:rPr lang="en-GB"/>
            </a:br>
            <a:br>
              <a:rPr lang="en-GB"/>
            </a:br>
            <a:r>
              <a:rPr lang="en-GB"/>
              <a:t>What about next year?... </a:t>
            </a:r>
            <a:r>
              <a:rPr lang="en-GB" sz="4000"/>
              <a:t>and the year after?….</a:t>
            </a:r>
            <a:endParaRPr lang="en-GB"/>
          </a:p>
        </p:txBody>
      </p:sp>
    </p:spTree>
    <p:extLst>
      <p:ext uri="{BB962C8B-B14F-4D97-AF65-F5344CB8AC3E}">
        <p14:creationId xmlns:p14="http://schemas.microsoft.com/office/powerpoint/2010/main" val="3255455802"/>
      </p:ext>
    </p:extLst>
  </p:cSld>
  <p:clrMapOvr>
    <a:masterClrMapping/>
  </p:clrMapOvr>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nterim branding Roboto">
      <a:majorFont>
        <a:latin typeface="Roboto 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b6b569b-509a-467d-b105-d97728d3fc11"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D6EC4E1A7644A3408A8E91D702572E48" ma:contentTypeVersion="14" ma:contentTypeDescription="Create a new document." ma:contentTypeScope="" ma:versionID="17a9518ebd746a5838ab613e83dd6943">
  <xsd:schema xmlns:xsd="http://www.w3.org/2001/XMLSchema" xmlns:xs="http://www.w3.org/2001/XMLSchema" xmlns:p="http://schemas.microsoft.com/office/2006/metadata/properties" xmlns:ns2="094f7185-5865-4409-bc2f-8888141a2456" xmlns:ns3="56a58ee4-66ae-4b17-8537-246760ccd641" xmlns:ns4="3e24bc36-2db9-4dd4-83ef-e2c9c598d6d6" targetNamespace="http://schemas.microsoft.com/office/2006/metadata/properties" ma:root="true" ma:fieldsID="abe8d1ba3745c73db111b698f496b9c3" ns2:_="" ns3:_="" ns4:_="">
    <xsd:import namespace="094f7185-5865-4409-bc2f-8888141a2456"/>
    <xsd:import namespace="56a58ee4-66ae-4b17-8537-246760ccd641"/>
    <xsd:import namespace="3e24bc36-2db9-4dd4-83ef-e2c9c598d6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lcf76f155ced4ddcb4097134ff3c332f" minOccurs="0"/>
                <xsd:element ref="ns4: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f7185-5865-4409-bc2f-8888141a245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a58ee4-66ae-4b17-8537-246760ccd64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6b569b-509a-467d-b105-d97728d3fc1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24bc36-2db9-4dd4-83ef-e2c9c598d6d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0af78cc-2973-4a23-bd92-945edf927c43}" ma:internalName="TaxCatchAll" ma:showField="CatchAllData" ma:web="3e24bc36-2db9-4dd4-83ef-e2c9c598d6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haredWithUsers xmlns="094f7185-5865-4409-bc2f-8888141a2456">
      <UserInfo>
        <DisplayName>Andrew Pulsford</DisplayName>
        <AccountId>97</AccountId>
        <AccountType/>
      </UserInfo>
      <UserInfo>
        <DisplayName>Jason Vaughan</DisplayName>
        <AccountId>33</AccountId>
        <AccountType/>
      </UserInfo>
      <UserInfo>
        <DisplayName>Sarah Hawkins</DisplayName>
        <AccountId>29</AccountId>
        <AccountType/>
      </UserInfo>
      <UserInfo>
        <DisplayName>Cllr Ros Wyke</DisplayName>
        <AccountId>639</AccountId>
        <AccountType/>
      </UserInfo>
      <UserInfo>
        <DisplayName>Cllr Federica Smith-Roberts</DisplayName>
        <AccountId>640</AccountId>
        <AccountType/>
      </UserInfo>
      <UserInfo>
        <DisplayName>Donna Parham</DisplayName>
        <AccountId>34</AccountId>
        <AccountType/>
      </UserInfo>
    </SharedWithUsers>
    <TaxCatchAll xmlns="3e24bc36-2db9-4dd4-83ef-e2c9c598d6d6" xsi:nil="true"/>
    <lcf76f155ced4ddcb4097134ff3c332f xmlns="56a58ee4-66ae-4b17-8537-246760ccd64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0AB7204-E30B-49C4-8535-0C59B78286E4}">
  <ds:schemaRefs>
    <ds:schemaRef ds:uri="http://schemas.microsoft.com/sharepoint/v3/contenttype/forms"/>
  </ds:schemaRefs>
</ds:datastoreItem>
</file>

<file path=customXml/itemProps2.xml><?xml version="1.0" encoding="utf-8"?>
<ds:datastoreItem xmlns:ds="http://schemas.openxmlformats.org/officeDocument/2006/customXml" ds:itemID="{6564AC5E-0FA7-4478-AD5F-41E1B1A887DC}">
  <ds:schemaRefs>
    <ds:schemaRef ds:uri="Microsoft.SharePoint.Taxonomy.ContentTypeSync"/>
  </ds:schemaRefs>
</ds:datastoreItem>
</file>

<file path=customXml/itemProps3.xml><?xml version="1.0" encoding="utf-8"?>
<ds:datastoreItem xmlns:ds="http://schemas.openxmlformats.org/officeDocument/2006/customXml" ds:itemID="{15D032CD-1C66-474C-8710-A147BD36DA90}">
  <ds:schemaRefs>
    <ds:schemaRef ds:uri="094f7185-5865-4409-bc2f-8888141a2456"/>
    <ds:schemaRef ds:uri="3e24bc36-2db9-4dd4-83ef-e2c9c598d6d6"/>
    <ds:schemaRef ds:uri="56a58ee4-66ae-4b17-8537-246760ccd64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1FD64F1C-26FD-416C-80DA-9D49C07F423F}">
  <ds:schemaRefs>
    <ds:schemaRef ds:uri="http://www.w3.org/XML/1998/namespace"/>
    <ds:schemaRef ds:uri="094f7185-5865-4409-bc2f-8888141a2456"/>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56a58ee4-66ae-4b17-8537-246760ccd641"/>
    <ds:schemaRef ds:uri="http://schemas.openxmlformats.org/package/2006/metadata/core-properties"/>
    <ds:schemaRef ds:uri="3e24bc36-2db9-4dd4-83ef-e2c9c598d6d6"/>
    <ds:schemaRef ds:uri="http://purl.org/dc/terms/"/>
  </ds:schemaRefs>
</ds:datastoreItem>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otalTime>5</TotalTime>
  <Words>1552</Words>
  <Application>Microsoft Office PowerPoint</Application>
  <PresentationFormat>Widescreen</PresentationFormat>
  <Paragraphs>248</Paragraphs>
  <Slides>13</Slides>
  <Notes>6</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5" baseType="lpstr">
      <vt:lpstr>Arial</vt:lpstr>
      <vt:lpstr>Calibri</vt:lpstr>
      <vt:lpstr>Calibri Light</vt:lpstr>
      <vt:lpstr>Helvetica</vt:lpstr>
      <vt:lpstr>latoregular</vt:lpstr>
      <vt:lpstr>Microsoft New Tai Lue</vt:lpstr>
      <vt:lpstr>Roboto</vt:lpstr>
      <vt:lpstr>Roboto Bold</vt:lpstr>
      <vt:lpstr>Wingdings</vt:lpstr>
      <vt:lpstr>9_Office Theme</vt:lpstr>
      <vt:lpstr>Office Theme</vt:lpstr>
      <vt:lpstr>Worksheet</vt:lpstr>
      <vt:lpstr>Adult Social Care Fee Negotiation   January 2023   Mel Lock - Director of Adult Social Care Lead Commissioner for Adults and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that was this year…   What about next year?... and the year after?….</vt:lpstr>
      <vt:lpstr>PowerPoint Presentation</vt:lpstr>
      <vt:lpstr>National Perspective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Mardon</dc:creator>
  <cp:lastModifiedBy>Stephen Miles</cp:lastModifiedBy>
  <cp:revision>1</cp:revision>
  <dcterms:created xsi:type="dcterms:W3CDTF">2022-02-02T11:42:38Z</dcterms:created>
  <dcterms:modified xsi:type="dcterms:W3CDTF">2023-02-10T15:42:58Z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0x010100D6EC4E1A7644A3408A8E91D702572E48</vt:lpwstr>
  </property>
  <property fmtid="{D5CDD505-2E9C-101B-9397-08002B2CF9AE}" pid="3" name="MediaServiceImageTags">
    <vt:lpwstr/>
  </property>
</Properties>
</file>