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19" r:id="rId2"/>
    <p:sldId id="430" r:id="rId3"/>
    <p:sldId id="421" r:id="rId4"/>
    <p:sldId id="423" r:id="rId5"/>
    <p:sldId id="432" r:id="rId6"/>
    <p:sldId id="424" r:id="rId7"/>
    <p:sldId id="425" r:id="rId8"/>
    <p:sldId id="426" r:id="rId9"/>
    <p:sldId id="427" r:id="rId10"/>
    <p:sldId id="429" r:id="rId11"/>
    <p:sldId id="43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07DEF5-8D9C-AF7A-42B2-0E212282ED5B}" name="Aidan Irwin-Singer" initials="AIS" userId="S::aidan.irwin-singer@ukhsa.gov.uk::b477b369-4787-4b19-bfaa-4ce82708a2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AE0821-13EC-9AC3-8F9B-B2D4AD898A60}" v="178" dt="2022-12-01T13:10:07.736"/>
    <p1510:client id="{8BCE1C72-51B9-4156-BDA9-DFB27C29518F}" v="1" dt="2022-10-24T07:39:49.3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llcross, Laura" userId="S::rmjlls0@ucl.ac.uk::a8c9f02a-0ef7-4270-8c4e-e135ed1d9a29" providerId="AD" clId="Web-{53AE0821-13EC-9AC3-8F9B-B2D4AD898A60}"/>
    <pc:docChg chg="modSld">
      <pc:chgData name="Shallcross, Laura" userId="S::rmjlls0@ucl.ac.uk::a8c9f02a-0ef7-4270-8c4e-e135ed1d9a29" providerId="AD" clId="Web-{53AE0821-13EC-9AC3-8F9B-B2D4AD898A60}" dt="2022-12-01T13:10:07.736" v="154"/>
      <pc:docMkLst>
        <pc:docMk/>
      </pc:docMkLst>
      <pc:sldChg chg="modSp delCm modCm">
        <pc:chgData name="Shallcross, Laura" userId="S::rmjlls0@ucl.ac.uk::a8c9f02a-0ef7-4270-8c4e-e135ed1d9a29" providerId="AD" clId="Web-{53AE0821-13EC-9AC3-8F9B-B2D4AD898A60}" dt="2022-12-01T13:05:28.977" v="39"/>
        <pc:sldMkLst>
          <pc:docMk/>
          <pc:sldMk cId="1415504440" sldId="339"/>
        </pc:sldMkLst>
        <pc:spChg chg="mod">
          <ac:chgData name="Shallcross, Laura" userId="S::rmjlls0@ucl.ac.uk::a8c9f02a-0ef7-4270-8c4e-e135ed1d9a29" providerId="AD" clId="Web-{53AE0821-13EC-9AC3-8F9B-B2D4AD898A60}" dt="2022-12-01T13:05:28.899" v="38" actId="20577"/>
          <ac:spMkLst>
            <pc:docMk/>
            <pc:sldMk cId="1415504440" sldId="339"/>
            <ac:spMk id="3" creationId="{00000000-0000-0000-0000-000000000000}"/>
          </ac:spMkLst>
        </pc:spChg>
      </pc:sldChg>
      <pc:sldChg chg="modSp delCm">
        <pc:chgData name="Shallcross, Laura" userId="S::rmjlls0@ucl.ac.uk::a8c9f02a-0ef7-4270-8c4e-e135ed1d9a29" providerId="AD" clId="Web-{53AE0821-13EC-9AC3-8F9B-B2D4AD898A60}" dt="2022-12-01T13:08:42.796" v="127" actId="20577"/>
        <pc:sldMkLst>
          <pc:docMk/>
          <pc:sldMk cId="2387943368" sldId="417"/>
        </pc:sldMkLst>
        <pc:spChg chg="mod">
          <ac:chgData name="Shallcross, Laura" userId="S::rmjlls0@ucl.ac.uk::a8c9f02a-0ef7-4270-8c4e-e135ed1d9a29" providerId="AD" clId="Web-{53AE0821-13EC-9AC3-8F9B-B2D4AD898A60}" dt="2022-12-01T13:08:42.796" v="127" actId="20577"/>
          <ac:spMkLst>
            <pc:docMk/>
            <pc:sldMk cId="2387943368" sldId="417"/>
            <ac:spMk id="6" creationId="{00000000-0000-0000-0000-000000000000}"/>
          </ac:spMkLst>
        </pc:spChg>
      </pc:sldChg>
      <pc:sldChg chg="modSp delCm">
        <pc:chgData name="Shallcross, Laura" userId="S::rmjlls0@ucl.ac.uk::a8c9f02a-0ef7-4270-8c4e-e135ed1d9a29" providerId="AD" clId="Web-{53AE0821-13EC-9AC3-8F9B-B2D4AD898A60}" dt="2022-12-01T13:09:42.876" v="153"/>
        <pc:sldMkLst>
          <pc:docMk/>
          <pc:sldMk cId="1401981364" sldId="424"/>
        </pc:sldMkLst>
        <pc:spChg chg="mod">
          <ac:chgData name="Shallcross, Laura" userId="S::rmjlls0@ucl.ac.uk::a8c9f02a-0ef7-4270-8c4e-e135ed1d9a29" providerId="AD" clId="Web-{53AE0821-13EC-9AC3-8F9B-B2D4AD898A60}" dt="2022-12-01T13:09:42.704" v="152" actId="20577"/>
          <ac:spMkLst>
            <pc:docMk/>
            <pc:sldMk cId="1401981364" sldId="424"/>
            <ac:spMk id="32" creationId="{00000000-0000-0000-0000-000000000000}"/>
          </ac:spMkLst>
        </pc:spChg>
      </pc:sldChg>
      <pc:sldChg chg="delCm">
        <pc:chgData name="Shallcross, Laura" userId="S::rmjlls0@ucl.ac.uk::a8c9f02a-0ef7-4270-8c4e-e135ed1d9a29" providerId="AD" clId="Web-{53AE0821-13EC-9AC3-8F9B-B2D4AD898A60}" dt="2022-12-01T13:10:07.736" v="154"/>
        <pc:sldMkLst>
          <pc:docMk/>
          <pc:sldMk cId="2809805227" sldId="4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03E99-CC0C-402A-ABEC-4AD4F9920948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8F02D-24C5-4DAB-84BE-530C820C6C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45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7E00FD-63BD-3B79-48A4-3351F562C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054C199-4BEF-2E6B-C2B2-03CF5069F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B40896-2064-28F6-D5C9-DCE2F8068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3B1B-9737-4B2F-9A74-9D3B4667F1B2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309F10-98D3-FFF7-DFB1-FD349A9A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8994D1-E17D-D93B-FC06-9A09FE65D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EE04-F79C-4ABC-997E-6A7A86BA9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30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3BCA59-9D08-CE98-D296-F36C70D20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49E171-C5D4-C87A-DA8A-3DA4C0D27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0B327E-4CB4-970D-CAC8-26A4EF8F7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3B1B-9737-4B2F-9A74-9D3B4667F1B2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F6272B-606E-8360-71AE-12829A9DC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88968B-27E9-3690-2DEF-353171F1B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EE04-F79C-4ABC-997E-6A7A86BA9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72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C375FC1-DDE3-FA67-8305-85FC96345D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0F6AE64-F8AB-833C-167A-DC8E42110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3A1979-EEAC-CB15-F588-18FAE6688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3B1B-9737-4B2F-9A74-9D3B4667F1B2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C04C30-5432-5F60-3A67-DA4F18B6F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B4E30E-2B5A-7DCB-D651-EDDF0DF5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EE04-F79C-4ABC-997E-6A7A86BA9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170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261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267" b="1">
                <a:solidFill>
                  <a:srgbClr val="0028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74719"/>
            <a:ext cx="10515600" cy="27022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1"/>
            <a:ext cx="12192000" cy="1646767"/>
            <a:chOff x="0" y="-66259"/>
            <a:chExt cx="9144000" cy="1235075"/>
          </a:xfrm>
        </p:grpSpPr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8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999" y="384000"/>
            <a:ext cx="7318611" cy="39072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467" baseline="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buNone/>
              <a:defRPr sz="1467">
                <a:solidFill>
                  <a:schemeClr val="bg1"/>
                </a:solidFill>
              </a:defRPr>
            </a:lvl2pPr>
            <a:lvl3pPr marL="0" indent="0">
              <a:buNone/>
              <a:defRPr sz="1467">
                <a:solidFill>
                  <a:schemeClr val="tx1"/>
                </a:solidFill>
              </a:defRPr>
            </a:lvl3pPr>
            <a:lvl4pPr marL="0" indent="0">
              <a:buNone/>
              <a:defRPr sz="1467">
                <a:solidFill>
                  <a:schemeClr val="tx1"/>
                </a:solidFill>
              </a:defRPr>
            </a:lvl4pPr>
            <a:lvl5pPr marL="0" indent="0">
              <a:buNone/>
              <a:defRPr sz="14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FACULTY, SCHOOL, DEPARTMENT OR INSTITUTE NAME HERE</a:t>
            </a:r>
          </a:p>
          <a:p>
            <a:pPr lvl="1"/>
            <a:r>
              <a:rPr lang="en-US" dirty="0"/>
              <a:t>SECOND TIER INFORMATION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994211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i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26291"/>
            <a:ext cx="6172200" cy="4993416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26291"/>
            <a:ext cx="3932237" cy="4993416"/>
          </a:xfrm>
        </p:spPr>
        <p:txBody>
          <a:bodyPr>
            <a:normAutofit/>
          </a:bodyPr>
          <a:lstStyle>
            <a:lvl1pPr marL="0" indent="0">
              <a:buNone/>
              <a:defRPr sz="4267">
                <a:solidFill>
                  <a:srgbClr val="002855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-2117"/>
            <a:ext cx="12192000" cy="988484"/>
            <a:chOff x="0" y="-1588"/>
            <a:chExt cx="9144000" cy="741363"/>
          </a:xfrm>
          <a:solidFill>
            <a:srgbClr val="D6D2C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85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  <a:noFill/>
          </p:spPr>
        </p:pic>
      </p:grp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288000"/>
            <a:ext cx="7318611" cy="39072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467" baseline="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buNone/>
              <a:defRPr sz="1467">
                <a:solidFill>
                  <a:schemeClr val="bg1"/>
                </a:solidFill>
              </a:defRPr>
            </a:lvl2pPr>
            <a:lvl3pPr marL="0" indent="0">
              <a:buNone/>
              <a:defRPr sz="1467">
                <a:solidFill>
                  <a:schemeClr val="tx1"/>
                </a:solidFill>
              </a:defRPr>
            </a:lvl3pPr>
            <a:lvl4pPr marL="0" indent="0">
              <a:buNone/>
              <a:defRPr sz="1467">
                <a:solidFill>
                  <a:schemeClr val="tx1"/>
                </a:solidFill>
              </a:defRPr>
            </a:lvl4pPr>
            <a:lvl5pPr marL="0" indent="0">
              <a:buNone/>
              <a:defRPr sz="14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FACULTY, SCHOOL, DEPARTMENT OR INSTITUTE NAME HERE</a:t>
            </a:r>
          </a:p>
          <a:p>
            <a:pPr lvl="1"/>
            <a:r>
              <a:rPr lang="en-US" dirty="0"/>
              <a:t>SECOND TIER INFORMATION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291322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77918D-78C1-C829-A469-19774C97E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20E09F-7896-3516-6F8B-9D4E5F533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A9F386-ED9D-1263-E62C-6B8530E6F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3B1B-9737-4B2F-9A74-9D3B4667F1B2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A0B3D2-6411-7FA6-B980-277BF0DC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13D6E5-A36B-42ED-5DF2-9F415DC1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EE04-F79C-4ABC-997E-6A7A86BA9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36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78273D-8484-8028-8BBF-1839B2C35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C361970-C46B-6ABD-FF83-DFD19F8A4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8D62A4-10EE-A8E8-0A88-CA048F565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3B1B-9737-4B2F-9A74-9D3B4667F1B2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5AF399-CF1C-0008-ADA4-F9C70346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714003-798D-969D-E52E-8FA8373E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EE04-F79C-4ABC-997E-6A7A86BA9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36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6030E3-0DBE-AE51-B71D-4FCCEB484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3B4A60-FA48-197E-8E2B-65A2C408B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D76C3DB-1F00-B7BA-1A57-1B81E9735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3E27BA-E3FA-9646-EF12-8A87FB409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3B1B-9737-4B2F-9A74-9D3B4667F1B2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8A6A59C-2C8F-6D0F-4C7B-878FDC5AD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9DCE90D-C94A-162E-481D-FB46EDE0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EE04-F79C-4ABC-997E-6A7A86BA9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27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C8D035-DA57-CA2E-FBF6-8089C42B1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2DCA10-0793-8167-113E-682D24338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5B0DDD7-90C9-9EE6-DB67-FA19EBDA4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5966BF5-F452-C6BD-4339-FE7189C53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99E67CE-6929-78D8-8FC2-873CF91E8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2D55C1C-7BCC-D065-11CC-CEEE726BF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3B1B-9737-4B2F-9A74-9D3B4667F1B2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95FB81C-5718-5BC9-6980-5E51EB411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C9309E9-F88C-8A81-6590-A6768DDF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EE04-F79C-4ABC-997E-6A7A86BA9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30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2A37D-F9BD-4C0E-B505-C8B72642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75F21BC-566E-5890-9CFF-118F74AC2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3B1B-9737-4B2F-9A74-9D3B4667F1B2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A2A6A51-70EC-A541-9216-B1AA45B3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6C4AA7C-3D89-AC84-76A1-C881C130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EE04-F79C-4ABC-997E-6A7A86BA9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52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3BD39C-AB82-0A54-E051-EE7B4B0C3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3B1B-9737-4B2F-9A74-9D3B4667F1B2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811E548-3E72-CFD6-D026-A308A899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33B9F2D-1925-0A0B-7D4C-AF8B6CF9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EE04-F79C-4ABC-997E-6A7A86BA9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95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D8AAB1-8683-7604-12A4-A19C36820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58FA7F-8A8B-FC5B-A37A-430CEEC7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539B90-06E5-79AE-DA3D-E3AD7F7B9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B28AE56-8D8E-7FBD-C2B7-3217F4F9E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3B1B-9737-4B2F-9A74-9D3B4667F1B2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17ADC82-540F-87AB-086C-B0BAF7A7B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C05D759-98D9-81EE-4DDC-65F274A52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EE04-F79C-4ABC-997E-6A7A86BA9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51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3F9F2B-7079-DEC7-6861-4B7257144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4B8520C-F1FC-CFFB-CB24-AE8145224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6EB21FB-CEA5-77CD-BF73-5FA1A4817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4C9EE2A-9C37-F533-A6FC-935D6F92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3B1B-9737-4B2F-9A74-9D3B4667F1B2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0F7271-7A74-F529-256B-EBC13A7C3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CF82DF1-E6DE-86BB-7DA7-38C5CD93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6EE04-F79C-4ABC-997E-6A7A86BA9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63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ABFD6CD-3BFE-8928-511C-B11EDC0B5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549B35D-C6BB-50A9-4B92-27FD20C74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A55CDA-424A-122F-AA92-DE30E32D1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33B1B-9737-4B2F-9A74-9D3B4667F1B2}" type="datetimeFigureOut">
              <a:rPr lang="en-GB" smtClean="0"/>
              <a:t>24/01/2023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8F9C96-C91F-622F-9013-E7AE48DE4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5F9D03-E518-9870-0E30-3EDFDE964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6EE04-F79C-4ABC-997E-6A7A86BA9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31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ctu.vivaldi@ucl.ac.uk" TargetMode="External"/><Relationship Id="rId2" Type="http://schemas.openxmlformats.org/officeDocument/2006/relationships/hyperlink" Target="mailto:l.Shallcross@ucl.ac.uk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10589" y="2255520"/>
            <a:ext cx="11234003" cy="2942705"/>
          </a:xfrm>
        </p:spPr>
        <p:txBody>
          <a:bodyPr>
            <a:noAutofit/>
          </a:bodyPr>
          <a:lstStyle/>
          <a:p>
            <a:pPr algn="ctr"/>
            <a:r>
              <a:rPr lang="en-GB" sz="4000" dirty="0"/>
              <a:t>Shaping care home COVID-19 testing policy: A pragmatic cluster randomised controlled trial of asymptomatic testing compared to standard care in care home staff </a:t>
            </a:r>
            <a:br>
              <a:rPr lang="en-GB" sz="4000" dirty="0"/>
            </a:br>
            <a:r>
              <a:rPr lang="en-GB" sz="4000" dirty="0"/>
              <a:t>(VIVALDI-CT)</a:t>
            </a:r>
            <a:endParaRPr lang="en-US" sz="4000" dirty="0">
              <a:latin typeface="+mn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FACULTY OF POPULATION HEALTH, INSTITUTE OF HEALTH INFORMATICS 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="" xmlns:a16="http://schemas.microsoft.com/office/drawing/2014/main" id="{B3ADEB5E-2F0F-B949-89D9-36929B5C9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54" t="24532" r="12174" b="32861"/>
          <a:stretch/>
        </p:blipFill>
        <p:spPr>
          <a:xfrm>
            <a:off x="9730154" y="5405480"/>
            <a:ext cx="2222360" cy="12579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3C767AC-449C-EA4B-BDC5-98F06ED51AC2}"/>
              </a:ext>
            </a:extLst>
          </p:cNvPr>
          <p:cNvSpPr txBox="1"/>
          <p:nvPr/>
        </p:nvSpPr>
        <p:spPr>
          <a:xfrm>
            <a:off x="1353953" y="5324246"/>
            <a:ext cx="9020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 Laura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Shallcross, UCL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l.shallcross@ucl.ac.uk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4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85"/>
    </mc:Choice>
    <mc:Fallback xmlns="">
      <p:transition spd="slow" advTm="2448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FACULTY OF POPULATION HEALTH, INSTITUTE OF HEALTH INFORMATICS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500" b="1" dirty="0" smtClean="0"/>
              <a:t>If you are interested in finding out more</a:t>
            </a:r>
          </a:p>
          <a:p>
            <a:r>
              <a:rPr lang="en-GB" sz="3600" b="1" dirty="0" smtClean="0"/>
              <a:t>Please </a:t>
            </a:r>
            <a:r>
              <a:rPr lang="en-GB" sz="3600" b="1" dirty="0"/>
              <a:t>email Laura Shallcross </a:t>
            </a:r>
            <a:r>
              <a:rPr lang="en-GB" sz="3600" b="1" dirty="0">
                <a:hlinkClick r:id="rId2"/>
              </a:rPr>
              <a:t>l.shallcross@ucl.ac.uk</a:t>
            </a:r>
            <a:r>
              <a:rPr lang="en-GB" sz="3600" b="1" dirty="0"/>
              <a:t> and/or </a:t>
            </a:r>
            <a:r>
              <a:rPr lang="en-GB" sz="3600" b="1" u="sng" dirty="0" smtClean="0">
                <a:solidFill>
                  <a:schemeClr val="accent1"/>
                </a:solidFill>
                <a:hlinkClick r:id="rId3"/>
              </a:rPr>
              <a:t>cctu.vivaldi@ucl.ac.uk</a:t>
            </a:r>
            <a:endParaRPr lang="en-GB" sz="3600" b="1" u="sng" dirty="0" smtClean="0">
              <a:solidFill>
                <a:schemeClr val="accent1"/>
              </a:solidFill>
            </a:endParaRPr>
          </a:p>
          <a:p>
            <a:r>
              <a:rPr lang="en-GB" sz="3500" b="1" dirty="0" smtClean="0"/>
              <a:t>Thank </a:t>
            </a:r>
            <a:r>
              <a:rPr lang="en-GB" sz="3500" b="1" dirty="0" smtClean="0"/>
              <a:t>you for listening!</a:t>
            </a:r>
          </a:p>
          <a:p>
            <a:endParaRPr lang="en-GB" sz="2800" b="1" dirty="0" smtClean="0"/>
          </a:p>
          <a:p>
            <a:r>
              <a:rPr lang="en-GB" sz="2800" dirty="0"/>
              <a:t>More information about the wider Vivaldi study and our current and future projects is available here: </a:t>
            </a:r>
          </a:p>
          <a:p>
            <a:r>
              <a:rPr lang="en-GB" sz="2800" b="1" dirty="0"/>
              <a:t>https://theoutstandingsociety.co.uk/case-study/vivaldi-care-home-study/</a:t>
            </a:r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45675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="" xmlns:a16="http://schemas.microsoft.com/office/drawing/2014/main" id="{E4DC4035-CA44-03D8-3C59-9C36BE28C7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12"/>
            <a:ext cx="12234332" cy="68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1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FACULTY OF POPULATION HEALTH, INSTITUTE OF HEALTH INFORMATICS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603" y="1498891"/>
            <a:ext cx="10213571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What is the VIVALDI study?</a:t>
            </a:r>
          </a:p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funded programme of research to inform the pandemic response in care homes in England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Started May 2020, ends March 2023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c.300 care homes taking part combining data from &gt; 50,000 residents and staff with serial blood sampling to monitor immunity against COVID-19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Delivered in partnership with providers, led by UCL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High-quality research on rapid timescales informing policy</a:t>
            </a:r>
          </a:p>
        </p:txBody>
      </p:sp>
    </p:spTree>
    <p:extLst>
      <p:ext uri="{BB962C8B-B14F-4D97-AF65-F5344CB8AC3E}">
        <p14:creationId xmlns:p14="http://schemas.microsoft.com/office/powerpoint/2010/main" val="16158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FACULTY OF POPULATION HEALTH, INSTITUTE OF HEALTH INFORMATICS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2015" y="1518458"/>
            <a:ext cx="10821785" cy="465850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500" b="1" dirty="0"/>
              <a:t>Why are we doing </a:t>
            </a:r>
            <a:r>
              <a:rPr lang="en-GB" sz="3500" b="1" dirty="0" smtClean="0"/>
              <a:t>this trial? </a:t>
            </a:r>
          </a:p>
          <a:p>
            <a:endParaRPr lang="en-GB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Regular asymptomatic testing for COVID was critical early in the pandemic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Risk of severe outcomes following infection in residents is now much lower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Testing has adverse consequences (e.g. care home closures, costs, unpleasant, staff sickness) but these are not visible to policymakers (no-one has measured them)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AIM: Assess the pros and cons of regular testing to inform future policy on when and if it should be used again in the future</a:t>
            </a:r>
          </a:p>
        </p:txBody>
      </p:sp>
    </p:spTree>
    <p:extLst>
      <p:ext uri="{BB962C8B-B14F-4D97-AF65-F5344CB8AC3E}">
        <p14:creationId xmlns:p14="http://schemas.microsoft.com/office/powerpoint/2010/main" val="9878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FACULTY OF POPULATION HEALTH, INSTITUTE OF HEALTH INFORMATICS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2385" y="1446415"/>
            <a:ext cx="11466021" cy="4730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500" b="1" dirty="0" smtClean="0"/>
              <a:t>How does the study work?</a:t>
            </a:r>
          </a:p>
          <a:p>
            <a:r>
              <a:rPr lang="en-GB" sz="2800" dirty="0"/>
              <a:t>Aim to recruit 280 homes, half randomly assigned to “extra testing” (staff only)</a:t>
            </a:r>
          </a:p>
          <a:p>
            <a:r>
              <a:rPr lang="en-GB" sz="2800" dirty="0"/>
              <a:t>140 control homes = no change (testing policy that is in place nationally)</a:t>
            </a:r>
          </a:p>
          <a:p>
            <a:r>
              <a:rPr lang="en-GB" sz="2800" dirty="0"/>
              <a:t>140 intervention (“extra testing”) homes</a:t>
            </a:r>
          </a:p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GB" dirty="0"/>
              <a:t>Twice weekly asymptomatic COVID testing (LFDs) in staff</a:t>
            </a:r>
          </a:p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GB" dirty="0"/>
              <a:t>Sick pay for asymptomatic staff who test positive</a:t>
            </a:r>
          </a:p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GB" dirty="0"/>
              <a:t>Funding for agency staff to backfill staff sickness pay</a:t>
            </a:r>
          </a:p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GB" dirty="0"/>
              <a:t>Incentives for care homes for each month they participate (£50/month)</a:t>
            </a:r>
          </a:p>
          <a:p>
            <a:pPr marL="914389" lvl="1" indent="-457200">
              <a:buFont typeface="Arial" panose="020B0604020202020204" pitchFamily="34" charset="0"/>
              <a:buChar char="•"/>
            </a:pPr>
            <a:r>
              <a:rPr lang="en-GB" dirty="0"/>
              <a:t>Asymptomatic positives don’t count in case totals reported to local public health teams</a:t>
            </a:r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8480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FACULTY OF POPULATION HEALTH, INSTITUTE OF HEALTH INFORMATICS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2385" y="1446415"/>
            <a:ext cx="11466021" cy="4730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500" b="1" dirty="0" smtClean="0"/>
              <a:t>What are we measuring?</a:t>
            </a:r>
          </a:p>
          <a:p>
            <a:endParaRPr lang="en-GB" sz="2800" dirty="0" smtClean="0"/>
          </a:p>
          <a:p>
            <a:r>
              <a:rPr lang="en-GB" sz="2800" b="1" dirty="0" smtClean="0"/>
              <a:t>Main (primary outcome) = COVID-19 related hospital admissions in residents</a:t>
            </a:r>
          </a:p>
          <a:p>
            <a:r>
              <a:rPr lang="en-GB" sz="2800" dirty="0" smtClean="0"/>
              <a:t>We will also measure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All cause hospital admissions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Testing uptake in staff and residents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Outbreaks (duration and severity)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Costs of testing and outbreaks (e.g. care home closures, staff sickness absence)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How testing impacts on staff </a:t>
            </a:r>
            <a:r>
              <a:rPr lang="en-GB" sz="2800" smtClean="0"/>
              <a:t>(interviews)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How outbreaks (and testing) impact on families and residents quality of life</a:t>
            </a:r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8068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FACULTY OF POPULATION HEALTH, INSTITUTE OF HEALTH INFORMATICS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9847" y="1535084"/>
            <a:ext cx="10843953" cy="464187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500" b="1" dirty="0" smtClean="0"/>
              <a:t>What will care homes be asked to do?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Keep a weekly record of: </a:t>
            </a:r>
          </a:p>
          <a:p>
            <a:pPr marL="800089" lvl="1" indent="-342900">
              <a:buFont typeface="Courier New" panose="02070309020205020404" pitchFamily="49" charset="0"/>
              <a:buChar char="o"/>
            </a:pPr>
            <a:r>
              <a:rPr lang="en-GB" dirty="0"/>
              <a:t>Names/NHS numbers for residents who are admitted to hospital for COVID </a:t>
            </a:r>
          </a:p>
          <a:p>
            <a:pPr marL="800089" lvl="1" indent="-342900">
              <a:buFont typeface="Courier New" panose="02070309020205020404" pitchFamily="49" charset="0"/>
              <a:buChar char="o"/>
            </a:pPr>
            <a:r>
              <a:rPr lang="en-GB" dirty="0"/>
              <a:t>Total number of staff and residents in each home; use of infection control measures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Identify potential interviewees (c. 34 homes only)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Distribute sickness payments (and keep a record)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Extract administrative data for economic analysis</a:t>
            </a:r>
          </a:p>
          <a:p>
            <a:pPr marL="800089" lvl="1" indent="-342900">
              <a:buFont typeface="Courier New" panose="02070309020205020404" pitchFamily="49" charset="0"/>
              <a:buChar char="o"/>
            </a:pPr>
            <a:r>
              <a:rPr lang="en-GB" dirty="0"/>
              <a:t>E.g. Use and costs of agency staff, days of care home closure</a:t>
            </a:r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24072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FACULTY OF POPULATION HEALTH, INSTITUTE OF HEALTH INFORMATICS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31520" y="1457498"/>
            <a:ext cx="10622280" cy="47194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800" b="1" dirty="0" smtClean="0"/>
              <a:t>Consent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300" dirty="0" smtClean="0"/>
              <a:t>We </a:t>
            </a:r>
            <a:r>
              <a:rPr lang="en-GB" sz="3300" dirty="0"/>
              <a:t>won’t seek consent from staff to test, but they can ‘opt out’ of testing (no obligation to be tested!)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300" dirty="0"/>
              <a:t>We will seek consent for all interviews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300" dirty="0"/>
              <a:t>We will collect routine NHS data from residents (to understand who goes to hospital) and from staff (to understand how many people have been tested in each home) </a:t>
            </a:r>
            <a:r>
              <a:rPr lang="en-GB" sz="3300" u="sng" dirty="0"/>
              <a:t>without consent</a:t>
            </a:r>
            <a:r>
              <a:rPr lang="en-GB" sz="3300" dirty="0"/>
              <a:t>, but </a:t>
            </a:r>
          </a:p>
          <a:p>
            <a:pPr marL="914389" lvl="1" indent="-457200">
              <a:buFont typeface="Courier New" panose="02070309020205020404" pitchFamily="49" charset="0"/>
              <a:buChar char="o"/>
            </a:pPr>
            <a:r>
              <a:rPr lang="en-GB" sz="3300" dirty="0"/>
              <a:t>Residents and staff can opt out of sharing their data </a:t>
            </a:r>
          </a:p>
          <a:p>
            <a:pPr marL="914389" lvl="1" indent="-457200">
              <a:buFont typeface="Courier New" panose="02070309020205020404" pitchFamily="49" charset="0"/>
              <a:buChar char="o"/>
            </a:pPr>
            <a:r>
              <a:rPr lang="en-GB" sz="3300" dirty="0"/>
              <a:t>The research team will never see any names/NHS numbers or any identifiable information – it is all removed before the dataset is made available to researchers</a:t>
            </a:r>
          </a:p>
          <a:p>
            <a:pPr marL="914389" lvl="1" indent="-457200">
              <a:buFont typeface="Courier New" panose="02070309020205020404" pitchFamily="49" charset="0"/>
              <a:buChar char="o"/>
            </a:pPr>
            <a:r>
              <a:rPr lang="en-GB" sz="3300" dirty="0"/>
              <a:t>We have permission from the Health Research Authority Confidentiality Advisory Group (Section 251) to use data in this way (because it would not be possible to do the study without it) </a:t>
            </a:r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0677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FACULTY OF POPULATION HEALTH, INSTITUTE OF HEALTH INFORMATICS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8516" y="1435332"/>
            <a:ext cx="10755284" cy="49765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600" b="1" dirty="0" smtClean="0"/>
              <a:t>Who can take part? When is the study happening? </a:t>
            </a:r>
          </a:p>
          <a:p>
            <a:endParaRPr lang="en-GB" sz="35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We are looking for providers of care to older adults in England who own / run at least </a:t>
            </a:r>
            <a:r>
              <a:rPr lang="en-GB" sz="4000" dirty="0" smtClean="0"/>
              <a:t>8 </a:t>
            </a:r>
            <a:r>
              <a:rPr lang="en-GB" sz="4000" dirty="0"/>
              <a:t>care homes (streamline data collection)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Ideally want a diverse group of providers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We are looking to start the study quickly (Dec/Jan), aiming to get answers to inform winter 2023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Testing will run from Dec/Jan to March 31</a:t>
            </a:r>
            <a:r>
              <a:rPr lang="en-GB" sz="4000" baseline="30000" dirty="0"/>
              <a:t>st</a:t>
            </a:r>
            <a:r>
              <a:rPr lang="en-GB" sz="4000" dirty="0"/>
              <a:t>, 2023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The overall study will continue until April 2024 so we have time to do an economic and modelling analysis looking at costs/benefits of testing under different scenarios</a:t>
            </a:r>
          </a:p>
          <a:p>
            <a:r>
              <a:rPr lang="en-GB" sz="3500" b="1" dirty="0" smtClean="0"/>
              <a:t> </a:t>
            </a:r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3974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FACULTY OF POPULATION HEALTH, INSTITUTE OF HEALTH INFORMATICS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407622"/>
            <a:ext cx="10515600" cy="50319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500" b="1" dirty="0" smtClean="0"/>
              <a:t>Who is running and funding the study?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study is funded by the National Institute for Health Research (NIHR) and the UK Health Security Agency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study is led by UCL in partnership with lots of Universities across the country (e.g. Strathclyde, LSE, Nottingham, Manchester, Brighton)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study is supported by a clinical trials unit at UCL and it is overseen by a </a:t>
            </a:r>
            <a:r>
              <a:rPr lang="en-GB" sz="2800" dirty="0" err="1"/>
              <a:t>a</a:t>
            </a:r>
            <a:r>
              <a:rPr lang="en-GB" sz="2800" dirty="0"/>
              <a:t> Trial Steering Committee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We have provision approval from the NHS Research Ethics Committee (final approval pending)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Care home staff and providers have significantly shaped the study over the last 4 months  through workshops and meetings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We plan to hold 4 stakeholder workshops to interpret our findings, disseminate results and consider how we might implement our findings across the sector.  We will also have a Patient Public Involvement group of 6-8 residents / relatives</a:t>
            </a:r>
          </a:p>
          <a:p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5806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899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Office Theme</vt:lpstr>
      <vt:lpstr>Shaping care home COVID-19 testing policy: A pragmatic cluster randomised controlled trial of asymptomatic testing compared to standard care in care home staff  (VIVALDI-CT)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Vivaldi Working Group 1</dc:title>
  <dc:creator>The Outstanding Society</dc:creator>
  <cp:lastModifiedBy>Shallcross, Laura</cp:lastModifiedBy>
  <cp:revision>77</cp:revision>
  <dcterms:created xsi:type="dcterms:W3CDTF">2022-10-17T10:45:33Z</dcterms:created>
  <dcterms:modified xsi:type="dcterms:W3CDTF">2023-01-24T16:51:14Z</dcterms:modified>
</cp:coreProperties>
</file>