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2" r:id="rId4"/>
    <p:sldId id="264" r:id="rId5"/>
    <p:sldId id="265" r:id="rId6"/>
    <p:sldId id="259" r:id="rId7"/>
    <p:sldId id="260" r:id="rId8"/>
    <p:sldId id="266" r:id="rId9"/>
    <p:sldId id="267" r:id="rId10"/>
    <p:sldId id="268" r:id="rId11"/>
    <p:sldId id="271" r:id="rId12"/>
    <p:sldId id="27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03794-4662-4BCB-9EC1-14E6B0EFC9EA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82E0-E8CC-44A3-B4C2-58E9BE1861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5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B554F4-524A-4673-8D79-49C8E79E46E4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92539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DA5A-76BE-4F5B-9071-430BBFA51949}" type="datetimeFigureOut">
              <a:rPr lang="en-US"/>
              <a:pPr>
                <a:defRPr/>
              </a:pPr>
              <a:t>1/3/2023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AB1C-EAC6-4D5F-A3D6-642FD0BB0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4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571046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1E7F6-7BEC-4313-85B1-B418D07A4E13}" type="datetimeFigureOut">
              <a:rPr lang="en-US"/>
              <a:pPr>
                <a:defRPr/>
              </a:pPr>
              <a:t>1/3/2023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DC02-86C9-419D-943B-E751650D4C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22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E62AD-8806-4CAF-B53E-372AAB07FEF4}" type="datetimeFigureOut">
              <a:rPr lang="en-US"/>
              <a:pPr>
                <a:defRPr/>
              </a:pPr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1D12701-0316-4D1E-BC51-C0B6B1D0E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42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97941" y="1435101"/>
            <a:ext cx="9808109" cy="2086697"/>
          </a:xfrm>
        </p:spPr>
        <p:txBody>
          <a:bodyPr/>
          <a:lstStyle/>
          <a:p>
            <a:pPr algn="l" eaLnBrk="1" hangingPunct="1"/>
            <a:r>
              <a:rPr lang="en-US" altLang="en-US" sz="66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altLang="en-US" sz="6600" b="1" dirty="0" smtClean="0">
                <a:solidFill>
                  <a:schemeClr val="bg1"/>
                </a:solidFill>
                <a:latin typeface="+mn-lt"/>
              </a:rPr>
            </a:br>
            <a:r>
              <a:rPr lang="en-US" altLang="en-US" sz="6600" b="1" dirty="0" smtClean="0">
                <a:solidFill>
                  <a:schemeClr val="bg1"/>
                </a:solidFill>
                <a:latin typeface="+mn-lt"/>
              </a:rPr>
              <a:t>Delirium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9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1143000" y="119064"/>
            <a:ext cx="3271838" cy="701675"/>
          </a:xfrm>
        </p:spPr>
        <p:txBody>
          <a:bodyPr/>
          <a:lstStyle/>
          <a:p>
            <a:pPr>
              <a:defRPr/>
            </a:pPr>
            <a:r>
              <a:rPr lang="en-GB" altLang="en-US" sz="3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Delirium</a:t>
            </a:r>
            <a:r>
              <a:rPr lang="en-GB" alt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en-GB" altLang="en-US" dirty="0" smtClean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1069975"/>
            <a:ext cx="6934200" cy="1752600"/>
          </a:xfrm>
        </p:spPr>
        <p:txBody>
          <a:bodyPr/>
          <a:lstStyle/>
          <a:p>
            <a:pPr marL="342900" indent="-342900" algn="l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High risk of falls 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  <a:latin typeface="Arial"/>
                <a:cs typeface="Arial"/>
              </a:rPr>
              <a:t>People need to be monitored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 smtClean="0">
                <a:solidFill>
                  <a:schemeClr val="bg1"/>
                </a:solidFill>
                <a:latin typeface="Arial"/>
                <a:cs typeface="Arial"/>
              </a:rPr>
              <a:t>Positive 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behaviour techniques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Person </a:t>
            </a:r>
            <a:r>
              <a:rPr lang="en-GB" sz="2400" dirty="0" err="1">
                <a:solidFill>
                  <a:schemeClr val="bg1"/>
                </a:solidFill>
                <a:latin typeface="Arial"/>
                <a:cs typeface="Arial"/>
              </a:rPr>
              <a:t>Centered</a:t>
            </a: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 Care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Empathy not judgement</a:t>
            </a:r>
          </a:p>
          <a:p>
            <a:pPr marL="342900" indent="-342900" algn="l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chemeClr val="bg1"/>
                </a:solidFill>
                <a:latin typeface="Arial"/>
                <a:cs typeface="Arial"/>
              </a:rPr>
              <a:t>Medication review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2538" y="0"/>
            <a:ext cx="9893300" cy="5638800"/>
          </a:xfrm>
        </p:spPr>
        <p:txBody>
          <a:bodyPr/>
          <a:lstStyle/>
          <a:p>
            <a:pPr algn="l">
              <a:defRPr/>
            </a:pPr>
            <a:r>
              <a:rPr lang="en-GB" altLang="en-US" sz="2400" b="1" dirty="0">
                <a:solidFill>
                  <a:schemeClr val="bg1"/>
                </a:solidFill>
              </a:rPr>
              <a:t>Think about: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Body language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Consider whether the intervention is essential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Address from the front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Think about formality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Gentle orientation vs acknowledging pts reality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Minimise other distractions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Eye contact, smile, touch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Tone of voice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Short and simple sentences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Think about your own words, open questions. Validate what they are saying.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Choice is important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Don’t rush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Be </a:t>
            </a:r>
            <a:r>
              <a:rPr lang="en-GB" altLang="en-US" sz="1800" dirty="0" smtClean="0">
                <a:solidFill>
                  <a:schemeClr val="bg1"/>
                </a:solidFill>
              </a:rPr>
              <a:t>empathetic</a:t>
            </a:r>
            <a:endParaRPr lang="en-GB" altLang="en-US" sz="18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GB" altLang="en-US" sz="1800" dirty="0">
                <a:solidFill>
                  <a:schemeClr val="bg1"/>
                </a:solidFill>
              </a:rPr>
              <a:t>Consider occupation</a:t>
            </a:r>
          </a:p>
          <a:p>
            <a:pPr algn="l">
              <a:defRPr/>
            </a:pPr>
            <a:r>
              <a:rPr lang="en-GB" altLang="en-US" sz="2400" b="1" dirty="0">
                <a:solidFill>
                  <a:schemeClr val="bg1"/>
                </a:solidFill>
              </a:rPr>
              <a:t>Unless at risk of causing harm to themselves or others, leave alone.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GB" altLang="en-US" sz="18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0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5925" y="126749"/>
            <a:ext cx="7423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chemeClr val="bg1"/>
                </a:solidFill>
              </a:rPr>
              <a:t>After Delirium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2919" y="1659285"/>
            <a:ext cx="831108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altLang="en-US" sz="2800" kern="0" dirty="0">
                <a:solidFill>
                  <a:schemeClr val="bg1"/>
                </a:solidFill>
                <a:latin typeface="Arial"/>
                <a:cs typeface="Arial"/>
              </a:rPr>
              <a:t>Frightening experience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altLang="en-US" sz="2800" kern="0" dirty="0">
                <a:solidFill>
                  <a:schemeClr val="bg1"/>
                </a:solidFill>
                <a:latin typeface="Arial"/>
                <a:cs typeface="Arial"/>
              </a:rPr>
              <a:t>Post traumatic stress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altLang="en-US" sz="2800" kern="0" dirty="0">
                <a:solidFill>
                  <a:schemeClr val="bg1"/>
                </a:solidFill>
                <a:latin typeface="Arial"/>
                <a:cs typeface="Arial"/>
              </a:rPr>
              <a:t>Embarrassment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altLang="en-US" sz="2800" kern="0" dirty="0">
                <a:solidFill>
                  <a:schemeClr val="bg1"/>
                </a:solidFill>
                <a:latin typeface="Arial"/>
                <a:cs typeface="Arial"/>
              </a:rPr>
              <a:t>Need for reassurance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altLang="en-US" sz="2800" kern="0" dirty="0">
                <a:solidFill>
                  <a:schemeClr val="bg1"/>
                </a:solidFill>
                <a:latin typeface="Arial"/>
                <a:cs typeface="Arial"/>
              </a:rPr>
              <a:t>Need for information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altLang="en-US" sz="2800" kern="0" dirty="0">
                <a:solidFill>
                  <a:schemeClr val="bg1"/>
                </a:solidFill>
                <a:latin typeface="Arial"/>
                <a:cs typeface="Arial"/>
              </a:rPr>
              <a:t>Need for recognition of dementia after delirium</a:t>
            </a:r>
          </a:p>
        </p:txBody>
      </p:sp>
    </p:spTree>
    <p:extLst>
      <p:ext uri="{BB962C8B-B14F-4D97-AF65-F5344CB8AC3E}">
        <p14:creationId xmlns:p14="http://schemas.microsoft.com/office/powerpoint/2010/main" val="2022847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1325564" y="301626"/>
            <a:ext cx="9723437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						Bowels (no longer than 3 days) 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en-GB" altLang="en-US" sz="2000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Pain (Regular Para QDS as standard)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		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		Promote hydration and nutrition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endParaRPr lang="en-GB" altLang="en-US" sz="2000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					Get to know the person-  job, family, hobbies, interest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				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				Behaviour – is there an unmet need?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Different environment</a:t>
            </a:r>
          </a:p>
          <a:p>
            <a:pPr marL="0" indent="0" defTabSz="457200" fontAlgn="base">
              <a:spcBef>
                <a:spcPts val="600"/>
              </a:spcBef>
              <a:spcAft>
                <a:spcPct val="0"/>
              </a:spcAft>
              <a:buNone/>
              <a:defRPr/>
            </a:pPr>
            <a:r>
              <a:rPr lang="en-GB" altLang="en-US" sz="2000" b="1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										</a:t>
            </a:r>
            <a:r>
              <a:rPr lang="en-GB" altLang="en-US" sz="2000" b="1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Activities/occupation</a:t>
            </a:r>
            <a:endParaRPr lang="en-GB" altLang="en-US" sz="2000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82689" y="1341439"/>
            <a:ext cx="4605337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 acute onset confusion or change in </a:t>
            </a:r>
            <a:r>
              <a:rPr lang="en-US" dirty="0" err="1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behaviour</a:t>
            </a:r>
            <a:r>
              <a:rPr lang="en-US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.</a:t>
            </a: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Common, and in some cases preventable.</a:t>
            </a: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Episodes can last from days to weeks, even months in some cases.</a:t>
            </a: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Patients can present as Hyperactive, Hypoactive or often mixed – fluctuating between both states. </a:t>
            </a: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marL="457200" indent="-4572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The person may not regain their full cognition after a delirium.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1298575" y="311151"/>
            <a:ext cx="28471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8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What is Delirium?</a:t>
            </a:r>
            <a:endParaRPr lang="en-GB" altLang="en-US" sz="2800" b="1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8" name="Content Placeholder 4" descr="Diagram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25" y="1238251"/>
            <a:ext cx="5354638" cy="3470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90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90123" y="259156"/>
            <a:ext cx="11157327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GB" altLang="en-US" sz="4400" b="1" kern="0" dirty="0">
                <a:solidFill>
                  <a:schemeClr val="bg1"/>
                </a:solidFill>
                <a:latin typeface="+mn-lt"/>
                <a:cs typeface="Arial"/>
              </a:rPr>
              <a:t>Who </a:t>
            </a:r>
            <a:r>
              <a:rPr lang="en-GB" altLang="en-US" sz="4400" b="1" kern="0" dirty="0" smtClean="0">
                <a:solidFill>
                  <a:schemeClr val="bg1"/>
                </a:solidFill>
                <a:latin typeface="+mn-lt"/>
                <a:cs typeface="Arial"/>
              </a:rPr>
              <a:t>is at risk?</a:t>
            </a:r>
            <a:r>
              <a:rPr lang="en-GB" altLang="en-US" sz="4000" kern="0" dirty="0">
                <a:solidFill>
                  <a:srgbClr val="993300"/>
                </a:solidFill>
                <a:latin typeface="+mn-lt"/>
                <a:cs typeface="Arial"/>
              </a:rPr>
              <a:t/>
            </a:r>
            <a:br>
              <a:rPr lang="en-GB" altLang="en-US" sz="4000" kern="0" dirty="0">
                <a:solidFill>
                  <a:srgbClr val="993300"/>
                </a:solidFill>
                <a:latin typeface="+mn-lt"/>
                <a:cs typeface="Arial"/>
              </a:rPr>
            </a:br>
            <a:endParaRPr lang="en-GB" altLang="en-US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584108">
            <a:off x="3340729" y="1738264"/>
            <a:ext cx="74238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solidFill>
                  <a:schemeClr val="bg1"/>
                </a:solidFill>
              </a:rPr>
              <a:t>ANYONE!</a:t>
            </a:r>
            <a:endParaRPr lang="en-GB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5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95338" y="109538"/>
            <a:ext cx="5643563" cy="728662"/>
          </a:xfrm>
        </p:spPr>
        <p:txBody>
          <a:bodyPr/>
          <a:lstStyle/>
          <a:p>
            <a:pPr>
              <a:defRPr/>
            </a:pPr>
            <a:r>
              <a:rPr lang="en-GB" altLang="en-US" sz="4000" b="1" dirty="0">
                <a:solidFill>
                  <a:schemeClr val="bg1"/>
                </a:solidFill>
                <a:latin typeface="+mn-lt"/>
              </a:rPr>
              <a:t>Common Risk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325" y="830263"/>
            <a:ext cx="5435600" cy="17526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</a:rPr>
              <a:t>Co-existing medical conditions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Severe illness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Current hip fracture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Significant co-morbidity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Chronic renal or hepatic impairment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History of stroke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Infection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solidFill>
                <a:schemeClr val="bg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</a:rPr>
              <a:t>Drugs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Polypharmacy (&gt;3 drugs)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Multiple psychoactive drugs?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Alcohol/recreational drug dependency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6564313" y="2876550"/>
            <a:ext cx="4953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>
              <a:defRPr/>
            </a:pPr>
            <a:r>
              <a:rPr lang="en-GB" sz="2400" b="1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Urinary and faecal retention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Specifically examine to exclude, history is unreliable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51414" y="838200"/>
            <a:ext cx="3829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Over 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</a:rPr>
              <a:t>Existing cog imp/Dementia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46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5425" y="274638"/>
            <a:ext cx="6934200" cy="17526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</a:rPr>
              <a:t>Neurological illness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Stroke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Seizures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Subdural haematoma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chemeClr val="bg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</a:rPr>
              <a:t>Surgery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Orthopaedic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Vascular/cardiac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Gastro-intestinal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schemeClr val="bg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bg1"/>
                </a:solidFill>
              </a:rPr>
              <a:t>Pain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Acute pain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chemeClr val="bg1"/>
                </a:solidFill>
              </a:rPr>
              <a:t>Acute on chronic pain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259513" y="1120775"/>
            <a:ext cx="4487862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prstClr val="white"/>
                </a:solidFill>
                <a:latin typeface="Calibri"/>
              </a:rPr>
              <a:t>Fluid and electrolyte abnormality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/>
              </a:rPr>
              <a:t>Hypo/</a:t>
            </a:r>
            <a:r>
              <a:rPr lang="en-GB" sz="2400" dirty="0" err="1">
                <a:solidFill>
                  <a:prstClr val="white"/>
                </a:solidFill>
                <a:latin typeface="Calibri"/>
              </a:rPr>
              <a:t>hypernatreamia</a:t>
            </a:r>
            <a:endParaRPr lang="en-GB" sz="2400" dirty="0">
              <a:solidFill>
                <a:prstClr val="white"/>
              </a:solidFill>
              <a:latin typeface="Calibri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/>
              </a:rPr>
              <a:t>Hypercalcaemia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/>
              </a:rPr>
              <a:t>Renal failure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/>
              </a:rPr>
              <a:t>Dehydration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400" dirty="0">
              <a:solidFill>
                <a:prstClr val="white"/>
              </a:solidFill>
              <a:latin typeface="Calibri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prstClr val="white"/>
                </a:solidFill>
                <a:latin typeface="Calibri"/>
              </a:rPr>
              <a:t>Infections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/>
              </a:rPr>
              <a:t>Chest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/>
              </a:rPr>
              <a:t>Urine Skin/ulcers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latin typeface="Calibri"/>
              </a:rPr>
              <a:t>Abdominal</a:t>
            </a:r>
          </a:p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43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04E5CB58-37FE-4F31-BFFC-909FBEF13ED8}"/>
              </a:ext>
            </a:extLst>
          </p:cNvPr>
          <p:cNvGraphicFramePr>
            <a:graphicFrameLocks noGrp="1"/>
          </p:cNvGraphicFramePr>
          <p:nvPr/>
        </p:nvGraphicFramePr>
        <p:xfrm>
          <a:off x="2105025" y="1130300"/>
          <a:ext cx="8128000" cy="340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2431841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79042683"/>
                    </a:ext>
                  </a:extLst>
                </a:gridCol>
              </a:tblGrid>
              <a:tr h="78478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Hyperactive</a:t>
                      </a:r>
                    </a:p>
                  </a:txBody>
                  <a:tcPr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Hypoactive</a:t>
                      </a:r>
                    </a:p>
                  </a:txBody>
                  <a:tcPr marT="45710" marB="4571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348900"/>
                  </a:ext>
                </a:extLst>
              </a:tr>
              <a:tr h="26188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Agitated or aggressive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Incoherent speech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Disorganised thoughts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Delusions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Hallucinations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Disorientation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Withdrawn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Less reactive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Drowsy/sluggish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Unusually sleepy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Reduced motor activity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Have difficulty staying focused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24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0" marB="4571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1831"/>
                  </a:ext>
                </a:extLst>
              </a:tr>
            </a:tbl>
          </a:graphicData>
        </a:graphic>
      </p:graphicFrame>
      <p:sp>
        <p:nvSpPr>
          <p:cNvPr id="20493" name="TextBox 4"/>
          <p:cNvSpPr txBox="1">
            <a:spLocks noChangeArrowheads="1"/>
          </p:cNvSpPr>
          <p:nvPr/>
        </p:nvSpPr>
        <p:spPr bwMode="auto">
          <a:xfrm>
            <a:off x="1517651" y="195264"/>
            <a:ext cx="28876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800" b="1">
                <a:solidFill>
                  <a:prstClr val="white"/>
                </a:solidFill>
                <a:cs typeface="Arial" panose="020B0604020202020204" pitchFamily="34" charset="0"/>
              </a:rPr>
              <a:t>Types of Delirium:</a:t>
            </a:r>
          </a:p>
        </p:txBody>
      </p:sp>
    </p:spTree>
    <p:extLst>
      <p:ext uri="{BB962C8B-B14F-4D97-AF65-F5344CB8AC3E}">
        <p14:creationId xmlns:p14="http://schemas.microsoft.com/office/powerpoint/2010/main" val="104220337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-1174356" y="83744"/>
            <a:ext cx="11821231" cy="1500613"/>
          </a:xfrm>
        </p:spPr>
        <p:txBody>
          <a:bodyPr/>
          <a:lstStyle/>
          <a:p>
            <a:pPr>
              <a:defRPr/>
            </a:pPr>
            <a:r>
              <a:rPr lang="en-GB" altLang="en-US" sz="4400" b="1" kern="0" dirty="0">
                <a:solidFill>
                  <a:schemeClr val="bg1"/>
                </a:solidFill>
                <a:ea typeface="+mj-ea"/>
                <a:cs typeface="Arial"/>
              </a:rPr>
              <a:t>Why </a:t>
            </a:r>
            <a:r>
              <a:rPr lang="en-GB" altLang="en-US" sz="4400" b="1" kern="0" dirty="0" smtClean="0">
                <a:solidFill>
                  <a:schemeClr val="bg1"/>
                </a:solidFill>
                <a:ea typeface="+mj-ea"/>
                <a:cs typeface="Arial"/>
              </a:rPr>
              <a:t>is identifying Delirium </a:t>
            </a:r>
            <a:r>
              <a:rPr lang="en-GB" altLang="en-US" sz="4400" b="1" kern="0" dirty="0">
                <a:solidFill>
                  <a:schemeClr val="bg1"/>
                </a:solidFill>
                <a:ea typeface="+mj-ea"/>
                <a:cs typeface="Arial"/>
              </a:rPr>
              <a:t>important?</a:t>
            </a:r>
            <a:endParaRPr lang="en-GB" altLang="en-US" b="1" dirty="0" smtClean="0">
              <a:solidFill>
                <a:schemeClr val="bg1"/>
              </a:solidFill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47451" y="1095470"/>
            <a:ext cx="10933991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ts val="600"/>
              </a:spcAft>
            </a:pPr>
            <a:r>
              <a:rPr lang="en-GB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Increased </a:t>
            </a: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length of stay and complications</a:t>
            </a:r>
          </a:p>
          <a:p>
            <a:pPr fontAlgn="base">
              <a:spcAft>
                <a:spcPts val="600"/>
              </a:spcAft>
            </a:pP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Poor outcomes- mortality, admission to care home </a:t>
            </a:r>
          </a:p>
          <a:p>
            <a:pPr fontAlgn="base">
              <a:spcAft>
                <a:spcPts val="600"/>
              </a:spcAft>
            </a:pP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It often takes a long time to get better</a:t>
            </a:r>
          </a:p>
          <a:p>
            <a:pPr fontAlgn="base">
              <a:spcAft>
                <a:spcPts val="600"/>
              </a:spcAft>
            </a:pPr>
            <a:r>
              <a:rPr lang="en-GB" altLang="en-US" sz="2400" dirty="0">
                <a:solidFill>
                  <a:schemeClr val="bg1"/>
                </a:solidFill>
                <a:cs typeface="Arial" panose="020B0604020202020204" pitchFamily="34" charset="0"/>
              </a:rPr>
              <a:t>It doesn’t always get </a:t>
            </a:r>
            <a:r>
              <a:rPr lang="en-GB" altLang="en-US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better</a:t>
            </a:r>
          </a:p>
          <a:p>
            <a:pPr>
              <a:buFontTx/>
              <a:buChar char="•"/>
              <a:defRPr/>
            </a:pPr>
            <a:r>
              <a:rPr lang="en-GB" altLang="en-US" sz="2400" kern="0" dirty="0">
                <a:solidFill>
                  <a:schemeClr val="bg1"/>
                </a:solidFill>
                <a:latin typeface="Arial"/>
                <a:cs typeface="Arial"/>
              </a:rPr>
              <a:t>It can be prevented</a:t>
            </a:r>
          </a:p>
          <a:p>
            <a:pPr>
              <a:buFontTx/>
              <a:buChar char="•"/>
              <a:defRPr/>
            </a:pPr>
            <a:r>
              <a:rPr lang="en-GB" altLang="en-US" sz="2400" kern="0" dirty="0">
                <a:solidFill>
                  <a:schemeClr val="bg1"/>
                </a:solidFill>
                <a:latin typeface="Arial"/>
                <a:cs typeface="Arial"/>
              </a:rPr>
              <a:t>It can be treated</a:t>
            </a:r>
          </a:p>
          <a:p>
            <a:pPr>
              <a:buFontTx/>
              <a:buChar char="•"/>
              <a:defRPr/>
            </a:pPr>
            <a:r>
              <a:rPr lang="en-GB" altLang="en-US" sz="2400" kern="0" dirty="0">
                <a:solidFill>
                  <a:schemeClr val="bg1"/>
                </a:solidFill>
                <a:latin typeface="Arial"/>
                <a:cs typeface="Arial"/>
              </a:rPr>
              <a:t>If it does happen, good care will shorten the duration</a:t>
            </a:r>
          </a:p>
          <a:p>
            <a:pPr>
              <a:buFontTx/>
              <a:buChar char="•"/>
              <a:defRPr/>
            </a:pPr>
            <a:r>
              <a:rPr lang="en-GB" altLang="en-US" sz="2400" kern="0" dirty="0">
                <a:solidFill>
                  <a:schemeClr val="bg1"/>
                </a:solidFill>
                <a:latin typeface="Arial"/>
                <a:cs typeface="Arial"/>
              </a:rPr>
              <a:t>Good communication reassures and also provides realistic expectations</a:t>
            </a:r>
          </a:p>
          <a:p>
            <a:pPr>
              <a:buFontTx/>
              <a:buChar char="•"/>
              <a:defRPr/>
            </a:pPr>
            <a:r>
              <a:rPr lang="en-GB" altLang="en-US" sz="2400" kern="0" dirty="0">
                <a:solidFill>
                  <a:schemeClr val="bg1"/>
                </a:solidFill>
                <a:latin typeface="Arial"/>
                <a:cs typeface="Arial"/>
              </a:rPr>
              <a:t>Good practice saves money</a:t>
            </a:r>
          </a:p>
          <a:p>
            <a:pPr fontAlgn="base">
              <a:spcAft>
                <a:spcPts val="600"/>
              </a:spcAft>
            </a:pPr>
            <a:endParaRPr lang="en-GB" altLang="en-US" sz="28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93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1262064" y="201613"/>
            <a:ext cx="3692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b="1">
                <a:solidFill>
                  <a:prstClr val="white"/>
                </a:solidFill>
                <a:cs typeface="Arial" panose="020B0604020202020204" pitchFamily="34" charset="0"/>
              </a:rPr>
              <a:t>Identifying Delirium:</a:t>
            </a:r>
          </a:p>
        </p:txBody>
      </p:sp>
      <p:pic>
        <p:nvPicPr>
          <p:cNvPr id="2355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201613"/>
            <a:ext cx="4781550" cy="532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62064" y="1527175"/>
            <a:ext cx="3938587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b="1" dirty="0" err="1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SQiD</a:t>
            </a:r>
            <a:endParaRPr lang="en-GB" sz="3600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Single Question in Delirium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‘Is this confusion new?’</a:t>
            </a:r>
          </a:p>
        </p:txBody>
      </p:sp>
    </p:spTree>
    <p:extLst>
      <p:ext uri="{BB962C8B-B14F-4D97-AF65-F5344CB8AC3E}">
        <p14:creationId xmlns:p14="http://schemas.microsoft.com/office/powerpoint/2010/main" val="233015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4288" y="173038"/>
            <a:ext cx="6934200" cy="17526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PINCH ME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								P</a:t>
            </a:r>
            <a:r>
              <a:rPr lang="en-GB" sz="3600" dirty="0">
                <a:solidFill>
                  <a:schemeClr val="bg1"/>
                </a:solidFill>
                <a:cs typeface="Arial"/>
              </a:rPr>
              <a:t>ain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I</a:t>
            </a:r>
            <a:r>
              <a:rPr lang="en-GB" sz="3600" dirty="0">
                <a:solidFill>
                  <a:schemeClr val="bg1"/>
                </a:solidFill>
                <a:cs typeface="Arial"/>
              </a:rPr>
              <a:t>nfection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								N</a:t>
            </a:r>
            <a:r>
              <a:rPr lang="en-GB" sz="3600" dirty="0">
                <a:solidFill>
                  <a:schemeClr val="bg1"/>
                </a:solidFill>
                <a:cs typeface="Arial"/>
              </a:rPr>
              <a:t>utrition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C</a:t>
            </a:r>
            <a:r>
              <a:rPr lang="en-GB" sz="3600" dirty="0">
                <a:solidFill>
                  <a:schemeClr val="bg1"/>
                </a:solidFill>
                <a:cs typeface="Arial"/>
              </a:rPr>
              <a:t>onstipation/catheter                    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								H</a:t>
            </a:r>
            <a:r>
              <a:rPr lang="en-GB" sz="3600" dirty="0">
                <a:solidFill>
                  <a:schemeClr val="bg1"/>
                </a:solidFill>
                <a:cs typeface="Arial"/>
              </a:rPr>
              <a:t>ydration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M</a:t>
            </a:r>
            <a:r>
              <a:rPr lang="en-GB" sz="3600" dirty="0">
                <a:solidFill>
                  <a:schemeClr val="bg1"/>
                </a:solidFill>
                <a:cs typeface="Arial"/>
              </a:rPr>
              <a:t>edication/mobility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600" b="1" dirty="0">
                <a:solidFill>
                  <a:schemeClr val="bg1"/>
                </a:solidFill>
                <a:cs typeface="Arial"/>
              </a:rPr>
              <a:t>								E</a:t>
            </a:r>
            <a:r>
              <a:rPr lang="en-GB" sz="3600" dirty="0">
                <a:solidFill>
                  <a:schemeClr val="bg1"/>
                </a:solidFill>
                <a:cs typeface="Arial"/>
              </a:rPr>
              <a:t>nvironment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ovil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511</Words>
  <Application>Microsoft Office PowerPoint</Application>
  <PresentationFormat>Widescreen</PresentationFormat>
  <Paragraphs>133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Yeovil Powerpoint template</vt:lpstr>
      <vt:lpstr> Delirium </vt:lpstr>
      <vt:lpstr>PowerPoint Presentation</vt:lpstr>
      <vt:lpstr>PowerPoint Presentation</vt:lpstr>
      <vt:lpstr>Common Risk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Delirium Care</vt:lpstr>
      <vt:lpstr>PowerPoint Presentation</vt:lpstr>
      <vt:lpstr>PowerPoint Presentation</vt:lpstr>
      <vt:lpstr>PowerPoint Presentation</vt:lpstr>
    </vt:vector>
  </TitlesOfParts>
  <Company>Yeovil District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 in the acute hospital</dc:title>
  <dc:creator>Jessica Codd</dc:creator>
  <cp:lastModifiedBy>Jessica Codd</cp:lastModifiedBy>
  <cp:revision>7</cp:revision>
  <dcterms:created xsi:type="dcterms:W3CDTF">2022-11-28T08:24:55Z</dcterms:created>
  <dcterms:modified xsi:type="dcterms:W3CDTF">2023-01-03T13:37:11Z</dcterms:modified>
</cp:coreProperties>
</file>