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ngland.nhs.uk/community-health-services/community-crisis-response-services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england.nhs.uk/community-health-services/community-crisis-response-service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D93A32-B12F-4C2F-B812-8AD7919F414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AFFB248-6DAD-4FE5-B39B-0AC33277B92D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dirty="0"/>
            <a:t>Urgent Community Response  UCR) is the collective name for services that improve the quality and capacity of care for people through delivery of urgent, crisis response care within two-hours and/or </a:t>
          </a:r>
          <a:r>
            <a:rPr lang="en-US" sz="1000" dirty="0" err="1"/>
            <a:t>reablement</a:t>
          </a:r>
          <a:r>
            <a:rPr lang="en-US" sz="1000" dirty="0"/>
            <a:t> care responses within two-days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dirty="0"/>
            <a:t>Within somerset the services mostly to be responding to UCR calls are the Rapid Response Team and district nursing service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The UCR team can keep the patient safe at home with the support of specialists such as advance clinical practitioners (ACP’s) and pharmacy technicians  and linking GPs, geriatricians, social care </a:t>
          </a:r>
          <a:r>
            <a:rPr lang="en-US" sz="10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and Volunteer sector </a:t>
          </a:r>
          <a:endParaRPr lang="en-US" sz="1000" dirty="0"/>
        </a:p>
        <a:p>
          <a:pPr>
            <a:lnSpc>
              <a:spcPct val="90000"/>
            </a:lnSpc>
          </a:pPr>
          <a:endParaRPr lang="en-GB" sz="1000" dirty="0"/>
        </a:p>
        <a:p>
          <a:pPr>
            <a:lnSpc>
              <a:spcPct val="90000"/>
            </a:lnSpc>
          </a:pPr>
          <a:r>
            <a: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Find out more:</a:t>
          </a:r>
        </a:p>
        <a:p>
          <a:pPr>
            <a:lnSpc>
              <a:spcPct val="90000"/>
            </a:lnSpc>
          </a:pPr>
          <a:r>
            <a:rPr lang="en-GB" sz="10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www.england.nhs.uk/community-health-services/community-crisis-response-services</a:t>
          </a:r>
          <a:endParaRPr lang="en-GB" sz="1000" dirty="0"/>
        </a:p>
      </dgm:t>
    </dgm:pt>
    <dgm:pt modelId="{CB0ADF38-18A4-406D-8831-FE668D450952}" type="parTrans" cxnId="{22027739-DD84-4174-8855-B281F30DFAC1}">
      <dgm:prSet/>
      <dgm:spPr/>
      <dgm:t>
        <a:bodyPr/>
        <a:lstStyle/>
        <a:p>
          <a:endParaRPr lang="en-GB"/>
        </a:p>
      </dgm:t>
    </dgm:pt>
    <dgm:pt modelId="{D6031605-B01C-4D37-802E-28C5F886067A}" type="sibTrans" cxnId="{22027739-DD84-4174-8855-B281F30DFAC1}">
      <dgm:prSet/>
      <dgm:spPr/>
      <dgm:t>
        <a:bodyPr/>
        <a:lstStyle/>
        <a:p>
          <a:endParaRPr lang="en-GB"/>
        </a:p>
      </dgm:t>
    </dgm:pt>
    <dgm:pt modelId="{02458999-AC7D-4784-9970-4E063884B3B5}">
      <dgm:prSet phldrT="[Text]" custT="1"/>
      <dgm:spPr/>
      <dgm:t>
        <a:bodyPr/>
        <a:lstStyle/>
        <a:p>
          <a:pPr marL="0" marR="0" lvl="0" indent="0" defTabSz="10223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000" dirty="0"/>
            <a:t>UCR is a community-based service typically provided by a multi-skilled team to people in their usual place of residence with an urgent care need (required within two hours), and  involves an assessment and short-term intervention(s) (typically lasting up to 48 hours). </a:t>
          </a:r>
        </a:p>
        <a:p>
          <a:pPr marL="0" marR="0" lvl="0" indent="0" defTabSz="10223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000" dirty="0"/>
            <a:t>Service is 8am and 8 pm 7 days a week – referrals via Somerset Primarily link – for care homes triage needs to occur via 111 or SWAST who will send referral to us if deemed UCR work .</a:t>
          </a:r>
          <a:endParaRPr lang="en-GB" sz="1000" dirty="0"/>
        </a:p>
        <a:p>
          <a:pPr marL="0"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dirty="0"/>
        </a:p>
      </dgm:t>
    </dgm:pt>
    <dgm:pt modelId="{6821B420-14B8-4FE4-A52F-7820A89C7987}" type="parTrans" cxnId="{43D346C1-E837-45A0-A55B-CF0BE2FAB730}">
      <dgm:prSet/>
      <dgm:spPr/>
      <dgm:t>
        <a:bodyPr/>
        <a:lstStyle/>
        <a:p>
          <a:endParaRPr lang="en-GB"/>
        </a:p>
      </dgm:t>
    </dgm:pt>
    <dgm:pt modelId="{8CE3ACC0-E08F-40F0-9BB7-67A877454021}" type="sibTrans" cxnId="{43D346C1-E837-45A0-A55B-CF0BE2FAB730}">
      <dgm:prSet/>
      <dgm:spPr/>
      <dgm:t>
        <a:bodyPr/>
        <a:lstStyle/>
        <a:p>
          <a:endParaRPr lang="en-GB"/>
        </a:p>
      </dgm:t>
    </dgm:pt>
    <dgm:pt modelId="{E688CA0A-8F17-4627-944F-66F20D94A2B3}">
      <dgm:prSet phldrT="[Text]"/>
      <dgm:spPr/>
      <dgm:t>
        <a:bodyPr/>
        <a:lstStyle/>
        <a:p>
          <a:endParaRPr lang="en-GB" dirty="0"/>
        </a:p>
      </dgm:t>
    </dgm:pt>
    <dgm:pt modelId="{8B166154-C698-47A8-B3D8-DE4D43871E60}" type="parTrans" cxnId="{824CF00F-5B7C-441A-928C-4906AA8BF8A0}">
      <dgm:prSet/>
      <dgm:spPr/>
      <dgm:t>
        <a:bodyPr/>
        <a:lstStyle/>
        <a:p>
          <a:endParaRPr lang="en-GB"/>
        </a:p>
      </dgm:t>
    </dgm:pt>
    <dgm:pt modelId="{7D65FDB0-547F-42D2-9BFA-96D24317EF76}" type="sibTrans" cxnId="{824CF00F-5B7C-441A-928C-4906AA8BF8A0}">
      <dgm:prSet/>
      <dgm:spPr/>
      <dgm:t>
        <a:bodyPr/>
        <a:lstStyle/>
        <a:p>
          <a:endParaRPr lang="en-GB"/>
        </a:p>
      </dgm:t>
    </dgm:pt>
    <dgm:pt modelId="{1484986D-1E87-4186-B4C8-CE9DA4EA8F7D}">
      <dgm:prSet/>
      <dgm:spPr/>
      <dgm:t>
        <a:bodyPr/>
        <a:lstStyle/>
        <a:p>
          <a:pPr marL="0" marR="0" lvl="0" indent="0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WHO can we support</a:t>
          </a:r>
        </a:p>
        <a:p>
          <a:pPr marL="0" marR="0" lvl="0" indent="0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b="1" i="1" dirty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Fall with no apparent serious injury (lifting Equipment available across community services)</a:t>
          </a:r>
        </a:p>
        <a:p>
          <a:pPr marL="0" marR="0" lvl="0" indent="0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i="1" dirty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Decompensation of frailty</a:t>
          </a:r>
        </a:p>
        <a:p>
          <a:pPr marL="0" marR="0" lvl="0" indent="0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i="1" dirty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Reduced function/ deconditioning/reduced mobility</a:t>
          </a:r>
        </a:p>
        <a:p>
          <a:pPr marL="0" marR="0" lvl="0" indent="0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i="1" dirty="0">
              <a:solidFill>
                <a:srgbClr val="0070C0"/>
              </a:solidFill>
              <a:latin typeface="+mn-lt"/>
            </a:rPr>
            <a:t>Palliative/end of life care crisis support (where core services not available)</a:t>
          </a:r>
        </a:p>
        <a:p>
          <a:pPr marL="0" marR="0" lvl="0" indent="0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i="1" dirty="0">
              <a:solidFill>
                <a:srgbClr val="0070C0"/>
              </a:solidFill>
              <a:latin typeface="+mn-lt"/>
            </a:rPr>
            <a:t>Confusion/delirium</a:t>
          </a:r>
        </a:p>
        <a:p>
          <a:pPr marL="0" marR="0" lvl="0" indent="0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i="1" dirty="0">
              <a:solidFill>
                <a:srgbClr val="0070C0"/>
              </a:solidFill>
              <a:latin typeface="+mn-lt"/>
            </a:rPr>
            <a:t>Unpaid </a:t>
          </a:r>
          <a:r>
            <a:rPr lang="en-US" i="1" dirty="0" err="1">
              <a:solidFill>
                <a:srgbClr val="0070C0"/>
              </a:solidFill>
              <a:latin typeface="+mn-lt"/>
            </a:rPr>
            <a:t>carer</a:t>
          </a:r>
          <a:r>
            <a:rPr lang="en-US" i="1" dirty="0">
              <a:solidFill>
                <a:srgbClr val="0070C0"/>
              </a:solidFill>
              <a:latin typeface="+mn-lt"/>
            </a:rPr>
            <a:t> breakdown which if not resolved will result in a health care crisis </a:t>
          </a:r>
        </a:p>
        <a:p>
          <a:pPr marL="0" marR="0" lvl="0" indent="0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i="1" dirty="0">
              <a:solidFill>
                <a:srgbClr val="0070C0"/>
              </a:solidFill>
              <a:latin typeface="+mn-lt"/>
            </a:rPr>
            <a:t>Urgent equipment provision</a:t>
          </a:r>
        </a:p>
        <a:p>
          <a:pPr marL="0" marR="0" lvl="0" indent="0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i="1" dirty="0">
              <a:solidFill>
                <a:srgbClr val="0070C0"/>
              </a:solidFill>
              <a:latin typeface="+mn-lt"/>
            </a:rPr>
            <a:t>Urgent catheter Care </a:t>
          </a:r>
        </a:p>
        <a:p>
          <a:pPr marL="0"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dirty="0"/>
        </a:p>
      </dgm:t>
    </dgm:pt>
    <dgm:pt modelId="{0208BF16-83E9-41B3-8990-1EC37A47197D}" type="parTrans" cxnId="{B01238B8-B7B9-4E5A-AEC0-302539F9201A}">
      <dgm:prSet/>
      <dgm:spPr/>
      <dgm:t>
        <a:bodyPr/>
        <a:lstStyle/>
        <a:p>
          <a:endParaRPr lang="en-GB"/>
        </a:p>
      </dgm:t>
    </dgm:pt>
    <dgm:pt modelId="{E52F8588-782B-4CE6-9FF7-B2677F2A694E}" type="sibTrans" cxnId="{B01238B8-B7B9-4E5A-AEC0-302539F9201A}">
      <dgm:prSet/>
      <dgm:spPr/>
      <dgm:t>
        <a:bodyPr/>
        <a:lstStyle/>
        <a:p>
          <a:endParaRPr lang="en-GB"/>
        </a:p>
      </dgm:t>
    </dgm:pt>
    <dgm:pt modelId="{787D88CC-A5DB-4CC4-AAE6-0AF4EBED59CB}" type="pres">
      <dgm:prSet presAssocID="{35D93A32-B12F-4C2F-B812-8AD7919F4140}" presName="linear" presStyleCnt="0">
        <dgm:presLayoutVars>
          <dgm:animLvl val="lvl"/>
          <dgm:resizeHandles val="exact"/>
        </dgm:presLayoutVars>
      </dgm:prSet>
      <dgm:spPr/>
    </dgm:pt>
    <dgm:pt modelId="{68E162FB-88A3-452C-A5A6-04601C5E2426}" type="pres">
      <dgm:prSet presAssocID="{1AFFB248-6DAD-4FE5-B39B-0AC33277B92D}" presName="parentText" presStyleLbl="node1" presStyleIdx="0" presStyleCnt="3" custScaleY="94824" custLinFactNeighborX="568" custLinFactNeighborY="28536">
        <dgm:presLayoutVars>
          <dgm:chMax val="0"/>
          <dgm:bulletEnabled val="1"/>
        </dgm:presLayoutVars>
      </dgm:prSet>
      <dgm:spPr/>
    </dgm:pt>
    <dgm:pt modelId="{69A9DBB8-92A5-45CD-BFBE-DFC01A9E146E}" type="pres">
      <dgm:prSet presAssocID="{D6031605-B01C-4D37-802E-28C5F886067A}" presName="spacer" presStyleCnt="0"/>
      <dgm:spPr/>
    </dgm:pt>
    <dgm:pt modelId="{6FAC63CE-A709-44E0-812F-B7C35ED74862}" type="pres">
      <dgm:prSet presAssocID="{02458999-AC7D-4784-9970-4E063884B3B5}" presName="parentText" presStyleLbl="node1" presStyleIdx="1" presStyleCnt="3" custScaleY="75577" custLinFactNeighborX="568" custLinFactNeighborY="79715">
        <dgm:presLayoutVars>
          <dgm:chMax val="0"/>
          <dgm:bulletEnabled val="1"/>
        </dgm:presLayoutVars>
      </dgm:prSet>
      <dgm:spPr/>
    </dgm:pt>
    <dgm:pt modelId="{AC37522B-4AA8-4EEB-8578-1A98A208B99C}" type="pres">
      <dgm:prSet presAssocID="{02458999-AC7D-4784-9970-4E063884B3B5}" presName="childText" presStyleLbl="revTx" presStyleIdx="0" presStyleCnt="1">
        <dgm:presLayoutVars>
          <dgm:bulletEnabled val="1"/>
        </dgm:presLayoutVars>
      </dgm:prSet>
      <dgm:spPr/>
    </dgm:pt>
    <dgm:pt modelId="{AD64B6DD-100E-4FBF-9382-0455CF068FEC}" type="pres">
      <dgm:prSet presAssocID="{1484986D-1E87-4186-B4C8-CE9DA4EA8F7D}" presName="parentText" presStyleLbl="node1" presStyleIdx="2" presStyleCnt="3" custLinFactY="7482" custLinFactNeighborY="100000">
        <dgm:presLayoutVars>
          <dgm:chMax val="0"/>
          <dgm:bulletEnabled val="1"/>
        </dgm:presLayoutVars>
      </dgm:prSet>
      <dgm:spPr/>
    </dgm:pt>
  </dgm:ptLst>
  <dgm:cxnLst>
    <dgm:cxn modelId="{824CF00F-5B7C-441A-928C-4906AA8BF8A0}" srcId="{02458999-AC7D-4784-9970-4E063884B3B5}" destId="{E688CA0A-8F17-4627-944F-66F20D94A2B3}" srcOrd="0" destOrd="0" parTransId="{8B166154-C698-47A8-B3D8-DE4D43871E60}" sibTransId="{7D65FDB0-547F-42D2-9BFA-96D24317EF76}"/>
    <dgm:cxn modelId="{22027739-DD84-4174-8855-B281F30DFAC1}" srcId="{35D93A32-B12F-4C2F-B812-8AD7919F4140}" destId="{1AFFB248-6DAD-4FE5-B39B-0AC33277B92D}" srcOrd="0" destOrd="0" parTransId="{CB0ADF38-18A4-406D-8831-FE668D450952}" sibTransId="{D6031605-B01C-4D37-802E-28C5F886067A}"/>
    <dgm:cxn modelId="{AC54A33D-B71C-4C3A-95FA-5493A4B8A45F}" type="presOf" srcId="{1AFFB248-6DAD-4FE5-B39B-0AC33277B92D}" destId="{68E162FB-88A3-452C-A5A6-04601C5E2426}" srcOrd="0" destOrd="0" presId="urn:microsoft.com/office/officeart/2005/8/layout/vList2"/>
    <dgm:cxn modelId="{328C7A98-E0C4-43C9-B8F6-EF5C313FBF13}" type="presOf" srcId="{35D93A32-B12F-4C2F-B812-8AD7919F4140}" destId="{787D88CC-A5DB-4CC4-AAE6-0AF4EBED59CB}" srcOrd="0" destOrd="0" presId="urn:microsoft.com/office/officeart/2005/8/layout/vList2"/>
    <dgm:cxn modelId="{B01238B8-B7B9-4E5A-AEC0-302539F9201A}" srcId="{35D93A32-B12F-4C2F-B812-8AD7919F4140}" destId="{1484986D-1E87-4186-B4C8-CE9DA4EA8F7D}" srcOrd="2" destOrd="0" parTransId="{0208BF16-83E9-41B3-8990-1EC37A47197D}" sibTransId="{E52F8588-782B-4CE6-9FF7-B2677F2A694E}"/>
    <dgm:cxn modelId="{DF83ABC0-8A4A-4965-81AB-D3C5F3F35527}" type="presOf" srcId="{1484986D-1E87-4186-B4C8-CE9DA4EA8F7D}" destId="{AD64B6DD-100E-4FBF-9382-0455CF068FEC}" srcOrd="0" destOrd="0" presId="urn:microsoft.com/office/officeart/2005/8/layout/vList2"/>
    <dgm:cxn modelId="{43D346C1-E837-45A0-A55B-CF0BE2FAB730}" srcId="{35D93A32-B12F-4C2F-B812-8AD7919F4140}" destId="{02458999-AC7D-4784-9970-4E063884B3B5}" srcOrd="1" destOrd="0" parTransId="{6821B420-14B8-4FE4-A52F-7820A89C7987}" sibTransId="{8CE3ACC0-E08F-40F0-9BB7-67A877454021}"/>
    <dgm:cxn modelId="{8DBAB7DA-91AF-4444-AF50-81A5076AA613}" type="presOf" srcId="{02458999-AC7D-4784-9970-4E063884B3B5}" destId="{6FAC63CE-A709-44E0-812F-B7C35ED74862}" srcOrd="0" destOrd="0" presId="urn:microsoft.com/office/officeart/2005/8/layout/vList2"/>
    <dgm:cxn modelId="{4615F7F0-25C7-49B8-ACBF-B1591441ADE3}" type="presOf" srcId="{E688CA0A-8F17-4627-944F-66F20D94A2B3}" destId="{AC37522B-4AA8-4EEB-8578-1A98A208B99C}" srcOrd="0" destOrd="0" presId="urn:microsoft.com/office/officeart/2005/8/layout/vList2"/>
    <dgm:cxn modelId="{45E187D3-923C-4BF9-9A45-B4183B6AFE5E}" type="presParOf" srcId="{787D88CC-A5DB-4CC4-AAE6-0AF4EBED59CB}" destId="{68E162FB-88A3-452C-A5A6-04601C5E2426}" srcOrd="0" destOrd="0" presId="urn:microsoft.com/office/officeart/2005/8/layout/vList2"/>
    <dgm:cxn modelId="{6FC1B478-ABE4-4C36-B163-C42B449D5EA1}" type="presParOf" srcId="{787D88CC-A5DB-4CC4-AAE6-0AF4EBED59CB}" destId="{69A9DBB8-92A5-45CD-BFBE-DFC01A9E146E}" srcOrd="1" destOrd="0" presId="urn:microsoft.com/office/officeart/2005/8/layout/vList2"/>
    <dgm:cxn modelId="{2621979B-DC20-47DF-9D35-1930EEC5613F}" type="presParOf" srcId="{787D88CC-A5DB-4CC4-AAE6-0AF4EBED59CB}" destId="{6FAC63CE-A709-44E0-812F-B7C35ED74862}" srcOrd="2" destOrd="0" presId="urn:microsoft.com/office/officeart/2005/8/layout/vList2"/>
    <dgm:cxn modelId="{0FF87005-DF40-4A82-8D89-1F5597B5E496}" type="presParOf" srcId="{787D88CC-A5DB-4CC4-AAE6-0AF4EBED59CB}" destId="{AC37522B-4AA8-4EEB-8578-1A98A208B99C}" srcOrd="3" destOrd="0" presId="urn:microsoft.com/office/officeart/2005/8/layout/vList2"/>
    <dgm:cxn modelId="{AB88FC49-A563-484E-A7D1-EA526E866BB1}" type="presParOf" srcId="{787D88CC-A5DB-4CC4-AAE6-0AF4EBED59CB}" destId="{AD64B6DD-100E-4FBF-9382-0455CF068FE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162FB-88A3-452C-A5A6-04601C5E2426}">
      <dsp:nvSpPr>
        <dsp:cNvPr id="0" name=""/>
        <dsp:cNvSpPr/>
      </dsp:nvSpPr>
      <dsp:spPr>
        <a:xfrm>
          <a:off x="0" y="253530"/>
          <a:ext cx="6578523" cy="1992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kern="1200" dirty="0"/>
            <a:t>Urgent Community Response  UCR) is the collective name for services that improve the quality and capacity of care for people through delivery of urgent, crisis response care within two-hours and/or </a:t>
          </a:r>
          <a:r>
            <a:rPr lang="en-US" sz="1000" kern="1200" dirty="0" err="1"/>
            <a:t>reablement</a:t>
          </a:r>
          <a:r>
            <a:rPr lang="en-US" sz="1000" kern="1200" dirty="0"/>
            <a:t> care responses within two-days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kern="1200" dirty="0"/>
            <a:t>Within somerset the services mostly to be responding to UCR calls are the Rapid Response Team and district nursing service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The UCR team can keep the patient safe at home with the support of specialists such as advance clinical practitioners (ACP’s) and pharmacy technicians  and linking GPs, geriatricians, social care </a:t>
          </a:r>
          <a:r>
            <a:rPr lang="en-US" sz="1000" kern="12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and Volunteer sector </a:t>
          </a:r>
          <a:endParaRPr lang="en-US" sz="1000" kern="1200" dirty="0"/>
        </a:p>
        <a:p>
          <a:pPr algn="l">
            <a:lnSpc>
              <a:spcPct val="90000"/>
            </a:lnSpc>
            <a:spcBef>
              <a:spcPct val="0"/>
            </a:spcBef>
            <a:buNone/>
          </a:pPr>
          <a:endParaRPr lang="en-GB" sz="1000" kern="1200" dirty="0"/>
        </a:p>
        <a:p>
          <a:pPr algn="l">
            <a:lnSpc>
              <a:spcPct val="90000"/>
            </a:lnSpc>
            <a:spcBef>
              <a:spcPct val="0"/>
            </a:spcBef>
            <a:buNone/>
          </a:pPr>
          <a:r>
            <a:rPr lang="en-US" sz="1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Find out more:</a:t>
          </a:r>
        </a:p>
        <a:p>
          <a:pPr algn="l">
            <a:lnSpc>
              <a:spcPct val="90000"/>
            </a:lnSpc>
            <a:spcBef>
              <a:spcPct val="0"/>
            </a:spcBef>
            <a:buNone/>
          </a:pPr>
          <a:r>
            <a:rPr lang="en-GB" sz="1000" u="sng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www.england.nhs.uk/community-health-services/community-crisis-response-services</a:t>
          </a:r>
          <a:endParaRPr lang="en-GB" sz="1000" kern="1200" dirty="0"/>
        </a:p>
      </dsp:txBody>
      <dsp:txXfrm>
        <a:off x="97241" y="350771"/>
        <a:ext cx="6384041" cy="1797518"/>
      </dsp:txXfrm>
    </dsp:sp>
    <dsp:sp modelId="{6FAC63CE-A709-44E0-812F-B7C35ED74862}">
      <dsp:nvSpPr>
        <dsp:cNvPr id="0" name=""/>
        <dsp:cNvSpPr/>
      </dsp:nvSpPr>
      <dsp:spPr>
        <a:xfrm>
          <a:off x="0" y="2382862"/>
          <a:ext cx="6578523" cy="158767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l" defTabSz="10223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000" kern="1200" dirty="0"/>
            <a:t>UCR is a community-based service typically provided by a multi-skilled team to people in their usual place of residence with an urgent care need (required within two hours), and  involves an assessment and short-term intervention(s) (typically lasting up to 48 hours). </a:t>
          </a:r>
        </a:p>
        <a:p>
          <a:pPr marL="0" marR="0" lvl="0" indent="0" algn="l" defTabSz="10223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000" kern="1200" dirty="0"/>
            <a:t>Service is 8am and 8 pm 7 days a week – referrals via Somerset Primarily link – for care homes triage needs to occur via 111 or SWAST who will send referral to us if deemed UCR work .</a:t>
          </a:r>
          <a:endParaRPr lang="en-GB" sz="1000" kern="1200" dirty="0"/>
        </a:p>
        <a:p>
          <a:pPr marL="0"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77504" y="2460366"/>
        <a:ext cx="6423515" cy="1432664"/>
      </dsp:txXfrm>
    </dsp:sp>
    <dsp:sp modelId="{AC37522B-4AA8-4EEB-8578-1A98A208B99C}">
      <dsp:nvSpPr>
        <dsp:cNvPr id="0" name=""/>
        <dsp:cNvSpPr/>
      </dsp:nvSpPr>
      <dsp:spPr>
        <a:xfrm>
          <a:off x="0" y="3851727"/>
          <a:ext cx="6578523" cy="14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68" tIns="11430" rIns="64008" bIns="1143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700" kern="1200" dirty="0"/>
        </a:p>
      </dsp:txBody>
      <dsp:txXfrm>
        <a:off x="0" y="3851727"/>
        <a:ext cx="6578523" cy="149040"/>
      </dsp:txXfrm>
    </dsp:sp>
    <dsp:sp modelId="{AD64B6DD-100E-4FBF-9382-0455CF068FEC}">
      <dsp:nvSpPr>
        <dsp:cNvPr id="0" name=""/>
        <dsp:cNvSpPr/>
      </dsp:nvSpPr>
      <dsp:spPr>
        <a:xfrm>
          <a:off x="0" y="4246901"/>
          <a:ext cx="6578523" cy="210073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l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900" b="1" i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WHO can we support</a:t>
          </a:r>
        </a:p>
        <a:p>
          <a:pPr marL="0" marR="0" lvl="0" indent="0" algn="l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900" b="1" i="1" kern="1200" dirty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Fall with no apparent serious injury (lifting Equipment available across community services)</a:t>
          </a:r>
        </a:p>
        <a:p>
          <a:pPr marL="0" marR="0" lvl="0" indent="0" algn="l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900" i="1" kern="1200" dirty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Decompensation of frailty</a:t>
          </a:r>
        </a:p>
        <a:p>
          <a:pPr marL="0" marR="0" lvl="0" indent="0" algn="l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900" i="1" kern="1200" dirty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Reduced function/ deconditioning/reduced mobility</a:t>
          </a:r>
        </a:p>
        <a:p>
          <a:pPr marL="0" marR="0" lvl="0" indent="0" algn="l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900" i="1" kern="1200" dirty="0">
              <a:solidFill>
                <a:srgbClr val="0070C0"/>
              </a:solidFill>
              <a:latin typeface="+mn-lt"/>
            </a:rPr>
            <a:t>Palliative/end of life care crisis support (where core services not available)</a:t>
          </a:r>
        </a:p>
        <a:p>
          <a:pPr marL="0" marR="0" lvl="0" indent="0" algn="l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900" i="1" kern="1200" dirty="0">
              <a:solidFill>
                <a:srgbClr val="0070C0"/>
              </a:solidFill>
              <a:latin typeface="+mn-lt"/>
            </a:rPr>
            <a:t>Confusion/delirium</a:t>
          </a:r>
        </a:p>
        <a:p>
          <a:pPr marL="0" marR="0" lvl="0" indent="0" algn="l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900" i="1" kern="1200" dirty="0">
              <a:solidFill>
                <a:srgbClr val="0070C0"/>
              </a:solidFill>
              <a:latin typeface="+mn-lt"/>
            </a:rPr>
            <a:t>Unpaid </a:t>
          </a:r>
          <a:r>
            <a:rPr lang="en-US" sz="900" i="1" kern="1200" dirty="0" err="1">
              <a:solidFill>
                <a:srgbClr val="0070C0"/>
              </a:solidFill>
              <a:latin typeface="+mn-lt"/>
            </a:rPr>
            <a:t>carer</a:t>
          </a:r>
          <a:r>
            <a:rPr lang="en-US" sz="900" i="1" kern="1200" dirty="0">
              <a:solidFill>
                <a:srgbClr val="0070C0"/>
              </a:solidFill>
              <a:latin typeface="+mn-lt"/>
            </a:rPr>
            <a:t> breakdown which if not resolved will result in a health care crisis </a:t>
          </a:r>
        </a:p>
        <a:p>
          <a:pPr marL="0" marR="0" lvl="0" indent="0" algn="l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900" i="1" kern="1200" dirty="0">
              <a:solidFill>
                <a:srgbClr val="0070C0"/>
              </a:solidFill>
              <a:latin typeface="+mn-lt"/>
            </a:rPr>
            <a:t>Urgent equipment provision</a:t>
          </a:r>
        </a:p>
        <a:p>
          <a:pPr marL="0" marR="0" lvl="0" indent="0" algn="l" defTabSz="22225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900" i="1" kern="1200" dirty="0">
              <a:solidFill>
                <a:srgbClr val="0070C0"/>
              </a:solidFill>
              <a:latin typeface="+mn-lt"/>
            </a:rPr>
            <a:t>Urgent catheter Care </a:t>
          </a:r>
        </a:p>
        <a:p>
          <a:pPr marL="0"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102549" y="4349450"/>
        <a:ext cx="6373425" cy="1895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7D270-EC1C-0E89-0A68-86F38D201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B479B-EC75-9034-7C1D-4529E6A2B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2F433-B4CD-5430-A671-ED557838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8A44-6149-F38A-BCFD-4DCF05B3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1B99C-BF52-31B6-E07C-4B4AAFD3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7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BA5CB-8609-8EBB-FF1A-B8301A2FA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9B680-98D2-FD38-1354-8944DB693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9D23F-C3ED-1640-B20D-6C6C42C73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3128D-465D-2361-B28A-4A2045760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29CCD-B9FA-9C8D-4AE1-D3A08B38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2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17DAF-5FD1-CFB0-0B5A-814F9E0B84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0D730-F3B6-A72D-1F19-8EE687C3B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E89E7-9613-84CE-C681-D5443763C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E58E4-9E63-AF03-6BB6-21C597769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0CC60-E715-E0F0-B594-A08AF488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5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5DDA-669D-8713-AA75-6536D43B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8FBE4-1956-3871-33AE-7646C4043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5AD66-1A4F-EEF8-ACBF-439E2B68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D3252-642D-0E2B-27D7-7F1898A0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93695-6499-9F64-81A3-D5591AC8F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21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61A76-4696-4AFE-21AE-6D25CD60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47103-3617-E28E-6D8C-F82E9C3D1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F841E-8BD8-C0BD-ABC5-8D9FA418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0A29C-4BA8-812D-DF25-BCDC9EFA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4CF27-29C1-3432-4A49-3800A213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4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E9BF-6675-2BF2-D021-23D10F79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19DC8-2D32-9164-B03B-03942C9612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A88A3-3396-B503-786B-8A7267D36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7C4C9-E270-ACE0-3909-FD3A6DF9D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C9213-3EB2-78C9-82BE-08771E25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FC3C4-040F-C971-251D-81358026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09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5E99-759F-7D21-5C78-86D4C4648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7C0C4-C3D0-1868-4FFE-5A6ABCBBA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1576F-36CA-582B-C7BC-9A0ED0EB4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679073-0EF7-0A72-0A17-7D0A9A741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F30939-1E54-D576-8951-20BEED477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2F61C0-0FDA-A8C6-D0E2-D2753616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32A23C-2988-6A37-47CC-9BC34520C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FC4F0F-B526-8975-2F21-1BC5E263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6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56D9-A69A-454A-6C56-2977155F1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06B7E-55C0-EF2A-C60A-930C93CBA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3968D-D255-EC20-C6FB-5FEE4EE96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672CC-7CA6-0662-DEB2-B38EC65A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0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082BF3-FC8C-5D3D-D3EF-2C26CF91C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DF6B8-DD52-E9B8-855E-C6AC58A3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A7078-1399-BEFA-1EFA-A2ECDCA1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15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29B3-9EF8-4FDF-B6CC-F9940E1F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B839F-6A02-836E-739F-E2579F164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068D9-F32F-6233-855B-99EE74601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7E29B-FA57-8C8A-628E-48919FC7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6388-6AFA-45C1-6394-8EE84FA4E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F91F7-40FB-9304-48ED-E76C41E2F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76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028C-4E40-2973-19EF-81423668C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6A1A2B-E0B9-816F-7419-C504CF050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D1A77-6D04-76F9-1474-FF3787496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32E60-0F8D-FF23-EF68-FDBE9129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95464-3299-063E-3150-0EE740D6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0ED4E-1946-F4EA-8714-C15A147C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7E058A-11E8-4002-CA94-C5240A7DE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7D616-7D5F-A3A3-398D-BBD6550B7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FD4A8-DA47-92E2-46C9-8218985FA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AB5B-CC97-47F1-9C7C-2C77425ACA97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08A9E-0245-30D4-721E-878C1B4E4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319AB-4352-EBA1-15FA-3E0DB0F31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FE6E-194B-41C7-95CE-0B10D89AA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93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EBBFD2-B5A1-45BB-5A60-B8525C30C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31968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Urgent Community Response (UCR)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2E17ED1-1616-6E71-6FB3-D1367BFE365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9715715"/>
              </p:ext>
            </p:extLst>
          </p:nvPr>
        </p:nvGraphicFramePr>
        <p:xfrm>
          <a:off x="5116653" y="276446"/>
          <a:ext cx="6578523" cy="6347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547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270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Urgent Community Response (UCR) </vt:lpstr>
    </vt:vector>
  </TitlesOfParts>
  <Company>Somersert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Urgent Community Response (UCR) </dc:title>
  <dc:creator>Louise Bird</dc:creator>
  <cp:lastModifiedBy>Louise Bird</cp:lastModifiedBy>
  <cp:revision>1</cp:revision>
  <dcterms:created xsi:type="dcterms:W3CDTF">2022-07-27T10:42:16Z</dcterms:created>
  <dcterms:modified xsi:type="dcterms:W3CDTF">2022-07-27T13:48:03Z</dcterms:modified>
</cp:coreProperties>
</file>