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14"/>
  </p:notesMasterIdLst>
  <p:sldIdLst>
    <p:sldId id="932" r:id="rId6"/>
    <p:sldId id="940" r:id="rId7"/>
    <p:sldId id="941" r:id="rId8"/>
    <p:sldId id="942" r:id="rId9"/>
    <p:sldId id="943" r:id="rId10"/>
    <p:sldId id="944" r:id="rId11"/>
    <p:sldId id="945" r:id="rId12"/>
    <p:sldId id="94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D43F89-E537-4978-8FA7-2B0BD94F129A}" v="2" dt="2022-04-07T07:23:56.3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Sangster" userId="1079ef1a-76ef-446d-94ba-a31e71bca2a8" providerId="ADAL" clId="{85D43F89-E537-4978-8FA7-2B0BD94F129A}"/>
    <pc:docChg chg="undo redo custSel addSld delSld modSld sldOrd">
      <pc:chgData name="James Sangster" userId="1079ef1a-76ef-446d-94ba-a31e71bca2a8" providerId="ADAL" clId="{85D43F89-E537-4978-8FA7-2B0BD94F129A}" dt="2022-04-07T12:57:13.332" v="3190" actId="20577"/>
      <pc:docMkLst>
        <pc:docMk/>
      </pc:docMkLst>
      <pc:sldChg chg="addSp modSp mod">
        <pc:chgData name="James Sangster" userId="1079ef1a-76ef-446d-94ba-a31e71bca2a8" providerId="ADAL" clId="{85D43F89-E537-4978-8FA7-2B0BD94F129A}" dt="2022-04-07T07:25:03.233" v="3023" actId="14100"/>
        <pc:sldMkLst>
          <pc:docMk/>
          <pc:sldMk cId="1443652100" sldId="932"/>
        </pc:sldMkLst>
        <pc:spChg chg="add mod">
          <ac:chgData name="James Sangster" userId="1079ef1a-76ef-446d-94ba-a31e71bca2a8" providerId="ADAL" clId="{85D43F89-E537-4978-8FA7-2B0BD94F129A}" dt="2022-04-07T07:25:03.233" v="3023" actId="14100"/>
          <ac:spMkLst>
            <pc:docMk/>
            <pc:sldMk cId="1443652100" sldId="932"/>
            <ac:spMk id="3" creationId="{9E44FE78-FD51-406E-B730-16F56D1DC1B0}"/>
          </ac:spMkLst>
        </pc:spChg>
        <pc:spChg chg="add mod">
          <ac:chgData name="James Sangster" userId="1079ef1a-76ef-446d-94ba-a31e71bca2a8" providerId="ADAL" clId="{85D43F89-E537-4978-8FA7-2B0BD94F129A}" dt="2022-04-04T13:03:15.388" v="2029" actId="2711"/>
          <ac:spMkLst>
            <pc:docMk/>
            <pc:sldMk cId="1443652100" sldId="932"/>
            <ac:spMk id="4" creationId="{3CFEA802-D5A3-419D-B520-5EB40E2749C1}"/>
          </ac:spMkLst>
        </pc:spChg>
        <pc:spChg chg="mod">
          <ac:chgData name="James Sangster" userId="1079ef1a-76ef-446d-94ba-a31e71bca2a8" providerId="ADAL" clId="{85D43F89-E537-4978-8FA7-2B0BD94F129A}" dt="2022-03-14T14:25:21.993" v="1072" actId="207"/>
          <ac:spMkLst>
            <pc:docMk/>
            <pc:sldMk cId="1443652100" sldId="932"/>
            <ac:spMk id="6" creationId="{D92D6A2E-8E16-4F01-9969-E7D1C68ABD00}"/>
          </ac:spMkLst>
        </pc:spChg>
      </pc:sldChg>
      <pc:sldChg chg="del">
        <pc:chgData name="James Sangster" userId="1079ef1a-76ef-446d-94ba-a31e71bca2a8" providerId="ADAL" clId="{85D43F89-E537-4978-8FA7-2B0BD94F129A}" dt="2022-03-14T12:43:52.797" v="0" actId="2696"/>
        <pc:sldMkLst>
          <pc:docMk/>
          <pc:sldMk cId="392434950" sldId="939"/>
        </pc:sldMkLst>
      </pc:sldChg>
      <pc:sldChg chg="modSp mod">
        <pc:chgData name="James Sangster" userId="1079ef1a-76ef-446d-94ba-a31e71bca2a8" providerId="ADAL" clId="{85D43F89-E537-4978-8FA7-2B0BD94F129A}" dt="2022-04-06T13:23:40.690" v="2847" actId="20577"/>
        <pc:sldMkLst>
          <pc:docMk/>
          <pc:sldMk cId="486638556" sldId="940"/>
        </pc:sldMkLst>
        <pc:spChg chg="mod">
          <ac:chgData name="James Sangster" userId="1079ef1a-76ef-446d-94ba-a31e71bca2a8" providerId="ADAL" clId="{85D43F89-E537-4978-8FA7-2B0BD94F129A}" dt="2022-04-06T13:23:40.690" v="2847" actId="20577"/>
          <ac:spMkLst>
            <pc:docMk/>
            <pc:sldMk cId="486638556" sldId="940"/>
            <ac:spMk id="3" creationId="{5D007DDA-D62C-4576-854A-ADF0B4E2E301}"/>
          </ac:spMkLst>
        </pc:spChg>
      </pc:sldChg>
      <pc:sldChg chg="modSp add mod">
        <pc:chgData name="James Sangster" userId="1079ef1a-76ef-446d-94ba-a31e71bca2a8" providerId="ADAL" clId="{85D43F89-E537-4978-8FA7-2B0BD94F129A}" dt="2022-04-06T13:24:41.210" v="2850" actId="6549"/>
        <pc:sldMkLst>
          <pc:docMk/>
          <pc:sldMk cId="2633372520" sldId="941"/>
        </pc:sldMkLst>
        <pc:spChg chg="mod">
          <ac:chgData name="James Sangster" userId="1079ef1a-76ef-446d-94ba-a31e71bca2a8" providerId="ADAL" clId="{85D43F89-E537-4978-8FA7-2B0BD94F129A}" dt="2022-04-06T13:24:41.210" v="2850" actId="6549"/>
          <ac:spMkLst>
            <pc:docMk/>
            <pc:sldMk cId="2633372520" sldId="941"/>
            <ac:spMk id="3" creationId="{5D007DDA-D62C-4576-854A-ADF0B4E2E301}"/>
          </ac:spMkLst>
        </pc:spChg>
      </pc:sldChg>
      <pc:sldChg chg="modSp add mod">
        <pc:chgData name="James Sangster" userId="1079ef1a-76ef-446d-94ba-a31e71bca2a8" providerId="ADAL" clId="{85D43F89-E537-4978-8FA7-2B0BD94F129A}" dt="2022-04-06T13:26:28.915" v="2864" actId="20577"/>
        <pc:sldMkLst>
          <pc:docMk/>
          <pc:sldMk cId="502755174" sldId="942"/>
        </pc:sldMkLst>
        <pc:spChg chg="mod">
          <ac:chgData name="James Sangster" userId="1079ef1a-76ef-446d-94ba-a31e71bca2a8" providerId="ADAL" clId="{85D43F89-E537-4978-8FA7-2B0BD94F129A}" dt="2022-04-06T13:26:28.915" v="2864" actId="20577"/>
          <ac:spMkLst>
            <pc:docMk/>
            <pc:sldMk cId="502755174" sldId="942"/>
            <ac:spMk id="3" creationId="{5D007DDA-D62C-4576-854A-ADF0B4E2E301}"/>
          </ac:spMkLst>
        </pc:spChg>
      </pc:sldChg>
      <pc:sldChg chg="del">
        <pc:chgData name="James Sangster" userId="1079ef1a-76ef-446d-94ba-a31e71bca2a8" providerId="ADAL" clId="{85D43F89-E537-4978-8FA7-2B0BD94F129A}" dt="2022-03-14T12:43:52.797" v="0" actId="2696"/>
        <pc:sldMkLst>
          <pc:docMk/>
          <pc:sldMk cId="250163641" sldId="943"/>
        </pc:sldMkLst>
      </pc:sldChg>
      <pc:sldChg chg="addSp delSp modSp add mod">
        <pc:chgData name="James Sangster" userId="1079ef1a-76ef-446d-94ba-a31e71bca2a8" providerId="ADAL" clId="{85D43F89-E537-4978-8FA7-2B0BD94F129A}" dt="2022-04-06T13:55:43.779" v="2874" actId="20577"/>
        <pc:sldMkLst>
          <pc:docMk/>
          <pc:sldMk cId="2737898293" sldId="943"/>
        </pc:sldMkLst>
        <pc:spChg chg="mod">
          <ac:chgData name="James Sangster" userId="1079ef1a-76ef-446d-94ba-a31e71bca2a8" providerId="ADAL" clId="{85D43F89-E537-4978-8FA7-2B0BD94F129A}" dt="2022-04-06T13:55:43.779" v="2874" actId="20577"/>
          <ac:spMkLst>
            <pc:docMk/>
            <pc:sldMk cId="2737898293" sldId="943"/>
            <ac:spMk id="3" creationId="{5D007DDA-D62C-4576-854A-ADF0B4E2E301}"/>
          </ac:spMkLst>
        </pc:spChg>
        <pc:picChg chg="add del">
          <ac:chgData name="James Sangster" userId="1079ef1a-76ef-446d-94ba-a31e71bca2a8" providerId="ADAL" clId="{85D43F89-E537-4978-8FA7-2B0BD94F129A}" dt="2022-03-14T14:41:03.286" v="1475" actId="22"/>
          <ac:picMkLst>
            <pc:docMk/>
            <pc:sldMk cId="2737898293" sldId="943"/>
            <ac:picMk id="4" creationId="{EBE5393F-6CCE-496C-A999-3191CE6F3E8C}"/>
          </ac:picMkLst>
        </pc:picChg>
      </pc:sldChg>
      <pc:sldChg chg="modSp add mod">
        <pc:chgData name="James Sangster" userId="1079ef1a-76ef-446d-94ba-a31e71bca2a8" providerId="ADAL" clId="{85D43F89-E537-4978-8FA7-2B0BD94F129A}" dt="2022-04-07T12:57:13.332" v="3190" actId="20577"/>
        <pc:sldMkLst>
          <pc:docMk/>
          <pc:sldMk cId="2547363602" sldId="944"/>
        </pc:sldMkLst>
        <pc:spChg chg="mod">
          <ac:chgData name="James Sangster" userId="1079ef1a-76ef-446d-94ba-a31e71bca2a8" providerId="ADAL" clId="{85D43F89-E537-4978-8FA7-2B0BD94F129A}" dt="2022-04-07T12:57:13.332" v="3190" actId="20577"/>
          <ac:spMkLst>
            <pc:docMk/>
            <pc:sldMk cId="2547363602" sldId="944"/>
            <ac:spMk id="3" creationId="{5D007DDA-D62C-4576-854A-ADF0B4E2E301}"/>
          </ac:spMkLst>
        </pc:spChg>
      </pc:sldChg>
      <pc:sldChg chg="del">
        <pc:chgData name="James Sangster" userId="1079ef1a-76ef-446d-94ba-a31e71bca2a8" providerId="ADAL" clId="{85D43F89-E537-4978-8FA7-2B0BD94F129A}" dt="2022-03-14T12:43:52.797" v="0" actId="2696"/>
        <pc:sldMkLst>
          <pc:docMk/>
          <pc:sldMk cId="753614343" sldId="945"/>
        </pc:sldMkLst>
      </pc:sldChg>
      <pc:sldChg chg="addSp modSp add mod">
        <pc:chgData name="James Sangster" userId="1079ef1a-76ef-446d-94ba-a31e71bca2a8" providerId="ADAL" clId="{85D43F89-E537-4978-8FA7-2B0BD94F129A}" dt="2022-04-07T10:48:02.979" v="3168" actId="20577"/>
        <pc:sldMkLst>
          <pc:docMk/>
          <pc:sldMk cId="2343399353" sldId="945"/>
        </pc:sldMkLst>
        <pc:spChg chg="mod">
          <ac:chgData name="James Sangster" userId="1079ef1a-76ef-446d-94ba-a31e71bca2a8" providerId="ADAL" clId="{85D43F89-E537-4978-8FA7-2B0BD94F129A}" dt="2022-04-07T10:48:02.979" v="3168" actId="20577"/>
          <ac:spMkLst>
            <pc:docMk/>
            <pc:sldMk cId="2343399353" sldId="945"/>
            <ac:spMk id="3" creationId="{5D007DDA-D62C-4576-854A-ADF0B4E2E301}"/>
          </ac:spMkLst>
        </pc:spChg>
        <pc:spChg chg="add mod">
          <ac:chgData name="James Sangster" userId="1079ef1a-76ef-446d-94ba-a31e71bca2a8" providerId="ADAL" clId="{85D43F89-E537-4978-8FA7-2B0BD94F129A}" dt="2022-04-04T13:05:00.691" v="2036" actId="1076"/>
          <ac:spMkLst>
            <pc:docMk/>
            <pc:sldMk cId="2343399353" sldId="945"/>
            <ac:spMk id="4" creationId="{5DDE36AB-CCEF-40BF-95EB-80D2069E0C21}"/>
          </ac:spMkLst>
        </pc:spChg>
      </pc:sldChg>
      <pc:sldChg chg="addSp delSp modSp add mod">
        <pc:chgData name="James Sangster" userId="1079ef1a-76ef-446d-94ba-a31e71bca2a8" providerId="ADAL" clId="{85D43F89-E537-4978-8FA7-2B0BD94F129A}" dt="2022-04-07T12:00:12.281" v="3181" actId="6549"/>
        <pc:sldMkLst>
          <pc:docMk/>
          <pc:sldMk cId="3130485615" sldId="946"/>
        </pc:sldMkLst>
        <pc:spChg chg="add del mod">
          <ac:chgData name="James Sangster" userId="1079ef1a-76ef-446d-94ba-a31e71bca2a8" providerId="ADAL" clId="{85D43F89-E537-4978-8FA7-2B0BD94F129A}" dt="2022-04-07T12:00:12.281" v="3181" actId="6549"/>
          <ac:spMkLst>
            <pc:docMk/>
            <pc:sldMk cId="3130485615" sldId="946"/>
            <ac:spMk id="3" creationId="{5D007DDA-D62C-4576-854A-ADF0B4E2E301}"/>
          </ac:spMkLst>
        </pc:spChg>
        <pc:spChg chg="del mod">
          <ac:chgData name="James Sangster" userId="1079ef1a-76ef-446d-94ba-a31e71bca2a8" providerId="ADAL" clId="{85D43F89-E537-4978-8FA7-2B0BD94F129A}" dt="2022-04-04T13:06:11.863" v="2050" actId="478"/>
          <ac:spMkLst>
            <pc:docMk/>
            <pc:sldMk cId="3130485615" sldId="946"/>
            <ac:spMk id="4" creationId="{5DDE36AB-CCEF-40BF-95EB-80D2069E0C21}"/>
          </ac:spMkLst>
        </pc:spChg>
        <pc:spChg chg="add del mod">
          <ac:chgData name="James Sangster" userId="1079ef1a-76ef-446d-94ba-a31e71bca2a8" providerId="ADAL" clId="{85D43F89-E537-4978-8FA7-2B0BD94F129A}" dt="2022-04-04T13:06:04.181" v="2048" actId="478"/>
          <ac:spMkLst>
            <pc:docMk/>
            <pc:sldMk cId="3130485615" sldId="946"/>
            <ac:spMk id="5" creationId="{59F561C8-66E9-4EC5-845E-DF16621989E5}"/>
          </ac:spMkLst>
        </pc:spChg>
      </pc:sldChg>
      <pc:sldChg chg="del">
        <pc:chgData name="James Sangster" userId="1079ef1a-76ef-446d-94ba-a31e71bca2a8" providerId="ADAL" clId="{85D43F89-E537-4978-8FA7-2B0BD94F129A}" dt="2022-03-14T12:43:52.797" v="0" actId="2696"/>
        <pc:sldMkLst>
          <pc:docMk/>
          <pc:sldMk cId="3895274413" sldId="946"/>
        </pc:sldMkLst>
      </pc:sldChg>
      <pc:sldChg chg="add del ord">
        <pc:chgData name="James Sangster" userId="1079ef1a-76ef-446d-94ba-a31e71bca2a8" providerId="ADAL" clId="{85D43F89-E537-4978-8FA7-2B0BD94F129A}" dt="2022-04-04T13:13:07.941" v="2055" actId="2696"/>
        <pc:sldMkLst>
          <pc:docMk/>
          <pc:sldMk cId="138090032" sldId="947"/>
        </pc:sldMkLst>
      </pc:sldChg>
      <pc:sldChg chg="del">
        <pc:chgData name="James Sangster" userId="1079ef1a-76ef-446d-94ba-a31e71bca2a8" providerId="ADAL" clId="{85D43F89-E537-4978-8FA7-2B0BD94F129A}" dt="2022-03-14T12:43:52.797" v="0" actId="2696"/>
        <pc:sldMkLst>
          <pc:docMk/>
          <pc:sldMk cId="2367927412" sldId="947"/>
        </pc:sldMkLst>
      </pc:sldChg>
      <pc:sldChg chg="del">
        <pc:chgData name="James Sangster" userId="1079ef1a-76ef-446d-94ba-a31e71bca2a8" providerId="ADAL" clId="{85D43F89-E537-4978-8FA7-2B0BD94F129A}" dt="2022-03-14T12:43:52.797" v="0" actId="2696"/>
        <pc:sldMkLst>
          <pc:docMk/>
          <pc:sldMk cId="3836749260" sldId="948"/>
        </pc:sldMkLst>
      </pc:sldChg>
      <pc:sldChg chg="del">
        <pc:chgData name="James Sangster" userId="1079ef1a-76ef-446d-94ba-a31e71bca2a8" providerId="ADAL" clId="{85D43F89-E537-4978-8FA7-2B0BD94F129A}" dt="2022-03-14T12:43:52.797" v="0" actId="2696"/>
        <pc:sldMkLst>
          <pc:docMk/>
          <pc:sldMk cId="1071206892" sldId="94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34068-D008-4DA4-A895-FDC2D3AEC359}" type="datetimeFigureOut">
              <a:rPr lang="en-GB" smtClean="0"/>
              <a:t>07/04/2022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2CC6B6-53F8-4211-9640-CE8FC02F0E48}" type="slidenum">
              <a:rPr lang="en-GB" smtClean="0"/>
              <a:t>‹#›</a:t>
            </a:fld>
            <a:endParaRPr lang="en-GB"/>
          </a:p>
        </p:txBody>
      </p:sp>
    </p:spTree>
    <p:extLst>
      <p:ext uri="{BB962C8B-B14F-4D97-AF65-F5344CB8AC3E}">
        <p14:creationId xmlns:p14="http://schemas.microsoft.com/office/powerpoint/2010/main" val="1570520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0333D-63E8-4C46-A4C7-ADF7ADEABD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F9E0629-969A-482E-A8E8-06753543A5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427FD2C-2A50-4434-BE3A-7F4B7BBFB9C1}"/>
              </a:ext>
            </a:extLst>
          </p:cNvPr>
          <p:cNvSpPr>
            <a:spLocks noGrp="1"/>
          </p:cNvSpPr>
          <p:nvPr>
            <p:ph type="dt" sz="half" idx="10"/>
          </p:nvPr>
        </p:nvSpPr>
        <p:spPr/>
        <p:txBody>
          <a:bodyPr/>
          <a:lstStyle/>
          <a:p>
            <a:fld id="{846CE7D5-CF57-46EF-B807-FDD0502418D4}" type="datetimeFigureOut">
              <a:rPr lang="en-GB" smtClean="0"/>
              <a:t>07/04/2022</a:t>
            </a:fld>
            <a:endParaRPr lang="en-GB"/>
          </a:p>
        </p:txBody>
      </p:sp>
      <p:sp>
        <p:nvSpPr>
          <p:cNvPr id="5" name="Footer Placeholder 4">
            <a:extLst>
              <a:ext uri="{FF2B5EF4-FFF2-40B4-BE49-F238E27FC236}">
                <a16:creationId xmlns:a16="http://schemas.microsoft.com/office/drawing/2014/main" id="{7755C6E7-4E3E-48B4-A55A-BB20C44B99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F1E222-CD88-4097-A217-EEC299A0829E}"/>
              </a:ext>
            </a:extLst>
          </p:cNvPr>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87766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37095-0822-4198-8DCB-FD8065094F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821112-315F-46A9-AE80-309CDA867C5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8F3481-224B-4735-BC67-C34819D8795C}"/>
              </a:ext>
            </a:extLst>
          </p:cNvPr>
          <p:cNvSpPr>
            <a:spLocks noGrp="1"/>
          </p:cNvSpPr>
          <p:nvPr>
            <p:ph type="dt" sz="half" idx="10"/>
          </p:nvPr>
        </p:nvSpPr>
        <p:spPr/>
        <p:txBody>
          <a:bodyPr/>
          <a:lstStyle/>
          <a:p>
            <a:fld id="{846CE7D5-CF57-46EF-B807-FDD0502418D4}" type="datetimeFigureOut">
              <a:rPr lang="en-GB" smtClean="0"/>
              <a:t>07/04/2022</a:t>
            </a:fld>
            <a:endParaRPr lang="en-GB"/>
          </a:p>
        </p:txBody>
      </p:sp>
      <p:sp>
        <p:nvSpPr>
          <p:cNvPr id="5" name="Footer Placeholder 4">
            <a:extLst>
              <a:ext uri="{FF2B5EF4-FFF2-40B4-BE49-F238E27FC236}">
                <a16:creationId xmlns:a16="http://schemas.microsoft.com/office/drawing/2014/main" id="{321C262F-228F-4986-829A-2C976D2181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563FF2-CE36-4076-853B-0DCD375F33FB}"/>
              </a:ext>
            </a:extLst>
          </p:cNvPr>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09005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F438B6-8245-414E-8967-040AE642043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002F7A-C12E-4EB8-9273-B44EA5752F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FD0DD8-0286-489C-838E-79275D7899BD}"/>
              </a:ext>
            </a:extLst>
          </p:cNvPr>
          <p:cNvSpPr>
            <a:spLocks noGrp="1"/>
          </p:cNvSpPr>
          <p:nvPr>
            <p:ph type="dt" sz="half" idx="10"/>
          </p:nvPr>
        </p:nvSpPr>
        <p:spPr/>
        <p:txBody>
          <a:bodyPr/>
          <a:lstStyle/>
          <a:p>
            <a:fld id="{846CE7D5-CF57-46EF-B807-FDD0502418D4}" type="datetimeFigureOut">
              <a:rPr lang="en-GB" smtClean="0"/>
              <a:t>07/04/2022</a:t>
            </a:fld>
            <a:endParaRPr lang="en-GB"/>
          </a:p>
        </p:txBody>
      </p:sp>
      <p:sp>
        <p:nvSpPr>
          <p:cNvPr id="5" name="Footer Placeholder 4">
            <a:extLst>
              <a:ext uri="{FF2B5EF4-FFF2-40B4-BE49-F238E27FC236}">
                <a16:creationId xmlns:a16="http://schemas.microsoft.com/office/drawing/2014/main" id="{8923FC62-9E66-4352-A5EC-B50BFD10B3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2AD4AF-9178-48F8-A81A-A7AD5392A47A}"/>
              </a:ext>
            </a:extLst>
          </p:cNvPr>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924759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759540" y="1154113"/>
            <a:ext cx="10755019" cy="5069704"/>
          </a:xfrm>
        </p:spPr>
        <p:txBody>
          <a:bodyPr/>
          <a:lstStyle>
            <a:lvl1pPr>
              <a:defRPr sz="2052" b="0">
                <a:latin typeface="Arial" pitchFamily="34" charset="0"/>
                <a:cs typeface="Arial" pitchFamily="34" charset="0"/>
              </a:defRPr>
            </a:lvl1pPr>
            <a:lvl2pPr marL="762899" indent="-316291">
              <a:buFont typeface="Symbol" pitchFamily="18" charset="2"/>
              <a:buChar char=""/>
              <a:defRPr sz="2052" b="0">
                <a:latin typeface="Arial" pitchFamily="34" charset="0"/>
                <a:cs typeface="Arial" pitchFamily="34" charset="0"/>
              </a:defRPr>
            </a:lvl2pPr>
          </a:lstStyle>
          <a:p>
            <a:pPr lvl="0"/>
            <a:r>
              <a:rPr lang="en-US"/>
              <a:t>Click to edit Master text styles</a:t>
            </a:r>
          </a:p>
          <a:p>
            <a:pPr lvl="1"/>
            <a:r>
              <a:rPr lang="en-US"/>
              <a:t>Second level</a:t>
            </a:r>
          </a:p>
        </p:txBody>
      </p:sp>
      <p:sp>
        <p:nvSpPr>
          <p:cNvPr id="3" name="Date Placeholder 3"/>
          <p:cNvSpPr>
            <a:spLocks noGrp="1"/>
          </p:cNvSpPr>
          <p:nvPr>
            <p:ph type="dt" sz="half" idx="14"/>
          </p:nvPr>
        </p:nvSpPr>
        <p:spPr/>
        <p:txBody>
          <a:bodyPr/>
          <a:lstStyle>
            <a:lvl1pPr>
              <a:defRPr/>
            </a:lvl1pPr>
          </a:lstStyle>
          <a:p>
            <a:pPr defTabSz="781903" fontAlgn="base">
              <a:spcBef>
                <a:spcPct val="0"/>
              </a:spcBef>
              <a:spcAft>
                <a:spcPct val="0"/>
              </a:spcAft>
              <a:defRPr/>
            </a:pPr>
            <a:endParaRPr lang="en-GB" b="1">
              <a:solidFill>
                <a:prstClr val="black">
                  <a:tint val="75000"/>
                </a:prstClr>
              </a:solidFill>
              <a:latin typeface="Arial" pitchFamily="34" charset="0"/>
              <a:cs typeface="Times New Roman" pitchFamily="18" charset="0"/>
            </a:endParaRPr>
          </a:p>
        </p:txBody>
      </p:sp>
      <p:sp>
        <p:nvSpPr>
          <p:cNvPr id="4" name="Footer Placeholder 4"/>
          <p:cNvSpPr>
            <a:spLocks noGrp="1"/>
          </p:cNvSpPr>
          <p:nvPr>
            <p:ph type="ftr" sz="quarter" idx="15"/>
          </p:nvPr>
        </p:nvSpPr>
        <p:spPr/>
        <p:txBody>
          <a:bodyPr/>
          <a:lstStyle>
            <a:lvl1pPr>
              <a:defRPr/>
            </a:lvl1pPr>
          </a:lstStyle>
          <a:p>
            <a:pPr defTabSz="781903" fontAlgn="base">
              <a:spcBef>
                <a:spcPct val="0"/>
              </a:spcBef>
              <a:spcAft>
                <a:spcPct val="0"/>
              </a:spcAft>
              <a:defRPr/>
            </a:pPr>
            <a:r>
              <a:rPr lang="en-GB" b="1">
                <a:latin typeface="Arial" pitchFamily="34" charset="0"/>
                <a:cs typeface="Times New Roman" pitchFamily="18" charset="0"/>
              </a:rPr>
              <a:t>Clinical Leadership to Improve Health</a:t>
            </a:r>
          </a:p>
          <a:p>
            <a:pPr fontAlgn="base">
              <a:spcBef>
                <a:spcPct val="0"/>
              </a:spcBef>
              <a:spcAft>
                <a:spcPct val="0"/>
              </a:spcAft>
              <a:defRPr/>
            </a:pPr>
            <a:endParaRPr lang="en-GB" b="1">
              <a:latin typeface="Arial" pitchFamily="34" charset="0"/>
              <a:cs typeface="Times New Roman" pitchFamily="18" charset="0"/>
            </a:endParaRPr>
          </a:p>
        </p:txBody>
      </p:sp>
      <p:sp>
        <p:nvSpPr>
          <p:cNvPr id="5" name="Slide Number Placeholder 5"/>
          <p:cNvSpPr>
            <a:spLocks noGrp="1"/>
          </p:cNvSpPr>
          <p:nvPr>
            <p:ph type="sldNum" sz="quarter" idx="16"/>
          </p:nvPr>
        </p:nvSpPr>
        <p:spPr/>
        <p:txBody>
          <a:bodyPr/>
          <a:lstStyle>
            <a:lvl1pPr>
              <a:defRPr/>
            </a:lvl1pPr>
          </a:lstStyle>
          <a:p>
            <a:pPr defTabSz="781903" fontAlgn="base">
              <a:spcBef>
                <a:spcPct val="0"/>
              </a:spcBef>
              <a:spcAft>
                <a:spcPct val="0"/>
              </a:spcAft>
              <a:defRPr/>
            </a:pPr>
            <a:fld id="{588AF20F-662B-40E9-9CCD-39089D37DD87}" type="slidenum">
              <a:rPr lang="en-GB" b="1" smtClean="0">
                <a:solidFill>
                  <a:prstClr val="black">
                    <a:tint val="75000"/>
                  </a:prstClr>
                </a:solidFill>
                <a:latin typeface="Arial" pitchFamily="34" charset="0"/>
                <a:cs typeface="Times New Roman" pitchFamily="18" charset="0"/>
              </a:rPr>
              <a:pPr defTabSz="781903" fontAlgn="base">
                <a:spcBef>
                  <a:spcPct val="0"/>
                </a:spcBef>
                <a:spcAft>
                  <a:spcPct val="0"/>
                </a:spcAft>
                <a:defRPr/>
              </a:pPr>
              <a:t>‹#›</a:t>
            </a:fld>
            <a:endParaRPr lang="en-GB" b="1">
              <a:solidFill>
                <a:prstClr val="black">
                  <a:tint val="75000"/>
                </a:prstClr>
              </a:solidFill>
              <a:latin typeface="Arial" pitchFamily="34" charset="0"/>
              <a:cs typeface="Times New Roman" pitchFamily="18" charset="0"/>
            </a:endParaRPr>
          </a:p>
        </p:txBody>
      </p:sp>
    </p:spTree>
    <p:extLst>
      <p:ext uri="{BB962C8B-B14F-4D97-AF65-F5344CB8AC3E}">
        <p14:creationId xmlns:p14="http://schemas.microsoft.com/office/powerpoint/2010/main" val="922590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52390-E46B-45F2-AABC-E986E8C3ED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5B2AF1B-D232-402F-9AA7-0B6141F1BB1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F9FA23-6240-4596-B45C-004D7AB1146E}"/>
              </a:ext>
            </a:extLst>
          </p:cNvPr>
          <p:cNvSpPr>
            <a:spLocks noGrp="1"/>
          </p:cNvSpPr>
          <p:nvPr>
            <p:ph type="dt" sz="half" idx="10"/>
          </p:nvPr>
        </p:nvSpPr>
        <p:spPr/>
        <p:txBody>
          <a:bodyPr/>
          <a:lstStyle/>
          <a:p>
            <a:fld id="{846CE7D5-CF57-46EF-B807-FDD0502418D4}" type="datetimeFigureOut">
              <a:rPr lang="en-GB" smtClean="0"/>
              <a:t>07/04/2022</a:t>
            </a:fld>
            <a:endParaRPr lang="en-GB"/>
          </a:p>
        </p:txBody>
      </p:sp>
      <p:sp>
        <p:nvSpPr>
          <p:cNvPr id="5" name="Footer Placeholder 4">
            <a:extLst>
              <a:ext uri="{FF2B5EF4-FFF2-40B4-BE49-F238E27FC236}">
                <a16:creationId xmlns:a16="http://schemas.microsoft.com/office/drawing/2014/main" id="{61FD8DC2-AD62-4FB6-B176-563FAEBAE8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67FE4-C0B2-47CB-AF4A-FBD4507187E0}"/>
              </a:ext>
            </a:extLst>
          </p:cNvPr>
          <p:cNvSpPr>
            <a:spLocks noGrp="1"/>
          </p:cNvSpPr>
          <p:nvPr>
            <p:ph type="sldNum" sz="quarter" idx="12"/>
          </p:nvPr>
        </p:nvSpPr>
        <p:spPr/>
        <p:txBody>
          <a:bodyPr/>
          <a:lstStyle/>
          <a:p>
            <a:fld id="{330EA680-D336-4FF7-8B7A-9848BB0A1C32}" type="slidenum">
              <a:rPr lang="en-GB" smtClean="0"/>
              <a:t>‹#›</a:t>
            </a:fld>
            <a:endParaRPr lang="en-GB"/>
          </a:p>
        </p:txBody>
      </p:sp>
      <p:pic>
        <p:nvPicPr>
          <p:cNvPr id="7" name="Picture 6">
            <a:extLst>
              <a:ext uri="{FF2B5EF4-FFF2-40B4-BE49-F238E27FC236}">
                <a16:creationId xmlns:a16="http://schemas.microsoft.com/office/drawing/2014/main" id="{E2BA1204-933B-4230-8B27-1C520018890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96920" y="0"/>
            <a:ext cx="9095080" cy="6858000"/>
          </a:xfrm>
          <a:prstGeom prst="rect">
            <a:avLst/>
          </a:prstGeom>
        </p:spPr>
      </p:pic>
    </p:spTree>
    <p:extLst>
      <p:ext uri="{BB962C8B-B14F-4D97-AF65-F5344CB8AC3E}">
        <p14:creationId xmlns:p14="http://schemas.microsoft.com/office/powerpoint/2010/main" val="1235676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62A6A-BB2C-4C61-BE33-87BF9D7787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FAB5555-E24B-494F-AAC4-A4BA294870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71E34E0-D5F7-47E4-8440-2A08195EDD32}"/>
              </a:ext>
            </a:extLst>
          </p:cNvPr>
          <p:cNvSpPr>
            <a:spLocks noGrp="1"/>
          </p:cNvSpPr>
          <p:nvPr>
            <p:ph type="dt" sz="half" idx="10"/>
          </p:nvPr>
        </p:nvSpPr>
        <p:spPr/>
        <p:txBody>
          <a:bodyPr/>
          <a:lstStyle/>
          <a:p>
            <a:fld id="{846CE7D5-CF57-46EF-B807-FDD0502418D4}" type="datetimeFigureOut">
              <a:rPr lang="en-GB" smtClean="0"/>
              <a:t>07/04/2022</a:t>
            </a:fld>
            <a:endParaRPr lang="en-GB"/>
          </a:p>
        </p:txBody>
      </p:sp>
      <p:sp>
        <p:nvSpPr>
          <p:cNvPr id="5" name="Footer Placeholder 4">
            <a:extLst>
              <a:ext uri="{FF2B5EF4-FFF2-40B4-BE49-F238E27FC236}">
                <a16:creationId xmlns:a16="http://schemas.microsoft.com/office/drawing/2014/main" id="{B7F49E6C-ED47-440E-B982-AC1B5719AB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D83D34-B773-4BEE-838D-D546CC84ABA1}"/>
              </a:ext>
            </a:extLst>
          </p:cNvPr>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59551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51EBD-DE4E-462D-9B00-172F9699EC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3F8748F-AE20-4BB4-BBEE-83E3B93ECA5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CFD2901-A9E7-47A5-9EF4-6442818E092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6FA7E93-B389-44B8-8009-0D83B56B2E03}"/>
              </a:ext>
            </a:extLst>
          </p:cNvPr>
          <p:cNvSpPr>
            <a:spLocks noGrp="1"/>
          </p:cNvSpPr>
          <p:nvPr>
            <p:ph type="dt" sz="half" idx="10"/>
          </p:nvPr>
        </p:nvSpPr>
        <p:spPr/>
        <p:txBody>
          <a:bodyPr/>
          <a:lstStyle/>
          <a:p>
            <a:fld id="{846CE7D5-CF57-46EF-B807-FDD0502418D4}" type="datetimeFigureOut">
              <a:rPr lang="en-GB" smtClean="0"/>
              <a:t>07/04/2022</a:t>
            </a:fld>
            <a:endParaRPr lang="en-GB"/>
          </a:p>
        </p:txBody>
      </p:sp>
      <p:sp>
        <p:nvSpPr>
          <p:cNvPr id="6" name="Footer Placeholder 5">
            <a:extLst>
              <a:ext uri="{FF2B5EF4-FFF2-40B4-BE49-F238E27FC236}">
                <a16:creationId xmlns:a16="http://schemas.microsoft.com/office/drawing/2014/main" id="{9BA314DF-0A3B-43F7-8392-B3D827A7F9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5E142A-76C0-4968-A95D-90C11E6D4039}"/>
              </a:ext>
            </a:extLst>
          </p:cNvPr>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94502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B797-D437-4446-85E7-E051E9A4E4C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ED82E86-1632-4269-87B8-D229894E99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F6BBE84-D15D-4843-9B18-0CC6EB0A92E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20FD3E3-C682-41A2-A4F6-513ECBAEBD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FE525EE-8E7F-47C1-A048-CAD4E28AA1A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DD42B3-285B-48B3-8E2A-7BB57D6B853C}"/>
              </a:ext>
            </a:extLst>
          </p:cNvPr>
          <p:cNvSpPr>
            <a:spLocks noGrp="1"/>
          </p:cNvSpPr>
          <p:nvPr>
            <p:ph type="dt" sz="half" idx="10"/>
          </p:nvPr>
        </p:nvSpPr>
        <p:spPr/>
        <p:txBody>
          <a:bodyPr/>
          <a:lstStyle/>
          <a:p>
            <a:fld id="{846CE7D5-CF57-46EF-B807-FDD0502418D4}" type="datetimeFigureOut">
              <a:rPr lang="en-GB" smtClean="0"/>
              <a:t>07/04/2022</a:t>
            </a:fld>
            <a:endParaRPr lang="en-GB"/>
          </a:p>
        </p:txBody>
      </p:sp>
      <p:sp>
        <p:nvSpPr>
          <p:cNvPr id="8" name="Footer Placeholder 7">
            <a:extLst>
              <a:ext uri="{FF2B5EF4-FFF2-40B4-BE49-F238E27FC236}">
                <a16:creationId xmlns:a16="http://schemas.microsoft.com/office/drawing/2014/main" id="{AC4DCB7C-F4B3-4305-A515-772A62CACF6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FE5D788-981E-4CE7-A2C1-23E5289438A3}"/>
              </a:ext>
            </a:extLst>
          </p:cNvPr>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605365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6B4C9-27A4-4B04-9E2B-A50365EB30E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72BB53D-3B61-499F-9E98-E5C16537BAA7}"/>
              </a:ext>
            </a:extLst>
          </p:cNvPr>
          <p:cNvSpPr>
            <a:spLocks noGrp="1"/>
          </p:cNvSpPr>
          <p:nvPr>
            <p:ph type="dt" sz="half" idx="10"/>
          </p:nvPr>
        </p:nvSpPr>
        <p:spPr/>
        <p:txBody>
          <a:bodyPr/>
          <a:lstStyle/>
          <a:p>
            <a:fld id="{846CE7D5-CF57-46EF-B807-FDD0502418D4}" type="datetimeFigureOut">
              <a:rPr lang="en-GB" smtClean="0"/>
              <a:t>07/04/2022</a:t>
            </a:fld>
            <a:endParaRPr lang="en-GB"/>
          </a:p>
        </p:txBody>
      </p:sp>
      <p:sp>
        <p:nvSpPr>
          <p:cNvPr id="4" name="Footer Placeholder 3">
            <a:extLst>
              <a:ext uri="{FF2B5EF4-FFF2-40B4-BE49-F238E27FC236}">
                <a16:creationId xmlns:a16="http://schemas.microsoft.com/office/drawing/2014/main" id="{2706F986-8795-4277-BABE-90241248E7C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E1AFEE1-4AC7-4A05-A043-9D89535B1C8F}"/>
              </a:ext>
            </a:extLst>
          </p:cNvPr>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52970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93DAC5-5663-40CE-AD93-EACED763E05B}"/>
              </a:ext>
            </a:extLst>
          </p:cNvPr>
          <p:cNvSpPr>
            <a:spLocks noGrp="1"/>
          </p:cNvSpPr>
          <p:nvPr>
            <p:ph type="dt" sz="half" idx="10"/>
          </p:nvPr>
        </p:nvSpPr>
        <p:spPr/>
        <p:txBody>
          <a:bodyPr/>
          <a:lstStyle/>
          <a:p>
            <a:fld id="{846CE7D5-CF57-46EF-B807-FDD0502418D4}" type="datetimeFigureOut">
              <a:rPr lang="en-GB" smtClean="0"/>
              <a:t>07/04/2022</a:t>
            </a:fld>
            <a:endParaRPr lang="en-GB"/>
          </a:p>
        </p:txBody>
      </p:sp>
      <p:sp>
        <p:nvSpPr>
          <p:cNvPr id="3" name="Footer Placeholder 2">
            <a:extLst>
              <a:ext uri="{FF2B5EF4-FFF2-40B4-BE49-F238E27FC236}">
                <a16:creationId xmlns:a16="http://schemas.microsoft.com/office/drawing/2014/main" id="{113454D8-455E-4374-B999-224E2AB6CDA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87E7EA9-2B72-4589-B71E-93D450C5FE7B}"/>
              </a:ext>
            </a:extLst>
          </p:cNvPr>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4201153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EF0D6-E22A-43C7-AA75-9CF3B8A1C2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1F0E62-C781-4CC0-9A62-8A5B187E92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A154F06-FBCF-466C-99A4-0A6516F881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14CF66-132E-49FE-9A20-A8C91327AAEF}"/>
              </a:ext>
            </a:extLst>
          </p:cNvPr>
          <p:cNvSpPr>
            <a:spLocks noGrp="1"/>
          </p:cNvSpPr>
          <p:nvPr>
            <p:ph type="dt" sz="half" idx="10"/>
          </p:nvPr>
        </p:nvSpPr>
        <p:spPr/>
        <p:txBody>
          <a:bodyPr/>
          <a:lstStyle/>
          <a:p>
            <a:fld id="{846CE7D5-CF57-46EF-B807-FDD0502418D4}" type="datetimeFigureOut">
              <a:rPr lang="en-GB" smtClean="0"/>
              <a:t>07/04/2022</a:t>
            </a:fld>
            <a:endParaRPr lang="en-GB"/>
          </a:p>
        </p:txBody>
      </p:sp>
      <p:sp>
        <p:nvSpPr>
          <p:cNvPr id="6" name="Footer Placeholder 5">
            <a:extLst>
              <a:ext uri="{FF2B5EF4-FFF2-40B4-BE49-F238E27FC236}">
                <a16:creationId xmlns:a16="http://schemas.microsoft.com/office/drawing/2014/main" id="{F3315D65-4842-4ACE-9B16-CEA8D58DBE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5C46A0-E16E-4715-9DFF-EDFE995DB406}"/>
              </a:ext>
            </a:extLst>
          </p:cNvPr>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627608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73095-A96C-42E0-8DA9-15E412C68D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35464D-E8E4-47A9-A79D-ACD69765F5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89C4DAD-F420-436C-A24C-E8EA980B0B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8AFEEF0-46FB-4D5C-8ED4-11A230AEF1C3}"/>
              </a:ext>
            </a:extLst>
          </p:cNvPr>
          <p:cNvSpPr>
            <a:spLocks noGrp="1"/>
          </p:cNvSpPr>
          <p:nvPr>
            <p:ph type="dt" sz="half" idx="10"/>
          </p:nvPr>
        </p:nvSpPr>
        <p:spPr/>
        <p:txBody>
          <a:bodyPr/>
          <a:lstStyle/>
          <a:p>
            <a:fld id="{846CE7D5-CF57-46EF-B807-FDD0502418D4}" type="datetimeFigureOut">
              <a:rPr lang="en-GB" smtClean="0"/>
              <a:t>07/04/2022</a:t>
            </a:fld>
            <a:endParaRPr lang="en-GB"/>
          </a:p>
        </p:txBody>
      </p:sp>
      <p:sp>
        <p:nvSpPr>
          <p:cNvPr id="6" name="Footer Placeholder 5">
            <a:extLst>
              <a:ext uri="{FF2B5EF4-FFF2-40B4-BE49-F238E27FC236}">
                <a16:creationId xmlns:a16="http://schemas.microsoft.com/office/drawing/2014/main" id="{3E2F105E-8423-40ED-8132-CF231A1A59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8D1B5B-E153-45D4-9B8A-8712B09D0D48}"/>
              </a:ext>
            </a:extLst>
          </p:cNvPr>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826278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28FBDA-0EE5-4C1E-BA09-3C94942039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1C39C8-D72D-4A12-B535-09A85FD9F0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63ED0E-F9C5-415C-A7B8-9B904C0306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07/04/2022</a:t>
            </a:fld>
            <a:endParaRPr lang="en-GB"/>
          </a:p>
        </p:txBody>
      </p:sp>
      <p:sp>
        <p:nvSpPr>
          <p:cNvPr id="5" name="Footer Placeholder 4">
            <a:extLst>
              <a:ext uri="{FF2B5EF4-FFF2-40B4-BE49-F238E27FC236}">
                <a16:creationId xmlns:a16="http://schemas.microsoft.com/office/drawing/2014/main" id="{B653CD63-DAFF-4A25-8F36-376E5EBDA3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99BD093-48E0-4950-AA49-34362B0B2B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8233009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v.uk/government/publications/market-sustainability-and-fair-cost-of-care-fund-2022-to-2023/market-sustainability-and-fair-cost-of-care-fund-purpose-and-conditions-2022-to-2023"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hyperlink" Target="mailto:jsangster@somerset.gov.uk" TargetMode="External"/><Relationship Id="rId4" Type="http://schemas.openxmlformats.org/officeDocument/2006/relationships/hyperlink" Target="https://www.gov.uk/government/publications/market-sustainability-and-fair-cost-of-care-fund-2022-to-2023-guidance/market-sustainability-and-fair-cost-of-care-fund-2022-to-2023-guidance#cost-of-care-exercises--understanding-the-cost-of-providing-care-servi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ocal.gov.uk/our-support/sector-support-offer/care-and-health-improvement/commissioning-and-market-shaping/cost-of-care-toolki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92D6A2E-8E16-4F01-9969-E7D1C68ABD00}"/>
              </a:ext>
            </a:extLst>
          </p:cNvPr>
          <p:cNvSpPr txBox="1">
            <a:spLocks/>
          </p:cNvSpPr>
          <p:nvPr/>
        </p:nvSpPr>
        <p:spPr>
          <a:xfrm>
            <a:off x="2113633" y="2008671"/>
            <a:ext cx="7257581" cy="1942844"/>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b="1" dirty="0">
                <a:latin typeface="Microsoft New Tai Lue" panose="020B0502040204020203" pitchFamily="34" charset="0"/>
                <a:cs typeface="Microsoft New Tai Lue" panose="020B0502040204020203" pitchFamily="34" charset="0"/>
              </a:rPr>
              <a:t>Market Sustainability and Fair Cost of Care</a:t>
            </a:r>
          </a:p>
          <a:p>
            <a:pPr algn="ctr"/>
            <a:endParaRPr lang="en-GB" sz="4000" dirty="0">
              <a:latin typeface="Microsoft New Tai Lue" panose="020B0502040204020203" pitchFamily="34" charset="0"/>
              <a:cs typeface="Microsoft New Tai Lue" panose="020B0502040204020203" pitchFamily="34" charset="0"/>
            </a:endParaRPr>
          </a:p>
          <a:p>
            <a:pPr algn="ctr"/>
            <a:r>
              <a:rPr lang="en-GB" sz="4000" dirty="0">
                <a:latin typeface="Microsoft New Tai Lue" panose="020B0502040204020203" pitchFamily="34" charset="0"/>
                <a:cs typeface="Microsoft New Tai Lue" panose="020B0502040204020203" pitchFamily="34" charset="0"/>
              </a:rPr>
              <a:t>March 2022</a:t>
            </a:r>
          </a:p>
        </p:txBody>
      </p:sp>
      <p:sp>
        <p:nvSpPr>
          <p:cNvPr id="4" name="TextBox 3">
            <a:extLst>
              <a:ext uri="{FF2B5EF4-FFF2-40B4-BE49-F238E27FC236}">
                <a16:creationId xmlns:a16="http://schemas.microsoft.com/office/drawing/2014/main" id="{3CFEA802-D5A3-419D-B520-5EB40E2749C1}"/>
              </a:ext>
            </a:extLst>
          </p:cNvPr>
          <p:cNvSpPr txBox="1"/>
          <p:nvPr/>
        </p:nvSpPr>
        <p:spPr>
          <a:xfrm>
            <a:off x="452581" y="5611199"/>
            <a:ext cx="6696363" cy="830997"/>
          </a:xfrm>
          <a:prstGeom prst="rect">
            <a:avLst/>
          </a:prstGeom>
          <a:noFill/>
        </p:spPr>
        <p:txBody>
          <a:bodyPr wrap="square">
            <a:spAutoFit/>
          </a:bodyPr>
          <a:lstStyle/>
          <a:p>
            <a:r>
              <a:rPr lang="en-GB" sz="1200" dirty="0">
                <a:latin typeface="Microsoft New Tai Lue" panose="020B0502040204020203" pitchFamily="34" charset="0"/>
                <a:cs typeface="Microsoft New Tai Lue" panose="020B0502040204020203" pitchFamily="34" charset="0"/>
                <a:hlinkClick r:id="rId3"/>
              </a:rPr>
              <a:t>Market Sustainability and Fair Cost of Care Fund: purpose and conditions 2022 to 2023 - GOV.UK (www.gov.uk)</a:t>
            </a:r>
            <a:endParaRPr lang="en-GB" sz="1200" dirty="0">
              <a:latin typeface="Microsoft New Tai Lue" panose="020B0502040204020203" pitchFamily="34" charset="0"/>
              <a:cs typeface="Microsoft New Tai Lue" panose="020B0502040204020203" pitchFamily="34" charset="0"/>
              <a:hlinkClick r:id="rId4"/>
            </a:endParaRPr>
          </a:p>
          <a:p>
            <a:endParaRPr lang="en-GB" sz="1200" dirty="0">
              <a:latin typeface="Microsoft New Tai Lue" panose="020B0502040204020203" pitchFamily="34" charset="0"/>
              <a:cs typeface="Microsoft New Tai Lue" panose="020B0502040204020203" pitchFamily="34" charset="0"/>
              <a:hlinkClick r:id="rId4"/>
            </a:endParaRPr>
          </a:p>
          <a:p>
            <a:r>
              <a:rPr lang="en-GB" sz="1200" dirty="0">
                <a:latin typeface="Microsoft New Tai Lue" panose="020B0502040204020203" pitchFamily="34" charset="0"/>
                <a:cs typeface="Microsoft New Tai Lue" panose="020B0502040204020203" pitchFamily="34" charset="0"/>
                <a:hlinkClick r:id="rId4"/>
              </a:rPr>
              <a:t>Market sustainability and fair cost of care fund 2022 to 2023: guidance - GOV.UK (www.gov.uk)</a:t>
            </a:r>
            <a:endParaRPr lang="en-GB" sz="1200" dirty="0">
              <a:latin typeface="Microsoft New Tai Lue" panose="020B0502040204020203" pitchFamily="34" charset="0"/>
              <a:cs typeface="Microsoft New Tai Lue" panose="020B0502040204020203" pitchFamily="34" charset="0"/>
            </a:endParaRPr>
          </a:p>
        </p:txBody>
      </p:sp>
      <p:sp>
        <p:nvSpPr>
          <p:cNvPr id="3" name="TextBox 2">
            <a:extLst>
              <a:ext uri="{FF2B5EF4-FFF2-40B4-BE49-F238E27FC236}">
                <a16:creationId xmlns:a16="http://schemas.microsoft.com/office/drawing/2014/main" id="{9E44FE78-FD51-406E-B730-16F56D1DC1B0}"/>
              </a:ext>
            </a:extLst>
          </p:cNvPr>
          <p:cNvSpPr txBox="1"/>
          <p:nvPr/>
        </p:nvSpPr>
        <p:spPr>
          <a:xfrm>
            <a:off x="8238838" y="5512759"/>
            <a:ext cx="2355272" cy="1169551"/>
          </a:xfrm>
          <a:prstGeom prst="rect">
            <a:avLst/>
          </a:prstGeom>
          <a:noFill/>
        </p:spPr>
        <p:txBody>
          <a:bodyPr wrap="square" rtlCol="0">
            <a:spAutoFit/>
          </a:bodyPr>
          <a:lstStyle/>
          <a:p>
            <a:r>
              <a:rPr lang="en-GB" sz="1400" dirty="0">
                <a:latin typeface="Microsoft New Tai Lue" panose="020B0502040204020203" pitchFamily="34" charset="0"/>
                <a:cs typeface="Microsoft New Tai Lue" panose="020B0502040204020203" pitchFamily="34" charset="0"/>
              </a:rPr>
              <a:t>James Sangster, Adults Commissioning</a:t>
            </a:r>
          </a:p>
          <a:p>
            <a:endParaRPr lang="en-GB" sz="1400" dirty="0">
              <a:latin typeface="Microsoft New Tai Lue" panose="020B0502040204020203" pitchFamily="34" charset="0"/>
              <a:cs typeface="Microsoft New Tai Lue" panose="020B0502040204020203" pitchFamily="34" charset="0"/>
              <a:hlinkClick r:id="rId5"/>
            </a:endParaRPr>
          </a:p>
          <a:p>
            <a:r>
              <a:rPr lang="en-GB" sz="1400" dirty="0">
                <a:latin typeface="Microsoft New Tai Lue" panose="020B0502040204020203" pitchFamily="34" charset="0"/>
                <a:cs typeface="Microsoft New Tai Lue" panose="020B0502040204020203" pitchFamily="34" charset="0"/>
                <a:hlinkClick r:id="rId5"/>
              </a:rPr>
              <a:t>jsangster@somerset.gov.uk</a:t>
            </a:r>
            <a:endParaRPr lang="en-GB" sz="1400" dirty="0">
              <a:latin typeface="Microsoft New Tai Lue" panose="020B0502040204020203" pitchFamily="34" charset="0"/>
              <a:cs typeface="Microsoft New Tai Lue" panose="020B0502040204020203" pitchFamily="34" charset="0"/>
            </a:endParaRPr>
          </a:p>
          <a:p>
            <a:r>
              <a:rPr lang="en-GB" sz="1400" dirty="0">
                <a:latin typeface="Microsoft New Tai Lue" panose="020B0502040204020203" pitchFamily="34" charset="0"/>
                <a:cs typeface="Microsoft New Tai Lue" panose="020B0502040204020203" pitchFamily="34" charset="0"/>
              </a:rPr>
              <a:t>07919 540769</a:t>
            </a:r>
          </a:p>
        </p:txBody>
      </p:sp>
    </p:spTree>
    <p:extLst>
      <p:ext uri="{BB962C8B-B14F-4D97-AF65-F5344CB8AC3E}">
        <p14:creationId xmlns:p14="http://schemas.microsoft.com/office/powerpoint/2010/main" val="144365210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007DDA-D62C-4576-854A-ADF0B4E2E301}"/>
              </a:ext>
            </a:extLst>
          </p:cNvPr>
          <p:cNvSpPr>
            <a:spLocks noGrp="1"/>
          </p:cNvSpPr>
          <p:nvPr>
            <p:ph idx="1"/>
          </p:nvPr>
        </p:nvSpPr>
        <p:spPr>
          <a:xfrm>
            <a:off x="807922" y="360236"/>
            <a:ext cx="8996142" cy="6137528"/>
          </a:xfrm>
        </p:spPr>
        <p:txBody>
          <a:bodyPr>
            <a:normAutofit fontScale="92500" lnSpcReduction="20000"/>
          </a:bodyPr>
          <a:lstStyle/>
          <a:p>
            <a:pPr marL="0" indent="0" algn="ctr">
              <a:lnSpc>
                <a:spcPct val="110000"/>
              </a:lnSpc>
              <a:spcBef>
                <a:spcPts val="0"/>
              </a:spcBef>
              <a:buNone/>
            </a:pPr>
            <a:r>
              <a:rPr lang="en-GB" sz="2000" b="1" u="sng" dirty="0">
                <a:latin typeface="Microsoft New Tai Lue" panose="020B0502040204020203" pitchFamily="34" charset="0"/>
                <a:cs typeface="Microsoft New Tai Lue" panose="020B0502040204020203" pitchFamily="34" charset="0"/>
              </a:rPr>
              <a:t>Why now?</a:t>
            </a:r>
          </a:p>
          <a:p>
            <a:pPr marL="0" indent="0" algn="ctr">
              <a:lnSpc>
                <a:spcPct val="110000"/>
              </a:lnSpc>
              <a:spcBef>
                <a:spcPts val="0"/>
              </a:spcBef>
              <a:buNone/>
            </a:pPr>
            <a:endParaRPr lang="en-GB" sz="14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900" i="1" dirty="0">
                <a:latin typeface="Microsoft New Tai Lue" panose="020B0502040204020203" pitchFamily="34" charset="0"/>
                <a:cs typeface="Microsoft New Tai Lue" panose="020B0502040204020203" pitchFamily="34" charset="0"/>
              </a:rPr>
              <a:t>This is the beginning of one of the most comprehensive reform plans that this country has ever seen in adult social care. The Health and Social Care Levy will help fund reforms to social care and the NHS - ensuring everyone who needs support is cared for in the right place at the right time. For this to happen we need a thriving adult social care market and this will only be possible if providers receive a fairer cost for care. </a:t>
            </a:r>
          </a:p>
          <a:p>
            <a:pPr marL="0" indent="0">
              <a:lnSpc>
                <a:spcPct val="110000"/>
              </a:lnSpc>
              <a:spcBef>
                <a:spcPts val="0"/>
              </a:spcBef>
              <a:buNone/>
            </a:pPr>
            <a:r>
              <a:rPr lang="en-GB" sz="1900" b="1" dirty="0">
                <a:latin typeface="Microsoft New Tai Lue" panose="020B0502040204020203" pitchFamily="34" charset="0"/>
                <a:cs typeface="Microsoft New Tai Lue" panose="020B0502040204020203" pitchFamily="34" charset="0"/>
              </a:rPr>
              <a:t>Health and Social Care Secretary Sajid Javid – March 2022</a:t>
            </a:r>
          </a:p>
          <a:p>
            <a:pPr marL="0" indent="0">
              <a:lnSpc>
                <a:spcPct val="110000"/>
              </a:lnSpc>
              <a:spcBef>
                <a:spcPts val="0"/>
              </a:spcBef>
              <a:buNone/>
            </a:pPr>
            <a:endParaRPr lang="en-GB" sz="19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900" dirty="0">
                <a:latin typeface="Microsoft New Tai Lue" panose="020B0502040204020203" pitchFamily="34" charset="0"/>
                <a:cs typeface="Microsoft New Tai Lue" panose="020B0502040204020203" pitchFamily="34" charset="0"/>
              </a:rPr>
              <a:t>From October 2023 there will be 3 legislation changes which will effect the social care market.</a:t>
            </a:r>
          </a:p>
          <a:p>
            <a:pPr>
              <a:lnSpc>
                <a:spcPct val="110000"/>
              </a:lnSpc>
              <a:spcBef>
                <a:spcPts val="0"/>
              </a:spcBef>
            </a:pPr>
            <a:endParaRPr lang="en-GB" sz="1900" dirty="0">
              <a:latin typeface="Microsoft New Tai Lue" panose="020B0502040204020203" pitchFamily="34" charset="0"/>
              <a:cs typeface="Microsoft New Tai Lue" panose="020B0502040204020203" pitchFamily="34" charset="0"/>
            </a:endParaRPr>
          </a:p>
          <a:p>
            <a:pPr>
              <a:lnSpc>
                <a:spcPct val="110000"/>
              </a:lnSpc>
              <a:spcBef>
                <a:spcPts val="0"/>
              </a:spcBef>
            </a:pPr>
            <a:r>
              <a:rPr lang="en-GB" sz="1900" dirty="0">
                <a:latin typeface="Microsoft New Tai Lue" panose="020B0502040204020203" pitchFamily="34" charset="0"/>
                <a:cs typeface="Microsoft New Tai Lue" panose="020B0502040204020203" pitchFamily="34" charset="0"/>
              </a:rPr>
              <a:t>More people who fund their own care in care homes will be able to ask their local authority to arrange care on their behalf to secure better value.</a:t>
            </a:r>
          </a:p>
          <a:p>
            <a:pPr lvl="1">
              <a:lnSpc>
                <a:spcPct val="110000"/>
              </a:lnSpc>
              <a:spcBef>
                <a:spcPts val="0"/>
              </a:spcBef>
            </a:pPr>
            <a:r>
              <a:rPr lang="en-GB" sz="1200" dirty="0">
                <a:latin typeface="Microsoft New Tai Lue" panose="020B0502040204020203" pitchFamily="34" charset="0"/>
                <a:cs typeface="Microsoft New Tai Lue" panose="020B0502040204020203" pitchFamily="34" charset="0"/>
              </a:rPr>
              <a:t>Those receiving domiciliary care can already do this, although in practice very few do.</a:t>
            </a:r>
          </a:p>
          <a:p>
            <a:pPr>
              <a:lnSpc>
                <a:spcPct val="110000"/>
              </a:lnSpc>
              <a:spcBef>
                <a:spcPts val="0"/>
              </a:spcBef>
            </a:pPr>
            <a:endParaRPr lang="en-GB" sz="1900" dirty="0">
              <a:latin typeface="Microsoft New Tai Lue" panose="020B0502040204020203" pitchFamily="34" charset="0"/>
              <a:cs typeface="Microsoft New Tai Lue" panose="020B0502040204020203" pitchFamily="34" charset="0"/>
            </a:endParaRPr>
          </a:p>
          <a:p>
            <a:pPr>
              <a:lnSpc>
                <a:spcPct val="110000"/>
              </a:lnSpc>
              <a:spcBef>
                <a:spcPts val="0"/>
              </a:spcBef>
            </a:pPr>
            <a:r>
              <a:rPr lang="en-GB" sz="1900" dirty="0">
                <a:latin typeface="Microsoft New Tai Lue" panose="020B0502040204020203" pitchFamily="34" charset="0"/>
                <a:cs typeface="Microsoft New Tai Lue" panose="020B0502040204020203" pitchFamily="34" charset="0"/>
              </a:rPr>
              <a:t>The capital limits at which people become eligible to receive some financial support from their local authority will rise.</a:t>
            </a:r>
          </a:p>
          <a:p>
            <a:pPr>
              <a:lnSpc>
                <a:spcPct val="110000"/>
              </a:lnSpc>
              <a:spcBef>
                <a:spcPts val="0"/>
              </a:spcBef>
            </a:pPr>
            <a:endParaRPr lang="en-GB" sz="1900" dirty="0">
              <a:latin typeface="Microsoft New Tai Lue" panose="020B0502040204020203" pitchFamily="34" charset="0"/>
              <a:cs typeface="Microsoft New Tai Lue" panose="020B0502040204020203" pitchFamily="34" charset="0"/>
            </a:endParaRPr>
          </a:p>
          <a:p>
            <a:pPr>
              <a:lnSpc>
                <a:spcPct val="110000"/>
              </a:lnSpc>
              <a:spcBef>
                <a:spcPts val="0"/>
              </a:spcBef>
            </a:pPr>
            <a:r>
              <a:rPr lang="en-GB" sz="1900" dirty="0">
                <a:latin typeface="Microsoft New Tai Lue" panose="020B0502040204020203" pitchFamily="34" charset="0"/>
                <a:cs typeface="Microsoft New Tai Lue" panose="020B0502040204020203" pitchFamily="34" charset="0"/>
              </a:rPr>
              <a:t>The introduction of a £86,000 cap on the amount anyone in England will need to spend on their </a:t>
            </a:r>
            <a:r>
              <a:rPr lang="en-GB" sz="1900" b="1" dirty="0">
                <a:latin typeface="Microsoft New Tai Lue" panose="020B0502040204020203" pitchFamily="34" charset="0"/>
                <a:cs typeface="Microsoft New Tai Lue" panose="020B0502040204020203" pitchFamily="34" charset="0"/>
              </a:rPr>
              <a:t>personal care</a:t>
            </a:r>
            <a:r>
              <a:rPr lang="en-GB" sz="1900" dirty="0">
                <a:latin typeface="Microsoft New Tai Lue" panose="020B0502040204020203" pitchFamily="34" charset="0"/>
                <a:cs typeface="Microsoft New Tai Lue" panose="020B0502040204020203" pitchFamily="34" charset="0"/>
              </a:rPr>
              <a:t> over their lifetime.</a:t>
            </a:r>
          </a:p>
          <a:p>
            <a:pPr>
              <a:lnSpc>
                <a:spcPct val="110000"/>
              </a:lnSpc>
              <a:spcBef>
                <a:spcPts val="0"/>
              </a:spcBef>
            </a:pPr>
            <a:endParaRPr lang="en-GB" sz="19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900" dirty="0">
                <a:latin typeface="Microsoft New Tai Lue" panose="020B0502040204020203" pitchFamily="34" charset="0"/>
                <a:cs typeface="Microsoft New Tai Lue" panose="020B0502040204020203" pitchFamily="34" charset="0"/>
              </a:rPr>
              <a:t>The market effect of these changes will be that over time providers will need to reduce reliance on subsidising state funded care with self-funders. As a result of this, local authorities will need to ensure their market is sustainable and fee rates are fair.</a:t>
            </a:r>
            <a:endParaRPr lang="en-GB" sz="14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dirty="0">
              <a:solidFill>
                <a:srgbClr val="C00000"/>
              </a:solidFill>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b="1" u="sng" dirty="0">
              <a:solidFill>
                <a:srgbClr val="C00000"/>
              </a:solidFill>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dirty="0">
              <a:solidFill>
                <a:srgbClr val="C00000"/>
              </a:solidFill>
              <a:latin typeface="Arial" panose="020B0604020202020204" pitchFamily="34" charset="0"/>
              <a:cs typeface="Arial" panose="020B0604020202020204" pitchFamily="34" charset="0"/>
            </a:endParaRPr>
          </a:p>
          <a:p>
            <a:pPr marL="0" indent="0">
              <a:lnSpc>
                <a:spcPct val="100000"/>
              </a:lnSpc>
              <a:spcBef>
                <a:spcPts val="0"/>
              </a:spcBef>
              <a:buNone/>
            </a:pPr>
            <a:endParaRPr lang="en-GB" sz="1400" dirty="0">
              <a:solidFill>
                <a:srgbClr val="C00000"/>
              </a:solidFill>
              <a:latin typeface="Arial" panose="020B0604020202020204" pitchFamily="34" charset="0"/>
              <a:cs typeface="Arial" panose="020B0604020202020204" pitchFamily="34" charset="0"/>
            </a:endParaRPr>
          </a:p>
          <a:p>
            <a:pPr marL="0" indent="0">
              <a:buNone/>
            </a:pPr>
            <a:endParaRPr lang="en-GB" sz="1400" dirty="0">
              <a:solidFill>
                <a:srgbClr val="C00000"/>
              </a:solidFill>
              <a:latin typeface="Arial" panose="020B0604020202020204" pitchFamily="34" charset="0"/>
              <a:cs typeface="Arial" panose="020B0604020202020204" pitchFamily="34" charset="0"/>
            </a:endParaRPr>
          </a:p>
          <a:p>
            <a:pPr marL="0" indent="0">
              <a:spcBef>
                <a:spcPts val="0"/>
              </a:spcBef>
              <a:spcAft>
                <a:spcPts val="600"/>
              </a:spcAft>
              <a:buNone/>
            </a:pPr>
            <a:endParaRPr lang="en-GB" sz="1400" b="1" u="sng" dirty="0">
              <a:solidFill>
                <a:srgbClr val="C00000"/>
              </a:solidFill>
              <a:latin typeface="Arial" panose="020B0604020202020204" pitchFamily="34" charset="0"/>
              <a:cs typeface="Arial" panose="020B0604020202020204" pitchFamily="34" charset="0"/>
            </a:endParaRPr>
          </a:p>
          <a:p>
            <a:endParaRPr lang="en-GB" sz="1400" dirty="0"/>
          </a:p>
        </p:txBody>
      </p:sp>
    </p:spTree>
    <p:extLst>
      <p:ext uri="{BB962C8B-B14F-4D97-AF65-F5344CB8AC3E}">
        <p14:creationId xmlns:p14="http://schemas.microsoft.com/office/powerpoint/2010/main" val="486638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007DDA-D62C-4576-854A-ADF0B4E2E301}"/>
              </a:ext>
            </a:extLst>
          </p:cNvPr>
          <p:cNvSpPr>
            <a:spLocks noGrp="1"/>
          </p:cNvSpPr>
          <p:nvPr>
            <p:ph idx="1"/>
          </p:nvPr>
        </p:nvSpPr>
        <p:spPr>
          <a:xfrm>
            <a:off x="807922" y="360236"/>
            <a:ext cx="8996142" cy="6137528"/>
          </a:xfrm>
        </p:spPr>
        <p:txBody>
          <a:bodyPr>
            <a:normAutofit/>
          </a:bodyPr>
          <a:lstStyle/>
          <a:p>
            <a:pPr marL="0" indent="0" algn="ctr">
              <a:lnSpc>
                <a:spcPct val="110000"/>
              </a:lnSpc>
              <a:spcBef>
                <a:spcPts val="0"/>
              </a:spcBef>
              <a:buNone/>
            </a:pPr>
            <a:r>
              <a:rPr lang="en-GB" sz="2000" b="1" u="sng" dirty="0">
                <a:latin typeface="Microsoft New Tai Lue" panose="020B0502040204020203" pitchFamily="34" charset="0"/>
                <a:cs typeface="Microsoft New Tai Lue" panose="020B0502040204020203" pitchFamily="34" charset="0"/>
              </a:rPr>
              <a:t>What needs to be done?</a:t>
            </a:r>
          </a:p>
          <a:p>
            <a:pPr marL="0" indent="0" algn="ctr">
              <a:lnSpc>
                <a:spcPct val="110000"/>
              </a:lnSpc>
              <a:spcBef>
                <a:spcPts val="0"/>
              </a:spcBef>
              <a:buNone/>
            </a:pPr>
            <a:endParaRPr lang="en-GB" sz="14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To prepare the Somerset market, we need to work with you on the following:</a:t>
            </a:r>
          </a:p>
          <a:p>
            <a:pPr>
              <a:lnSpc>
                <a:spcPct val="110000"/>
              </a:lnSpc>
              <a:spcBef>
                <a:spcPts val="0"/>
              </a:spcBef>
            </a:pPr>
            <a:endParaRPr lang="en-GB" sz="1800" dirty="0">
              <a:latin typeface="Microsoft New Tai Lue" panose="020B0502040204020203" pitchFamily="34" charset="0"/>
              <a:cs typeface="Microsoft New Tai Lue" panose="020B0502040204020203" pitchFamily="34" charset="0"/>
            </a:endParaRPr>
          </a:p>
          <a:p>
            <a:pPr>
              <a:lnSpc>
                <a:spcPct val="110000"/>
              </a:lnSpc>
              <a:spcBef>
                <a:spcPts val="0"/>
              </a:spcBef>
            </a:pPr>
            <a:r>
              <a:rPr lang="en-GB" sz="1800" dirty="0">
                <a:latin typeface="Microsoft New Tai Lue" panose="020B0502040204020203" pitchFamily="34" charset="0"/>
                <a:cs typeface="Microsoft New Tai Lue" panose="020B0502040204020203" pitchFamily="34" charset="0"/>
              </a:rPr>
              <a:t>A cost of care exercise. Produced by surveying local providers of residential, nursing and home care to determine a sustainable fee rate and identify how close we are to it. All local authorities will be expected to publish these exercises.</a:t>
            </a:r>
            <a:endParaRPr lang="en-GB" sz="1100" dirty="0">
              <a:latin typeface="Microsoft New Tai Lue" panose="020B0502040204020203" pitchFamily="34" charset="0"/>
              <a:cs typeface="Microsoft New Tai Lue" panose="020B0502040204020203" pitchFamily="34" charset="0"/>
            </a:endParaRPr>
          </a:p>
          <a:p>
            <a:pPr>
              <a:lnSpc>
                <a:spcPct val="110000"/>
              </a:lnSpc>
              <a:spcBef>
                <a:spcPts val="0"/>
              </a:spcBef>
            </a:pPr>
            <a:endParaRPr lang="en-GB" sz="1800" dirty="0">
              <a:latin typeface="Microsoft New Tai Lue" panose="020B0502040204020203" pitchFamily="34" charset="0"/>
              <a:cs typeface="Microsoft New Tai Lue" panose="020B0502040204020203" pitchFamily="34" charset="0"/>
            </a:endParaRPr>
          </a:p>
          <a:p>
            <a:pPr>
              <a:lnSpc>
                <a:spcPct val="110000"/>
              </a:lnSpc>
              <a:spcBef>
                <a:spcPts val="0"/>
              </a:spcBef>
            </a:pPr>
            <a:r>
              <a:rPr lang="en-GB" sz="1800" dirty="0">
                <a:latin typeface="Microsoft New Tai Lue" panose="020B0502040204020203" pitchFamily="34" charset="0"/>
                <a:cs typeface="Microsoft New Tai Lue" panose="020B0502040204020203" pitchFamily="34" charset="0"/>
              </a:rPr>
              <a:t>Improved data on operational costs and self-funder numbers to better understand the impact of reform on the local market.</a:t>
            </a:r>
          </a:p>
          <a:p>
            <a:pPr>
              <a:lnSpc>
                <a:spcPct val="110000"/>
              </a:lnSpc>
              <a:spcBef>
                <a:spcPts val="0"/>
              </a:spcBef>
            </a:pPr>
            <a:endParaRPr lang="en-GB" sz="1800" dirty="0">
              <a:latin typeface="Microsoft New Tai Lue" panose="020B0502040204020203" pitchFamily="34" charset="0"/>
              <a:cs typeface="Microsoft New Tai Lue" panose="020B0502040204020203" pitchFamily="34" charset="0"/>
            </a:endParaRPr>
          </a:p>
          <a:p>
            <a:pPr>
              <a:lnSpc>
                <a:spcPct val="110000"/>
              </a:lnSpc>
              <a:spcBef>
                <a:spcPts val="0"/>
              </a:spcBef>
            </a:pPr>
            <a:r>
              <a:rPr lang="en-GB" sz="1800" dirty="0">
                <a:latin typeface="Microsoft New Tai Lue" panose="020B0502040204020203" pitchFamily="34" charset="0"/>
                <a:cs typeface="Microsoft New Tai Lue" panose="020B0502040204020203" pitchFamily="34" charset="0"/>
              </a:rPr>
              <a:t>A provisional market sustainability plan setting out local strategy for the next 3 years (2022 to 2025). This provisional plan will demonstrate the pace at which local authorities intend to move towards a sustainable fee rate.</a:t>
            </a:r>
          </a:p>
          <a:p>
            <a:pPr>
              <a:lnSpc>
                <a:spcPct val="110000"/>
              </a:lnSpc>
              <a:spcBef>
                <a:spcPts val="0"/>
              </a:spcBef>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There will be funding available from the Health and Social Care Levy however a condition of receiving future grant funding is completion of the above.</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The cost of care exercise and provisional market sustainability plan must be submitted to the Department of Health and Social Care by 14</a:t>
            </a:r>
            <a:r>
              <a:rPr lang="en-GB" sz="1800" baseline="30000" dirty="0">
                <a:latin typeface="Microsoft New Tai Lue" panose="020B0502040204020203" pitchFamily="34" charset="0"/>
                <a:cs typeface="Microsoft New Tai Lue" panose="020B0502040204020203" pitchFamily="34" charset="0"/>
              </a:rPr>
              <a:t>th</a:t>
            </a:r>
            <a:r>
              <a:rPr lang="en-GB" sz="1800" dirty="0">
                <a:latin typeface="Microsoft New Tai Lue" panose="020B0502040204020203" pitchFamily="34" charset="0"/>
                <a:cs typeface="Microsoft New Tai Lue" panose="020B0502040204020203" pitchFamily="34" charset="0"/>
              </a:rPr>
              <a:t> October 2022 for formal approval.</a:t>
            </a:r>
            <a:endParaRPr lang="en-GB" sz="14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b="1" u="sng" dirty="0">
              <a:solidFill>
                <a:srgbClr val="C00000"/>
              </a:solidFill>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dirty="0">
              <a:solidFill>
                <a:srgbClr val="C00000"/>
              </a:solidFill>
              <a:latin typeface="Arial" panose="020B0604020202020204" pitchFamily="34" charset="0"/>
              <a:cs typeface="Arial" panose="020B0604020202020204" pitchFamily="34" charset="0"/>
            </a:endParaRPr>
          </a:p>
          <a:p>
            <a:pPr marL="0" indent="0">
              <a:lnSpc>
                <a:spcPct val="100000"/>
              </a:lnSpc>
              <a:spcBef>
                <a:spcPts val="0"/>
              </a:spcBef>
              <a:buNone/>
            </a:pPr>
            <a:endParaRPr lang="en-GB" sz="1400" dirty="0">
              <a:solidFill>
                <a:srgbClr val="C00000"/>
              </a:solidFill>
              <a:latin typeface="Arial" panose="020B0604020202020204" pitchFamily="34" charset="0"/>
              <a:cs typeface="Arial" panose="020B0604020202020204" pitchFamily="34" charset="0"/>
            </a:endParaRPr>
          </a:p>
          <a:p>
            <a:pPr marL="0" indent="0">
              <a:buNone/>
            </a:pPr>
            <a:endParaRPr lang="en-GB" sz="1400" dirty="0">
              <a:solidFill>
                <a:srgbClr val="C00000"/>
              </a:solidFill>
              <a:latin typeface="Arial" panose="020B0604020202020204" pitchFamily="34" charset="0"/>
              <a:cs typeface="Arial" panose="020B0604020202020204" pitchFamily="34" charset="0"/>
            </a:endParaRPr>
          </a:p>
          <a:p>
            <a:pPr marL="0" indent="0">
              <a:spcBef>
                <a:spcPts val="0"/>
              </a:spcBef>
              <a:spcAft>
                <a:spcPts val="600"/>
              </a:spcAft>
              <a:buNone/>
            </a:pPr>
            <a:endParaRPr lang="en-GB" sz="1400" b="1" u="sng" dirty="0">
              <a:solidFill>
                <a:srgbClr val="C00000"/>
              </a:solidFill>
              <a:latin typeface="Arial" panose="020B0604020202020204" pitchFamily="34" charset="0"/>
              <a:cs typeface="Arial" panose="020B0604020202020204" pitchFamily="34" charset="0"/>
            </a:endParaRPr>
          </a:p>
          <a:p>
            <a:endParaRPr lang="en-GB" sz="1400" dirty="0"/>
          </a:p>
        </p:txBody>
      </p:sp>
    </p:spTree>
    <p:extLst>
      <p:ext uri="{BB962C8B-B14F-4D97-AF65-F5344CB8AC3E}">
        <p14:creationId xmlns:p14="http://schemas.microsoft.com/office/powerpoint/2010/main" val="2633372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007DDA-D62C-4576-854A-ADF0B4E2E301}"/>
              </a:ext>
            </a:extLst>
          </p:cNvPr>
          <p:cNvSpPr>
            <a:spLocks noGrp="1"/>
          </p:cNvSpPr>
          <p:nvPr>
            <p:ph idx="1"/>
          </p:nvPr>
        </p:nvSpPr>
        <p:spPr>
          <a:xfrm>
            <a:off x="807922" y="360236"/>
            <a:ext cx="8996142" cy="6137528"/>
          </a:xfrm>
        </p:spPr>
        <p:txBody>
          <a:bodyPr>
            <a:normAutofit/>
          </a:bodyPr>
          <a:lstStyle/>
          <a:p>
            <a:pPr marL="0" indent="0" algn="ctr">
              <a:lnSpc>
                <a:spcPct val="110000"/>
              </a:lnSpc>
              <a:spcBef>
                <a:spcPts val="0"/>
              </a:spcBef>
              <a:buNone/>
            </a:pPr>
            <a:r>
              <a:rPr lang="en-GB" sz="2000" b="1" u="sng" dirty="0">
                <a:latin typeface="Microsoft New Tai Lue" panose="020B0502040204020203" pitchFamily="34" charset="0"/>
                <a:cs typeface="Microsoft New Tai Lue" panose="020B0502040204020203" pitchFamily="34" charset="0"/>
              </a:rPr>
              <a:t>Funding</a:t>
            </a:r>
          </a:p>
          <a:p>
            <a:pPr marL="0" indent="0" algn="ctr">
              <a:lnSpc>
                <a:spcPct val="110000"/>
              </a:lnSpc>
              <a:spcBef>
                <a:spcPts val="0"/>
              </a:spcBef>
              <a:buNone/>
            </a:pPr>
            <a:endParaRPr lang="en-GB" sz="14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Initially there are 3 tranches of funding totalling £1.4bn.</a:t>
            </a:r>
          </a:p>
          <a:p>
            <a:pPr lvl="1">
              <a:lnSpc>
                <a:spcPct val="110000"/>
              </a:lnSpc>
              <a:spcBef>
                <a:spcPts val="0"/>
              </a:spcBef>
            </a:pPr>
            <a:r>
              <a:rPr lang="en-GB" sz="1800" dirty="0">
                <a:latin typeface="Microsoft New Tai Lue" panose="020B0502040204020203" pitchFamily="34" charset="0"/>
                <a:cs typeface="Microsoft New Tai Lue" panose="020B0502040204020203" pitchFamily="34" charset="0"/>
              </a:rPr>
              <a:t>2022/23 - £162m – to support local authorities as they prepare their markets for reform. Somerset received £1.686m (1%).</a:t>
            </a:r>
          </a:p>
          <a:p>
            <a:pPr lvl="1">
              <a:lnSpc>
                <a:spcPct val="110000"/>
              </a:lnSpc>
              <a:spcBef>
                <a:spcPts val="0"/>
              </a:spcBef>
            </a:pPr>
            <a:r>
              <a:rPr lang="en-GB" sz="1800" dirty="0">
                <a:latin typeface="Microsoft New Tai Lue" panose="020B0502040204020203" pitchFamily="34" charset="0"/>
                <a:cs typeface="Microsoft New Tai Lue" panose="020B0502040204020203" pitchFamily="34" charset="0"/>
              </a:rPr>
              <a:t>2023/24 - £600m – Funding is expected to go to providers through increased rates </a:t>
            </a:r>
          </a:p>
          <a:p>
            <a:pPr lvl="1">
              <a:lnSpc>
                <a:spcPct val="110000"/>
              </a:lnSpc>
              <a:spcBef>
                <a:spcPts val="0"/>
              </a:spcBef>
            </a:pPr>
            <a:r>
              <a:rPr lang="en-GB" sz="1800" dirty="0">
                <a:latin typeface="Microsoft New Tai Lue" panose="020B0502040204020203" pitchFamily="34" charset="0"/>
                <a:cs typeface="Microsoft New Tai Lue" panose="020B0502040204020203" pitchFamily="34" charset="0"/>
              </a:rPr>
              <a:t>2024/25 - £600m – Funding is expected to go to providers through increased rates</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Somerset generally receive 1% of national funding, which would equate to around £6m per year in 23/24 and 24/25.</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This is unlikely to be enough to pay a fair cost for every sector, but we need to understand the fair cost so this can be fed back to the government. </a:t>
            </a:r>
            <a:r>
              <a:rPr lang="en-GB" sz="1800" b="1" dirty="0">
                <a:latin typeface="Microsoft New Tai Lue" panose="020B0502040204020203" pitchFamily="34" charset="0"/>
                <a:cs typeface="Microsoft New Tai Lue" panose="020B0502040204020203" pitchFamily="34" charset="0"/>
              </a:rPr>
              <a:t>We can’t do this without your support.</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Beyond the next 3 years, an increasing share of funding raised by the levy will be spent on social care in England.</a:t>
            </a:r>
          </a:p>
          <a:p>
            <a:pPr marL="0" indent="0">
              <a:lnSpc>
                <a:spcPct val="110000"/>
              </a:lnSpc>
              <a:spcBef>
                <a:spcPts val="0"/>
              </a:spcBef>
              <a:buNone/>
            </a:pPr>
            <a:endParaRPr lang="en-GB" sz="14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b="1" u="sng" dirty="0">
              <a:solidFill>
                <a:srgbClr val="C00000"/>
              </a:solidFill>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dirty="0">
              <a:solidFill>
                <a:srgbClr val="C00000"/>
              </a:solidFill>
              <a:latin typeface="Arial" panose="020B0604020202020204" pitchFamily="34" charset="0"/>
              <a:cs typeface="Arial" panose="020B0604020202020204" pitchFamily="34" charset="0"/>
            </a:endParaRPr>
          </a:p>
          <a:p>
            <a:pPr marL="0" indent="0">
              <a:lnSpc>
                <a:spcPct val="100000"/>
              </a:lnSpc>
              <a:spcBef>
                <a:spcPts val="0"/>
              </a:spcBef>
              <a:buNone/>
            </a:pPr>
            <a:endParaRPr lang="en-GB" sz="1400" dirty="0">
              <a:solidFill>
                <a:srgbClr val="C00000"/>
              </a:solidFill>
              <a:latin typeface="Arial" panose="020B0604020202020204" pitchFamily="34" charset="0"/>
              <a:cs typeface="Arial" panose="020B0604020202020204" pitchFamily="34" charset="0"/>
            </a:endParaRPr>
          </a:p>
          <a:p>
            <a:pPr marL="0" indent="0">
              <a:buNone/>
            </a:pPr>
            <a:endParaRPr lang="en-GB" sz="1400" dirty="0">
              <a:solidFill>
                <a:srgbClr val="C00000"/>
              </a:solidFill>
              <a:latin typeface="Arial" panose="020B0604020202020204" pitchFamily="34" charset="0"/>
              <a:cs typeface="Arial" panose="020B0604020202020204" pitchFamily="34" charset="0"/>
            </a:endParaRPr>
          </a:p>
          <a:p>
            <a:pPr marL="0" indent="0">
              <a:spcBef>
                <a:spcPts val="0"/>
              </a:spcBef>
              <a:spcAft>
                <a:spcPts val="600"/>
              </a:spcAft>
              <a:buNone/>
            </a:pPr>
            <a:endParaRPr lang="en-GB" sz="1400" b="1" u="sng" dirty="0">
              <a:solidFill>
                <a:srgbClr val="C00000"/>
              </a:solidFill>
              <a:latin typeface="Arial" panose="020B0604020202020204" pitchFamily="34" charset="0"/>
              <a:cs typeface="Arial" panose="020B0604020202020204" pitchFamily="34" charset="0"/>
            </a:endParaRPr>
          </a:p>
          <a:p>
            <a:endParaRPr lang="en-GB" sz="1400" dirty="0"/>
          </a:p>
        </p:txBody>
      </p:sp>
    </p:spTree>
    <p:extLst>
      <p:ext uri="{BB962C8B-B14F-4D97-AF65-F5344CB8AC3E}">
        <p14:creationId xmlns:p14="http://schemas.microsoft.com/office/powerpoint/2010/main" val="502755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007DDA-D62C-4576-854A-ADF0B4E2E301}"/>
              </a:ext>
            </a:extLst>
          </p:cNvPr>
          <p:cNvSpPr>
            <a:spLocks noGrp="1"/>
          </p:cNvSpPr>
          <p:nvPr>
            <p:ph idx="1"/>
          </p:nvPr>
        </p:nvSpPr>
        <p:spPr>
          <a:xfrm>
            <a:off x="807922" y="360236"/>
            <a:ext cx="8996142" cy="6137528"/>
          </a:xfrm>
        </p:spPr>
        <p:txBody>
          <a:bodyPr>
            <a:normAutofit/>
          </a:bodyPr>
          <a:lstStyle/>
          <a:p>
            <a:pPr marL="0" indent="0" algn="ctr">
              <a:lnSpc>
                <a:spcPct val="110000"/>
              </a:lnSpc>
              <a:spcBef>
                <a:spcPts val="0"/>
              </a:spcBef>
              <a:buNone/>
            </a:pPr>
            <a:r>
              <a:rPr lang="en-GB" sz="2000" b="1" u="sng" dirty="0">
                <a:latin typeface="Microsoft New Tai Lue" panose="020B0502040204020203" pitchFamily="34" charset="0"/>
                <a:cs typeface="Microsoft New Tai Lue" panose="020B0502040204020203" pitchFamily="34" charset="0"/>
              </a:rPr>
              <a:t>Charging Reform </a:t>
            </a:r>
          </a:p>
          <a:p>
            <a:pPr marL="0" indent="0" algn="ctr">
              <a:lnSpc>
                <a:spcPct val="110000"/>
              </a:lnSpc>
              <a:spcBef>
                <a:spcPts val="0"/>
              </a:spcBef>
              <a:buNone/>
            </a:pPr>
            <a:endParaRPr lang="en-GB" sz="14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From October 2023, a lifetime cap of £86,000 on the amount anyone in England will need to spend on their </a:t>
            </a:r>
            <a:r>
              <a:rPr lang="en-GB" sz="1800" b="1" u="sng" dirty="0">
                <a:latin typeface="Microsoft New Tai Lue" panose="020B0502040204020203" pitchFamily="34" charset="0"/>
                <a:cs typeface="Microsoft New Tai Lue" panose="020B0502040204020203" pitchFamily="34" charset="0"/>
              </a:rPr>
              <a:t>personal care</a:t>
            </a:r>
            <a:r>
              <a:rPr lang="en-GB" sz="1800" dirty="0">
                <a:latin typeface="Microsoft New Tai Lue" panose="020B0502040204020203" pitchFamily="34" charset="0"/>
                <a:cs typeface="Microsoft New Tai Lue" panose="020B0502040204020203" pitchFamily="34" charset="0"/>
              </a:rPr>
              <a:t> will be introduced.</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The cap will </a:t>
            </a:r>
            <a:r>
              <a:rPr lang="en-GB" sz="1800" b="1" dirty="0">
                <a:latin typeface="Microsoft New Tai Lue" panose="020B0502040204020203" pitchFamily="34" charset="0"/>
                <a:cs typeface="Microsoft New Tai Lue" panose="020B0502040204020203" pitchFamily="34" charset="0"/>
              </a:rPr>
              <a:t>not</a:t>
            </a:r>
            <a:r>
              <a:rPr lang="en-GB" sz="1800" dirty="0">
                <a:latin typeface="Microsoft New Tai Lue" panose="020B0502040204020203" pitchFamily="34" charset="0"/>
                <a:cs typeface="Microsoft New Tai Lue" panose="020B0502040204020203" pitchFamily="34" charset="0"/>
              </a:rPr>
              <a:t> cover the </a:t>
            </a:r>
            <a:r>
              <a:rPr lang="en-GB" sz="1800" b="1" dirty="0">
                <a:latin typeface="Microsoft New Tai Lue" panose="020B0502040204020203" pitchFamily="34" charset="0"/>
                <a:cs typeface="Microsoft New Tai Lue" panose="020B0502040204020203" pitchFamily="34" charset="0"/>
              </a:rPr>
              <a:t>daily living costs </a:t>
            </a:r>
            <a:r>
              <a:rPr lang="en-GB" sz="1800" dirty="0">
                <a:latin typeface="Microsoft New Tai Lue" panose="020B0502040204020203" pitchFamily="34" charset="0"/>
                <a:cs typeface="Microsoft New Tai Lue" panose="020B0502040204020203" pitchFamily="34" charset="0"/>
              </a:rPr>
              <a:t>for people in care homes. These costs will be set at a national, notional amount of £200 per week (tbc) and people will remain responsible for these even after reaching the £86,000 cap. They will also remain responsible for any top-ups they have chosen to make.</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The upper capital limit (UCL), the point at which people become eligible to receive some financial support from their local authority, will rise to £100,000 from the current £23,250.</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The lower capital limit (LCL), the threshold below which people will not have to pay anything for their care from their assets will increase to £20,000 from £14,250.</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Everyone contributes what they are assessed as being able to afford from their income. This does not change.</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b="1" u="sng" dirty="0">
              <a:solidFill>
                <a:srgbClr val="C00000"/>
              </a:solidFill>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dirty="0">
              <a:solidFill>
                <a:srgbClr val="C00000"/>
              </a:solidFill>
              <a:latin typeface="Arial" panose="020B0604020202020204" pitchFamily="34" charset="0"/>
              <a:cs typeface="Arial" panose="020B0604020202020204" pitchFamily="34" charset="0"/>
            </a:endParaRPr>
          </a:p>
          <a:p>
            <a:pPr marL="0" indent="0">
              <a:lnSpc>
                <a:spcPct val="100000"/>
              </a:lnSpc>
              <a:spcBef>
                <a:spcPts val="0"/>
              </a:spcBef>
              <a:buNone/>
            </a:pPr>
            <a:endParaRPr lang="en-GB" sz="1400" dirty="0">
              <a:solidFill>
                <a:srgbClr val="C00000"/>
              </a:solidFill>
              <a:latin typeface="Arial" panose="020B0604020202020204" pitchFamily="34" charset="0"/>
              <a:cs typeface="Arial" panose="020B0604020202020204" pitchFamily="34" charset="0"/>
            </a:endParaRPr>
          </a:p>
          <a:p>
            <a:pPr marL="0" indent="0">
              <a:buNone/>
            </a:pPr>
            <a:endParaRPr lang="en-GB" sz="1400" dirty="0">
              <a:solidFill>
                <a:srgbClr val="C00000"/>
              </a:solidFill>
              <a:latin typeface="Arial" panose="020B0604020202020204" pitchFamily="34" charset="0"/>
              <a:cs typeface="Arial" panose="020B0604020202020204" pitchFamily="34" charset="0"/>
            </a:endParaRPr>
          </a:p>
          <a:p>
            <a:pPr marL="0" indent="0">
              <a:spcBef>
                <a:spcPts val="0"/>
              </a:spcBef>
              <a:spcAft>
                <a:spcPts val="600"/>
              </a:spcAft>
              <a:buNone/>
            </a:pPr>
            <a:endParaRPr lang="en-GB" sz="1400" b="1" u="sng" dirty="0">
              <a:solidFill>
                <a:srgbClr val="C00000"/>
              </a:solidFill>
              <a:latin typeface="Arial" panose="020B0604020202020204" pitchFamily="34" charset="0"/>
              <a:cs typeface="Arial" panose="020B0604020202020204" pitchFamily="34" charset="0"/>
            </a:endParaRPr>
          </a:p>
          <a:p>
            <a:endParaRPr lang="en-GB" sz="1400" dirty="0"/>
          </a:p>
        </p:txBody>
      </p:sp>
    </p:spTree>
    <p:extLst>
      <p:ext uri="{BB962C8B-B14F-4D97-AF65-F5344CB8AC3E}">
        <p14:creationId xmlns:p14="http://schemas.microsoft.com/office/powerpoint/2010/main" val="2737898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007DDA-D62C-4576-854A-ADF0B4E2E301}"/>
              </a:ext>
            </a:extLst>
          </p:cNvPr>
          <p:cNvSpPr>
            <a:spLocks noGrp="1"/>
          </p:cNvSpPr>
          <p:nvPr>
            <p:ph idx="1"/>
          </p:nvPr>
        </p:nvSpPr>
        <p:spPr>
          <a:xfrm>
            <a:off x="807922" y="360236"/>
            <a:ext cx="8996142" cy="6137528"/>
          </a:xfrm>
        </p:spPr>
        <p:txBody>
          <a:bodyPr>
            <a:normAutofit lnSpcReduction="10000"/>
          </a:bodyPr>
          <a:lstStyle/>
          <a:p>
            <a:pPr marL="0" indent="0" algn="ctr">
              <a:lnSpc>
                <a:spcPct val="110000"/>
              </a:lnSpc>
              <a:spcBef>
                <a:spcPts val="0"/>
              </a:spcBef>
              <a:buNone/>
            </a:pPr>
            <a:r>
              <a:rPr lang="en-GB" sz="2000" b="1" u="sng" dirty="0">
                <a:latin typeface="Microsoft New Tai Lue" panose="020B0502040204020203" pitchFamily="34" charset="0"/>
                <a:cs typeface="Microsoft New Tai Lue" panose="020B0502040204020203" pitchFamily="34" charset="0"/>
              </a:rPr>
              <a:t>What does this mean? </a:t>
            </a:r>
          </a:p>
          <a:p>
            <a:pPr marL="0" indent="0" algn="ctr">
              <a:lnSpc>
                <a:spcPct val="110000"/>
              </a:lnSpc>
              <a:spcBef>
                <a:spcPts val="0"/>
              </a:spcBef>
              <a:buNone/>
            </a:pPr>
            <a:endParaRPr lang="en-GB" sz="14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u="sng" dirty="0">
                <a:latin typeface="Microsoft New Tai Lue" panose="020B0502040204020203" pitchFamily="34" charset="0"/>
                <a:cs typeface="Microsoft New Tai Lue" panose="020B0502040204020203" pitchFamily="34" charset="0"/>
              </a:rPr>
              <a:t>Threshold</a:t>
            </a: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Currently anyone with assets over £23,250 (excludes property in home care) is a self-funder. This will change to £100,000, meaning anyone who has assets between £23,250 and £100,000 will become eligible for financial support from the local authority, which they are not currently entitled to.</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Currently anyone with assets below £14,250 do not contribute anything from their assets towards the cost of care. This will change to £20,000 meaning anyone with assets between £14,250 and £20,000 will no longer contribute towards the cost of care from their asset, which they currently do.</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u="sng" dirty="0">
                <a:latin typeface="Microsoft New Tai Lue" panose="020B0502040204020203" pitchFamily="34" charset="0"/>
                <a:cs typeface="Microsoft New Tai Lue" panose="020B0502040204020203" pitchFamily="34" charset="0"/>
              </a:rPr>
              <a:t>Cap</a:t>
            </a: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A self-funder in a placement which costs £700 per week would have £500 counted towards the cap (£700 less £200 daily living costs) and would hit the cap after 3 years and 4 months (£500 x 52 weeks =£26,000 per year, £86,000/£26,000 = 3.3 years). After this point they will only contribute £200 a week for daily living costs.</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While people who receive domiciliary care are less likely to reach the lifetime cap because care fees in domiciliary care are generally lower, they can benefit substantially from the </a:t>
            </a:r>
            <a:r>
              <a:rPr lang="en-GB" sz="1800">
                <a:latin typeface="Microsoft New Tai Lue" panose="020B0502040204020203" pitchFamily="34" charset="0"/>
                <a:cs typeface="Microsoft New Tai Lue" panose="020B0502040204020203" pitchFamily="34" charset="0"/>
              </a:rPr>
              <a:t>more generous </a:t>
            </a:r>
            <a:r>
              <a:rPr lang="en-GB" sz="1800" dirty="0">
                <a:latin typeface="Microsoft New Tai Lue" panose="020B0502040204020203" pitchFamily="34" charset="0"/>
                <a:cs typeface="Microsoft New Tai Lue" panose="020B0502040204020203" pitchFamily="34" charset="0"/>
              </a:rPr>
              <a:t>thresholds.</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b="1" u="sng" dirty="0">
              <a:solidFill>
                <a:srgbClr val="C00000"/>
              </a:solidFill>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dirty="0">
              <a:solidFill>
                <a:srgbClr val="C00000"/>
              </a:solidFill>
              <a:latin typeface="Arial" panose="020B0604020202020204" pitchFamily="34" charset="0"/>
              <a:cs typeface="Arial" panose="020B0604020202020204" pitchFamily="34" charset="0"/>
            </a:endParaRPr>
          </a:p>
          <a:p>
            <a:pPr marL="0" indent="0">
              <a:lnSpc>
                <a:spcPct val="100000"/>
              </a:lnSpc>
              <a:spcBef>
                <a:spcPts val="0"/>
              </a:spcBef>
              <a:buNone/>
            </a:pPr>
            <a:endParaRPr lang="en-GB" sz="1400" dirty="0">
              <a:solidFill>
                <a:srgbClr val="C00000"/>
              </a:solidFill>
              <a:latin typeface="Arial" panose="020B0604020202020204" pitchFamily="34" charset="0"/>
              <a:cs typeface="Arial" panose="020B0604020202020204" pitchFamily="34" charset="0"/>
            </a:endParaRPr>
          </a:p>
          <a:p>
            <a:pPr marL="0" indent="0">
              <a:buNone/>
            </a:pPr>
            <a:endParaRPr lang="en-GB" sz="1400" dirty="0">
              <a:solidFill>
                <a:srgbClr val="C00000"/>
              </a:solidFill>
              <a:latin typeface="Arial" panose="020B0604020202020204" pitchFamily="34" charset="0"/>
              <a:cs typeface="Arial" panose="020B0604020202020204" pitchFamily="34" charset="0"/>
            </a:endParaRPr>
          </a:p>
          <a:p>
            <a:pPr marL="0" indent="0">
              <a:spcBef>
                <a:spcPts val="0"/>
              </a:spcBef>
              <a:spcAft>
                <a:spcPts val="600"/>
              </a:spcAft>
              <a:buNone/>
            </a:pPr>
            <a:endParaRPr lang="en-GB" sz="1400" b="1" u="sng" dirty="0">
              <a:solidFill>
                <a:srgbClr val="C00000"/>
              </a:solidFill>
              <a:latin typeface="Arial" panose="020B0604020202020204" pitchFamily="34" charset="0"/>
              <a:cs typeface="Arial" panose="020B0604020202020204" pitchFamily="34" charset="0"/>
            </a:endParaRPr>
          </a:p>
          <a:p>
            <a:endParaRPr lang="en-GB" sz="1400" dirty="0"/>
          </a:p>
        </p:txBody>
      </p:sp>
    </p:spTree>
    <p:extLst>
      <p:ext uri="{BB962C8B-B14F-4D97-AF65-F5344CB8AC3E}">
        <p14:creationId xmlns:p14="http://schemas.microsoft.com/office/powerpoint/2010/main" val="2547363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007DDA-D62C-4576-854A-ADF0B4E2E301}"/>
              </a:ext>
            </a:extLst>
          </p:cNvPr>
          <p:cNvSpPr>
            <a:spLocks noGrp="1"/>
          </p:cNvSpPr>
          <p:nvPr>
            <p:ph idx="1"/>
          </p:nvPr>
        </p:nvSpPr>
        <p:spPr>
          <a:xfrm>
            <a:off x="807922" y="360236"/>
            <a:ext cx="8996142" cy="6137528"/>
          </a:xfrm>
        </p:spPr>
        <p:txBody>
          <a:bodyPr>
            <a:normAutofit lnSpcReduction="10000"/>
          </a:bodyPr>
          <a:lstStyle/>
          <a:p>
            <a:pPr marL="0" indent="0" algn="ctr">
              <a:lnSpc>
                <a:spcPct val="110000"/>
              </a:lnSpc>
              <a:spcBef>
                <a:spcPts val="0"/>
              </a:spcBef>
              <a:buNone/>
            </a:pPr>
            <a:r>
              <a:rPr lang="en-GB" sz="2000" b="1" u="sng" dirty="0">
                <a:latin typeface="Microsoft New Tai Lue" panose="020B0502040204020203" pitchFamily="34" charset="0"/>
                <a:cs typeface="Microsoft New Tai Lue" panose="020B0502040204020203" pitchFamily="34" charset="0"/>
              </a:rPr>
              <a:t>Cost of Care Toolkit </a:t>
            </a:r>
          </a:p>
          <a:p>
            <a:pPr marL="0" indent="0" algn="ctr">
              <a:lnSpc>
                <a:spcPct val="110000"/>
              </a:lnSpc>
              <a:spcBef>
                <a:spcPts val="0"/>
              </a:spcBef>
              <a:buNone/>
            </a:pPr>
            <a:endParaRPr lang="en-GB" sz="14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A cost of care exercise is an opportunity for commissioners and care providers to work together to arrive at a shared understanding of what it costs to run quality and sustainable care provision in the local area and that is reflective of local circumstances.</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It is much more than a data collection exercise.</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The last Cost of Care exercise undertaken was in 2018 and had only 29% of providers respond.</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Commissioners need to understand the Self Funder market better. This market will be impacted by the changing legislation.</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Use of the toolkit will allow for a consistent approach both locally and across regions/nationally. This is the governments preferred option for the exercise.</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Finance and Commissioning support will be available to you when completing this exercise. </a:t>
            </a:r>
            <a:r>
              <a:rPr lang="en-GB" sz="1800" i="1" dirty="0">
                <a:latin typeface="Microsoft New Tai Lue" panose="020B0502040204020203" pitchFamily="34" charset="0"/>
                <a:cs typeface="Microsoft New Tai Lue" panose="020B0502040204020203" pitchFamily="34" charset="0"/>
              </a:rPr>
              <a:t>Any volunteers to work through this with our finance team?</a:t>
            </a: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Target date for initial completion of cost model, Mid June. Is this realistic?</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b="1" u="sng" dirty="0">
              <a:solidFill>
                <a:srgbClr val="C00000"/>
              </a:solidFill>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dirty="0">
              <a:solidFill>
                <a:srgbClr val="C00000"/>
              </a:solidFill>
              <a:latin typeface="Arial" panose="020B0604020202020204" pitchFamily="34" charset="0"/>
              <a:cs typeface="Arial" panose="020B0604020202020204" pitchFamily="34" charset="0"/>
            </a:endParaRPr>
          </a:p>
          <a:p>
            <a:pPr marL="0" indent="0">
              <a:lnSpc>
                <a:spcPct val="100000"/>
              </a:lnSpc>
              <a:spcBef>
                <a:spcPts val="0"/>
              </a:spcBef>
              <a:buNone/>
            </a:pPr>
            <a:endParaRPr lang="en-GB" sz="1400" dirty="0">
              <a:solidFill>
                <a:srgbClr val="C00000"/>
              </a:solidFill>
              <a:latin typeface="Arial" panose="020B0604020202020204" pitchFamily="34" charset="0"/>
              <a:cs typeface="Arial" panose="020B0604020202020204" pitchFamily="34" charset="0"/>
            </a:endParaRPr>
          </a:p>
          <a:p>
            <a:pPr marL="0" indent="0">
              <a:buNone/>
            </a:pPr>
            <a:endParaRPr lang="en-GB" sz="1400" dirty="0">
              <a:solidFill>
                <a:srgbClr val="C00000"/>
              </a:solidFill>
              <a:latin typeface="Arial" panose="020B0604020202020204" pitchFamily="34" charset="0"/>
              <a:cs typeface="Arial" panose="020B0604020202020204" pitchFamily="34" charset="0"/>
            </a:endParaRPr>
          </a:p>
          <a:p>
            <a:pPr marL="0" indent="0">
              <a:spcBef>
                <a:spcPts val="0"/>
              </a:spcBef>
              <a:spcAft>
                <a:spcPts val="600"/>
              </a:spcAft>
              <a:buNone/>
            </a:pPr>
            <a:endParaRPr lang="en-GB" sz="1400" b="1" u="sng" dirty="0">
              <a:solidFill>
                <a:srgbClr val="C00000"/>
              </a:solidFill>
              <a:latin typeface="Arial" panose="020B0604020202020204" pitchFamily="34" charset="0"/>
              <a:cs typeface="Arial" panose="020B0604020202020204" pitchFamily="34" charset="0"/>
            </a:endParaRPr>
          </a:p>
          <a:p>
            <a:endParaRPr lang="en-GB" sz="1400" dirty="0"/>
          </a:p>
        </p:txBody>
      </p:sp>
      <p:sp>
        <p:nvSpPr>
          <p:cNvPr id="4" name="TextBox 3">
            <a:extLst>
              <a:ext uri="{FF2B5EF4-FFF2-40B4-BE49-F238E27FC236}">
                <a16:creationId xmlns:a16="http://schemas.microsoft.com/office/drawing/2014/main" id="{5DDE36AB-CCEF-40BF-95EB-80D2069E0C21}"/>
              </a:ext>
            </a:extLst>
          </p:cNvPr>
          <p:cNvSpPr txBox="1"/>
          <p:nvPr/>
        </p:nvSpPr>
        <p:spPr>
          <a:xfrm>
            <a:off x="807922" y="715878"/>
            <a:ext cx="4470401" cy="276999"/>
          </a:xfrm>
          <a:prstGeom prst="rect">
            <a:avLst/>
          </a:prstGeom>
          <a:noFill/>
        </p:spPr>
        <p:txBody>
          <a:bodyPr wrap="square">
            <a:spAutoFit/>
          </a:bodyPr>
          <a:lstStyle/>
          <a:p>
            <a:r>
              <a:rPr lang="en-GB" sz="1200" dirty="0">
                <a:latin typeface="Microsoft New Tai Lue" panose="020B0502040204020203" pitchFamily="34" charset="0"/>
                <a:cs typeface="Microsoft New Tai Lue" panose="020B0502040204020203" pitchFamily="34" charset="0"/>
                <a:hlinkClick r:id="rId2"/>
              </a:rPr>
              <a:t>Homecare Cost of Care Toolkit | Local Government Association</a:t>
            </a:r>
            <a:endParaRPr lang="en-GB" sz="1200" dirty="0">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2343399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007DDA-D62C-4576-854A-ADF0B4E2E301}"/>
              </a:ext>
            </a:extLst>
          </p:cNvPr>
          <p:cNvSpPr>
            <a:spLocks noGrp="1"/>
          </p:cNvSpPr>
          <p:nvPr>
            <p:ph idx="1"/>
          </p:nvPr>
        </p:nvSpPr>
        <p:spPr>
          <a:xfrm>
            <a:off x="807922" y="360236"/>
            <a:ext cx="8996142" cy="6137528"/>
          </a:xfrm>
        </p:spPr>
        <p:txBody>
          <a:bodyPr>
            <a:normAutofit/>
          </a:bodyPr>
          <a:lstStyle/>
          <a:p>
            <a:pPr marL="0" indent="0" algn="ctr">
              <a:lnSpc>
                <a:spcPct val="110000"/>
              </a:lnSpc>
              <a:spcBef>
                <a:spcPts val="0"/>
              </a:spcBef>
              <a:buNone/>
            </a:pPr>
            <a:r>
              <a:rPr lang="en-GB" sz="2000" b="1" u="sng" dirty="0">
                <a:latin typeface="Microsoft New Tai Lue" panose="020B0502040204020203" pitchFamily="34" charset="0"/>
                <a:cs typeface="Microsoft New Tai Lue" panose="020B0502040204020203" pitchFamily="34" charset="0"/>
              </a:rPr>
              <a:t>Other Business  </a:t>
            </a:r>
          </a:p>
          <a:p>
            <a:pPr marL="0" indent="0" algn="ctr">
              <a:lnSpc>
                <a:spcPct val="110000"/>
              </a:lnSpc>
              <a:spcBef>
                <a:spcPts val="0"/>
              </a:spcBef>
              <a:buNone/>
            </a:pPr>
            <a:endParaRPr lang="en-GB" sz="14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Current capacity issues (127 waiting/1,608 hours)</a:t>
            </a:r>
          </a:p>
          <a:p>
            <a:pPr marL="457200" lvl="1" indent="0">
              <a:lnSpc>
                <a:spcPct val="110000"/>
              </a:lnSpc>
              <a:spcBef>
                <a:spcPts val="0"/>
              </a:spcBef>
              <a:buNone/>
            </a:pPr>
            <a:r>
              <a:rPr lang="en-GB" sz="1400" dirty="0">
                <a:latin typeface="Microsoft New Tai Lue" panose="020B0502040204020203" pitchFamily="34" charset="0"/>
                <a:cs typeface="Microsoft New Tai Lue" panose="020B0502040204020203" pitchFamily="34" charset="0"/>
              </a:rPr>
              <a:t>Minehead (11 packages/153 hours)</a:t>
            </a:r>
          </a:p>
          <a:p>
            <a:pPr marL="457200" lvl="1" indent="0">
              <a:lnSpc>
                <a:spcPct val="110000"/>
              </a:lnSpc>
              <a:spcBef>
                <a:spcPts val="0"/>
              </a:spcBef>
              <a:buNone/>
            </a:pPr>
            <a:r>
              <a:rPr lang="en-GB" sz="1400" dirty="0">
                <a:latin typeface="Microsoft New Tai Lue" panose="020B0502040204020203" pitchFamily="34" charset="0"/>
                <a:cs typeface="Microsoft New Tai Lue" panose="020B0502040204020203" pitchFamily="34" charset="0"/>
              </a:rPr>
              <a:t>Shepton Mallet/Wells (15 packages/198 hours)</a:t>
            </a:r>
          </a:p>
          <a:p>
            <a:pPr marL="457200" lvl="1" indent="0">
              <a:lnSpc>
                <a:spcPct val="110000"/>
              </a:lnSpc>
              <a:spcBef>
                <a:spcPts val="0"/>
              </a:spcBef>
              <a:buNone/>
            </a:pPr>
            <a:r>
              <a:rPr lang="en-GB" sz="1400" dirty="0">
                <a:latin typeface="Microsoft New Tai Lue" panose="020B0502040204020203" pitchFamily="34" charset="0"/>
                <a:cs typeface="Microsoft New Tai Lue" panose="020B0502040204020203" pitchFamily="34" charset="0"/>
              </a:rPr>
              <a:t>Yeovil (16 packages/160 hours)</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Recruitment/International recruitment</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Redesign of services</a:t>
            </a:r>
          </a:p>
          <a:p>
            <a:pPr marL="457200" lvl="1" indent="0">
              <a:lnSpc>
                <a:spcPct val="110000"/>
              </a:lnSpc>
              <a:spcBef>
                <a:spcPts val="0"/>
              </a:spcBef>
              <a:buNone/>
            </a:pPr>
            <a:r>
              <a:rPr lang="en-GB" sz="1400" dirty="0">
                <a:latin typeface="Microsoft New Tai Lue" panose="020B0502040204020203" pitchFamily="34" charset="0"/>
                <a:cs typeface="Microsoft New Tai Lue" panose="020B0502040204020203" pitchFamily="34" charset="0"/>
              </a:rPr>
              <a:t>More localised offer.</a:t>
            </a:r>
          </a:p>
          <a:p>
            <a:pPr marL="457200" lvl="1" indent="0">
              <a:lnSpc>
                <a:spcPct val="110000"/>
              </a:lnSpc>
              <a:spcBef>
                <a:spcPts val="0"/>
              </a:spcBef>
              <a:buNone/>
            </a:pPr>
            <a:r>
              <a:rPr lang="en-GB" sz="1400" dirty="0">
                <a:latin typeface="Microsoft New Tai Lue" panose="020B0502040204020203" pitchFamily="34" charset="0"/>
                <a:cs typeface="Microsoft New Tai Lue" panose="020B0502040204020203" pitchFamily="34" charset="0"/>
              </a:rPr>
              <a:t>Will need your engagement with this.</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r>
              <a:rPr lang="en-GB" sz="1800" dirty="0">
                <a:latin typeface="Microsoft New Tai Lue" panose="020B0502040204020203" pitchFamily="34" charset="0"/>
                <a:cs typeface="Microsoft New Tai Lue" panose="020B0502040204020203" pitchFamily="34" charset="0"/>
              </a:rPr>
              <a:t>Any questions/other business from you?</a:t>
            </a: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8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dirty="0">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b="1" u="sng" dirty="0">
              <a:solidFill>
                <a:srgbClr val="C00000"/>
              </a:solidFill>
              <a:latin typeface="Microsoft New Tai Lue" panose="020B0502040204020203" pitchFamily="34" charset="0"/>
              <a:cs typeface="Microsoft New Tai Lue" panose="020B0502040204020203" pitchFamily="34" charset="0"/>
            </a:endParaRPr>
          </a:p>
          <a:p>
            <a:pPr marL="0" indent="0">
              <a:lnSpc>
                <a:spcPct val="110000"/>
              </a:lnSpc>
              <a:spcBef>
                <a:spcPts val="0"/>
              </a:spcBef>
              <a:buNone/>
            </a:pPr>
            <a:endParaRPr lang="en-GB" sz="1400" dirty="0">
              <a:solidFill>
                <a:srgbClr val="C00000"/>
              </a:solidFill>
              <a:latin typeface="Arial" panose="020B0604020202020204" pitchFamily="34" charset="0"/>
              <a:cs typeface="Arial" panose="020B0604020202020204" pitchFamily="34" charset="0"/>
            </a:endParaRPr>
          </a:p>
          <a:p>
            <a:pPr marL="0" indent="0">
              <a:lnSpc>
                <a:spcPct val="100000"/>
              </a:lnSpc>
              <a:spcBef>
                <a:spcPts val="0"/>
              </a:spcBef>
              <a:buNone/>
            </a:pPr>
            <a:endParaRPr lang="en-GB" sz="1400" dirty="0">
              <a:solidFill>
                <a:srgbClr val="C00000"/>
              </a:solidFill>
              <a:latin typeface="Arial" panose="020B0604020202020204" pitchFamily="34" charset="0"/>
              <a:cs typeface="Arial" panose="020B0604020202020204" pitchFamily="34" charset="0"/>
            </a:endParaRPr>
          </a:p>
          <a:p>
            <a:pPr marL="0" indent="0">
              <a:buNone/>
            </a:pPr>
            <a:endParaRPr lang="en-GB" sz="1400" dirty="0">
              <a:solidFill>
                <a:srgbClr val="C00000"/>
              </a:solidFill>
              <a:latin typeface="Arial" panose="020B0604020202020204" pitchFamily="34" charset="0"/>
              <a:cs typeface="Arial" panose="020B0604020202020204" pitchFamily="34" charset="0"/>
            </a:endParaRPr>
          </a:p>
          <a:p>
            <a:pPr marL="0" indent="0">
              <a:spcBef>
                <a:spcPts val="0"/>
              </a:spcBef>
              <a:spcAft>
                <a:spcPts val="600"/>
              </a:spcAft>
              <a:buNone/>
            </a:pPr>
            <a:endParaRPr lang="en-GB" sz="1400" b="1" u="sng" dirty="0">
              <a:solidFill>
                <a:srgbClr val="C00000"/>
              </a:solidFill>
              <a:latin typeface="Arial" panose="020B0604020202020204" pitchFamily="34" charset="0"/>
              <a:cs typeface="Arial" panose="020B0604020202020204" pitchFamily="34" charset="0"/>
            </a:endParaRPr>
          </a:p>
          <a:p>
            <a:endParaRPr lang="en-GB" sz="1400" dirty="0"/>
          </a:p>
        </p:txBody>
      </p:sp>
    </p:spTree>
    <p:extLst>
      <p:ext uri="{BB962C8B-B14F-4D97-AF65-F5344CB8AC3E}">
        <p14:creationId xmlns:p14="http://schemas.microsoft.com/office/powerpoint/2010/main" val="3130485615"/>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rh_x0020_check xmlns="b44720fd-d742-4352-99dc-69ba46ef9857">
      <UserInfo>
        <DisplayName/>
        <AccountId xsi:nil="true"/>
        <AccountType/>
      </UserInfo>
    </prh_x0020_check>
    <_Version xmlns="http://schemas.microsoft.com/sharepoint/v3/fields" xsi:nil="true"/>
    <SharedWithUsers xmlns="433ae3c0-2abd-46e8-bf07-6c3cbb025db7">
      <UserInfo>
        <DisplayName>Stephen Chandler</DisplayName>
        <AccountId>44</AccountId>
        <AccountType/>
      </UserInfo>
      <UserInfo>
        <DisplayName>Mel Lock</DisplayName>
        <AccountId>78</AccountId>
        <AccountType/>
      </UserInfo>
      <UserInfo>
        <DisplayName>Natasha Pow</DisplayName>
        <AccountId>460</AccountId>
        <AccountType/>
      </UserInfo>
      <UserInfo>
        <DisplayName>James Sangster</DisplayName>
        <AccountId>86</AccountId>
        <AccountType/>
      </UserInfo>
      <UserInfo>
        <DisplayName>Sue Follett</DisplayName>
        <AccountId>566</AccountId>
        <AccountType/>
      </UserInfo>
    </SharedWithUsers>
  </documentManagement>
</p:properties>
</file>

<file path=customXml/item2.xml><?xml version="1.0" encoding="utf-8"?>
<?mso-contentType ?>
<SharedContentType xmlns="Microsoft.SharePoint.Taxonomy.ContentTypeSync" SourceId="7b6b569b-509a-467d-b105-d97728d3fc11"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C6BBC991AC8E0E408F858C010CEC24EA" ma:contentTypeVersion="7" ma:contentTypeDescription="Create a new document." ma:contentTypeScope="" ma:versionID="66325c758cee8fcdd6b72b0ce7fe183f">
  <xsd:schema xmlns:xsd="http://www.w3.org/2001/XMLSchema" xmlns:xs="http://www.w3.org/2001/XMLSchema" xmlns:p="http://schemas.microsoft.com/office/2006/metadata/properties" xmlns:ns2="b44720fd-d742-4352-99dc-69ba46ef9857" xmlns:ns3="433ae3c0-2abd-46e8-bf07-6c3cbb025db7" xmlns:ns4="http://schemas.microsoft.com/sharepoint/v3/fields" targetNamespace="http://schemas.microsoft.com/office/2006/metadata/properties" ma:root="true" ma:fieldsID="69d33394463fedc918644389075f6cae" ns2:_="" ns3:_="" ns4:_="">
    <xsd:import namespace="b44720fd-d742-4352-99dc-69ba46ef9857"/>
    <xsd:import namespace="433ae3c0-2abd-46e8-bf07-6c3cbb025db7"/>
    <xsd:import namespace="http://schemas.microsoft.com/sharepoint/v3/fields"/>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prh_x0020_check" minOccurs="0"/>
                <xsd:element ref="ns4: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4720fd-d742-4352-99dc-69ba46ef98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prh_x0020_check" ma:index="12" nillable="true" ma:displayName="prh check" ma:description="Final check by paula" ma:list="UserInfo" ma:SharePointGroup="0" ma:internalName="prh_x0020_check">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33ae3c0-2abd-46e8-bf07-6c3cbb025db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13" nillable="true" ma:displayName="Version" ma:internalName="_Version">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6FC66F-FB87-44DF-BD1C-3F9EFF13C05F}">
  <ds:schemaRefs>
    <ds:schemaRef ds:uri="http://purl.org/dc/elements/1.1/"/>
    <ds:schemaRef ds:uri="433ae3c0-2abd-46e8-bf07-6c3cbb025db7"/>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microsoft.com/sharepoint/v3/fields"/>
    <ds:schemaRef ds:uri="b44720fd-d742-4352-99dc-69ba46ef9857"/>
    <ds:schemaRef ds:uri="http://www.w3.org/XML/1998/namespace"/>
  </ds:schemaRefs>
</ds:datastoreItem>
</file>

<file path=customXml/itemProps2.xml><?xml version="1.0" encoding="utf-8"?>
<ds:datastoreItem xmlns:ds="http://schemas.openxmlformats.org/officeDocument/2006/customXml" ds:itemID="{60F1D4DD-B33A-4222-B3D9-4CCFA3F0B261}">
  <ds:schemaRefs>
    <ds:schemaRef ds:uri="Microsoft.SharePoint.Taxonomy.ContentTypeSync"/>
  </ds:schemaRefs>
</ds:datastoreItem>
</file>

<file path=customXml/itemProps3.xml><?xml version="1.0" encoding="utf-8"?>
<ds:datastoreItem xmlns:ds="http://schemas.openxmlformats.org/officeDocument/2006/customXml" ds:itemID="{B9EB1C4B-E43B-4ACC-A1CE-F5A2C05AD1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4720fd-d742-4352-99dc-69ba46ef9857"/>
    <ds:schemaRef ds:uri="433ae3c0-2abd-46e8-bf07-6c3cbb025db7"/>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A6B9020-E42E-479C-AD21-4939619A3016}">
  <ds:schemaRefs>
    <ds:schemaRef ds:uri="http://schemas.microsoft.com/sharepoint/v3/contenttype/forms"/>
  </ds:schemaRefs>
</ds:datastoreItem>
</file>

<file path=docMetadata/LabelInfo.xml><?xml version="1.0" encoding="utf-8"?>
<clbl:labelList xmlns:clbl="http://schemas.microsoft.com/office/2020/mipLabelMetadata">
  <clbl:label id="{7d396678-c698-4451-b9ab-bac3c3310917}" enabled="1" method="Privileged" siteId="{b524f606-f77a-4aa2-8da2-fe70343b0cce}" removed="0"/>
</clbl:labelList>
</file>

<file path=docProps/app.xml><?xml version="1.0" encoding="utf-8"?>
<Properties xmlns="http://schemas.openxmlformats.org/officeDocument/2006/extended-properties" xmlns:vt="http://schemas.openxmlformats.org/officeDocument/2006/docPropsVTypes">
  <TotalTime>3691</TotalTime>
  <Words>1303</Words>
  <Application>Microsoft Office PowerPoint</Application>
  <PresentationFormat>Widescreen</PresentationFormat>
  <Paragraphs>150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Microsoft New Tai Lue</vt:lpstr>
      <vt:lpstr>Symbol</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Disability Provider Negotiation and Review Resource</dc:title>
  <dc:creator>Jamie Cooksley</dc:creator>
  <cp:lastModifiedBy>James Sangster</cp:lastModifiedBy>
  <cp:revision>100</cp:revision>
  <dcterms:created xsi:type="dcterms:W3CDTF">2018-10-29T15:11:29Z</dcterms:created>
  <dcterms:modified xsi:type="dcterms:W3CDTF">2022-04-07T12:57:22Z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0x010100C6BBC991AC8E0E408F858C010CEC24EA</vt:lpwstr>
  </property>
  <property fmtid="{D5CDD505-2E9C-101B-9397-08002B2CF9AE}" pid="3" name="AuthorIds_UIVersion_6">
    <vt:lpwstr>60</vt:lpwstr>
  </property>
</Properties>
</file>