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46"/>
  </p:notesMasterIdLst>
  <p:sldIdLst>
    <p:sldId id="259" r:id="rId2"/>
    <p:sldId id="269" r:id="rId3"/>
    <p:sldId id="343" r:id="rId4"/>
    <p:sldId id="344" r:id="rId5"/>
    <p:sldId id="345" r:id="rId6"/>
    <p:sldId id="346" r:id="rId7"/>
    <p:sldId id="347" r:id="rId8"/>
    <p:sldId id="271" r:id="rId9"/>
    <p:sldId id="348" r:id="rId10"/>
    <p:sldId id="330" r:id="rId11"/>
    <p:sldId id="331" r:id="rId12"/>
    <p:sldId id="332" r:id="rId13"/>
    <p:sldId id="334" r:id="rId14"/>
    <p:sldId id="335" r:id="rId15"/>
    <p:sldId id="336" r:id="rId16"/>
    <p:sldId id="337" r:id="rId17"/>
    <p:sldId id="338" r:id="rId18"/>
    <p:sldId id="339" r:id="rId19"/>
    <p:sldId id="276" r:id="rId20"/>
    <p:sldId id="325" r:id="rId21"/>
    <p:sldId id="340" r:id="rId22"/>
    <p:sldId id="341" r:id="rId23"/>
    <p:sldId id="342" r:id="rId24"/>
    <p:sldId id="286" r:id="rId25"/>
    <p:sldId id="313" r:id="rId26"/>
    <p:sldId id="308" r:id="rId27"/>
    <p:sldId id="309" r:id="rId28"/>
    <p:sldId id="310" r:id="rId29"/>
    <p:sldId id="311" r:id="rId30"/>
    <p:sldId id="312" r:id="rId31"/>
    <p:sldId id="288" r:id="rId32"/>
    <p:sldId id="289" r:id="rId33"/>
    <p:sldId id="290" r:id="rId34"/>
    <p:sldId id="292" r:id="rId35"/>
    <p:sldId id="297" r:id="rId36"/>
    <p:sldId id="299" r:id="rId37"/>
    <p:sldId id="326" r:id="rId38"/>
    <p:sldId id="300" r:id="rId39"/>
    <p:sldId id="314" r:id="rId40"/>
    <p:sldId id="317" r:id="rId41"/>
    <p:sldId id="318" r:id="rId42"/>
    <p:sldId id="319" r:id="rId43"/>
    <p:sldId id="301" r:id="rId44"/>
    <p:sldId id="284" r:id="rId45"/>
  </p:sldIdLst>
  <p:sldSz cx="9144000" cy="6858000" type="screen4x3"/>
  <p:notesSz cx="6815138" cy="99425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34147"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4148" name="Rectangle 4"/>
          <p:cNvSpPr>
            <a:spLocks noGrp="1" noRot="1" noChangeAspect="1" noChangeArrowheads="1" noTextEdit="1"/>
          </p:cNvSpPr>
          <p:nvPr>
            <p:ph type="sldImg" idx="2"/>
          </p:nvPr>
        </p:nvSpPr>
        <p:spPr bwMode="auto">
          <a:xfrm>
            <a:off x="923925" y="746125"/>
            <a:ext cx="4970463" cy="3727450"/>
          </a:xfrm>
          <a:prstGeom prst="rect">
            <a:avLst/>
          </a:prstGeom>
          <a:noFill/>
          <a:ln w="9525">
            <a:solidFill>
              <a:srgbClr val="000000"/>
            </a:solidFill>
            <a:miter lim="800000"/>
            <a:headEnd/>
            <a:tailEnd/>
          </a:ln>
          <a:effectLst/>
        </p:spPr>
      </p:sp>
      <p:sp>
        <p:nvSpPr>
          <p:cNvPr id="134149" name="Rectangle 5"/>
          <p:cNvSpPr>
            <a:spLocks noGrp="1" noChangeArrowheads="1"/>
          </p:cNvSpPr>
          <p:nvPr>
            <p:ph type="body" sz="quarter" idx="3"/>
          </p:nvPr>
        </p:nvSpPr>
        <p:spPr bwMode="auto">
          <a:xfrm>
            <a:off x="681038" y="4722813"/>
            <a:ext cx="5453062"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50" name="Rectangle 6"/>
          <p:cNvSpPr>
            <a:spLocks noGrp="1" noChangeArrowheads="1"/>
          </p:cNvSpPr>
          <p:nvPr>
            <p:ph type="ftr" sz="quarter" idx="4"/>
          </p:nvPr>
        </p:nvSpPr>
        <p:spPr bwMode="auto">
          <a:xfrm>
            <a:off x="0" y="9444038"/>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34151" name="Rectangle 7"/>
          <p:cNvSpPr>
            <a:spLocks noGrp="1" noChangeArrowheads="1"/>
          </p:cNvSpPr>
          <p:nvPr>
            <p:ph type="sldNum" sz="quarter" idx="5"/>
          </p:nvPr>
        </p:nvSpPr>
        <p:spPr bwMode="auto">
          <a:xfrm>
            <a:off x="3860800" y="9444038"/>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38B185C-A41E-4612-AE06-4FF8EBE89E60}" type="slidenum">
              <a:rPr lang="en-US"/>
              <a:pPr/>
              <a:t>‹#›</a:t>
            </a:fld>
            <a:endParaRPr lang="en-US"/>
          </a:p>
        </p:txBody>
      </p:sp>
    </p:spTree>
    <p:extLst>
      <p:ext uri="{BB962C8B-B14F-4D97-AF65-F5344CB8AC3E}">
        <p14:creationId xmlns:p14="http://schemas.microsoft.com/office/powerpoint/2010/main" val="15490703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en-US"/>
              <a:t>Patients with pre-existing dementia are likely to not recover fully after a delirium. Having a delirium often will precede the diagnosis of a dementia. A delirium may be the thing that tips the patient over to needing LTC, however, the decision should not be made while the patient is acutely delirious. Need to give it time to clear before making a final decision.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buFontTx/>
              <a:buChar char="-"/>
            </a:pPr>
            <a:r>
              <a:rPr lang="en-US" altLang="en-US"/>
              <a:t>The patient’s family or friends will always say, “This is not the same persona that we usually know”.</a:t>
            </a:r>
          </a:p>
          <a:p>
            <a:pPr eaLnBrk="1" hangingPunct="1">
              <a:buFontTx/>
              <a:buChar char="-"/>
            </a:pPr>
            <a:r>
              <a:rPr lang="en-US" altLang="en-US"/>
              <a:t>-Inattention is when they can not keep speaking on on topic. Their topic discussion is all over the place.</a:t>
            </a:r>
          </a:p>
          <a:p>
            <a:pPr eaLnBrk="1" hangingPunct="1">
              <a:buFontTx/>
              <a:buChar char="-"/>
            </a:pPr>
            <a:r>
              <a:rPr lang="en-US" altLang="en-US"/>
              <a:t>Common Demtias with Hallucinations</a:t>
            </a:r>
          </a:p>
          <a:p>
            <a:pPr lvl="1" eaLnBrk="1" hangingPunct="1">
              <a:buFontTx/>
              <a:buChar char="-"/>
            </a:pPr>
            <a:r>
              <a:rPr lang="en-US" altLang="en-US"/>
              <a:t>Lewy Body Dementia, a common dementia found with patients who have Parkinson's disease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r>
              <a:rPr lang="en-US" altLang="en-US"/>
              <a:t>Mobilization: Also means getting the patient dangling at the beds side and upon their chair.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58D4967-7932-4B4F-82C5-0D57E4AE8B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7ABB2-902F-4FBA-BF50-B4ACE95040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6E454-5184-40BA-99C8-962C407DA3A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a:ln/>
        </p:spPr>
        <p:txBody>
          <a:bodyPr/>
          <a:lstStyle>
            <a:lvl1pPr>
              <a:defRPr/>
            </a:lvl1pPr>
          </a:lstStyle>
          <a:p>
            <a:pPr>
              <a:defRPr/>
            </a:pPr>
            <a:fld id="{C5C15777-71C7-49AA-A6CB-5550B614C208}"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44FA8714-B8ED-4E46-9C41-7C615DDD867A}" type="datetimeFigureOut">
              <a:rPr lang="en-US"/>
              <a:pPr>
                <a:defRPr/>
              </a:pPr>
              <a:t>6/10/2021</a:t>
            </a:fld>
            <a:endParaRPr lang="en-US"/>
          </a:p>
        </p:txBody>
      </p:sp>
    </p:spTree>
    <p:extLst>
      <p:ext uri="{BB962C8B-B14F-4D97-AF65-F5344CB8AC3E}">
        <p14:creationId xmlns:p14="http://schemas.microsoft.com/office/powerpoint/2010/main" val="356230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0"/>
          </p:nvPr>
        </p:nvSpPr>
        <p:spPr>
          <a:ln/>
        </p:spPr>
        <p:txBody>
          <a:bodyPr/>
          <a:lstStyle>
            <a:lvl1pPr>
              <a:defRPr/>
            </a:lvl1pPr>
          </a:lstStyle>
          <a:p>
            <a:pPr>
              <a:defRPr/>
            </a:pPr>
            <a:fld id="{3E95EA80-B23F-48B6-A4E2-97434CC0187C}" type="slidenum">
              <a:rPr lang="en-US"/>
              <a:pPr>
                <a:defRPr/>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fld id="{050C3906-E16C-4D81-8690-15E6680ED7D7}" type="datetimeFigureOut">
              <a:rPr lang="en-US"/>
              <a:pPr>
                <a:defRPr/>
              </a:pPr>
              <a:t>6/10/2021</a:t>
            </a:fld>
            <a:endParaRPr lang="en-US"/>
          </a:p>
        </p:txBody>
      </p:sp>
    </p:spTree>
    <p:extLst>
      <p:ext uri="{BB962C8B-B14F-4D97-AF65-F5344CB8AC3E}">
        <p14:creationId xmlns:p14="http://schemas.microsoft.com/office/powerpoint/2010/main" val="303367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D01C1-7136-4130-9AD7-DBA14224C11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AEE54-5F82-4911-B97B-DABE625EE37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DDEE-A645-422E-B23C-CED4F0FBB2CF}"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B980B-5591-4278-876D-911D69E951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E0C5D-0D1E-4157-BB22-47DABC14E38E}"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FB8D9-6744-4C66-BF1D-B48172DECB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C62BC-2A27-4A6F-AADA-C66272070F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7A65F7-D8B6-46DC-8DE7-14B31861E7E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BF92FB6-6884-4107-9E56-CE91F47E4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4" r:id="rId12"/>
    <p:sldLayoutId id="214748387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learning.rcpsych.ac.uk/learningmodules/treatingdepressioninlater-1/usefulresources/references.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ctrTitle"/>
          </p:nvPr>
        </p:nvSpPr>
        <p:spPr>
          <a:xfrm>
            <a:off x="685800" y="2276872"/>
            <a:ext cx="7772400" cy="2088232"/>
          </a:xfrm>
        </p:spPr>
        <p:txBody>
          <a:bodyPr>
            <a:normAutofit fontScale="90000"/>
          </a:bodyPr>
          <a:lstStyle/>
          <a:p>
            <a:pPr algn="ctr"/>
            <a:br>
              <a:rPr lang="en-GB" b="1" dirty="0"/>
            </a:br>
            <a:r>
              <a:rPr lang="en-GB" sz="4400" b="1" dirty="0"/>
              <a:t>DEMENTIA, DELIRIUM &amp; DEPRESSION IN OLDER ADULTS</a:t>
            </a:r>
            <a:endParaRPr lang="en-US" sz="4400" b="1" dirty="0"/>
          </a:p>
        </p:txBody>
      </p:sp>
      <p:sp>
        <p:nvSpPr>
          <p:cNvPr id="135173" name="Rectangle 5"/>
          <p:cNvSpPr>
            <a:spLocks noGrp="1" noChangeArrowheads="1"/>
          </p:cNvSpPr>
          <p:nvPr>
            <p:ph type="subTitle" idx="1"/>
          </p:nvPr>
        </p:nvSpPr>
        <p:spPr>
          <a:xfrm>
            <a:off x="685800" y="4437112"/>
            <a:ext cx="7772400" cy="1728192"/>
          </a:xfrm>
        </p:spPr>
        <p:txBody>
          <a:bodyPr>
            <a:normAutofit fontScale="85000" lnSpcReduction="20000"/>
          </a:bodyPr>
          <a:lstStyle/>
          <a:p>
            <a:pPr algn="ctr"/>
            <a:r>
              <a:rPr lang="en-GB" b="1" dirty="0"/>
              <a:t>DR TIFF EARLE </a:t>
            </a:r>
          </a:p>
          <a:p>
            <a:pPr algn="ctr"/>
            <a:r>
              <a:rPr lang="en-GB" b="1" dirty="0"/>
              <a:t>CONSULTANT PSYCHIATRIST</a:t>
            </a:r>
          </a:p>
          <a:p>
            <a:pPr algn="ctr"/>
            <a:r>
              <a:rPr lang="en-GB" b="1" dirty="0"/>
              <a:t>OPMH Sedgemoor</a:t>
            </a:r>
          </a:p>
          <a:p>
            <a:pPr algn="ctr"/>
            <a:r>
              <a:rPr lang="en-GB" b="1" dirty="0"/>
              <a:t>SARAH OAKWOOD</a:t>
            </a:r>
          </a:p>
          <a:p>
            <a:pPr algn="ctr"/>
            <a:r>
              <a:rPr lang="en-GB" b="1" dirty="0"/>
              <a:t>TRANSORMATION TEAM OPMH specialist</a:t>
            </a:r>
          </a:p>
          <a:p>
            <a:pPr algn="ctr"/>
            <a:endParaRPr lang="en-GB" b="1" dirty="0"/>
          </a:p>
        </p:txBody>
      </p:sp>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88640"/>
            <a:ext cx="34290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improve the care &amp; experience of an individual with dementia, care should be geared to promoting personhood.</a:t>
            </a:r>
          </a:p>
          <a:p>
            <a:r>
              <a:rPr lang="en-US" dirty="0"/>
              <a:t>Dementia affects a person’s cognitive functioning (memory, orientation, problem solving, comprehension &amp; planning), but personhood is more than just those abilities.</a:t>
            </a:r>
          </a:p>
          <a:p>
            <a:r>
              <a:rPr lang="en-US" dirty="0"/>
              <a:t>People with dementia are still </a:t>
            </a:r>
            <a:r>
              <a:rPr lang="en-US" b="1" dirty="0"/>
              <a:t>Fred</a:t>
            </a:r>
            <a:r>
              <a:rPr lang="en-US" dirty="0"/>
              <a:t>, </a:t>
            </a:r>
            <a:r>
              <a:rPr lang="en-US" b="1" dirty="0"/>
              <a:t>Mary</a:t>
            </a:r>
            <a:r>
              <a:rPr lang="en-US" dirty="0"/>
              <a:t> or </a:t>
            </a:r>
            <a:r>
              <a:rPr lang="en-US" b="1" dirty="0"/>
              <a:t>Rachel</a:t>
            </a:r>
            <a:r>
              <a:rPr lang="en-US" dirty="0"/>
              <a:t>, each with unique identities, needs &amp; preferences. </a:t>
            </a:r>
          </a:p>
          <a:p>
            <a:endParaRPr lang="en-GB" dirty="0"/>
          </a:p>
        </p:txBody>
      </p:sp>
      <p:sp>
        <p:nvSpPr>
          <p:cNvPr id="3" name="Title 2"/>
          <p:cNvSpPr>
            <a:spLocks noGrp="1"/>
          </p:cNvSpPr>
          <p:nvPr>
            <p:ph type="title"/>
          </p:nvPr>
        </p:nvSpPr>
        <p:spPr/>
        <p:txBody>
          <a:bodyPr>
            <a:normAutofit/>
          </a:bodyPr>
          <a:lstStyle/>
          <a:p>
            <a:pPr algn="ctr"/>
            <a:r>
              <a:rPr lang="en-US" altLang="en-US" dirty="0">
                <a:latin typeface="Arial" panose="020B0604020202020204" pitchFamily="34" charset="0"/>
                <a:ea typeface="Times New Roman" panose="02020603050405020304" pitchFamily="18" charset="0"/>
                <a:cs typeface="Arial" panose="020B0604020202020204" pitchFamily="34" charset="0"/>
              </a:rPr>
              <a:t>Personhood</a:t>
            </a:r>
            <a:endParaRPr lang="en-GB" dirty="0"/>
          </a:p>
        </p:txBody>
      </p:sp>
    </p:spTree>
    <p:extLst>
      <p:ext uri="{BB962C8B-B14F-4D97-AF65-F5344CB8AC3E}">
        <p14:creationId xmlns:p14="http://schemas.microsoft.com/office/powerpoint/2010/main" val="84963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a:bodyPr>
          <a:lstStyle/>
          <a:p>
            <a:pPr marL="109728" indent="0" algn="ctr">
              <a:buNone/>
            </a:pPr>
            <a:r>
              <a:rPr lang="en-GB" sz="6000" dirty="0"/>
              <a:t>PERSON with dementia vs person WITH DEMENTIA</a:t>
            </a:r>
          </a:p>
        </p:txBody>
      </p:sp>
    </p:spTree>
    <p:extLst>
      <p:ext uri="{BB962C8B-B14F-4D97-AF65-F5344CB8AC3E}">
        <p14:creationId xmlns:p14="http://schemas.microsoft.com/office/powerpoint/2010/main" val="382203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sz="3600" dirty="0" err="1"/>
              <a:t>Behaviour's</a:t>
            </a:r>
            <a:r>
              <a:rPr lang="en-US" sz="3600" dirty="0"/>
              <a:t> that we may perceive as ‘challenging’ are often an expression of unmet need. The emphasis is on us, alongside the family, to establish what it is we are not understanding. </a:t>
            </a:r>
          </a:p>
          <a:p>
            <a:endParaRPr lang="en-GB" dirty="0"/>
          </a:p>
        </p:txBody>
      </p:sp>
      <p:sp>
        <p:nvSpPr>
          <p:cNvPr id="3" name="Title 2"/>
          <p:cNvSpPr>
            <a:spLocks noGrp="1"/>
          </p:cNvSpPr>
          <p:nvPr>
            <p:ph type="title"/>
          </p:nvPr>
        </p:nvSpPr>
        <p:spPr/>
        <p:txBody>
          <a:bodyPr/>
          <a:lstStyle/>
          <a:p>
            <a:pPr algn="ctr"/>
            <a:r>
              <a:rPr lang="en-US" dirty="0"/>
              <a:t>Communication and dementia</a:t>
            </a:r>
            <a:endParaRPr lang="en-GB" dirty="0"/>
          </a:p>
        </p:txBody>
      </p:sp>
    </p:spTree>
    <p:extLst>
      <p:ext uri="{BB962C8B-B14F-4D97-AF65-F5344CB8AC3E}">
        <p14:creationId xmlns:p14="http://schemas.microsoft.com/office/powerpoint/2010/main" val="289150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6482-DE6E-2B4B-A04F-E571D620AE1C}"/>
              </a:ext>
            </a:extLst>
          </p:cNvPr>
          <p:cNvSpPr>
            <a:spLocks noGrp="1"/>
          </p:cNvSpPr>
          <p:nvPr>
            <p:ph type="title"/>
          </p:nvPr>
        </p:nvSpPr>
        <p:spPr>
          <a:xfrm>
            <a:off x="457200" y="908720"/>
            <a:ext cx="8229600" cy="1557558"/>
          </a:xfrm>
        </p:spPr>
        <p:txBody>
          <a:bodyPr>
            <a:normAutofit fontScale="90000"/>
          </a:bodyPr>
          <a:lstStyle/>
          <a:p>
            <a:pPr algn="ctr"/>
            <a:r>
              <a:rPr lang="en-US" dirty="0"/>
              <a:t>When we talk to someone with dementia let’s…</a:t>
            </a:r>
            <a:br>
              <a:rPr lang="en-GB" dirty="0"/>
            </a:br>
            <a:endParaRPr lang="en-US" dirty="0"/>
          </a:p>
        </p:txBody>
      </p:sp>
      <p:sp>
        <p:nvSpPr>
          <p:cNvPr id="3" name="Content Placeholder 2">
            <a:extLst>
              <a:ext uri="{FF2B5EF4-FFF2-40B4-BE49-F238E27FC236}">
                <a16:creationId xmlns:a16="http://schemas.microsoft.com/office/drawing/2014/main" id="{EF18283B-BE20-B441-AA82-9C83036352A8}"/>
              </a:ext>
            </a:extLst>
          </p:cNvPr>
          <p:cNvSpPr>
            <a:spLocks noGrp="1"/>
          </p:cNvSpPr>
          <p:nvPr>
            <p:ph idx="1"/>
          </p:nvPr>
        </p:nvSpPr>
        <p:spPr>
          <a:xfrm>
            <a:off x="457200" y="3068960"/>
            <a:ext cx="8229600" cy="2736303"/>
          </a:xfrm>
        </p:spPr>
        <p:txBody>
          <a:bodyPr/>
          <a:lstStyle/>
          <a:p>
            <a:pPr marL="457200" lvl="0" indent="-457200">
              <a:buFont typeface="Arial" panose="020B0604020202020204" pitchFamily="34" charset="0"/>
              <a:buChar char="•"/>
            </a:pPr>
            <a:r>
              <a:rPr lang="en-US" sz="2800" b="1" dirty="0"/>
              <a:t>Be at their level but give them space.</a:t>
            </a:r>
            <a:endParaRPr lang="en-GB" sz="2800" dirty="0"/>
          </a:p>
          <a:p>
            <a:pPr marL="457200" lvl="0" indent="-457200">
              <a:buFont typeface="Arial" panose="020B0604020202020204" pitchFamily="34" charset="0"/>
              <a:buChar char="•"/>
            </a:pPr>
            <a:r>
              <a:rPr lang="en-US" sz="2800" b="1" dirty="0"/>
              <a:t>Limit distractions.</a:t>
            </a:r>
            <a:endParaRPr lang="en-GB" sz="2800" dirty="0"/>
          </a:p>
          <a:p>
            <a:pPr marL="457200" lvl="0" indent="-457200">
              <a:buFont typeface="Arial" panose="020B0604020202020204" pitchFamily="34" charset="0"/>
              <a:buChar char="•"/>
            </a:pPr>
            <a:r>
              <a:rPr lang="en-US" sz="2800" b="1" dirty="0"/>
              <a:t>Smile &amp; use their name.</a:t>
            </a:r>
            <a:endParaRPr lang="en-GB" sz="2800" dirty="0"/>
          </a:p>
          <a:p>
            <a:pPr marL="457200" lvl="0" indent="-457200">
              <a:buFont typeface="Arial" panose="020B0604020202020204" pitchFamily="34" charset="0"/>
              <a:buChar char="•"/>
            </a:pPr>
            <a:r>
              <a:rPr lang="en-US" sz="2800" b="1" dirty="0"/>
              <a:t>Speak in clear, short sentences.</a:t>
            </a:r>
            <a:endParaRPr lang="en-GB" sz="2800" dirty="0"/>
          </a:p>
          <a:p>
            <a:endParaRPr lang="en-US" dirty="0"/>
          </a:p>
        </p:txBody>
      </p:sp>
      <p:sp>
        <p:nvSpPr>
          <p:cNvPr id="4" name="Date Placeholder 3">
            <a:extLst>
              <a:ext uri="{FF2B5EF4-FFF2-40B4-BE49-F238E27FC236}">
                <a16:creationId xmlns:a16="http://schemas.microsoft.com/office/drawing/2014/main" id="{90EFC5D0-6824-5949-9993-AB09DCB4652A}"/>
              </a:ext>
            </a:extLst>
          </p:cNvPr>
          <p:cNvSpPr>
            <a:spLocks noGrp="1"/>
          </p:cNvSpPr>
          <p:nvPr>
            <p:ph type="dt" sz="half" idx="10"/>
          </p:nvPr>
        </p:nvSpPr>
        <p:spPr/>
        <p:txBody>
          <a:bodyPr/>
          <a:lstStyle/>
          <a:p>
            <a:fld id="{1F11A84F-AB34-42ED-B018-8B2E4434C8D6}" type="datetime1">
              <a:rPr lang="en-GB" smtClean="0"/>
              <a:pPr/>
              <a:t>10/06/2021</a:t>
            </a:fld>
            <a:endParaRPr lang="en-GB" dirty="0"/>
          </a:p>
        </p:txBody>
      </p:sp>
      <p:sp>
        <p:nvSpPr>
          <p:cNvPr id="5" name="Footer Placeholder 4">
            <a:extLst>
              <a:ext uri="{FF2B5EF4-FFF2-40B4-BE49-F238E27FC236}">
                <a16:creationId xmlns:a16="http://schemas.microsoft.com/office/drawing/2014/main" id="{D0E9AAE1-09D8-E742-AC43-F9DE2FFFE0AC}"/>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84537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9478C-6EC7-9D47-9EEF-3BE17E97BD3F}"/>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b="1" dirty="0"/>
              <a:t>Give them plenty of time to answer.</a:t>
            </a:r>
            <a:endParaRPr lang="en-GB" sz="3200" dirty="0"/>
          </a:p>
          <a:p>
            <a:pPr marL="457200" lvl="0" indent="-457200">
              <a:buFont typeface="Arial" panose="020B0604020202020204" pitchFamily="34" charset="0"/>
              <a:buChar char="•"/>
            </a:pPr>
            <a:r>
              <a:rPr lang="en-US" sz="3200" b="1" dirty="0"/>
              <a:t>Avoid giving them too many choices.</a:t>
            </a:r>
            <a:endParaRPr lang="en-GB" sz="3200" dirty="0"/>
          </a:p>
          <a:p>
            <a:pPr marL="457200" lvl="0" indent="-457200">
              <a:buFont typeface="Arial" panose="020B0604020202020204" pitchFamily="34" charset="0"/>
              <a:buChar char="•"/>
            </a:pPr>
            <a:r>
              <a:rPr lang="en-US" sz="3200" b="1" dirty="0"/>
              <a:t>Listen carefully with empathy &amp; understanding.</a:t>
            </a:r>
            <a:endParaRPr lang="en-GB" sz="3200" dirty="0"/>
          </a:p>
          <a:p>
            <a:pPr marL="457200" lvl="0" indent="-457200">
              <a:buFont typeface="Arial" panose="020B0604020202020204" pitchFamily="34" charset="0"/>
              <a:buChar char="•"/>
            </a:pPr>
            <a:r>
              <a:rPr lang="en-US" sz="3200" b="1" dirty="0"/>
              <a:t>Try to enter their world. </a:t>
            </a:r>
            <a:endParaRPr lang="en-GB" sz="3200" dirty="0"/>
          </a:p>
        </p:txBody>
      </p:sp>
      <p:sp>
        <p:nvSpPr>
          <p:cNvPr id="4" name="Date Placeholder 3">
            <a:extLst>
              <a:ext uri="{FF2B5EF4-FFF2-40B4-BE49-F238E27FC236}">
                <a16:creationId xmlns:a16="http://schemas.microsoft.com/office/drawing/2014/main" id="{04F7F9EB-62C2-884D-88CC-FC9230E98275}"/>
              </a:ext>
            </a:extLst>
          </p:cNvPr>
          <p:cNvSpPr>
            <a:spLocks noGrp="1"/>
          </p:cNvSpPr>
          <p:nvPr>
            <p:ph type="dt" sz="half" idx="10"/>
          </p:nvPr>
        </p:nvSpPr>
        <p:spPr/>
        <p:txBody>
          <a:bodyPr/>
          <a:lstStyle/>
          <a:p>
            <a:fld id="{1F11A84F-AB34-42ED-B018-8B2E4434C8D6}" type="datetime1">
              <a:rPr lang="en-GB" smtClean="0"/>
              <a:pPr/>
              <a:t>10/06/2021</a:t>
            </a:fld>
            <a:endParaRPr lang="en-GB" dirty="0"/>
          </a:p>
        </p:txBody>
      </p:sp>
      <p:sp>
        <p:nvSpPr>
          <p:cNvPr id="5" name="Footer Placeholder 4">
            <a:extLst>
              <a:ext uri="{FF2B5EF4-FFF2-40B4-BE49-F238E27FC236}">
                <a16:creationId xmlns:a16="http://schemas.microsoft.com/office/drawing/2014/main" id="{6863D573-A650-C347-ABCF-C5742D378974}"/>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414321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EA88-DB72-2444-9F48-79A3452524B1}"/>
              </a:ext>
            </a:extLst>
          </p:cNvPr>
          <p:cNvSpPr>
            <a:spLocks noGrp="1"/>
          </p:cNvSpPr>
          <p:nvPr>
            <p:ph type="title"/>
          </p:nvPr>
        </p:nvSpPr>
        <p:spPr/>
        <p:txBody>
          <a:bodyPr/>
          <a:lstStyle/>
          <a:p>
            <a:r>
              <a:rPr lang="en-US" dirty="0"/>
              <a:t>VERA MODEL</a:t>
            </a:r>
          </a:p>
        </p:txBody>
      </p:sp>
      <p:sp>
        <p:nvSpPr>
          <p:cNvPr id="3" name="Content Placeholder 2">
            <a:extLst>
              <a:ext uri="{FF2B5EF4-FFF2-40B4-BE49-F238E27FC236}">
                <a16:creationId xmlns:a16="http://schemas.microsoft.com/office/drawing/2014/main" id="{3C9138DB-D1F5-D04F-AE5D-5DE25F6EC40F}"/>
              </a:ext>
            </a:extLst>
          </p:cNvPr>
          <p:cNvSpPr>
            <a:spLocks noGrp="1"/>
          </p:cNvSpPr>
          <p:nvPr>
            <p:ph idx="1"/>
          </p:nvPr>
        </p:nvSpPr>
        <p:spPr/>
        <p:txBody>
          <a:bodyPr>
            <a:normAutofit/>
          </a:bodyPr>
          <a:lstStyle/>
          <a:p>
            <a:r>
              <a:rPr lang="en-US" sz="5400" b="1" dirty="0"/>
              <a:t>V</a:t>
            </a:r>
            <a:r>
              <a:rPr lang="en-US" sz="4400" b="1" dirty="0"/>
              <a:t>alidation</a:t>
            </a:r>
            <a:endParaRPr lang="en-US" sz="5400" b="1" dirty="0"/>
          </a:p>
          <a:p>
            <a:r>
              <a:rPr lang="en-US" sz="5400" b="1" dirty="0"/>
              <a:t>E</a:t>
            </a:r>
            <a:r>
              <a:rPr lang="en-US" sz="4400" b="1" dirty="0"/>
              <a:t>motion</a:t>
            </a:r>
          </a:p>
          <a:p>
            <a:r>
              <a:rPr lang="en-US" sz="5400" b="1" dirty="0"/>
              <a:t>R</a:t>
            </a:r>
            <a:r>
              <a:rPr lang="en-US" sz="4400" b="1" dirty="0"/>
              <a:t>eassure</a:t>
            </a:r>
            <a:endParaRPr lang="en-US" sz="5400" b="1" dirty="0"/>
          </a:p>
          <a:p>
            <a:r>
              <a:rPr lang="en-US" sz="5400" b="1" dirty="0"/>
              <a:t>A</a:t>
            </a:r>
            <a:r>
              <a:rPr lang="en-US" sz="4400" b="1" dirty="0"/>
              <a:t>ctivity</a:t>
            </a:r>
          </a:p>
          <a:p>
            <a:pPr algn="r"/>
            <a:r>
              <a:rPr lang="en-US" sz="1800" b="1" dirty="0"/>
              <a:t>(Blackhall et al 2011)</a:t>
            </a:r>
          </a:p>
          <a:p>
            <a:endParaRPr lang="en-US" sz="4000" dirty="0"/>
          </a:p>
        </p:txBody>
      </p:sp>
      <p:sp>
        <p:nvSpPr>
          <p:cNvPr id="4" name="Date Placeholder 3">
            <a:extLst>
              <a:ext uri="{FF2B5EF4-FFF2-40B4-BE49-F238E27FC236}">
                <a16:creationId xmlns:a16="http://schemas.microsoft.com/office/drawing/2014/main" id="{D79862D3-69B0-124F-98ED-88ABA1040AD3}"/>
              </a:ext>
            </a:extLst>
          </p:cNvPr>
          <p:cNvSpPr>
            <a:spLocks noGrp="1"/>
          </p:cNvSpPr>
          <p:nvPr>
            <p:ph type="dt" sz="half" idx="10"/>
          </p:nvPr>
        </p:nvSpPr>
        <p:spPr/>
        <p:txBody>
          <a:bodyPr/>
          <a:lstStyle/>
          <a:p>
            <a:fld id="{1F11A84F-AB34-42ED-B018-8B2E4434C8D6}" type="datetime1">
              <a:rPr lang="en-GB" smtClean="0"/>
              <a:pPr/>
              <a:t>10/06/2021</a:t>
            </a:fld>
            <a:endParaRPr lang="en-GB" dirty="0"/>
          </a:p>
        </p:txBody>
      </p:sp>
      <p:sp>
        <p:nvSpPr>
          <p:cNvPr id="5" name="Footer Placeholder 4">
            <a:extLst>
              <a:ext uri="{FF2B5EF4-FFF2-40B4-BE49-F238E27FC236}">
                <a16:creationId xmlns:a16="http://schemas.microsoft.com/office/drawing/2014/main" id="{C8043A32-A381-BF42-97D9-C923B414DC6C}"/>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287818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1B9-A787-5248-A486-E3E2E0BE47A6}"/>
              </a:ext>
            </a:extLst>
          </p:cNvPr>
          <p:cNvSpPr>
            <a:spLocks noGrp="1"/>
          </p:cNvSpPr>
          <p:nvPr>
            <p:ph type="title"/>
          </p:nvPr>
        </p:nvSpPr>
        <p:spPr/>
        <p:txBody>
          <a:bodyPr/>
          <a:lstStyle/>
          <a:p>
            <a:pPr algn="ctr"/>
            <a:r>
              <a:rPr lang="en-US" dirty="0"/>
              <a:t>What is validation?</a:t>
            </a:r>
          </a:p>
        </p:txBody>
      </p:sp>
      <p:sp>
        <p:nvSpPr>
          <p:cNvPr id="3" name="Content Placeholder 2">
            <a:extLst>
              <a:ext uri="{FF2B5EF4-FFF2-40B4-BE49-F238E27FC236}">
                <a16:creationId xmlns:a16="http://schemas.microsoft.com/office/drawing/2014/main" id="{705508AC-1D12-6E48-BFD3-A0AEA177B794}"/>
              </a:ext>
            </a:extLst>
          </p:cNvPr>
          <p:cNvSpPr>
            <a:spLocks noGrp="1"/>
          </p:cNvSpPr>
          <p:nvPr>
            <p:ph idx="1"/>
          </p:nvPr>
        </p:nvSpPr>
        <p:spPr>
          <a:xfrm>
            <a:off x="457200" y="2132856"/>
            <a:ext cx="8229600" cy="4104456"/>
          </a:xfrm>
        </p:spPr>
        <p:txBody>
          <a:bodyPr>
            <a:normAutofit/>
          </a:bodyPr>
          <a:lstStyle/>
          <a:p>
            <a:pPr algn="ctr"/>
            <a:r>
              <a:rPr lang="en-GB" b="1" dirty="0"/>
              <a:t>‘Validation is a method of communicating and being with disoriented very old people. Validation is built on an empathetic attitude and a holistic view of individuals’</a:t>
            </a:r>
          </a:p>
          <a:p>
            <a:pPr algn="r"/>
            <a:r>
              <a:rPr lang="en-US" sz="1400" b="1" dirty="0"/>
              <a:t>Validation Institute 2019</a:t>
            </a:r>
          </a:p>
        </p:txBody>
      </p:sp>
      <p:sp>
        <p:nvSpPr>
          <p:cNvPr id="4" name="Date Placeholder 3">
            <a:extLst>
              <a:ext uri="{FF2B5EF4-FFF2-40B4-BE49-F238E27FC236}">
                <a16:creationId xmlns:a16="http://schemas.microsoft.com/office/drawing/2014/main" id="{B7F73087-F51C-F34A-8209-AB5C4D7A2FD7}"/>
              </a:ext>
            </a:extLst>
          </p:cNvPr>
          <p:cNvSpPr>
            <a:spLocks noGrp="1"/>
          </p:cNvSpPr>
          <p:nvPr>
            <p:ph type="dt" sz="half" idx="10"/>
          </p:nvPr>
        </p:nvSpPr>
        <p:spPr/>
        <p:txBody>
          <a:bodyPr/>
          <a:lstStyle/>
          <a:p>
            <a:fld id="{1F11A84F-AB34-42ED-B018-8B2E4434C8D6}" type="datetime1">
              <a:rPr lang="en-GB" smtClean="0"/>
              <a:pPr/>
              <a:t>10/06/2021</a:t>
            </a:fld>
            <a:endParaRPr lang="en-GB" dirty="0"/>
          </a:p>
        </p:txBody>
      </p:sp>
      <p:sp>
        <p:nvSpPr>
          <p:cNvPr id="5" name="Footer Placeholder 4">
            <a:extLst>
              <a:ext uri="{FF2B5EF4-FFF2-40B4-BE49-F238E27FC236}">
                <a16:creationId xmlns:a16="http://schemas.microsoft.com/office/drawing/2014/main" id="{9B3A810A-30CF-FD44-9DDE-9008F326D70E}"/>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237803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7F5B-E119-E749-A939-9D003A5B7713}"/>
              </a:ext>
            </a:extLst>
          </p:cNvPr>
          <p:cNvSpPr>
            <a:spLocks noGrp="1"/>
          </p:cNvSpPr>
          <p:nvPr>
            <p:ph type="title"/>
          </p:nvPr>
        </p:nvSpPr>
        <p:spPr/>
        <p:txBody>
          <a:bodyPr>
            <a:normAutofit/>
          </a:bodyPr>
          <a:lstStyle/>
          <a:p>
            <a:r>
              <a:rPr lang="en-US" dirty="0"/>
              <a:t>Linking Behaviour to need</a:t>
            </a:r>
          </a:p>
        </p:txBody>
      </p:sp>
      <p:sp>
        <p:nvSpPr>
          <p:cNvPr id="3" name="Content Placeholder 2">
            <a:extLst>
              <a:ext uri="{FF2B5EF4-FFF2-40B4-BE49-F238E27FC236}">
                <a16:creationId xmlns:a16="http://schemas.microsoft.com/office/drawing/2014/main" id="{4FC44FF8-7725-B44F-8716-59379536BCDC}"/>
              </a:ext>
            </a:extLst>
          </p:cNvPr>
          <p:cNvSpPr>
            <a:spLocks noGrp="1"/>
          </p:cNvSpPr>
          <p:nvPr>
            <p:ph idx="1"/>
          </p:nvPr>
        </p:nvSpPr>
        <p:spPr/>
        <p:txBody>
          <a:bodyPr/>
          <a:lstStyle/>
          <a:p>
            <a:pPr marL="457200" indent="-457200">
              <a:buFont typeface="Arial" panose="020B0604020202020204" pitchFamily="34" charset="0"/>
              <a:buChar char="•"/>
            </a:pPr>
            <a:r>
              <a:rPr lang="en-US" b="1" dirty="0"/>
              <a:t>Wanting to go home.</a:t>
            </a:r>
          </a:p>
          <a:p>
            <a:pPr marL="457200" indent="-457200">
              <a:buFont typeface="Arial" panose="020B0604020202020204" pitchFamily="34" charset="0"/>
              <a:buChar char="•"/>
            </a:pPr>
            <a:r>
              <a:rPr lang="en-US" b="1" dirty="0"/>
              <a:t>Asking for parents.</a:t>
            </a:r>
          </a:p>
          <a:p>
            <a:pPr marL="457200" indent="-457200">
              <a:buFont typeface="Arial" panose="020B0604020202020204" pitchFamily="34" charset="0"/>
              <a:buChar char="•"/>
            </a:pPr>
            <a:r>
              <a:rPr lang="en-US" b="1" dirty="0"/>
              <a:t>Asking for children.</a:t>
            </a:r>
          </a:p>
          <a:p>
            <a:pPr marL="457200" indent="-457200">
              <a:buFont typeface="Arial" panose="020B0604020202020204" pitchFamily="34" charset="0"/>
              <a:buChar char="•"/>
            </a:pPr>
            <a:r>
              <a:rPr lang="en-US" b="1" dirty="0"/>
              <a:t>Walking around a lot.</a:t>
            </a:r>
          </a:p>
          <a:p>
            <a:pPr marL="457200" indent="-457200">
              <a:buFont typeface="Arial" panose="020B0604020202020204" pitchFamily="34" charset="0"/>
              <a:buChar char="•"/>
            </a:pPr>
            <a:r>
              <a:rPr lang="en-US" b="1" dirty="0"/>
              <a:t>Moving theirs or other peoples things around.</a:t>
            </a:r>
          </a:p>
          <a:p>
            <a:pPr marL="457200" indent="-457200">
              <a:buFont typeface="Arial" panose="020B0604020202020204" pitchFamily="34" charset="0"/>
              <a:buChar char="•"/>
            </a:pPr>
            <a:r>
              <a:rPr lang="en-US" b="1" dirty="0"/>
              <a:t>Being aggressive or violent. </a:t>
            </a:r>
          </a:p>
        </p:txBody>
      </p:sp>
      <p:sp>
        <p:nvSpPr>
          <p:cNvPr id="4" name="Date Placeholder 3">
            <a:extLst>
              <a:ext uri="{FF2B5EF4-FFF2-40B4-BE49-F238E27FC236}">
                <a16:creationId xmlns:a16="http://schemas.microsoft.com/office/drawing/2014/main" id="{8E0D8638-D300-974D-ADF6-A4F14BD87AAF}"/>
              </a:ext>
            </a:extLst>
          </p:cNvPr>
          <p:cNvSpPr>
            <a:spLocks noGrp="1"/>
          </p:cNvSpPr>
          <p:nvPr>
            <p:ph type="dt" sz="half" idx="10"/>
          </p:nvPr>
        </p:nvSpPr>
        <p:spPr/>
        <p:txBody>
          <a:bodyPr/>
          <a:lstStyle/>
          <a:p>
            <a:fld id="{1F11A84F-AB34-42ED-B018-8B2E4434C8D6}" type="datetime1">
              <a:rPr lang="en-GB" smtClean="0"/>
              <a:pPr/>
              <a:t>10/06/2021</a:t>
            </a:fld>
            <a:endParaRPr lang="en-GB" dirty="0"/>
          </a:p>
        </p:txBody>
      </p:sp>
      <p:sp>
        <p:nvSpPr>
          <p:cNvPr id="5" name="Footer Placeholder 4">
            <a:extLst>
              <a:ext uri="{FF2B5EF4-FFF2-40B4-BE49-F238E27FC236}">
                <a16:creationId xmlns:a16="http://schemas.microsoft.com/office/drawing/2014/main" id="{398ECA9E-0A57-0448-9D84-C887FB23E4E6}"/>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47696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D6A8-0765-FE46-9FF9-46095337AE64}"/>
              </a:ext>
            </a:extLst>
          </p:cNvPr>
          <p:cNvSpPr>
            <a:spLocks noGrp="1"/>
          </p:cNvSpPr>
          <p:nvPr>
            <p:ph type="title"/>
          </p:nvPr>
        </p:nvSpPr>
        <p:spPr/>
        <p:txBody>
          <a:bodyPr/>
          <a:lstStyle/>
          <a:p>
            <a:r>
              <a:rPr lang="en-US" dirty="0"/>
              <a:t>Validation techniques</a:t>
            </a:r>
          </a:p>
        </p:txBody>
      </p:sp>
      <p:sp>
        <p:nvSpPr>
          <p:cNvPr id="3" name="Content Placeholder 2">
            <a:extLst>
              <a:ext uri="{FF2B5EF4-FFF2-40B4-BE49-F238E27FC236}">
                <a16:creationId xmlns:a16="http://schemas.microsoft.com/office/drawing/2014/main" id="{60ABF960-CA8B-2E49-A636-175174049176}"/>
              </a:ext>
            </a:extLst>
          </p:cNvPr>
          <p:cNvSpPr>
            <a:spLocks noGrp="1"/>
          </p:cNvSpPr>
          <p:nvPr>
            <p:ph idx="1"/>
          </p:nvPr>
        </p:nvSpPr>
        <p:spPr/>
        <p:txBody>
          <a:bodyPr>
            <a:normAutofit/>
          </a:bodyPr>
          <a:lstStyle/>
          <a:p>
            <a:pPr marL="457200" indent="-457200">
              <a:buFont typeface="Arial" panose="020B0604020202020204" pitchFamily="34" charset="0"/>
              <a:buChar char="•"/>
            </a:pPr>
            <a:r>
              <a:rPr lang="en-US" sz="3100" b="1" dirty="0"/>
              <a:t>Avoid challenging.</a:t>
            </a:r>
          </a:p>
          <a:p>
            <a:pPr marL="1200150" lvl="1" indent="-457200">
              <a:buFont typeface="Arial" panose="020B0604020202020204" pitchFamily="34" charset="0"/>
              <a:buChar char="•"/>
            </a:pPr>
            <a:r>
              <a:rPr lang="en-US" sz="3100" b="1" dirty="0"/>
              <a:t>Avoid ‘why’s’.</a:t>
            </a:r>
          </a:p>
          <a:p>
            <a:pPr marL="1200150" lvl="1" indent="-457200">
              <a:buFont typeface="Arial" panose="020B0604020202020204" pitchFamily="34" charset="0"/>
              <a:buChar char="•"/>
            </a:pPr>
            <a:r>
              <a:rPr lang="en-US" sz="3100" b="1" dirty="0"/>
              <a:t>Ask ‘who, what, where, when’ questions’.</a:t>
            </a:r>
          </a:p>
          <a:p>
            <a:pPr marL="1200150" lvl="1" indent="-457200">
              <a:buFont typeface="Arial" panose="020B0604020202020204" pitchFamily="34" charset="0"/>
              <a:buChar char="•"/>
            </a:pPr>
            <a:r>
              <a:rPr lang="en-US" sz="3100" b="1" dirty="0"/>
              <a:t>Eg; ‘When was the last time you saw your mum?, what was she doing?, where was she?’</a:t>
            </a:r>
          </a:p>
          <a:p>
            <a:pPr marL="1200150" lvl="1" indent="-457200">
              <a:buFont typeface="Arial" panose="020B0604020202020204" pitchFamily="34" charset="0"/>
              <a:buChar char="•"/>
            </a:pPr>
            <a:r>
              <a:rPr lang="en-US" sz="3100" b="1" dirty="0"/>
              <a:t>This helps to link the behavior to an unmet need.</a:t>
            </a:r>
          </a:p>
          <a:p>
            <a:endParaRPr lang="en-US" sz="4000" dirty="0"/>
          </a:p>
          <a:p>
            <a:endParaRPr lang="en-US" dirty="0"/>
          </a:p>
        </p:txBody>
      </p:sp>
      <p:sp>
        <p:nvSpPr>
          <p:cNvPr id="4" name="Date Placeholder 3">
            <a:extLst>
              <a:ext uri="{FF2B5EF4-FFF2-40B4-BE49-F238E27FC236}">
                <a16:creationId xmlns:a16="http://schemas.microsoft.com/office/drawing/2014/main" id="{63E84CEE-C633-4445-B11B-BFE3FEC7B966}"/>
              </a:ext>
            </a:extLst>
          </p:cNvPr>
          <p:cNvSpPr>
            <a:spLocks noGrp="1"/>
          </p:cNvSpPr>
          <p:nvPr>
            <p:ph type="dt" sz="half" idx="10"/>
          </p:nvPr>
        </p:nvSpPr>
        <p:spPr/>
        <p:txBody>
          <a:bodyPr/>
          <a:lstStyle/>
          <a:p>
            <a:fld id="{1F11A84F-AB34-42ED-B018-8B2E4434C8D6}" type="datetime1">
              <a:rPr lang="en-GB" smtClean="0"/>
              <a:pPr/>
              <a:t>10/06/2021</a:t>
            </a:fld>
            <a:endParaRPr lang="en-GB" dirty="0"/>
          </a:p>
        </p:txBody>
      </p:sp>
      <p:sp>
        <p:nvSpPr>
          <p:cNvPr id="5" name="Footer Placeholder 4">
            <a:extLst>
              <a:ext uri="{FF2B5EF4-FFF2-40B4-BE49-F238E27FC236}">
                <a16:creationId xmlns:a16="http://schemas.microsoft.com/office/drawing/2014/main" id="{C1CC7DE6-1103-F64A-BF6A-4880CD1F7BE1}"/>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213840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457200" y="1844824"/>
            <a:ext cx="8229600" cy="4680520"/>
          </a:xfrm>
        </p:spPr>
        <p:txBody>
          <a:bodyPr>
            <a:normAutofit fontScale="85000" lnSpcReduction="20000"/>
          </a:bodyPr>
          <a:lstStyle/>
          <a:p>
            <a:r>
              <a:rPr lang="en-GB" sz="2400" dirty="0"/>
              <a:t>Cholinesterase inhibitors have been shown to be effective in behavioural/neuropsychiatric symptoms in dementia of nearly all types, but not in dementia affecting frontal lobes! </a:t>
            </a:r>
          </a:p>
          <a:p>
            <a:r>
              <a:rPr lang="en-GB" sz="2400" dirty="0"/>
              <a:t>Limited evidence that </a:t>
            </a:r>
            <a:r>
              <a:rPr lang="en-GB" sz="2400" dirty="0" err="1"/>
              <a:t>trazadone</a:t>
            </a:r>
            <a:r>
              <a:rPr lang="en-GB" sz="2400" dirty="0"/>
              <a:t> and anti-epileptics can be useful in some people, but they do cause drowsiness and increase falls</a:t>
            </a:r>
          </a:p>
          <a:p>
            <a:r>
              <a:rPr lang="en-GB" sz="2400" dirty="0"/>
              <a:t>Memantine is useful in agitation and aggression </a:t>
            </a:r>
          </a:p>
          <a:p>
            <a:r>
              <a:rPr lang="en-GB" sz="2400" dirty="0"/>
              <a:t>Quetiapine </a:t>
            </a:r>
            <a:r>
              <a:rPr lang="en-GB" sz="2400" b="1" dirty="0"/>
              <a:t>does not work.</a:t>
            </a:r>
          </a:p>
          <a:p>
            <a:r>
              <a:rPr lang="en-GB" sz="2400" dirty="0"/>
              <a:t>Aripiprazole limited evidence for hallucinations/delusions (especially in LBD) or where psychosocial interventions or dementia drugs have not worked – efficacy is debateable</a:t>
            </a:r>
          </a:p>
          <a:p>
            <a:r>
              <a:rPr lang="en-GB" sz="2400" dirty="0"/>
              <a:t>Low dose Risperidone licensed for short term use (6 weeks), evidence of minimal benefit vs 70% increase in mortality</a:t>
            </a:r>
          </a:p>
          <a:p>
            <a:r>
              <a:rPr lang="en-GB" sz="2400" dirty="0"/>
              <a:t>Avoid benzos</a:t>
            </a:r>
          </a:p>
          <a:p>
            <a:r>
              <a:rPr lang="en-GB" sz="2400" b="1" dirty="0"/>
              <a:t>Never forget pain management!!!</a:t>
            </a:r>
          </a:p>
          <a:p>
            <a:r>
              <a:rPr lang="en-GB" sz="2400" b="1" dirty="0"/>
              <a:t>Even with optimal management, BPSD can remain challenging for all parties</a:t>
            </a:r>
          </a:p>
        </p:txBody>
      </p:sp>
      <p:sp>
        <p:nvSpPr>
          <p:cNvPr id="155650" name="Rectangle 2"/>
          <p:cNvSpPr>
            <a:spLocks noGrp="1" noChangeArrowheads="1"/>
          </p:cNvSpPr>
          <p:nvPr>
            <p:ph type="title"/>
          </p:nvPr>
        </p:nvSpPr>
        <p:spPr/>
        <p:txBody>
          <a:bodyPr>
            <a:normAutofit fontScale="90000"/>
          </a:bodyPr>
          <a:lstStyle/>
          <a:p>
            <a:pPr algn="ctr"/>
            <a:br>
              <a:rPr lang="en-GB" sz="3200" dirty="0"/>
            </a:br>
            <a:r>
              <a:rPr lang="en-GB" sz="3200" dirty="0"/>
              <a:t>BEHAVIOURAL/NEUROPSYCHIATRIC SYMPTOMS – if all else fails and we have to do medication</a:t>
            </a:r>
            <a:endParaRPr lang="en-US" sz="3200" dirty="0"/>
          </a:p>
        </p:txBody>
      </p:sp>
      <p:pic>
        <p:nvPicPr>
          <p:cNvPr id="134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153542"/>
            <a:ext cx="1253158" cy="77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p:txBody>
          <a:bodyPr/>
          <a:lstStyle/>
          <a:p>
            <a:pPr>
              <a:lnSpc>
                <a:spcPct val="90000"/>
              </a:lnSpc>
            </a:pPr>
            <a:r>
              <a:rPr lang="en-GB" sz="2400" u="sng" dirty="0"/>
              <a:t>COMMON -</a:t>
            </a:r>
          </a:p>
          <a:p>
            <a:pPr>
              <a:lnSpc>
                <a:spcPct val="90000"/>
              </a:lnSpc>
            </a:pPr>
            <a:r>
              <a:rPr lang="en-GB" sz="2400" dirty="0"/>
              <a:t>Repetitive questions, actions or movements</a:t>
            </a:r>
          </a:p>
          <a:p>
            <a:pPr>
              <a:lnSpc>
                <a:spcPct val="90000"/>
              </a:lnSpc>
            </a:pPr>
            <a:r>
              <a:rPr lang="en-GB" sz="2400" dirty="0"/>
              <a:t>Trailing a carer around</a:t>
            </a:r>
          </a:p>
          <a:p>
            <a:pPr>
              <a:lnSpc>
                <a:spcPct val="90000"/>
              </a:lnSpc>
            </a:pPr>
            <a:r>
              <a:rPr lang="en-GB" sz="2400" dirty="0"/>
              <a:t>Hiding, hoarding or loosing things</a:t>
            </a:r>
          </a:p>
          <a:p>
            <a:pPr>
              <a:lnSpc>
                <a:spcPct val="90000"/>
              </a:lnSpc>
            </a:pPr>
            <a:r>
              <a:rPr lang="en-GB" sz="2400" dirty="0"/>
              <a:t>Shouting and screaming (disruptive vocalisation)</a:t>
            </a:r>
          </a:p>
          <a:p>
            <a:pPr>
              <a:lnSpc>
                <a:spcPct val="90000"/>
              </a:lnSpc>
            </a:pPr>
            <a:r>
              <a:rPr lang="en-GB" sz="2400" dirty="0"/>
              <a:t>Persistent phone calls</a:t>
            </a:r>
          </a:p>
          <a:p>
            <a:pPr>
              <a:lnSpc>
                <a:spcPct val="90000"/>
              </a:lnSpc>
            </a:pPr>
            <a:r>
              <a:rPr lang="en-GB" sz="2400" dirty="0"/>
              <a:t>Restlessness and pacing</a:t>
            </a:r>
          </a:p>
          <a:p>
            <a:pPr>
              <a:lnSpc>
                <a:spcPct val="90000"/>
              </a:lnSpc>
            </a:pPr>
            <a:r>
              <a:rPr lang="en-GB" sz="2400" dirty="0"/>
              <a:t>Disinhibition</a:t>
            </a:r>
          </a:p>
          <a:p>
            <a:pPr>
              <a:lnSpc>
                <a:spcPct val="90000"/>
              </a:lnSpc>
            </a:pPr>
            <a:r>
              <a:rPr lang="en-GB" sz="2400" dirty="0"/>
              <a:t>Suspicion/’paranoia’</a:t>
            </a:r>
          </a:p>
          <a:p>
            <a:pPr>
              <a:lnSpc>
                <a:spcPct val="90000"/>
              </a:lnSpc>
            </a:pPr>
            <a:r>
              <a:rPr lang="en-GB" sz="2400" dirty="0"/>
              <a:t>Delusions/hallucinations</a:t>
            </a:r>
          </a:p>
          <a:p>
            <a:pPr>
              <a:lnSpc>
                <a:spcPct val="90000"/>
              </a:lnSpc>
            </a:pPr>
            <a:r>
              <a:rPr lang="en-GB" sz="2400" dirty="0"/>
              <a:t>Aggression</a:t>
            </a:r>
            <a:endParaRPr lang="en-US" sz="2400" dirty="0"/>
          </a:p>
        </p:txBody>
      </p:sp>
      <p:sp>
        <p:nvSpPr>
          <p:cNvPr id="148482" name="Rectangle 2"/>
          <p:cNvSpPr>
            <a:spLocks noGrp="1" noChangeArrowheads="1"/>
          </p:cNvSpPr>
          <p:nvPr>
            <p:ph type="title"/>
          </p:nvPr>
        </p:nvSpPr>
        <p:spPr/>
        <p:txBody>
          <a:bodyPr>
            <a:normAutofit fontScale="90000"/>
          </a:bodyPr>
          <a:lstStyle/>
          <a:p>
            <a:pPr algn="ctr"/>
            <a:br>
              <a:rPr lang="en-GB" sz="3200" dirty="0"/>
            </a:br>
            <a:r>
              <a:rPr lang="en-GB" sz="3200" dirty="0"/>
              <a:t>BEHAVIOURAL/NEUROPSYCHIATRIC SYMPTOMS</a:t>
            </a:r>
            <a:endParaRPr lang="en-US" sz="3200" dirty="0"/>
          </a:p>
        </p:txBody>
      </p:sp>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149080"/>
            <a:ext cx="2990851" cy="173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He is described as a world leading expert on dementia on Wikipedia </a:t>
            </a:r>
            <a:r>
              <a:rPr lang="en-GB" dirty="0">
                <a:sym typeface="Wingdings" panose="05000000000000000000" pitchFamily="2" charset="2"/>
              </a:rPr>
              <a:t> (he is)</a:t>
            </a: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r>
              <a:rPr lang="en-GB" dirty="0">
                <a:sym typeface="Wingdings" panose="05000000000000000000" pitchFamily="2" charset="2"/>
              </a:rPr>
              <a:t>‘Give them regular analgesia and Citalopram’</a:t>
            </a:r>
            <a:endParaRPr lang="en-GB" dirty="0"/>
          </a:p>
        </p:txBody>
      </p:sp>
      <p:sp>
        <p:nvSpPr>
          <p:cNvPr id="3" name="Title 2"/>
          <p:cNvSpPr>
            <a:spLocks noGrp="1"/>
          </p:cNvSpPr>
          <p:nvPr>
            <p:ph type="title"/>
          </p:nvPr>
        </p:nvSpPr>
        <p:spPr/>
        <p:txBody>
          <a:bodyPr>
            <a:normAutofit fontScale="90000"/>
          </a:bodyPr>
          <a:lstStyle/>
          <a:p>
            <a:r>
              <a:rPr lang="en-GB" dirty="0"/>
              <a:t>What does Professor Clive Ballard say?</a:t>
            </a:r>
          </a:p>
        </p:txBody>
      </p:sp>
      <p:pic>
        <p:nvPicPr>
          <p:cNvPr id="4" name="Picture 3"/>
          <p:cNvPicPr>
            <a:picLocks noChangeAspect="1"/>
          </p:cNvPicPr>
          <p:nvPr/>
        </p:nvPicPr>
        <p:blipFill>
          <a:blip r:embed="rId2"/>
          <a:stretch>
            <a:fillRect/>
          </a:stretch>
        </p:blipFill>
        <p:spPr>
          <a:xfrm>
            <a:off x="3905250" y="2605087"/>
            <a:ext cx="1333500" cy="1647825"/>
          </a:xfrm>
          <a:prstGeom prst="rect">
            <a:avLst/>
          </a:prstGeom>
        </p:spPr>
      </p:pic>
    </p:spTree>
    <p:extLst>
      <p:ext uri="{BB962C8B-B14F-4D97-AF65-F5344CB8AC3E}">
        <p14:creationId xmlns:p14="http://schemas.microsoft.com/office/powerpoint/2010/main" val="233805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Why does </a:t>
            </a:r>
            <a:r>
              <a:rPr lang="en-GB" dirty="0" err="1"/>
              <a:t>sundowning</a:t>
            </a:r>
            <a:r>
              <a:rPr lang="en-GB" dirty="0"/>
              <a:t> happen?</a:t>
            </a:r>
          </a:p>
          <a:p>
            <a:r>
              <a:rPr lang="en-GB" dirty="0"/>
              <a:t>There are lots of reasons why </a:t>
            </a:r>
            <a:r>
              <a:rPr lang="en-GB" dirty="0" err="1"/>
              <a:t>sundowning</a:t>
            </a:r>
            <a:r>
              <a:rPr lang="en-GB" dirty="0"/>
              <a:t> occurs. As the day goes on, the person with dementia becomes more tired, and this can lead to their symptoms worsening. Hunger, thirst and physical pain can also play a part. As darkness falls, street lights come on and people settle in for the evening and some people with dementia become increasingly concerned that they are in the wrong place</a:t>
            </a:r>
          </a:p>
          <a:p>
            <a:endParaRPr lang="en-GB" dirty="0"/>
          </a:p>
        </p:txBody>
      </p:sp>
      <p:sp>
        <p:nvSpPr>
          <p:cNvPr id="3" name="Title 2"/>
          <p:cNvSpPr>
            <a:spLocks noGrp="1"/>
          </p:cNvSpPr>
          <p:nvPr>
            <p:ph type="title"/>
          </p:nvPr>
        </p:nvSpPr>
        <p:spPr/>
        <p:txBody>
          <a:bodyPr/>
          <a:lstStyle/>
          <a:p>
            <a:r>
              <a:rPr lang="en-GB" dirty="0" err="1"/>
              <a:t>sundowning</a:t>
            </a:r>
            <a:endParaRPr lang="en-GB" dirty="0"/>
          </a:p>
        </p:txBody>
      </p:sp>
    </p:spTree>
    <p:extLst>
      <p:ext uri="{BB962C8B-B14F-4D97-AF65-F5344CB8AC3E}">
        <p14:creationId xmlns:p14="http://schemas.microsoft.com/office/powerpoint/2010/main" val="195425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Use distraction techniques: go into a different room, make a drink, have a snack, turn some music on, or go out for a walk</a:t>
            </a:r>
          </a:p>
          <a:p>
            <a:r>
              <a:rPr lang="en-GB" dirty="0"/>
              <a:t>Ask the person what is the matter. Listen carefully to the response and if possible, see if you can deal with the source of their distress</a:t>
            </a:r>
          </a:p>
          <a:p>
            <a:r>
              <a:rPr lang="en-GB" dirty="0"/>
              <a:t>Talk in a slow, soothing way</a:t>
            </a:r>
          </a:p>
          <a:p>
            <a:r>
              <a:rPr lang="en-GB" dirty="0"/>
              <a:t>Hold the person’s hand or sit close to them and stroke their arm.</a:t>
            </a:r>
          </a:p>
          <a:p>
            <a:endParaRPr lang="en-GB" dirty="0"/>
          </a:p>
        </p:txBody>
      </p:sp>
      <p:sp>
        <p:nvSpPr>
          <p:cNvPr id="3" name="Title 2"/>
          <p:cNvSpPr>
            <a:spLocks noGrp="1"/>
          </p:cNvSpPr>
          <p:nvPr>
            <p:ph type="title"/>
          </p:nvPr>
        </p:nvSpPr>
        <p:spPr/>
        <p:txBody>
          <a:bodyPr>
            <a:normAutofit fontScale="90000"/>
          </a:bodyPr>
          <a:lstStyle/>
          <a:p>
            <a:r>
              <a:rPr lang="en-GB" b="0" dirty="0">
                <a:effectLst/>
              </a:rPr>
              <a:t>Tips for managing </a:t>
            </a:r>
            <a:r>
              <a:rPr lang="en-GB" b="0" dirty="0" err="1">
                <a:effectLst/>
              </a:rPr>
              <a:t>sundowning</a:t>
            </a:r>
            <a:r>
              <a:rPr lang="en-GB" b="0" dirty="0">
                <a:effectLst/>
              </a:rPr>
              <a:t> as it happens</a:t>
            </a:r>
            <a:br>
              <a:rPr lang="en-GB" b="0" dirty="0">
                <a:effectLst/>
              </a:rPr>
            </a:br>
            <a:endParaRPr lang="en-GB" dirty="0"/>
          </a:p>
        </p:txBody>
      </p:sp>
    </p:spTree>
    <p:extLst>
      <p:ext uri="{BB962C8B-B14F-4D97-AF65-F5344CB8AC3E}">
        <p14:creationId xmlns:p14="http://schemas.microsoft.com/office/powerpoint/2010/main" val="134344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a:t>Follow a routine during the day that contains activities the person enjoys</a:t>
            </a:r>
          </a:p>
          <a:p>
            <a:r>
              <a:rPr lang="en-GB" dirty="0"/>
              <a:t>Going outside for a walk or visiting some shops is good exercise</a:t>
            </a:r>
          </a:p>
          <a:p>
            <a:r>
              <a:rPr lang="en-GB" dirty="0"/>
              <a:t>Limit the person’s intake of caffeinated drinks. Consider stopping the person from drinking alcohol altogether. Caffeine-free tea, coffee and cola are available, as is alcohol-free beer and wine</a:t>
            </a:r>
          </a:p>
          <a:p>
            <a:r>
              <a:rPr lang="en-GB" dirty="0"/>
              <a:t>Try and limit the person’s naps during the day to encourage them to sleep well at night instead</a:t>
            </a:r>
          </a:p>
          <a:p>
            <a:r>
              <a:rPr lang="en-GB" dirty="0"/>
              <a:t>Close the curtains and turn the lights on before dusk begins, to ease the transition into </a:t>
            </a:r>
            <a:r>
              <a:rPr lang="en-GB" dirty="0" err="1"/>
              <a:t>nighttime</a:t>
            </a:r>
            <a:endParaRPr lang="en-GB" dirty="0"/>
          </a:p>
          <a:p>
            <a:r>
              <a:rPr lang="en-GB" dirty="0"/>
              <a:t>If possible, cover mirrors or glass doors. Reflections can be confusing for someone with dementia</a:t>
            </a:r>
          </a:p>
          <a:p>
            <a:r>
              <a:rPr lang="en-GB" dirty="0"/>
              <a:t>Once you are in for the evening, speak in short sentences and give simple instructions to the person, to try and limit their confusion</a:t>
            </a:r>
          </a:p>
          <a:p>
            <a:r>
              <a:rPr lang="en-GB" dirty="0"/>
              <a:t>Avoid large meals in the evening as this can disrupt sleep patterns</a:t>
            </a:r>
          </a:p>
          <a:p>
            <a:r>
              <a:rPr lang="en-GB" dirty="0"/>
              <a:t>Introduce an evening routine with activities the person enjoys, such as: watching a favourite programme, listening to music, stroking a pet etc. However, try to keep television or radio stations set to something calming and relatively quiet—sudden loud noises or people shouting can be distressing for a person with dementia.</a:t>
            </a:r>
          </a:p>
          <a:p>
            <a:endParaRPr lang="en-GB" dirty="0"/>
          </a:p>
        </p:txBody>
      </p:sp>
      <p:sp>
        <p:nvSpPr>
          <p:cNvPr id="3" name="Title 2"/>
          <p:cNvSpPr>
            <a:spLocks noGrp="1"/>
          </p:cNvSpPr>
          <p:nvPr>
            <p:ph type="title"/>
          </p:nvPr>
        </p:nvSpPr>
        <p:spPr/>
        <p:txBody>
          <a:bodyPr>
            <a:normAutofit fontScale="90000"/>
          </a:bodyPr>
          <a:lstStyle/>
          <a:p>
            <a:r>
              <a:rPr lang="en-GB" b="0" dirty="0">
                <a:effectLst/>
              </a:rPr>
              <a:t>Practical tips on preventing </a:t>
            </a:r>
            <a:r>
              <a:rPr lang="en-GB" b="0" dirty="0" err="1">
                <a:effectLst/>
              </a:rPr>
              <a:t>sundowning</a:t>
            </a:r>
            <a:br>
              <a:rPr lang="en-GB" b="0" dirty="0">
                <a:effectLst/>
              </a:rPr>
            </a:br>
            <a:endParaRPr lang="en-GB" dirty="0"/>
          </a:p>
        </p:txBody>
      </p:sp>
    </p:spTree>
    <p:extLst>
      <p:ext uri="{BB962C8B-B14F-4D97-AF65-F5344CB8AC3E}">
        <p14:creationId xmlns:p14="http://schemas.microsoft.com/office/powerpoint/2010/main" val="134364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fontAlgn="auto" hangingPunct="1">
              <a:spcAft>
                <a:spcPts val="0"/>
              </a:spcAft>
              <a:defRPr/>
            </a:pPr>
            <a:r>
              <a:rPr lang="en-US" b="1"/>
              <a:t>What is Delirium?</a:t>
            </a:r>
          </a:p>
        </p:txBody>
      </p:sp>
      <p:sp>
        <p:nvSpPr>
          <p:cNvPr id="5123" name="Rectangle 3"/>
          <p:cNvSpPr>
            <a:spLocks noGrp="1"/>
          </p:cNvSpPr>
          <p:nvPr>
            <p:ph type="body" sz="half" idx="1"/>
          </p:nvPr>
        </p:nvSpPr>
        <p:spPr/>
        <p:txBody>
          <a:bodyPr>
            <a:normAutofit lnSpcReduction="10000"/>
          </a:bodyPr>
          <a:lstStyle/>
          <a:p>
            <a:pPr eaLnBrk="1" hangingPunct="1">
              <a:lnSpc>
                <a:spcPct val="90000"/>
              </a:lnSpc>
            </a:pPr>
            <a:r>
              <a:rPr lang="en-US" altLang="en-US" sz="2800" dirty="0"/>
              <a:t>An acute </a:t>
            </a:r>
            <a:r>
              <a:rPr lang="en-US" altLang="en-US" sz="2800" dirty="0" err="1"/>
              <a:t>confusional</a:t>
            </a:r>
            <a:r>
              <a:rPr lang="en-US" altLang="en-US" sz="2800" dirty="0"/>
              <a:t> state (in old money)</a:t>
            </a:r>
          </a:p>
          <a:p>
            <a:pPr eaLnBrk="1" hangingPunct="1">
              <a:lnSpc>
                <a:spcPct val="90000"/>
              </a:lnSpc>
            </a:pPr>
            <a:r>
              <a:rPr lang="en-US" altLang="en-US" sz="2800" dirty="0"/>
              <a:t>Usually has a reversible cause</a:t>
            </a:r>
          </a:p>
          <a:p>
            <a:pPr eaLnBrk="1" hangingPunct="1">
              <a:lnSpc>
                <a:spcPct val="90000"/>
              </a:lnSpc>
            </a:pPr>
            <a:r>
              <a:rPr lang="en-US" altLang="en-US" sz="2800" dirty="0"/>
              <a:t>Characterized by:</a:t>
            </a:r>
          </a:p>
          <a:p>
            <a:pPr lvl="1" eaLnBrk="1" hangingPunct="1">
              <a:lnSpc>
                <a:spcPct val="90000"/>
              </a:lnSpc>
            </a:pPr>
            <a:r>
              <a:rPr lang="en-US" altLang="en-US" sz="2800" dirty="0"/>
              <a:t>Inattention</a:t>
            </a:r>
          </a:p>
          <a:p>
            <a:pPr lvl="1" eaLnBrk="1" hangingPunct="1">
              <a:lnSpc>
                <a:spcPct val="90000"/>
              </a:lnSpc>
            </a:pPr>
            <a:r>
              <a:rPr lang="en-US" altLang="en-US" sz="2800" b="1" dirty="0">
                <a:solidFill>
                  <a:srgbClr val="FF0000"/>
                </a:solidFill>
              </a:rPr>
              <a:t>Sudden onset</a:t>
            </a:r>
          </a:p>
          <a:p>
            <a:pPr lvl="1" eaLnBrk="1" hangingPunct="1">
              <a:lnSpc>
                <a:spcPct val="90000"/>
              </a:lnSpc>
            </a:pPr>
            <a:r>
              <a:rPr lang="en-US" altLang="en-US" sz="2800" dirty="0"/>
              <a:t>Fluctuation in 24 hours</a:t>
            </a:r>
          </a:p>
          <a:p>
            <a:pPr lvl="1" eaLnBrk="1" hangingPunct="1">
              <a:lnSpc>
                <a:spcPct val="90000"/>
              </a:lnSpc>
            </a:pPr>
            <a:r>
              <a:rPr lang="en-US" altLang="en-US" sz="2800" dirty="0" err="1"/>
              <a:t>Disorganised</a:t>
            </a:r>
            <a:r>
              <a:rPr lang="en-US" altLang="en-US" sz="2800" dirty="0"/>
              <a:t> thinking</a:t>
            </a:r>
          </a:p>
          <a:p>
            <a:pPr eaLnBrk="1" hangingPunct="1">
              <a:lnSpc>
                <a:spcPct val="90000"/>
              </a:lnSpc>
              <a:buFont typeface="Arial" pitchFamily="34" charset="0"/>
              <a:buNone/>
            </a:pPr>
            <a:endParaRPr lang="en-US" altLang="en-US" dirty="0">
              <a:solidFill>
                <a:srgbClr val="008000"/>
              </a:solidFill>
            </a:endParaRPr>
          </a:p>
        </p:txBody>
      </p:sp>
      <p:pic>
        <p:nvPicPr>
          <p:cNvPr id="5124" name="Picture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38550" y="2791753"/>
            <a:ext cx="2857899" cy="2142857"/>
          </a:xfrm>
        </p:spPr>
      </p:pic>
    </p:spTree>
    <p:extLst>
      <p:ext uri="{BB962C8B-B14F-4D97-AF65-F5344CB8AC3E}">
        <p14:creationId xmlns:p14="http://schemas.microsoft.com/office/powerpoint/2010/main" val="2039407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7187-C06C-CF49-8135-A430CFA5C549}"/>
              </a:ext>
            </a:extLst>
          </p:cNvPr>
          <p:cNvSpPr>
            <a:spLocks noGrp="1"/>
          </p:cNvSpPr>
          <p:nvPr>
            <p:ph type="title"/>
          </p:nvPr>
        </p:nvSpPr>
        <p:spPr/>
        <p:txBody>
          <a:bodyPr/>
          <a:lstStyle/>
          <a:p>
            <a:r>
              <a:rPr lang="en-US" dirty="0"/>
              <a:t>Assessment</a:t>
            </a:r>
          </a:p>
        </p:txBody>
      </p:sp>
      <p:sp>
        <p:nvSpPr>
          <p:cNvPr id="4" name="Date Placeholder 3">
            <a:extLst>
              <a:ext uri="{FF2B5EF4-FFF2-40B4-BE49-F238E27FC236}">
                <a16:creationId xmlns:a16="http://schemas.microsoft.com/office/drawing/2014/main" id="{E840C2A4-5813-CF41-A48C-E3A57069912C}"/>
              </a:ext>
            </a:extLst>
          </p:cNvPr>
          <p:cNvSpPr>
            <a:spLocks noGrp="1"/>
          </p:cNvSpPr>
          <p:nvPr>
            <p:ph type="dt" sz="half" idx="10"/>
          </p:nvPr>
        </p:nvSpPr>
        <p:spPr/>
        <p:txBody>
          <a:bodyPr/>
          <a:lstStyle/>
          <a:p>
            <a:fld id="{1F11A84F-AB34-42ED-B018-8B2E4434C8D6}" type="datetime1">
              <a:rPr lang="en-GB" smtClean="0"/>
              <a:pPr/>
              <a:t>10/06/2021</a:t>
            </a:fld>
            <a:endParaRPr lang="en-GB" dirty="0"/>
          </a:p>
        </p:txBody>
      </p:sp>
      <p:grpSp>
        <p:nvGrpSpPr>
          <p:cNvPr id="7" name="Group 6">
            <a:extLst>
              <a:ext uri="{FF2B5EF4-FFF2-40B4-BE49-F238E27FC236}">
                <a16:creationId xmlns:a16="http://schemas.microsoft.com/office/drawing/2014/main" id="{F9BFECC5-331E-3B45-AE08-882A10EB81A0}"/>
              </a:ext>
            </a:extLst>
          </p:cNvPr>
          <p:cNvGrpSpPr>
            <a:grpSpLocks/>
          </p:cNvGrpSpPr>
          <p:nvPr/>
        </p:nvGrpSpPr>
        <p:grpSpPr bwMode="auto">
          <a:xfrm>
            <a:off x="683568" y="1588910"/>
            <a:ext cx="7536180" cy="4161249"/>
            <a:chOff x="5052" y="3758"/>
            <a:chExt cx="11868" cy="5622"/>
          </a:xfrm>
        </p:grpSpPr>
        <p:pic>
          <p:nvPicPr>
            <p:cNvPr id="8" name="Picture 7" descr="ink-coloured">
              <a:extLst>
                <a:ext uri="{FF2B5EF4-FFF2-40B4-BE49-F238E27FC236}">
                  <a16:creationId xmlns:a16="http://schemas.microsoft.com/office/drawing/2014/main" id="{26488529-9CC6-7144-837B-B536156606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 y="3758"/>
              <a:ext cx="11868" cy="5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14:hiddenEffects>
              </a:ext>
            </a:extLst>
          </p:spPr>
        </p:pic>
        <p:pic>
          <p:nvPicPr>
            <p:cNvPr id="9" name="Picture 8" descr="sqid-transparent-icon">
              <a:extLst>
                <a:ext uri="{FF2B5EF4-FFF2-40B4-BE49-F238E27FC236}">
                  <a16:creationId xmlns:a16="http://schemas.microsoft.com/office/drawing/2014/main" id="{CE970C5D-9951-9E48-9522-01079CC973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 y="4892"/>
              <a:ext cx="3047" cy="3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14:hiddenEffects>
              </a:ext>
            </a:extLst>
          </p:spPr>
        </p:pic>
      </p:grpSp>
    </p:spTree>
    <p:extLst>
      <p:ext uri="{BB962C8B-B14F-4D97-AF65-F5344CB8AC3E}">
        <p14:creationId xmlns:p14="http://schemas.microsoft.com/office/powerpoint/2010/main" val="311929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0C866-B4F0-F54E-8C0E-72EE22D60A48}"/>
              </a:ext>
            </a:extLst>
          </p:cNvPr>
          <p:cNvSpPr>
            <a:spLocks noGrp="1"/>
          </p:cNvSpPr>
          <p:nvPr>
            <p:ph type="title"/>
          </p:nvPr>
        </p:nvSpPr>
        <p:spPr/>
        <p:txBody>
          <a:bodyPr>
            <a:normAutofit/>
          </a:bodyPr>
          <a:lstStyle/>
          <a:p>
            <a:r>
              <a:rPr lang="en-US" sz="4800" dirty="0"/>
              <a:t>SQID</a:t>
            </a:r>
          </a:p>
        </p:txBody>
      </p:sp>
      <p:sp>
        <p:nvSpPr>
          <p:cNvPr id="5" name="Content Placeholder 4">
            <a:extLst>
              <a:ext uri="{FF2B5EF4-FFF2-40B4-BE49-F238E27FC236}">
                <a16:creationId xmlns:a16="http://schemas.microsoft.com/office/drawing/2014/main" id="{50E61ACD-B755-5545-93DE-6376C7FF14BC}"/>
              </a:ext>
            </a:extLst>
          </p:cNvPr>
          <p:cNvSpPr>
            <a:spLocks noGrp="1"/>
          </p:cNvSpPr>
          <p:nvPr>
            <p:ph idx="1"/>
          </p:nvPr>
        </p:nvSpPr>
        <p:spPr>
          <a:xfrm>
            <a:off x="457200" y="1556792"/>
            <a:ext cx="8229600" cy="4248471"/>
          </a:xfrm>
        </p:spPr>
        <p:txBody>
          <a:bodyPr>
            <a:normAutofit/>
          </a:bodyPr>
          <a:lstStyle/>
          <a:p>
            <a:pPr algn="ctr"/>
            <a:r>
              <a:rPr lang="en-US" sz="4400" b="1" dirty="0"/>
              <a:t>SQID – Single Question to Identify Delirium </a:t>
            </a:r>
          </a:p>
          <a:p>
            <a:endParaRPr lang="en-US" sz="4400" b="1" dirty="0"/>
          </a:p>
          <a:p>
            <a:pPr algn="ctr"/>
            <a:r>
              <a:rPr lang="en-US" sz="4400" b="1" dirty="0"/>
              <a:t>‘Has there been a sudden change in confusion or behavior?’</a:t>
            </a:r>
            <a:endParaRPr lang="en-GB" sz="4400" b="1" dirty="0"/>
          </a:p>
          <a:p>
            <a:endParaRPr lang="en-US" dirty="0"/>
          </a:p>
        </p:txBody>
      </p:sp>
      <p:sp>
        <p:nvSpPr>
          <p:cNvPr id="2" name="Date Placeholder 1">
            <a:extLst>
              <a:ext uri="{FF2B5EF4-FFF2-40B4-BE49-F238E27FC236}">
                <a16:creationId xmlns:a16="http://schemas.microsoft.com/office/drawing/2014/main" id="{F75CE269-95B5-1B4F-B026-678946235D41}"/>
              </a:ext>
            </a:extLst>
          </p:cNvPr>
          <p:cNvSpPr>
            <a:spLocks noGrp="1"/>
          </p:cNvSpPr>
          <p:nvPr>
            <p:ph type="dt" sz="half" idx="10"/>
          </p:nvPr>
        </p:nvSpPr>
        <p:spPr/>
        <p:txBody>
          <a:bodyPr/>
          <a:lstStyle/>
          <a:p>
            <a:fld id="{57A1469E-3273-4FF6-A436-F0F60F096692}" type="datetime1">
              <a:rPr lang="en-GB" smtClean="0"/>
              <a:pPr/>
              <a:t>10/06/2021</a:t>
            </a:fld>
            <a:endParaRPr lang="en-GB" dirty="0"/>
          </a:p>
        </p:txBody>
      </p:sp>
      <p:sp>
        <p:nvSpPr>
          <p:cNvPr id="3" name="Footer Placeholder 2">
            <a:extLst>
              <a:ext uri="{FF2B5EF4-FFF2-40B4-BE49-F238E27FC236}">
                <a16:creationId xmlns:a16="http://schemas.microsoft.com/office/drawing/2014/main" id="{55BBD954-9EB0-4C48-94CC-FF963D21EBAC}"/>
              </a:ext>
            </a:extLst>
          </p:cNvPr>
          <p:cNvSpPr>
            <a:spLocks noGrp="1"/>
          </p:cNvSpPr>
          <p:nvPr>
            <p:ph type="ftr" sz="quarter" idx="11"/>
          </p:nvPr>
        </p:nvSpPr>
        <p:spPr/>
        <p:txBody>
          <a:bodyPr/>
          <a:lstStyle/>
          <a:p>
            <a:r>
              <a:rPr lang="en-GB" dirty="0"/>
              <a:t>This is the presentation title</a:t>
            </a:r>
          </a:p>
        </p:txBody>
      </p:sp>
    </p:spTree>
    <p:extLst>
      <p:ext uri="{BB962C8B-B14F-4D97-AF65-F5344CB8AC3E}">
        <p14:creationId xmlns:p14="http://schemas.microsoft.com/office/powerpoint/2010/main" val="306697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CE66DA-D79B-6A45-BA98-ADC171A12C9C}"/>
              </a:ext>
            </a:extLst>
          </p:cNvPr>
          <p:cNvSpPr>
            <a:spLocks noGrp="1"/>
          </p:cNvSpPr>
          <p:nvPr>
            <p:ph idx="1"/>
          </p:nvPr>
        </p:nvSpPr>
        <p:spPr>
          <a:xfrm>
            <a:off x="457200" y="260648"/>
            <a:ext cx="8229600" cy="5544615"/>
          </a:xfrm>
        </p:spPr>
        <p:txBody>
          <a:bodyPr>
            <a:normAutofit lnSpcReduction="10000"/>
          </a:bodyPr>
          <a:lstStyle/>
          <a:p>
            <a:pPr algn="ctr"/>
            <a:r>
              <a:rPr lang="en-US" sz="6600" b="1" dirty="0">
                <a:solidFill>
                  <a:schemeClr val="tx2"/>
                </a:solidFill>
              </a:rPr>
              <a:t>Think…</a:t>
            </a:r>
          </a:p>
          <a:p>
            <a:pPr algn="ctr"/>
            <a:endParaRPr lang="en-US" sz="8000" b="1" dirty="0">
              <a:solidFill>
                <a:schemeClr val="tx2"/>
              </a:solidFill>
            </a:endParaRPr>
          </a:p>
          <a:p>
            <a:pPr algn="ctr"/>
            <a:endParaRPr lang="en-US" sz="8000" b="1" dirty="0">
              <a:solidFill>
                <a:schemeClr val="tx2"/>
              </a:solidFill>
            </a:endParaRPr>
          </a:p>
          <a:p>
            <a:pPr algn="ctr"/>
            <a:r>
              <a:rPr lang="en-US" sz="8000" b="1" dirty="0">
                <a:solidFill>
                  <a:schemeClr val="tx2"/>
                </a:solidFill>
              </a:rPr>
              <a:t>I’M A SEA CATCH</a:t>
            </a:r>
            <a:endParaRPr lang="en-GB" sz="8000" b="1" dirty="0">
              <a:solidFill>
                <a:schemeClr val="tx2"/>
              </a:solidFill>
            </a:endParaRPr>
          </a:p>
          <a:p>
            <a:pPr algn="ctr"/>
            <a:endParaRPr lang="en-US" dirty="0"/>
          </a:p>
        </p:txBody>
      </p:sp>
      <p:sp>
        <p:nvSpPr>
          <p:cNvPr id="7" name="Date Placeholder 6">
            <a:extLst>
              <a:ext uri="{FF2B5EF4-FFF2-40B4-BE49-F238E27FC236}">
                <a16:creationId xmlns:a16="http://schemas.microsoft.com/office/drawing/2014/main" id="{FA2BF3EC-780D-8042-9A05-545CC94179E2}"/>
              </a:ext>
            </a:extLst>
          </p:cNvPr>
          <p:cNvSpPr>
            <a:spLocks noGrp="1"/>
          </p:cNvSpPr>
          <p:nvPr>
            <p:ph type="dt" sz="half" idx="10"/>
          </p:nvPr>
        </p:nvSpPr>
        <p:spPr/>
        <p:txBody>
          <a:bodyPr/>
          <a:lstStyle/>
          <a:p>
            <a:pPr>
              <a:defRPr/>
            </a:pPr>
            <a:fld id="{6C051F95-C177-B449-B0B4-284DA1C0C366}" type="datetime1">
              <a:rPr lang="en-US" smtClean="0"/>
              <a:t>6/10/2021</a:t>
            </a:fld>
            <a:endParaRPr lang="en-US" dirty="0"/>
          </a:p>
        </p:txBody>
      </p:sp>
      <p:sp>
        <p:nvSpPr>
          <p:cNvPr id="6" name="Footer Placeholder 5">
            <a:extLst>
              <a:ext uri="{FF2B5EF4-FFF2-40B4-BE49-F238E27FC236}">
                <a16:creationId xmlns:a16="http://schemas.microsoft.com/office/drawing/2014/main" id="{704D55E9-4B0F-274F-9D7E-FB9DACD475CC}"/>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1372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685800" y="404664"/>
            <a:ext cx="8077200" cy="5691336"/>
          </a:xfrm>
        </p:spPr>
        <p:txBody>
          <a:bodyPr>
            <a:noAutofit/>
          </a:bodyPr>
          <a:lstStyle/>
          <a:p>
            <a:r>
              <a:rPr lang="en-GB" sz="4000" b="1" dirty="0">
                <a:solidFill>
                  <a:schemeClr val="tx2"/>
                </a:solidFill>
              </a:rPr>
              <a:t>I’</a:t>
            </a:r>
            <a:r>
              <a:rPr lang="en-GB" sz="2400" b="1" dirty="0"/>
              <a:t>	INFECTION; </a:t>
            </a:r>
            <a:r>
              <a:rPr lang="en-GB" sz="2400" dirty="0"/>
              <a:t>e.g. urine/chest     infections/ flu/pressure ulcers</a:t>
            </a:r>
          </a:p>
          <a:p>
            <a:r>
              <a:rPr lang="en-GB" sz="2400" dirty="0"/>
              <a:t> </a:t>
            </a:r>
          </a:p>
          <a:p>
            <a:r>
              <a:rPr lang="en-GB" sz="4000" b="1" dirty="0">
                <a:solidFill>
                  <a:schemeClr val="tx2"/>
                </a:solidFill>
              </a:rPr>
              <a:t>M</a:t>
            </a:r>
            <a:r>
              <a:rPr lang="en-GB" sz="2400" b="1" dirty="0"/>
              <a:t>	METABOLIC; </a:t>
            </a:r>
            <a:r>
              <a:rPr lang="en-GB" sz="2400" dirty="0"/>
              <a:t>e.g. acidosis/ electrolyte Imbalance/vitamin deficiencies</a:t>
            </a:r>
          </a:p>
          <a:p>
            <a:r>
              <a:rPr lang="en-GB" sz="2400" dirty="0"/>
              <a:t> </a:t>
            </a:r>
          </a:p>
          <a:p>
            <a:endParaRPr lang="en-GB" sz="2400" dirty="0"/>
          </a:p>
          <a:p>
            <a:endParaRPr lang="en-GB" sz="2400" dirty="0"/>
          </a:p>
          <a:p>
            <a:r>
              <a:rPr lang="en-GB" sz="4000" b="1" dirty="0">
                <a:solidFill>
                  <a:schemeClr val="tx2"/>
                </a:solidFill>
              </a:rPr>
              <a:t>A</a:t>
            </a:r>
            <a:r>
              <a:rPr lang="en-GB" sz="2400" b="1" dirty="0"/>
              <a:t> 	ACUTE VASCULAR; </a:t>
            </a:r>
            <a:r>
              <a:rPr lang="en-GB" sz="2400" dirty="0"/>
              <a:t>e.g. hypertensive crisis/ </a:t>
            </a:r>
            <a:r>
              <a:rPr lang="en-GB" sz="2400" dirty="0" err="1"/>
              <a:t>arrythmias</a:t>
            </a:r>
            <a:br>
              <a:rPr lang="en-GB" dirty="0"/>
            </a:br>
            <a:r>
              <a:rPr lang="en-GB" dirty="0"/>
              <a:t>  </a:t>
            </a:r>
          </a:p>
          <a:p>
            <a:r>
              <a:rPr lang="en-GB" dirty="0"/>
              <a:t> </a:t>
            </a:r>
          </a:p>
          <a:p>
            <a:r>
              <a:rPr lang="en-GB" dirty="0"/>
              <a:t> </a:t>
            </a:r>
          </a:p>
          <a:p>
            <a:r>
              <a:rPr lang="en-GB" dirty="0"/>
              <a:t> </a:t>
            </a:r>
          </a:p>
        </p:txBody>
      </p:sp>
    </p:spTree>
    <p:extLst>
      <p:ext uri="{BB962C8B-B14F-4D97-AF65-F5344CB8AC3E}">
        <p14:creationId xmlns:p14="http://schemas.microsoft.com/office/powerpoint/2010/main" val="11661662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47358-7C5A-154B-97B4-CA6B38313396}"/>
              </a:ext>
            </a:extLst>
          </p:cNvPr>
          <p:cNvSpPr>
            <a:spLocks noGrp="1"/>
          </p:cNvSpPr>
          <p:nvPr>
            <p:ph idx="1"/>
          </p:nvPr>
        </p:nvSpPr>
        <p:spPr>
          <a:xfrm>
            <a:off x="827584" y="1052736"/>
            <a:ext cx="7859216" cy="4752527"/>
          </a:xfrm>
        </p:spPr>
        <p:txBody>
          <a:bodyPr>
            <a:normAutofit/>
          </a:bodyPr>
          <a:lstStyle/>
          <a:p>
            <a:r>
              <a:rPr lang="en-GB" sz="4000" b="1">
                <a:solidFill>
                  <a:schemeClr val="tx2"/>
                </a:solidFill>
              </a:rPr>
              <a:t>S</a:t>
            </a:r>
            <a:r>
              <a:rPr lang="en-GB" sz="2400" b="1"/>
              <a:t>	SUBSTANCES; </a:t>
            </a:r>
            <a:r>
              <a:rPr lang="en-GB" sz="2400"/>
              <a:t>e.g. alcohol/street drugs /prescribed/OTC meds</a:t>
            </a:r>
          </a:p>
          <a:p>
            <a:endParaRPr lang="en-GB" sz="2400" b="1"/>
          </a:p>
          <a:p>
            <a:r>
              <a:rPr lang="en-GB" sz="4000" b="1">
                <a:solidFill>
                  <a:schemeClr val="tx2"/>
                </a:solidFill>
              </a:rPr>
              <a:t>E</a:t>
            </a:r>
            <a:r>
              <a:rPr lang="en-GB" sz="2400" b="1"/>
              <a:t>	ENDOCRINE;</a:t>
            </a:r>
            <a:r>
              <a:rPr lang="en-GB" sz="2400"/>
              <a:t>	e.g. thyroid/diabetes/ adrenal</a:t>
            </a:r>
          </a:p>
          <a:p>
            <a:r>
              <a:rPr lang="en-GB" sz="2400"/>
              <a:t> </a:t>
            </a:r>
          </a:p>
          <a:p>
            <a:r>
              <a:rPr lang="en-GB" sz="4000" b="1">
                <a:solidFill>
                  <a:schemeClr val="tx2"/>
                </a:solidFill>
              </a:rPr>
              <a:t>A</a:t>
            </a:r>
            <a:r>
              <a:rPr lang="en-GB" sz="2400" b="1"/>
              <a:t>	ANYTHING ELSE; </a:t>
            </a:r>
            <a:r>
              <a:rPr lang="en-GB" sz="2400"/>
              <a:t>	20% no cause found ?In pain ?Immobilised ?anaesthetic in last 5 days</a:t>
            </a:r>
          </a:p>
          <a:p>
            <a:r>
              <a:rPr lang="en-GB" sz="2800"/>
              <a:t> </a:t>
            </a:r>
          </a:p>
          <a:p>
            <a:endParaRPr lang="en-US"/>
          </a:p>
        </p:txBody>
      </p:sp>
      <p:sp>
        <p:nvSpPr>
          <p:cNvPr id="4" name="Date Placeholder 3">
            <a:extLst>
              <a:ext uri="{FF2B5EF4-FFF2-40B4-BE49-F238E27FC236}">
                <a16:creationId xmlns:a16="http://schemas.microsoft.com/office/drawing/2014/main" id="{22535DC8-B5EF-7C44-ACC7-B54C7A52E7CC}"/>
              </a:ext>
            </a:extLst>
          </p:cNvPr>
          <p:cNvSpPr>
            <a:spLocks noGrp="1"/>
          </p:cNvSpPr>
          <p:nvPr>
            <p:ph type="dt" sz="half" idx="10"/>
          </p:nvPr>
        </p:nvSpPr>
        <p:spPr/>
        <p:txBody>
          <a:bodyPr/>
          <a:lstStyle/>
          <a:p>
            <a:fld id="{1F11A84F-AB34-42ED-B018-8B2E4434C8D6}" type="datetime1">
              <a:rPr lang="en-GB" smtClean="0"/>
              <a:pPr/>
              <a:t>10/06/2021</a:t>
            </a:fld>
            <a:endParaRPr lang="en-GB"/>
          </a:p>
        </p:txBody>
      </p:sp>
    </p:spTree>
    <p:extLst>
      <p:ext uri="{BB962C8B-B14F-4D97-AF65-F5344CB8AC3E}">
        <p14:creationId xmlns:p14="http://schemas.microsoft.com/office/powerpoint/2010/main" val="272966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People with dementia are unlikely to be able to communicate discomfort from:</a:t>
            </a:r>
          </a:p>
          <a:p>
            <a:pPr lvl="0"/>
            <a:r>
              <a:rPr lang="en-GB" dirty="0"/>
              <a:t>Acute medical problems – pain, infection, unwell. </a:t>
            </a:r>
          </a:p>
          <a:p>
            <a:pPr lvl="0"/>
            <a:r>
              <a:rPr lang="en-GB" dirty="0"/>
              <a:t>Remember pain management is key, and can reduce BPSD in 50% of patients (and pain is not obvious)</a:t>
            </a:r>
          </a:p>
          <a:p>
            <a:pPr lvl="0"/>
            <a:r>
              <a:rPr lang="en-GB" dirty="0"/>
              <a:t>Incontinence, constipation or wanting to go to the toilet. </a:t>
            </a:r>
          </a:p>
          <a:p>
            <a:pPr lvl="0"/>
            <a:r>
              <a:rPr lang="en-GB" dirty="0"/>
              <a:t>Awkward or uncomfortable positioning. </a:t>
            </a:r>
          </a:p>
          <a:p>
            <a:pPr lvl="0"/>
            <a:r>
              <a:rPr lang="en-GB" dirty="0"/>
              <a:t>Sleep disturbances – often result in fatigue and may increase agitation and confusion. </a:t>
            </a:r>
          </a:p>
          <a:p>
            <a:pPr lvl="0"/>
            <a:r>
              <a:rPr lang="en-GB" dirty="0"/>
              <a:t>Feeling too hot or too cold. </a:t>
            </a:r>
          </a:p>
          <a:p>
            <a:pPr lvl="0"/>
            <a:r>
              <a:rPr lang="en-GB" dirty="0"/>
              <a:t>Sensory impairment. </a:t>
            </a:r>
          </a:p>
          <a:p>
            <a:pPr lvl="0"/>
            <a:r>
              <a:rPr lang="en-GB" dirty="0"/>
              <a:t>Limited freedom of movement, </a:t>
            </a:r>
            <a:r>
              <a:rPr lang="en-GB" dirty="0" err="1"/>
              <a:t>eg</a:t>
            </a:r>
            <a:r>
              <a:rPr lang="en-GB" dirty="0"/>
              <a:t> restraint. </a:t>
            </a:r>
          </a:p>
          <a:p>
            <a:endParaRPr lang="en-GB" dirty="0"/>
          </a:p>
        </p:txBody>
      </p:sp>
      <p:sp>
        <p:nvSpPr>
          <p:cNvPr id="3" name="Title 2"/>
          <p:cNvSpPr>
            <a:spLocks noGrp="1"/>
          </p:cNvSpPr>
          <p:nvPr>
            <p:ph type="title"/>
          </p:nvPr>
        </p:nvSpPr>
        <p:spPr/>
        <p:txBody>
          <a:bodyPr>
            <a:normAutofit fontScale="90000"/>
          </a:bodyPr>
          <a:lstStyle/>
          <a:p>
            <a:r>
              <a:rPr lang="en-GB" dirty="0"/>
              <a:t>Often caused by…. Unmet physical need</a:t>
            </a:r>
          </a:p>
        </p:txBody>
      </p:sp>
    </p:spTree>
    <p:extLst>
      <p:ext uri="{BB962C8B-B14F-4D97-AF65-F5344CB8AC3E}">
        <p14:creationId xmlns:p14="http://schemas.microsoft.com/office/powerpoint/2010/main" val="417998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0C199-4F69-564C-A0F9-6BF52F219CEF}"/>
              </a:ext>
            </a:extLst>
          </p:cNvPr>
          <p:cNvSpPr>
            <a:spLocks noGrp="1"/>
          </p:cNvSpPr>
          <p:nvPr>
            <p:ph idx="1"/>
          </p:nvPr>
        </p:nvSpPr>
        <p:spPr>
          <a:xfrm>
            <a:off x="457200" y="260648"/>
            <a:ext cx="8229600" cy="5976664"/>
          </a:xfrm>
        </p:spPr>
        <p:txBody>
          <a:bodyPr>
            <a:normAutofit fontScale="77500" lnSpcReduction="20000"/>
          </a:bodyPr>
          <a:lstStyle/>
          <a:p>
            <a:r>
              <a:rPr lang="en-GB" sz="4700" b="1">
                <a:solidFill>
                  <a:schemeClr val="tx2"/>
                </a:solidFill>
              </a:rPr>
              <a:t>C</a:t>
            </a:r>
            <a:r>
              <a:rPr lang="en-GB" sz="2800" b="1"/>
              <a:t>	CONSTIPATION; </a:t>
            </a:r>
            <a:r>
              <a:rPr lang="en-GB" sz="2800"/>
              <a:t>e.g. Check last time bowels open</a:t>
            </a:r>
          </a:p>
          <a:p>
            <a:r>
              <a:rPr lang="en-GB" sz="2800"/>
              <a:t> </a:t>
            </a:r>
          </a:p>
          <a:p>
            <a:r>
              <a:rPr lang="en-GB" sz="4700" b="1">
                <a:solidFill>
                  <a:schemeClr val="tx2"/>
                </a:solidFill>
              </a:rPr>
              <a:t>A</a:t>
            </a:r>
            <a:r>
              <a:rPr lang="en-GB" sz="2800" b="1"/>
              <a:t>	ANOXIA/HYPOXIA; </a:t>
            </a:r>
            <a:r>
              <a:rPr lang="en-GB" sz="2800"/>
              <a:t>e.g. Cardio/respiratory insufficiency or arrest</a:t>
            </a:r>
          </a:p>
          <a:p>
            <a:r>
              <a:rPr lang="en-GB" sz="2800"/>
              <a:t> </a:t>
            </a:r>
          </a:p>
          <a:p>
            <a:r>
              <a:rPr lang="en-GB" sz="4700" b="1">
                <a:solidFill>
                  <a:schemeClr val="tx2"/>
                </a:solidFill>
              </a:rPr>
              <a:t>T</a:t>
            </a:r>
            <a:r>
              <a:rPr lang="en-GB" sz="2800" b="1"/>
              <a:t>	TRAUMA; </a:t>
            </a:r>
            <a:r>
              <a:rPr lang="en-GB" sz="2800"/>
              <a:t>e.g. falls/head injury/assault /haematomas</a:t>
            </a:r>
          </a:p>
          <a:p>
            <a:r>
              <a:rPr lang="en-GB" sz="5200">
                <a:solidFill>
                  <a:schemeClr val="tx2"/>
                </a:solidFill>
              </a:rPr>
              <a:t> </a:t>
            </a:r>
          </a:p>
          <a:p>
            <a:r>
              <a:rPr lang="en-GB" sz="5200" b="1">
                <a:solidFill>
                  <a:schemeClr val="tx2"/>
                </a:solidFill>
              </a:rPr>
              <a:t>C</a:t>
            </a:r>
            <a:r>
              <a:rPr lang="en-GB" sz="2800" b="1"/>
              <a:t>	CNS PATHOLOGY; </a:t>
            </a:r>
            <a:r>
              <a:rPr lang="en-GB" sz="2800"/>
              <a:t>e.g. stroke/TIA/tumours</a:t>
            </a:r>
            <a:br>
              <a:rPr lang="en-GB" sz="2800"/>
            </a:br>
            <a:r>
              <a:rPr lang="en-GB" sz="2800"/>
              <a:t>/Hydrocephalus/ seizures </a:t>
            </a:r>
          </a:p>
          <a:p>
            <a:r>
              <a:rPr lang="en-GB" sz="2800"/>
              <a:t> </a:t>
            </a:r>
          </a:p>
          <a:p>
            <a:r>
              <a:rPr lang="en-US" sz="5200" b="1">
                <a:solidFill>
                  <a:schemeClr val="tx2"/>
                </a:solidFill>
              </a:rPr>
              <a:t>H </a:t>
            </a:r>
            <a:r>
              <a:rPr lang="en-US" sz="2800" b="1"/>
              <a:t>	HYDRATION; </a:t>
            </a:r>
            <a:r>
              <a:rPr lang="en-US" sz="2800"/>
              <a:t>e.g. Check for AKI &amp; dehydration</a:t>
            </a:r>
          </a:p>
          <a:p>
            <a:pPr algn="r"/>
            <a:r>
              <a:rPr lang="en-GB" sz="2800" i="1"/>
              <a:t>(Dr Tiff Earle Consultant Psychiatrist 2019)</a:t>
            </a:r>
          </a:p>
          <a:p>
            <a:endParaRPr lang="en-US"/>
          </a:p>
        </p:txBody>
      </p:sp>
      <p:sp>
        <p:nvSpPr>
          <p:cNvPr id="4" name="Date Placeholder 3">
            <a:extLst>
              <a:ext uri="{FF2B5EF4-FFF2-40B4-BE49-F238E27FC236}">
                <a16:creationId xmlns:a16="http://schemas.microsoft.com/office/drawing/2014/main" id="{09F8A2E7-CCEA-254F-AA77-2B37AD5D0FC5}"/>
              </a:ext>
            </a:extLst>
          </p:cNvPr>
          <p:cNvSpPr>
            <a:spLocks noGrp="1"/>
          </p:cNvSpPr>
          <p:nvPr>
            <p:ph type="dt" sz="half" idx="10"/>
          </p:nvPr>
        </p:nvSpPr>
        <p:spPr/>
        <p:txBody>
          <a:bodyPr/>
          <a:lstStyle/>
          <a:p>
            <a:fld id="{1F11A84F-AB34-42ED-B018-8B2E4434C8D6}" type="datetime1">
              <a:rPr lang="en-GB" smtClean="0"/>
              <a:pPr/>
              <a:t>10/06/2021</a:t>
            </a:fld>
            <a:endParaRPr lang="en-GB"/>
          </a:p>
        </p:txBody>
      </p:sp>
    </p:spTree>
    <p:extLst>
      <p:ext uri="{BB962C8B-B14F-4D97-AF65-F5344CB8AC3E}">
        <p14:creationId xmlns:p14="http://schemas.microsoft.com/office/powerpoint/2010/main" val="2041415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28613" y="333375"/>
          <a:ext cx="7977187" cy="4648200"/>
        </p:xfrm>
        <a:graphic>
          <a:graphicData uri="http://schemas.openxmlformats.org/presentationml/2006/ole">
            <mc:AlternateContent xmlns:mc="http://schemas.openxmlformats.org/markup-compatibility/2006">
              <mc:Choice xmlns:v="urn:schemas-microsoft-com:vml" Requires="v">
                <p:oleObj spid="_x0000_s129047" name="Worksheet" r:id="rId4" imgW="5457600" imgH="2606400" progId="Excel.Sheet.8">
                  <p:embed/>
                </p:oleObj>
              </mc:Choice>
              <mc:Fallback>
                <p:oleObj name="Worksheet" r:id="rId4" imgW="5457600" imgH="26064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33375"/>
                        <a:ext cx="797718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Grp="1"/>
          </p:cNvSpPr>
          <p:nvPr>
            <p:ph type="title"/>
          </p:nvPr>
        </p:nvSpPr>
        <p:spPr/>
        <p:txBody>
          <a:bodyPr/>
          <a:lstStyle/>
          <a:p>
            <a:pPr eaLnBrk="1" fontAlgn="auto" hangingPunct="1">
              <a:spcAft>
                <a:spcPts val="0"/>
              </a:spcAft>
              <a:defRPr/>
            </a:pPr>
            <a:r>
              <a:rPr lang="en-US" b="1"/>
              <a:t>Outcomes of Delirium</a:t>
            </a:r>
          </a:p>
        </p:txBody>
      </p:sp>
      <p:sp>
        <p:nvSpPr>
          <p:cNvPr id="7172" name="Text Box 4"/>
          <p:cNvSpPr txBox="1">
            <a:spLocks noChangeArrowheads="1"/>
          </p:cNvSpPr>
          <p:nvPr/>
        </p:nvSpPr>
        <p:spPr bwMode="auto">
          <a:xfrm>
            <a:off x="1295400" y="5683250"/>
            <a:ext cx="701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CA" altLang="en-US" sz="2000" b="1" dirty="0"/>
              <a:t>(even with complete recovery, 30% dementia within 3 years = decreased brain reserve) – so do not assume CT brain is ‘normal’ (atrophy/</a:t>
            </a:r>
            <a:r>
              <a:rPr lang="en-CA" altLang="en-US" sz="2000" b="1" dirty="0" err="1"/>
              <a:t>ischaemia</a:t>
            </a:r>
            <a:r>
              <a:rPr lang="en-CA" altLang="en-US" sz="2000" b="1" dirty="0"/>
              <a:t> are relevant ++)</a:t>
            </a:r>
            <a:endParaRPr lang="en-US" altLang="en-US" sz="2000" b="1" dirty="0"/>
          </a:p>
        </p:txBody>
      </p:sp>
    </p:spTree>
    <p:extLst>
      <p:ext uri="{BB962C8B-B14F-4D97-AF65-F5344CB8AC3E}">
        <p14:creationId xmlns:p14="http://schemas.microsoft.com/office/powerpoint/2010/main" val="14389729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idx="1"/>
          </p:nvPr>
        </p:nvSpPr>
        <p:spPr>
          <a:xfrm>
            <a:off x="617538" y="1768475"/>
            <a:ext cx="7829550" cy="3436938"/>
          </a:xfrm>
        </p:spPr>
        <p:txBody>
          <a:bodyPr rtlCol="0">
            <a:normAutofit fontScale="92500" lnSpcReduction="20000"/>
          </a:bodyPr>
          <a:lstStyle/>
          <a:p>
            <a:pPr eaLnBrk="1" fontAlgn="auto" hangingPunct="1">
              <a:lnSpc>
                <a:spcPct val="140000"/>
              </a:lnSpc>
              <a:spcAft>
                <a:spcPts val="0"/>
              </a:spcAft>
              <a:defRPr/>
            </a:pPr>
            <a:r>
              <a:rPr lang="en-US" sz="3600" dirty="0">
                <a:solidFill>
                  <a:srgbClr val="FF0000"/>
                </a:solidFill>
                <a:latin typeface="Arial Narrow" pitchFamily="34" charset="0"/>
              </a:rPr>
              <a:t>Previous studies 32%-66% of cases are unrecognized by Medical Staff !!</a:t>
            </a:r>
          </a:p>
          <a:p>
            <a:pPr eaLnBrk="1" fontAlgn="auto" hangingPunct="1">
              <a:lnSpc>
                <a:spcPct val="140000"/>
              </a:lnSpc>
              <a:spcAft>
                <a:spcPts val="0"/>
              </a:spcAft>
              <a:buFont typeface="Arial" pitchFamily="34" charset="0"/>
              <a:buNone/>
              <a:defRPr/>
            </a:pPr>
            <a:r>
              <a:rPr lang="en-US" b="1" u="sng" dirty="0">
                <a:latin typeface="Arial Narrow" pitchFamily="34" charset="0"/>
              </a:rPr>
              <a:t>Yale- New Haven study</a:t>
            </a:r>
            <a:r>
              <a:rPr lang="en-US" dirty="0">
                <a:latin typeface="Arial Narrow" pitchFamily="34" charset="0"/>
              </a:rPr>
              <a:t> </a:t>
            </a:r>
            <a:r>
              <a:rPr lang="en-US" dirty="0">
                <a:solidFill>
                  <a:srgbClr val="008000"/>
                </a:solidFill>
                <a:latin typeface="Arial Narrow" pitchFamily="34" charset="0"/>
              </a:rPr>
              <a:t>(</a:t>
            </a:r>
            <a:r>
              <a:rPr lang="en-US" sz="2000" dirty="0">
                <a:solidFill>
                  <a:srgbClr val="008000"/>
                </a:solidFill>
              </a:rPr>
              <a:t>Inouye S. Ann Intern Med 1993: 119-474)</a:t>
            </a:r>
          </a:p>
          <a:p>
            <a:pPr marL="640080" lvl="1" eaLnBrk="1" fontAlgn="auto" hangingPunct="1">
              <a:lnSpc>
                <a:spcPct val="140000"/>
              </a:lnSpc>
              <a:spcAft>
                <a:spcPts val="0"/>
              </a:spcAft>
              <a:defRPr/>
            </a:pPr>
            <a:r>
              <a:rPr lang="en-US" sz="3000" dirty="0"/>
              <a:t>65% unrecognized by Physicians </a:t>
            </a:r>
          </a:p>
          <a:p>
            <a:pPr marL="640080" lvl="1" eaLnBrk="1" fontAlgn="auto" hangingPunct="1">
              <a:lnSpc>
                <a:spcPct val="140000"/>
              </a:lnSpc>
              <a:spcAft>
                <a:spcPts val="0"/>
              </a:spcAft>
              <a:defRPr/>
            </a:pPr>
            <a:r>
              <a:rPr lang="en-US" sz="3000" dirty="0"/>
              <a:t>43% unrecognized by Nurses</a:t>
            </a:r>
          </a:p>
        </p:txBody>
      </p:sp>
      <p:sp>
        <p:nvSpPr>
          <p:cNvPr id="7170" name="Rectangle 2"/>
          <p:cNvSpPr>
            <a:spLocks noGrp="1"/>
          </p:cNvSpPr>
          <p:nvPr>
            <p:ph type="title"/>
          </p:nvPr>
        </p:nvSpPr>
        <p:spPr/>
        <p:txBody>
          <a:bodyPr/>
          <a:lstStyle/>
          <a:p>
            <a:pPr eaLnBrk="1" fontAlgn="auto" hangingPunct="1">
              <a:spcAft>
                <a:spcPts val="0"/>
              </a:spcAft>
              <a:defRPr/>
            </a:pPr>
            <a:r>
              <a:rPr lang="en-US" b="1"/>
              <a:t>Recognition of Delirium</a:t>
            </a:r>
          </a:p>
        </p:txBody>
      </p:sp>
    </p:spTree>
    <p:extLst>
      <p:ext uri="{BB962C8B-B14F-4D97-AF65-F5344CB8AC3E}">
        <p14:creationId xmlns:p14="http://schemas.microsoft.com/office/powerpoint/2010/main" val="10243687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3"/>
          <p:cNvSpPr>
            <a:spLocks noGrp="1"/>
          </p:cNvSpPr>
          <p:nvPr>
            <p:ph sz="half" idx="1"/>
          </p:nvPr>
        </p:nvSpPr>
        <p:spPr>
          <a:xfrm>
            <a:off x="457200" y="1600200"/>
            <a:ext cx="4033838" cy="4525963"/>
          </a:xfrm>
        </p:spPr>
        <p:txBody>
          <a:bodyPr/>
          <a:lstStyle/>
          <a:p>
            <a:pPr eaLnBrk="1" hangingPunct="1">
              <a:buFont typeface="Arial" pitchFamily="34" charset="0"/>
              <a:buNone/>
            </a:pPr>
            <a:r>
              <a:rPr lang="en-US" altLang="en-US" b="1" dirty="0">
                <a:solidFill>
                  <a:schemeClr val="accent1"/>
                </a:solidFill>
                <a:latin typeface="Verdana" pitchFamily="34" charset="0"/>
              </a:rPr>
              <a:t>DELIRIUM</a:t>
            </a:r>
          </a:p>
          <a:p>
            <a:pPr eaLnBrk="1" hangingPunct="1"/>
            <a:endParaRPr lang="en-US" altLang="en-US" dirty="0">
              <a:latin typeface="MS Sans Serif"/>
            </a:endParaRPr>
          </a:p>
          <a:p>
            <a:pPr eaLnBrk="1" hangingPunct="1"/>
            <a:endParaRPr lang="en-US" altLang="en-US" dirty="0">
              <a:latin typeface="MS Sans Serif"/>
            </a:endParaRPr>
          </a:p>
          <a:p>
            <a:pPr eaLnBrk="1" hangingPunct="1"/>
            <a:endParaRPr lang="en-US" altLang="en-US" dirty="0">
              <a:latin typeface="MS Sans Serif"/>
            </a:endParaRPr>
          </a:p>
          <a:p>
            <a:pPr eaLnBrk="1" hangingPunct="1"/>
            <a:endParaRPr lang="en-US" altLang="en-US" dirty="0">
              <a:latin typeface="MS Sans Serif"/>
            </a:endParaRPr>
          </a:p>
        </p:txBody>
      </p:sp>
      <p:sp>
        <p:nvSpPr>
          <p:cNvPr id="11268" name="Rectangle 4"/>
          <p:cNvSpPr>
            <a:spLocks noGrp="1"/>
          </p:cNvSpPr>
          <p:nvPr>
            <p:ph sz="half" idx="2"/>
          </p:nvPr>
        </p:nvSpPr>
        <p:spPr>
          <a:xfrm>
            <a:off x="4652963" y="1600200"/>
            <a:ext cx="4033837" cy="4525963"/>
          </a:xfrm>
        </p:spPr>
        <p:txBody>
          <a:bodyPr/>
          <a:lstStyle/>
          <a:p>
            <a:pPr eaLnBrk="1" hangingPunct="1">
              <a:buFont typeface="Arial" pitchFamily="34" charset="0"/>
              <a:buNone/>
            </a:pPr>
            <a:r>
              <a:rPr lang="en-US" altLang="en-US" b="1" dirty="0">
                <a:solidFill>
                  <a:schemeClr val="hlink"/>
                </a:solidFill>
                <a:latin typeface="Verdana" pitchFamily="34" charset="0"/>
              </a:rPr>
              <a:t>DEMENTIA</a:t>
            </a:r>
          </a:p>
        </p:txBody>
      </p:sp>
      <p:sp>
        <p:nvSpPr>
          <p:cNvPr id="10242" name="Rectangle 2"/>
          <p:cNvSpPr>
            <a:spLocks noGrp="1"/>
          </p:cNvSpPr>
          <p:nvPr>
            <p:ph type="title"/>
          </p:nvPr>
        </p:nvSpPr>
        <p:spPr/>
        <p:txBody>
          <a:bodyPr/>
          <a:lstStyle/>
          <a:p>
            <a:pPr eaLnBrk="1" fontAlgn="auto" hangingPunct="1">
              <a:spcAft>
                <a:spcPts val="0"/>
              </a:spcAft>
              <a:defRPr/>
            </a:pPr>
            <a:r>
              <a:rPr lang="en-US" sz="4000" b="1"/>
              <a:t>Delirium versus Dementia?</a:t>
            </a:r>
          </a:p>
        </p:txBody>
      </p:sp>
      <p:sp>
        <p:nvSpPr>
          <p:cNvPr id="10245" name="Text Box 5"/>
          <p:cNvSpPr txBox="1">
            <a:spLocks noChangeArrowheads="1"/>
          </p:cNvSpPr>
          <p:nvPr/>
        </p:nvSpPr>
        <p:spPr bwMode="auto">
          <a:xfrm>
            <a:off x="533400" y="6019800"/>
            <a:ext cx="8077200" cy="12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defRPr/>
            </a:pPr>
            <a:r>
              <a:rPr lang="en-US" sz="2400" b="1" i="1" dirty="0">
                <a:latin typeface="MS Sans Serif"/>
              </a:rPr>
              <a:t>It is common for Delirium to be superimposed on Dementia!</a:t>
            </a:r>
          </a:p>
          <a:p>
            <a:pPr eaLnBrk="1" hangingPunct="1">
              <a:spcBef>
                <a:spcPct val="50000"/>
              </a:spcBef>
              <a:defRPr/>
            </a:pPr>
            <a:endParaRPr lang="en-US" sz="2000" i="1" dirty="0">
              <a:solidFill>
                <a:schemeClr val="accent1"/>
              </a:solidFill>
              <a:latin typeface="MS Sans Serif"/>
            </a:endParaRPr>
          </a:p>
        </p:txBody>
      </p:sp>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205038"/>
            <a:ext cx="338455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100" y="2276475"/>
            <a:ext cx="3240088"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7401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fontAlgn="auto" hangingPunct="1">
              <a:spcAft>
                <a:spcPts val="0"/>
              </a:spcAft>
              <a:defRPr/>
            </a:pPr>
            <a:r>
              <a:rPr lang="en-US" b="1"/>
              <a:t>Types of Delirium</a:t>
            </a:r>
          </a:p>
        </p:txBody>
      </p:sp>
      <p:sp>
        <p:nvSpPr>
          <p:cNvPr id="13315" name="Rectangle 3"/>
          <p:cNvSpPr>
            <a:spLocks noGrp="1"/>
          </p:cNvSpPr>
          <p:nvPr>
            <p:ph type="body" sz="half" idx="1"/>
          </p:nvPr>
        </p:nvSpPr>
        <p:spPr/>
        <p:txBody>
          <a:bodyPr/>
          <a:lstStyle/>
          <a:p>
            <a:pPr eaLnBrk="1" hangingPunct="1">
              <a:lnSpc>
                <a:spcPct val="90000"/>
              </a:lnSpc>
            </a:pPr>
            <a:r>
              <a:rPr lang="en-US" altLang="en-US" u="sng"/>
              <a:t>Hyperactive</a:t>
            </a:r>
          </a:p>
          <a:p>
            <a:pPr eaLnBrk="1" hangingPunct="1">
              <a:lnSpc>
                <a:spcPct val="90000"/>
              </a:lnSpc>
              <a:buFont typeface="Arial" pitchFamily="34" charset="0"/>
              <a:buNone/>
            </a:pPr>
            <a:endParaRPr lang="en-US" altLang="en-US" u="sng"/>
          </a:p>
          <a:p>
            <a:pPr eaLnBrk="1" hangingPunct="1">
              <a:lnSpc>
                <a:spcPct val="90000"/>
              </a:lnSpc>
            </a:pPr>
            <a:r>
              <a:rPr lang="en-US" altLang="en-US" u="sng"/>
              <a:t>Hypoactive</a:t>
            </a:r>
          </a:p>
          <a:p>
            <a:pPr lvl="1" eaLnBrk="1" hangingPunct="1">
              <a:lnSpc>
                <a:spcPct val="90000"/>
              </a:lnSpc>
              <a:buFont typeface="Arial" pitchFamily="34" charset="0"/>
              <a:buNone/>
            </a:pPr>
            <a:endParaRPr lang="en-US" altLang="en-US" sz="3200"/>
          </a:p>
          <a:p>
            <a:pPr eaLnBrk="1" hangingPunct="1">
              <a:lnSpc>
                <a:spcPct val="90000"/>
              </a:lnSpc>
            </a:pPr>
            <a:r>
              <a:rPr lang="en-US" altLang="en-US" u="sng"/>
              <a:t>Mixed</a:t>
            </a:r>
          </a:p>
          <a:p>
            <a:pPr lvl="2" eaLnBrk="1" hangingPunct="1">
              <a:lnSpc>
                <a:spcPct val="90000"/>
              </a:lnSpc>
              <a:buFont typeface="Arial" pitchFamily="34" charset="0"/>
              <a:buNone/>
            </a:pPr>
            <a:endParaRPr lang="en-US" altLang="en-US" sz="3200"/>
          </a:p>
          <a:p>
            <a:pPr eaLnBrk="1" hangingPunct="1">
              <a:lnSpc>
                <a:spcPct val="90000"/>
              </a:lnSpc>
            </a:pPr>
            <a:endParaRPr lang="en-US" altLang="en-US" sz="2800"/>
          </a:p>
        </p:txBody>
      </p:sp>
      <p:pic>
        <p:nvPicPr>
          <p:cNvPr id="13316" name="Picture 5"/>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292079" y="1600200"/>
            <a:ext cx="2750841" cy="2185988"/>
          </a:xfrm>
        </p:spPr>
      </p:pic>
      <p:pic>
        <p:nvPicPr>
          <p:cNvPr id="13317" name="Picture 6"/>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5300266" y="3938588"/>
            <a:ext cx="2734468" cy="2187575"/>
          </a:xfrm>
        </p:spPr>
      </p:pic>
    </p:spTree>
    <p:extLst>
      <p:ext uri="{BB962C8B-B14F-4D97-AF65-F5344CB8AC3E}">
        <p14:creationId xmlns:p14="http://schemas.microsoft.com/office/powerpoint/2010/main" val="1833138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idx="1"/>
          </p:nvPr>
        </p:nvSpPr>
        <p:spPr/>
        <p:txBody>
          <a:bodyPr rtlCol="0">
            <a:normAutofit fontScale="92500" lnSpcReduction="10000"/>
          </a:bodyPr>
          <a:lstStyle/>
          <a:p>
            <a:pPr eaLnBrk="1" fontAlgn="auto" hangingPunct="1">
              <a:lnSpc>
                <a:spcPct val="90000"/>
              </a:lnSpc>
              <a:spcAft>
                <a:spcPts val="0"/>
              </a:spcAft>
              <a:defRPr/>
            </a:pPr>
            <a:endParaRPr lang="en-CA" sz="2400" dirty="0"/>
          </a:p>
          <a:p>
            <a:pPr eaLnBrk="1" fontAlgn="auto" hangingPunct="1">
              <a:lnSpc>
                <a:spcPct val="90000"/>
              </a:lnSpc>
              <a:spcAft>
                <a:spcPts val="0"/>
              </a:spcAft>
              <a:defRPr/>
            </a:pPr>
            <a:r>
              <a:rPr lang="en-CA" sz="2800" dirty="0">
                <a:solidFill>
                  <a:srgbClr val="FF0000"/>
                </a:solidFill>
                <a:latin typeface="Verdana" pitchFamily="34" charset="0"/>
              </a:rPr>
              <a:t>Identify the acute medical problems that could be either triggering the delirium, or prolonging it!!!! AND TREAT IT ……..</a:t>
            </a:r>
          </a:p>
          <a:p>
            <a:pPr eaLnBrk="1" fontAlgn="auto" hangingPunct="1">
              <a:lnSpc>
                <a:spcPct val="90000"/>
              </a:lnSpc>
              <a:spcAft>
                <a:spcPts val="0"/>
              </a:spcAft>
              <a:defRPr/>
            </a:pPr>
            <a:endParaRPr lang="en-CA" sz="2800" dirty="0">
              <a:latin typeface="Verdana" pitchFamily="34" charset="0"/>
            </a:endParaRPr>
          </a:p>
          <a:p>
            <a:pPr eaLnBrk="1" fontAlgn="auto" hangingPunct="1">
              <a:lnSpc>
                <a:spcPct val="90000"/>
              </a:lnSpc>
              <a:spcAft>
                <a:spcPts val="0"/>
              </a:spcAft>
              <a:defRPr/>
            </a:pPr>
            <a:r>
              <a:rPr lang="en-GB" sz="2800" dirty="0">
                <a:latin typeface="Verdana" pitchFamily="34" charset="0"/>
              </a:rPr>
              <a:t>Clarify pre-morbid functional status, sequence of events and previous admission cognitive baseline (</a:t>
            </a:r>
            <a:r>
              <a:rPr lang="en-GB" sz="2800" b="1" dirty="0">
                <a:latin typeface="Verdana" pitchFamily="34" charset="0"/>
              </a:rPr>
              <a:t>remember, patients with dementia are at increased risk of delirium</a:t>
            </a:r>
            <a:r>
              <a:rPr lang="en-GB" sz="2800" dirty="0">
                <a:latin typeface="Verdana" pitchFamily="34" charset="0"/>
              </a:rPr>
              <a:t>)</a:t>
            </a:r>
          </a:p>
          <a:p>
            <a:pPr eaLnBrk="1" fontAlgn="auto" hangingPunct="1">
              <a:lnSpc>
                <a:spcPct val="90000"/>
              </a:lnSpc>
              <a:spcAft>
                <a:spcPts val="0"/>
              </a:spcAft>
              <a:defRPr/>
            </a:pPr>
            <a:endParaRPr lang="en-GB" sz="2800" dirty="0">
              <a:latin typeface="Verdana" pitchFamily="34" charset="0"/>
            </a:endParaRPr>
          </a:p>
          <a:p>
            <a:pPr eaLnBrk="1" fontAlgn="auto" hangingPunct="1">
              <a:lnSpc>
                <a:spcPct val="90000"/>
              </a:lnSpc>
              <a:spcAft>
                <a:spcPts val="0"/>
              </a:spcAft>
              <a:defRPr/>
            </a:pPr>
            <a:r>
              <a:rPr lang="en-GB" sz="2800" dirty="0">
                <a:latin typeface="Verdana" pitchFamily="34" charset="0"/>
              </a:rPr>
              <a:t>Identify all predisposing and precipitating factors, and consider the differential</a:t>
            </a:r>
            <a:endParaRPr lang="en-US" sz="2800" dirty="0">
              <a:latin typeface="Verdana" pitchFamily="34" charset="0"/>
            </a:endParaRPr>
          </a:p>
        </p:txBody>
      </p:sp>
      <p:sp>
        <p:nvSpPr>
          <p:cNvPr id="23554" name="Rectangle 2"/>
          <p:cNvSpPr>
            <a:spLocks noGrp="1"/>
          </p:cNvSpPr>
          <p:nvPr>
            <p:ph type="title"/>
          </p:nvPr>
        </p:nvSpPr>
        <p:spPr/>
        <p:txBody>
          <a:bodyPr>
            <a:normAutofit fontScale="90000"/>
          </a:bodyPr>
          <a:lstStyle/>
          <a:p>
            <a:pPr eaLnBrk="1" fontAlgn="auto" hangingPunct="1">
              <a:spcAft>
                <a:spcPts val="0"/>
              </a:spcAft>
              <a:defRPr/>
            </a:pPr>
            <a:r>
              <a:rPr lang="en-CA" sz="4000" b="1"/>
              <a:t>Once You Identify Delirium, Now What?</a:t>
            </a:r>
            <a:endParaRPr lang="en-US" sz="4000" b="1"/>
          </a:p>
        </p:txBody>
      </p:sp>
    </p:spTree>
    <p:extLst>
      <p:ext uri="{BB962C8B-B14F-4D97-AF65-F5344CB8AC3E}">
        <p14:creationId xmlns:p14="http://schemas.microsoft.com/office/powerpoint/2010/main" val="35581323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idx="1"/>
          </p:nvPr>
        </p:nvSpPr>
        <p:spPr/>
        <p:txBody>
          <a:bodyPr>
            <a:normAutofit/>
          </a:bodyPr>
          <a:lstStyle/>
          <a:p>
            <a:pPr eaLnBrk="1" hangingPunct="1"/>
            <a:r>
              <a:rPr lang="en-US" altLang="en-US" dirty="0"/>
              <a:t>Always apply </a:t>
            </a:r>
            <a:r>
              <a:rPr lang="en-US" altLang="en-US" b="1" dirty="0"/>
              <a:t>non-pharmacological interventions</a:t>
            </a:r>
            <a:r>
              <a:rPr lang="en-US" altLang="en-US" dirty="0"/>
              <a:t> in your </a:t>
            </a:r>
            <a:r>
              <a:rPr lang="en-US" altLang="en-US" b="1" dirty="0"/>
              <a:t>Care Plan. </a:t>
            </a:r>
            <a:r>
              <a:rPr lang="en-US" altLang="en-US" b="1" u="sng" dirty="0"/>
              <a:t>Examples</a:t>
            </a:r>
          </a:p>
          <a:p>
            <a:pPr lvl="1" eaLnBrk="1" hangingPunct="1"/>
            <a:r>
              <a:rPr lang="en-US" altLang="en-US" sz="3200" b="1" dirty="0"/>
              <a:t>Initiate toileting routines</a:t>
            </a:r>
          </a:p>
          <a:p>
            <a:pPr lvl="1" eaLnBrk="1" hangingPunct="1"/>
            <a:r>
              <a:rPr lang="en-US" altLang="en-US" sz="3200" b="1" dirty="0"/>
              <a:t>Mobilize ASAP</a:t>
            </a:r>
          </a:p>
          <a:p>
            <a:pPr lvl="1" eaLnBrk="1" hangingPunct="1"/>
            <a:r>
              <a:rPr lang="en-US" altLang="en-US" sz="3200" b="1" dirty="0"/>
              <a:t>Quiet room, soothing music, well lit</a:t>
            </a:r>
          </a:p>
          <a:p>
            <a:pPr lvl="1" eaLnBrk="1" hangingPunct="1"/>
            <a:r>
              <a:rPr lang="en-US" altLang="en-US" sz="3200" b="1" dirty="0"/>
              <a:t>Sleep hygiene</a:t>
            </a:r>
          </a:p>
          <a:p>
            <a:pPr lvl="1" eaLnBrk="1" hangingPunct="1"/>
            <a:r>
              <a:rPr lang="en-US" altLang="en-US" sz="3200" b="1" dirty="0"/>
              <a:t>Nutrition and fluids</a:t>
            </a:r>
          </a:p>
          <a:p>
            <a:pPr lvl="1" eaLnBrk="1" hangingPunct="1"/>
            <a:r>
              <a:rPr lang="en-US" altLang="en-US" sz="3200" b="1" dirty="0" err="1"/>
              <a:t>Pyjama</a:t>
            </a:r>
            <a:r>
              <a:rPr lang="en-US" altLang="en-US" sz="3200" b="1" dirty="0"/>
              <a:t> paralysis </a:t>
            </a:r>
          </a:p>
          <a:p>
            <a:pPr lvl="1" eaLnBrk="1" hangingPunct="1"/>
            <a:endParaRPr lang="en-US" altLang="en-US" sz="3200" b="1" dirty="0">
              <a:solidFill>
                <a:srgbClr val="008000"/>
              </a:solidFill>
            </a:endParaRPr>
          </a:p>
        </p:txBody>
      </p:sp>
      <p:sp>
        <p:nvSpPr>
          <p:cNvPr id="29698" name="Rectangle 2"/>
          <p:cNvSpPr>
            <a:spLocks noGrp="1"/>
          </p:cNvSpPr>
          <p:nvPr>
            <p:ph type="title"/>
          </p:nvPr>
        </p:nvSpPr>
        <p:spPr/>
        <p:txBody>
          <a:bodyPr>
            <a:normAutofit fontScale="90000"/>
          </a:bodyPr>
          <a:lstStyle/>
          <a:p>
            <a:pPr eaLnBrk="1" fontAlgn="auto" hangingPunct="1">
              <a:spcAft>
                <a:spcPts val="0"/>
              </a:spcAft>
              <a:defRPr/>
            </a:pPr>
            <a:r>
              <a:rPr lang="en-US" sz="4000" b="1"/>
              <a:t>Non Pharmacological Interventions</a:t>
            </a:r>
          </a:p>
        </p:txBody>
      </p:sp>
      <p:pic>
        <p:nvPicPr>
          <p:cNvPr id="358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282" y="4509120"/>
            <a:ext cx="3496431" cy="192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66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eaLnBrk="0" fontAlgn="base" hangingPunct="0">
              <a:spcBef>
                <a:spcPct val="0"/>
              </a:spcBef>
              <a:spcAft>
                <a:spcPct val="0"/>
              </a:spcAft>
              <a:buClrTx/>
              <a:buFont typeface="Arial" panose="020B0604020202020204" pitchFamily="34" charset="0"/>
              <a:buChar char="•"/>
            </a:pPr>
            <a:r>
              <a:rPr lang="en-US" altLang="en-US" b="1" dirty="0">
                <a:ea typeface="Times New Roman" panose="02020603050405020304" pitchFamily="18" charset="0"/>
                <a:cs typeface="Arial" panose="020B0604020202020204" pitchFamily="34" charset="0"/>
              </a:rPr>
              <a:t>Communication is person-centered</a:t>
            </a:r>
            <a:r>
              <a:rPr lang="en-US" altLang="en-US" b="1" dirty="0">
                <a:ea typeface="Times New Roman" panose="02020603050405020304" pitchFamily="18" charset="0"/>
                <a:cs typeface="Times New Roman" panose="02020603050405020304" pitchFamily="18" charset="0"/>
              </a:rPr>
              <a:t>, sympathetic and effective, uses short sentences, and includes reorientation and reassurance for people diagnosed with delirium.</a:t>
            </a:r>
          </a:p>
          <a:p>
            <a:pPr marL="457200" lvl="0" indent="-457200" eaLnBrk="0" fontAlgn="base" hangingPunct="0">
              <a:spcBef>
                <a:spcPct val="0"/>
              </a:spcBef>
              <a:spcAft>
                <a:spcPct val="0"/>
              </a:spcAft>
              <a:buClrTx/>
              <a:buFont typeface="Arial" panose="020B0604020202020204" pitchFamily="34" charset="0"/>
              <a:buChar char="•"/>
            </a:pPr>
            <a:r>
              <a:rPr lang="en-US" altLang="en-US" b="1" dirty="0">
                <a:ea typeface="Times New Roman" panose="02020603050405020304" pitchFamily="18" charset="0"/>
                <a:cs typeface="Times New Roman" panose="02020603050405020304" pitchFamily="18" charset="0"/>
              </a:rPr>
              <a:t>Involve family and friends: provide information leaflet on delirium. </a:t>
            </a:r>
            <a:endParaRPr lang="en-US" altLang="en-US" b="1" dirty="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23727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684212" y="1341438"/>
            <a:ext cx="7848227" cy="5183906"/>
          </a:xfrm>
        </p:spPr>
        <p:txBody>
          <a:bodyPr rtlCol="0">
            <a:normAutofit/>
          </a:bodyPr>
          <a:lstStyle/>
          <a:p>
            <a:pPr eaLnBrk="1" fontAlgn="auto" hangingPunct="1">
              <a:lnSpc>
                <a:spcPct val="80000"/>
              </a:lnSpc>
              <a:spcAft>
                <a:spcPts val="0"/>
              </a:spcAft>
              <a:defRPr/>
            </a:pPr>
            <a:r>
              <a:rPr lang="en-CA" sz="2800" b="1" dirty="0"/>
              <a:t>Only use medication if:</a:t>
            </a:r>
          </a:p>
          <a:p>
            <a:pPr marL="640080" lvl="1" eaLnBrk="1" fontAlgn="auto" hangingPunct="1">
              <a:lnSpc>
                <a:spcPct val="80000"/>
              </a:lnSpc>
              <a:spcAft>
                <a:spcPts val="0"/>
              </a:spcAft>
              <a:defRPr/>
            </a:pPr>
            <a:r>
              <a:rPr lang="en-CA" sz="2600" b="1" dirty="0"/>
              <a:t>Non-pharmacological interventions are not successful</a:t>
            </a:r>
          </a:p>
          <a:p>
            <a:pPr marL="640080" lvl="1" eaLnBrk="1" fontAlgn="auto" hangingPunct="1">
              <a:lnSpc>
                <a:spcPct val="80000"/>
              </a:lnSpc>
              <a:spcAft>
                <a:spcPts val="0"/>
              </a:spcAft>
              <a:defRPr/>
            </a:pPr>
            <a:r>
              <a:rPr lang="en-CA" sz="2600" b="1" dirty="0"/>
              <a:t>The patient is a danger to themselves or others</a:t>
            </a:r>
          </a:p>
          <a:p>
            <a:pPr eaLnBrk="1" fontAlgn="auto" hangingPunct="1">
              <a:lnSpc>
                <a:spcPct val="80000"/>
              </a:lnSpc>
              <a:spcAft>
                <a:spcPts val="0"/>
              </a:spcAft>
              <a:defRPr/>
            </a:pPr>
            <a:r>
              <a:rPr lang="en-CA" sz="2800" b="1" dirty="0"/>
              <a:t>You may suggest the following  medications:</a:t>
            </a:r>
          </a:p>
          <a:p>
            <a:pPr marL="640080" lvl="1" eaLnBrk="1" fontAlgn="auto" hangingPunct="1">
              <a:lnSpc>
                <a:spcPct val="80000"/>
              </a:lnSpc>
              <a:spcAft>
                <a:spcPts val="0"/>
              </a:spcAft>
              <a:defRPr/>
            </a:pPr>
            <a:r>
              <a:rPr lang="en-CA" sz="2600" dirty="0"/>
              <a:t>Low dose Haloperidol (not in Parkinson's or LBD) or</a:t>
            </a:r>
          </a:p>
          <a:p>
            <a:pPr marL="640080" lvl="1" eaLnBrk="1" fontAlgn="auto" hangingPunct="1">
              <a:lnSpc>
                <a:spcPct val="80000"/>
              </a:lnSpc>
              <a:spcAft>
                <a:spcPts val="0"/>
              </a:spcAft>
              <a:defRPr/>
            </a:pPr>
            <a:r>
              <a:rPr lang="en-CA" sz="2600" dirty="0"/>
              <a:t>Low dose Olanzapine/Risperidone </a:t>
            </a:r>
          </a:p>
          <a:p>
            <a:pPr marL="640080" lvl="1" eaLnBrk="1" fontAlgn="auto" hangingPunct="1">
              <a:lnSpc>
                <a:spcPct val="80000"/>
              </a:lnSpc>
              <a:spcAft>
                <a:spcPts val="0"/>
              </a:spcAft>
              <a:defRPr/>
            </a:pPr>
            <a:r>
              <a:rPr lang="en-CA" sz="2800" b="1" dirty="0">
                <a:solidFill>
                  <a:srgbClr val="0070C0"/>
                </a:solidFill>
              </a:rPr>
              <a:t>** Avoid the use of benzodiazepines</a:t>
            </a:r>
          </a:p>
          <a:p>
            <a:pPr marL="640080" lvl="1" fontAlgn="auto">
              <a:lnSpc>
                <a:spcPct val="80000"/>
              </a:lnSpc>
              <a:spcAft>
                <a:spcPts val="0"/>
              </a:spcAft>
              <a:defRPr/>
            </a:pPr>
            <a:r>
              <a:rPr lang="en-US" altLang="en-US" sz="2800" dirty="0">
                <a:solidFill>
                  <a:srgbClr val="FF0000"/>
                </a:solidFill>
              </a:rPr>
              <a:t>Medications must be discontinued once the agitation from the delirium is resolved</a:t>
            </a:r>
          </a:p>
          <a:p>
            <a:pPr marL="640080" lvl="1" eaLnBrk="1" fontAlgn="auto" hangingPunct="1">
              <a:lnSpc>
                <a:spcPct val="80000"/>
              </a:lnSpc>
              <a:spcAft>
                <a:spcPts val="0"/>
              </a:spcAft>
              <a:defRPr/>
            </a:pPr>
            <a:endParaRPr lang="en-CA" sz="2600" b="1" dirty="0"/>
          </a:p>
          <a:p>
            <a:pPr marL="640080" lvl="1" eaLnBrk="1" fontAlgn="auto" hangingPunct="1">
              <a:lnSpc>
                <a:spcPct val="80000"/>
              </a:lnSpc>
              <a:spcAft>
                <a:spcPts val="0"/>
              </a:spcAft>
              <a:buFont typeface="Arial" pitchFamily="34" charset="0"/>
              <a:buNone/>
              <a:defRPr/>
            </a:pPr>
            <a:endParaRPr lang="en-CA" sz="2600" b="1" dirty="0"/>
          </a:p>
        </p:txBody>
      </p:sp>
      <p:sp>
        <p:nvSpPr>
          <p:cNvPr id="30722" name="Rectangle 2"/>
          <p:cNvSpPr>
            <a:spLocks noGrp="1"/>
          </p:cNvSpPr>
          <p:nvPr>
            <p:ph type="title"/>
          </p:nvPr>
        </p:nvSpPr>
        <p:spPr/>
        <p:txBody>
          <a:bodyPr>
            <a:normAutofit fontScale="90000"/>
          </a:bodyPr>
          <a:lstStyle/>
          <a:p>
            <a:pPr eaLnBrk="1" fontAlgn="auto" hangingPunct="1">
              <a:spcAft>
                <a:spcPts val="0"/>
              </a:spcAft>
              <a:defRPr/>
            </a:pPr>
            <a:r>
              <a:rPr lang="en-US" sz="4000" b="1">
                <a:solidFill>
                  <a:srgbClr val="008000"/>
                </a:solidFill>
              </a:rPr>
              <a:t>Pharmacological Interventions</a:t>
            </a:r>
            <a:br>
              <a:rPr lang="en-US" sz="4000" b="1">
                <a:solidFill>
                  <a:srgbClr val="008000"/>
                </a:solidFill>
              </a:rPr>
            </a:br>
            <a:endParaRPr lang="en-US" sz="4000" b="1">
              <a:solidFill>
                <a:srgbClr val="008000"/>
              </a:solidFill>
            </a:endParaRPr>
          </a:p>
        </p:txBody>
      </p:sp>
    </p:spTree>
    <p:extLst>
      <p:ext uri="{BB962C8B-B14F-4D97-AF65-F5344CB8AC3E}">
        <p14:creationId xmlns:p14="http://schemas.microsoft.com/office/powerpoint/2010/main" val="2926864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The core symptoms of major depression (low mood, anhedonia and loss of energy) are similar across the lifespan.</a:t>
            </a:r>
          </a:p>
          <a:p>
            <a:r>
              <a:rPr lang="en-GB" dirty="0"/>
              <a:t>Somatic concerns (hypochondriasis) may predominate, which can be challenging in older patients at risk of serious illness and/or with comorbid physical problems.</a:t>
            </a:r>
          </a:p>
          <a:p>
            <a:r>
              <a:rPr lang="en-GB" dirty="0"/>
              <a:t>Psychotic symptoms in late-life depression are more common than at younger ages. </a:t>
            </a:r>
          </a:p>
          <a:p>
            <a:r>
              <a:rPr lang="en-GB" b="1" dirty="0"/>
              <a:t>Apathy</a:t>
            </a:r>
            <a:r>
              <a:rPr lang="en-GB" dirty="0"/>
              <a:t> and </a:t>
            </a:r>
            <a:r>
              <a:rPr lang="en-GB" b="1" dirty="0" err="1"/>
              <a:t>amotivation</a:t>
            </a:r>
            <a:r>
              <a:rPr lang="en-GB" dirty="0"/>
              <a:t> are common in vascular depression and in Alzheimer’s disease. Depressed mood and apathy are distinct, but overlap.</a:t>
            </a:r>
          </a:p>
          <a:p>
            <a:endParaRPr lang="en-GB" dirty="0"/>
          </a:p>
        </p:txBody>
      </p:sp>
      <p:sp>
        <p:nvSpPr>
          <p:cNvPr id="3" name="Title 2"/>
          <p:cNvSpPr>
            <a:spLocks noGrp="1"/>
          </p:cNvSpPr>
          <p:nvPr>
            <p:ph type="title"/>
          </p:nvPr>
        </p:nvSpPr>
        <p:spPr/>
        <p:txBody>
          <a:bodyPr/>
          <a:lstStyle/>
          <a:p>
            <a:r>
              <a:rPr lang="en-GB" dirty="0"/>
              <a:t>Depression in older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5281825"/>
            <a:ext cx="1378496" cy="1585271"/>
          </a:xfrm>
          <a:prstGeom prst="rect">
            <a:avLst/>
          </a:prstGeom>
        </p:spPr>
      </p:pic>
    </p:spTree>
    <p:extLst>
      <p:ext uri="{BB962C8B-B14F-4D97-AF65-F5344CB8AC3E}">
        <p14:creationId xmlns:p14="http://schemas.microsoft.com/office/powerpoint/2010/main" val="148562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Calling out may be the only way that the person is able to communicate sadness, frustration or distress. Vocal disruption may indicate:</a:t>
            </a:r>
          </a:p>
          <a:p>
            <a:pPr lvl="0"/>
            <a:r>
              <a:rPr lang="en-GB" dirty="0"/>
              <a:t>Anxiety – the person may be seeking comfort. </a:t>
            </a:r>
          </a:p>
          <a:p>
            <a:pPr lvl="0"/>
            <a:r>
              <a:rPr lang="en-GB" dirty="0"/>
              <a:t>Feelings of anger, frustration, resentment, hopelessness etc. </a:t>
            </a:r>
          </a:p>
          <a:p>
            <a:endParaRPr lang="en-GB" dirty="0"/>
          </a:p>
        </p:txBody>
      </p:sp>
      <p:sp>
        <p:nvSpPr>
          <p:cNvPr id="3" name="Title 2"/>
          <p:cNvSpPr>
            <a:spLocks noGrp="1"/>
          </p:cNvSpPr>
          <p:nvPr>
            <p:ph type="title"/>
          </p:nvPr>
        </p:nvSpPr>
        <p:spPr/>
        <p:txBody>
          <a:bodyPr/>
          <a:lstStyle/>
          <a:p>
            <a:r>
              <a:rPr lang="en-GB" dirty="0"/>
              <a:t>Psychological distress</a:t>
            </a:r>
          </a:p>
        </p:txBody>
      </p:sp>
    </p:spTree>
    <p:extLst>
      <p:ext uri="{BB962C8B-B14F-4D97-AF65-F5344CB8AC3E}">
        <p14:creationId xmlns:p14="http://schemas.microsoft.com/office/powerpoint/2010/main" val="2122961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94992"/>
            <a:ext cx="8229600" cy="4402360"/>
          </a:xfrm>
        </p:spPr>
        <p:txBody>
          <a:bodyPr>
            <a:normAutofit/>
          </a:bodyPr>
          <a:lstStyle/>
          <a:p>
            <a:r>
              <a:rPr lang="en-GB" dirty="0"/>
              <a:t>Increasing anxiety along with marked somatic concern should prompt screening questions for depression. But do not assume automatically that the symptoms are ‘functional’ (i.e. Investigate accordingly). </a:t>
            </a:r>
          </a:p>
          <a:p>
            <a:r>
              <a:rPr lang="en-GB" dirty="0"/>
              <a:t>New, unrelated somatic preoccupations tend to reinforce depression as the likely diagnosis. Remember that dementia can present similarly.</a:t>
            </a:r>
          </a:p>
          <a:p>
            <a:endParaRPr lang="en-GB" dirty="0"/>
          </a:p>
        </p:txBody>
      </p:sp>
      <p:sp>
        <p:nvSpPr>
          <p:cNvPr id="3" name="Title 2"/>
          <p:cNvSpPr>
            <a:spLocks noGrp="1"/>
          </p:cNvSpPr>
          <p:nvPr>
            <p:ph type="title"/>
          </p:nvPr>
        </p:nvSpPr>
        <p:spPr/>
        <p:txBody>
          <a:bodyPr/>
          <a:lstStyle/>
          <a:p>
            <a:r>
              <a:rPr lang="en-GB" dirty="0"/>
              <a:t>Hot tip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16632"/>
            <a:ext cx="1872208" cy="1872208"/>
          </a:xfrm>
          <a:prstGeom prst="rect">
            <a:avLst/>
          </a:prstGeom>
        </p:spPr>
      </p:pic>
    </p:spTree>
    <p:extLst>
      <p:ext uri="{BB962C8B-B14F-4D97-AF65-F5344CB8AC3E}">
        <p14:creationId xmlns:p14="http://schemas.microsoft.com/office/powerpoint/2010/main" val="2593961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a:t>There is a </a:t>
            </a:r>
            <a:r>
              <a:rPr lang="en-GB" b="1" dirty="0"/>
              <a:t>two-way interaction</a:t>
            </a:r>
            <a:r>
              <a:rPr lang="en-GB" dirty="0"/>
              <a:t> between depression and physical illness, each worsening the effects of the other. For example, a meta-analysis of survival in breast cancer demonstrated that patients with depression had a poorer prognosis (</a:t>
            </a:r>
            <a:r>
              <a:rPr lang="en-GB" dirty="0" err="1">
                <a:hlinkClick r:id="rId2"/>
              </a:rPr>
              <a:t>Falagas</a:t>
            </a:r>
            <a:r>
              <a:rPr lang="en-GB" dirty="0">
                <a:hlinkClick r:id="rId2"/>
              </a:rPr>
              <a:t> et al, 2007</a:t>
            </a:r>
            <a:r>
              <a:rPr lang="en-GB" i="1" dirty="0"/>
              <a:t>).</a:t>
            </a:r>
            <a:br>
              <a:rPr lang="en-GB" i="1" dirty="0"/>
            </a:br>
            <a:br>
              <a:rPr lang="en-GB" i="1" dirty="0"/>
            </a:br>
            <a:r>
              <a:rPr lang="en-GB" dirty="0"/>
              <a:t>Many </a:t>
            </a:r>
            <a:r>
              <a:rPr lang="en-GB" b="1" dirty="0"/>
              <a:t>chronic diseases</a:t>
            </a:r>
            <a:r>
              <a:rPr lang="en-GB" dirty="0"/>
              <a:t> reach a peak incidence in later life; all are associated with high rates of depression. Some diseases, such as idiopathic Parkinson’s disease, are particularly associated with depression (</a:t>
            </a:r>
            <a:r>
              <a:rPr lang="en-GB" dirty="0" err="1">
                <a:hlinkClick r:id="rId2"/>
              </a:rPr>
              <a:t>Khoo</a:t>
            </a:r>
            <a:r>
              <a:rPr lang="en-GB" dirty="0">
                <a:hlinkClick r:id="rId2"/>
              </a:rPr>
              <a:t> et al, 2013</a:t>
            </a:r>
            <a:r>
              <a:rPr lang="en-GB" dirty="0"/>
              <a:t>).</a:t>
            </a:r>
            <a:br>
              <a:rPr lang="en-GB" dirty="0"/>
            </a:br>
            <a:br>
              <a:rPr lang="en-GB" dirty="0"/>
            </a:br>
            <a:r>
              <a:rPr lang="en-GB" dirty="0"/>
              <a:t>Depression complicating </a:t>
            </a:r>
            <a:r>
              <a:rPr lang="en-GB" b="1" dirty="0"/>
              <a:t>dementia</a:t>
            </a:r>
            <a:r>
              <a:rPr lang="en-GB" dirty="0"/>
              <a:t> is associated with greater impairment in cognition and function than dementia alone.</a:t>
            </a:r>
          </a:p>
        </p:txBody>
      </p:sp>
      <p:sp>
        <p:nvSpPr>
          <p:cNvPr id="3" name="Title 2"/>
          <p:cNvSpPr>
            <a:spLocks noGrp="1"/>
          </p:cNvSpPr>
          <p:nvPr>
            <p:ph type="title"/>
          </p:nvPr>
        </p:nvSpPr>
        <p:spPr/>
        <p:txBody>
          <a:bodyPr/>
          <a:lstStyle/>
          <a:p>
            <a:r>
              <a:rPr lang="en-GB" dirty="0"/>
              <a:t>Depression and physical illness</a:t>
            </a:r>
          </a:p>
        </p:txBody>
      </p:sp>
    </p:spTree>
    <p:extLst>
      <p:ext uri="{BB962C8B-B14F-4D97-AF65-F5344CB8AC3E}">
        <p14:creationId xmlns:p14="http://schemas.microsoft.com/office/powerpoint/2010/main" val="4215794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a:bodyPr>
          <a:lstStyle/>
          <a:p>
            <a:r>
              <a:rPr lang="en-GB" dirty="0"/>
              <a:t>Its common</a:t>
            </a:r>
          </a:p>
          <a:p>
            <a:r>
              <a:rPr lang="en-GB" dirty="0"/>
              <a:t>Studies have shown antidepressants don’t really work</a:t>
            </a:r>
          </a:p>
          <a:p>
            <a:r>
              <a:rPr lang="en-GB" dirty="0"/>
              <a:t>For </a:t>
            </a:r>
            <a:r>
              <a:rPr lang="en-GB"/>
              <a:t>most mild</a:t>
            </a:r>
            <a:r>
              <a:rPr lang="en-GB" dirty="0"/>
              <a:t>/moderate depression (including in early stages of dementia) older people generally prefer talking therapies</a:t>
            </a:r>
          </a:p>
        </p:txBody>
      </p:sp>
      <p:sp>
        <p:nvSpPr>
          <p:cNvPr id="3" name="Title 2"/>
          <p:cNvSpPr>
            <a:spLocks noGrp="1"/>
          </p:cNvSpPr>
          <p:nvPr>
            <p:ph type="title"/>
          </p:nvPr>
        </p:nvSpPr>
        <p:spPr/>
        <p:txBody>
          <a:bodyPr>
            <a:normAutofit fontScale="90000"/>
          </a:bodyPr>
          <a:lstStyle/>
          <a:p>
            <a:r>
              <a:rPr lang="en-GB" dirty="0"/>
              <a:t>Depression and dementia  - another 2 way street</a:t>
            </a:r>
          </a:p>
        </p:txBody>
      </p:sp>
    </p:spTree>
    <p:extLst>
      <p:ext uri="{BB962C8B-B14F-4D97-AF65-F5344CB8AC3E}">
        <p14:creationId xmlns:p14="http://schemas.microsoft.com/office/powerpoint/2010/main" val="3713548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758" y="548680"/>
            <a:ext cx="8354705" cy="5759414"/>
          </a:xfrm>
          <a:prstGeom prst="rect">
            <a:avLst/>
          </a:prstGeom>
        </p:spPr>
      </p:pic>
    </p:spTree>
    <p:extLst>
      <p:ext uri="{BB962C8B-B14F-4D97-AF65-F5344CB8AC3E}">
        <p14:creationId xmlns:p14="http://schemas.microsoft.com/office/powerpoint/2010/main" val="3731791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p:txBody>
          <a:bodyPr/>
          <a:lstStyle/>
          <a:p>
            <a:pPr algn="ctr"/>
            <a:endParaRPr lang="en-GB" sz="5400" b="1" dirty="0">
              <a:solidFill>
                <a:schemeClr val="folHlink"/>
              </a:solidFill>
              <a:latin typeface="Calibri" pitchFamily="34" charset="0"/>
            </a:endParaRPr>
          </a:p>
          <a:p>
            <a:pPr algn="ctr"/>
            <a:r>
              <a:rPr lang="en-GB" sz="5400" b="1" dirty="0">
                <a:solidFill>
                  <a:schemeClr val="folHlink"/>
                </a:solidFill>
                <a:latin typeface="Calibri" pitchFamily="34" charset="0"/>
              </a:rPr>
              <a:t>Any questions?</a:t>
            </a:r>
          </a:p>
          <a:p>
            <a:pPr algn="ctr"/>
            <a:endParaRPr lang="en-GB" sz="5400" b="1" dirty="0">
              <a:solidFill>
                <a:schemeClr val="folHlink"/>
              </a:solidFill>
              <a:latin typeface="Calibri" pitchFamily="34" charset="0"/>
            </a:endParaRPr>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200" y="3501008"/>
            <a:ext cx="38862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GB" dirty="0"/>
              <a:t>Overstimulating environment – an environment that is cluttered and noisy will lead to agitation, irritability, stress and confusion not only for the person but also for carers and families. Unpleasant aromas can add to a person’s distress and agitation. </a:t>
            </a:r>
          </a:p>
          <a:p>
            <a:pPr lvl="0"/>
            <a:r>
              <a:rPr lang="en-GB" dirty="0"/>
              <a:t>Lack of stimulation or social contact – Studies have shown that residents in aged care facilities lack social contact. One study found that 95 per cent of the time elderly patients have no contact with nursing staff (Armstrong, E. 1989). Often, the only contact patients have with staff is when they are providing specific and basic nursing care. </a:t>
            </a:r>
          </a:p>
          <a:p>
            <a:pPr lvl="0"/>
            <a:r>
              <a:rPr lang="en-GB" dirty="0"/>
              <a:t>Repetitive behaviour can result from loneliness and boredom – the value of frequent personal attention by staff cannot be underestimated. </a:t>
            </a:r>
          </a:p>
          <a:p>
            <a:pPr lvl="0"/>
            <a:r>
              <a:rPr lang="en-GB" dirty="0"/>
              <a:t>Not being able to see and watch what is going on around the person can contribute to a person’s sense of isolation, loneliness and fear. </a:t>
            </a:r>
          </a:p>
          <a:p>
            <a:endParaRPr lang="en-GB" dirty="0"/>
          </a:p>
        </p:txBody>
      </p:sp>
      <p:sp>
        <p:nvSpPr>
          <p:cNvPr id="3" name="Title 2"/>
          <p:cNvSpPr>
            <a:spLocks noGrp="1"/>
          </p:cNvSpPr>
          <p:nvPr>
            <p:ph type="title"/>
          </p:nvPr>
        </p:nvSpPr>
        <p:spPr/>
        <p:txBody>
          <a:bodyPr/>
          <a:lstStyle/>
          <a:p>
            <a:r>
              <a:rPr lang="en-GB" dirty="0"/>
              <a:t>Environmental factors</a:t>
            </a:r>
          </a:p>
        </p:txBody>
      </p:sp>
    </p:spTree>
    <p:extLst>
      <p:ext uri="{BB962C8B-B14F-4D97-AF65-F5344CB8AC3E}">
        <p14:creationId xmlns:p14="http://schemas.microsoft.com/office/powerpoint/2010/main" val="111056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GB" dirty="0"/>
              <a:t>Increase social contact and meaningful activity: </a:t>
            </a:r>
          </a:p>
          <a:p>
            <a:pPr lvl="0"/>
            <a:r>
              <a:rPr lang="en-GB" dirty="0"/>
              <a:t>Establish formal activity periods outside of the mandatory nursing care routines. Contact should be one on one and involve verbal communication. Know and use the residents past skills and interests. For example, if the resident enjoyed housework encourage them to help fold the laundry or allow them to have a basket of towels and dusters in their room. Encourage a walk in the garden if this was an area of interest. </a:t>
            </a:r>
          </a:p>
          <a:p>
            <a:pPr lvl="0"/>
            <a:r>
              <a:rPr lang="en-GB" dirty="0"/>
              <a:t>Use sensory techniques such as massage; provide visual cues through touch. </a:t>
            </a:r>
          </a:p>
          <a:p>
            <a:pPr lvl="0"/>
            <a:r>
              <a:rPr lang="en-GB" dirty="0"/>
              <a:t>Encourage light exercise. </a:t>
            </a:r>
          </a:p>
          <a:p>
            <a:pPr lvl="0"/>
            <a:r>
              <a:rPr lang="en-GB" dirty="0"/>
              <a:t>Encourage the family to create a video of family having conversation and reminiscing about special events, or a memory book of photographs and special memories to help with conversation. </a:t>
            </a:r>
          </a:p>
          <a:p>
            <a:endParaRPr lang="en-GB" dirty="0"/>
          </a:p>
        </p:txBody>
      </p:sp>
      <p:sp>
        <p:nvSpPr>
          <p:cNvPr id="3" name="Title 2"/>
          <p:cNvSpPr>
            <a:spLocks noGrp="1"/>
          </p:cNvSpPr>
          <p:nvPr>
            <p:ph type="title"/>
          </p:nvPr>
        </p:nvSpPr>
        <p:spPr/>
        <p:txBody>
          <a:bodyPr>
            <a:normAutofit fontScale="90000"/>
          </a:bodyPr>
          <a:lstStyle/>
          <a:p>
            <a:r>
              <a:rPr lang="en-GB" dirty="0"/>
              <a:t>Practical management strategies</a:t>
            </a:r>
          </a:p>
        </p:txBody>
      </p:sp>
    </p:spTree>
    <p:extLst>
      <p:ext uri="{BB962C8B-B14F-4D97-AF65-F5344CB8AC3E}">
        <p14:creationId xmlns:p14="http://schemas.microsoft.com/office/powerpoint/2010/main" val="268161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GB" dirty="0"/>
              <a:t>reduce stressful stimuli or increase stimulation</a:t>
            </a:r>
          </a:p>
          <a:p>
            <a:pPr lvl="0"/>
            <a:r>
              <a:rPr lang="en-GB" dirty="0"/>
              <a:t>communicate continually with the resident during the task at hand</a:t>
            </a:r>
          </a:p>
          <a:p>
            <a:pPr lvl="0"/>
            <a:r>
              <a:rPr lang="en-GB" dirty="0"/>
              <a:t>alter the stimulation level according to need </a:t>
            </a:r>
            <a:r>
              <a:rPr lang="en-GB" dirty="0" err="1"/>
              <a:t>eg</a:t>
            </a:r>
            <a:r>
              <a:rPr lang="en-GB" dirty="0"/>
              <a:t> if overstimulated, place in a quieter environment; if under-stimulated, place in an area such as the lounge room. </a:t>
            </a:r>
          </a:p>
          <a:p>
            <a:pPr lvl="0"/>
            <a:r>
              <a:rPr lang="en-GB" dirty="0"/>
              <a:t>Provide adequate meals/snacks/fluids to prevent hunger and thirst. </a:t>
            </a:r>
          </a:p>
          <a:p>
            <a:pPr lvl="0"/>
            <a:r>
              <a:rPr lang="en-GB" dirty="0"/>
              <a:t>Initiate an individual toileting regime and change promptly after incontinent episodes. </a:t>
            </a:r>
          </a:p>
          <a:p>
            <a:pPr lvl="0"/>
            <a:r>
              <a:rPr lang="en-GB" dirty="0"/>
              <a:t>Allow/encourage rest periods to prevent fatigue. </a:t>
            </a:r>
          </a:p>
          <a:p>
            <a:pPr lvl="0"/>
            <a:r>
              <a:rPr lang="en-GB" dirty="0"/>
              <a:t>Provide frequent positioning changes/massage for people who are immobile. </a:t>
            </a:r>
          </a:p>
          <a:p>
            <a:pPr lvl="0"/>
            <a:r>
              <a:rPr lang="en-GB" dirty="0"/>
              <a:t>Check environment and maximise cognitive capacity through orientation cues such as notes, signs, diagrams, calendars and personal items of significance.</a:t>
            </a:r>
          </a:p>
          <a:p>
            <a:endParaRPr lang="en-GB" dirty="0"/>
          </a:p>
        </p:txBody>
      </p:sp>
      <p:sp>
        <p:nvSpPr>
          <p:cNvPr id="3" name="Title 2"/>
          <p:cNvSpPr>
            <a:spLocks noGrp="1"/>
          </p:cNvSpPr>
          <p:nvPr>
            <p:ph type="title"/>
          </p:nvPr>
        </p:nvSpPr>
        <p:spPr/>
        <p:txBody>
          <a:bodyPr>
            <a:normAutofit fontScale="90000"/>
          </a:bodyPr>
          <a:lstStyle/>
          <a:p>
            <a:r>
              <a:rPr lang="en-GB" dirty="0"/>
              <a:t>Practical management strategies</a:t>
            </a:r>
          </a:p>
        </p:txBody>
      </p:sp>
    </p:spTree>
    <p:extLst>
      <p:ext uri="{BB962C8B-B14F-4D97-AF65-F5344CB8AC3E}">
        <p14:creationId xmlns:p14="http://schemas.microsoft.com/office/powerpoint/2010/main" val="271721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pPr>
              <a:lnSpc>
                <a:spcPct val="90000"/>
              </a:lnSpc>
            </a:pPr>
            <a:r>
              <a:rPr lang="en-GB" b="1" dirty="0"/>
              <a:t>Delusions/hallucinations</a:t>
            </a:r>
          </a:p>
          <a:p>
            <a:pPr>
              <a:lnSpc>
                <a:spcPct val="90000"/>
              </a:lnSpc>
            </a:pPr>
            <a:r>
              <a:rPr lang="en-GB" dirty="0"/>
              <a:t>Visual are most common in dementia, especially Lewy Body, but can happen in all dementias</a:t>
            </a:r>
          </a:p>
          <a:p>
            <a:pPr>
              <a:lnSpc>
                <a:spcPct val="90000"/>
              </a:lnSpc>
            </a:pPr>
            <a:r>
              <a:rPr lang="en-GB" dirty="0"/>
              <a:t>May be misinterpretation, </a:t>
            </a:r>
            <a:r>
              <a:rPr lang="en-GB" dirty="0" err="1"/>
              <a:t>eg</a:t>
            </a:r>
            <a:r>
              <a:rPr lang="en-GB" dirty="0"/>
              <a:t> seeing faces in a pattern on fabric, not recognising own reflection</a:t>
            </a:r>
          </a:p>
          <a:p>
            <a:pPr>
              <a:lnSpc>
                <a:spcPct val="90000"/>
              </a:lnSpc>
            </a:pPr>
            <a:r>
              <a:rPr lang="en-GB" dirty="0"/>
              <a:t>Arrange an eye exam as they may be due to visual impairment</a:t>
            </a:r>
          </a:p>
          <a:p>
            <a:pPr>
              <a:lnSpc>
                <a:spcPct val="90000"/>
              </a:lnSpc>
            </a:pPr>
            <a:r>
              <a:rPr lang="en-GB" dirty="0"/>
              <a:t>Exclude physical illness such as UTI</a:t>
            </a:r>
            <a:endParaRPr lang="en-US" dirty="0"/>
          </a:p>
        </p:txBody>
      </p:sp>
      <p:sp>
        <p:nvSpPr>
          <p:cNvPr id="150530" name="Rectangle 2"/>
          <p:cNvSpPr>
            <a:spLocks noGrp="1" noChangeArrowheads="1"/>
          </p:cNvSpPr>
          <p:nvPr>
            <p:ph type="title"/>
          </p:nvPr>
        </p:nvSpPr>
        <p:spPr/>
        <p:txBody>
          <a:bodyPr>
            <a:normAutofit fontScale="90000"/>
          </a:bodyPr>
          <a:lstStyle/>
          <a:p>
            <a:pPr algn="ctr"/>
            <a:br>
              <a:rPr lang="en-GB" sz="3200" dirty="0"/>
            </a:br>
            <a:r>
              <a:rPr lang="en-GB" sz="3200" dirty="0"/>
              <a:t>BEHAVIOURAL/NEUROPSYCHIATRIC SYMPTOMS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4000" b="1" dirty="0"/>
              <a:t>Medication as a last resort</a:t>
            </a:r>
          </a:p>
          <a:p>
            <a:r>
              <a:rPr lang="en-GB" sz="4000" b="1" dirty="0"/>
              <a:t>Exclude delirium/physical cause</a:t>
            </a:r>
          </a:p>
          <a:p>
            <a:r>
              <a:rPr lang="en-GB" sz="4000" b="1" dirty="0"/>
              <a:t>In any literature you care to look at – psychosocial interventions should always be the mainstay of treatment</a:t>
            </a:r>
            <a:endParaRPr lang="en-US" sz="4000" b="1" dirty="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819889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1301</TotalTime>
  <Words>2627</Words>
  <Application>Microsoft Office PowerPoint</Application>
  <PresentationFormat>On-screen Show (4:3)</PresentationFormat>
  <Paragraphs>263</Paragraphs>
  <Slides>44</Slides>
  <Notes>3</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Arial</vt:lpstr>
      <vt:lpstr>Arial Narrow</vt:lpstr>
      <vt:lpstr>Calibri</vt:lpstr>
      <vt:lpstr>Lucida Sans Unicode</vt:lpstr>
      <vt:lpstr>MS Sans Serif</vt:lpstr>
      <vt:lpstr>Verdana</vt:lpstr>
      <vt:lpstr>Wingdings 2</vt:lpstr>
      <vt:lpstr>Wingdings 3</vt:lpstr>
      <vt:lpstr>Concourse</vt:lpstr>
      <vt:lpstr>Worksheet</vt:lpstr>
      <vt:lpstr> DEMENTIA, DELIRIUM &amp; DEPRESSION IN OLDER ADULTS</vt:lpstr>
      <vt:lpstr> BEHAVIOURAL/NEUROPSYCHIATRIC SYMPTOMS</vt:lpstr>
      <vt:lpstr>Often caused by…. Unmet physical need</vt:lpstr>
      <vt:lpstr>Psychological distress</vt:lpstr>
      <vt:lpstr>Environmental factors</vt:lpstr>
      <vt:lpstr>Practical management strategies</vt:lpstr>
      <vt:lpstr>Practical management strategies</vt:lpstr>
      <vt:lpstr> BEHAVIOURAL/NEUROPSYCHIATRIC SYMPTOMS</vt:lpstr>
      <vt:lpstr>PowerPoint Presentation</vt:lpstr>
      <vt:lpstr>Personhood</vt:lpstr>
      <vt:lpstr>PowerPoint Presentation</vt:lpstr>
      <vt:lpstr>Communication and dementia</vt:lpstr>
      <vt:lpstr>When we talk to someone with dementia let’s… </vt:lpstr>
      <vt:lpstr>PowerPoint Presentation</vt:lpstr>
      <vt:lpstr>VERA MODEL</vt:lpstr>
      <vt:lpstr>What is validation?</vt:lpstr>
      <vt:lpstr>Linking Behaviour to need</vt:lpstr>
      <vt:lpstr>Validation techniques</vt:lpstr>
      <vt:lpstr> BEHAVIOURAL/NEUROPSYCHIATRIC SYMPTOMS – if all else fails and we have to do medication</vt:lpstr>
      <vt:lpstr>What does Professor Clive Ballard say?</vt:lpstr>
      <vt:lpstr>sundowning</vt:lpstr>
      <vt:lpstr>Tips for managing sundowning as it happens </vt:lpstr>
      <vt:lpstr>Practical tips on preventing sundowning </vt:lpstr>
      <vt:lpstr>What is Delirium?</vt:lpstr>
      <vt:lpstr>Assessment</vt:lpstr>
      <vt:lpstr>SQID</vt:lpstr>
      <vt:lpstr>PowerPoint Presentation</vt:lpstr>
      <vt:lpstr>PowerPoint Presentation</vt:lpstr>
      <vt:lpstr>PowerPoint Presentation</vt:lpstr>
      <vt:lpstr>PowerPoint Presentation</vt:lpstr>
      <vt:lpstr>Outcomes of Delirium</vt:lpstr>
      <vt:lpstr>Recognition of Delirium</vt:lpstr>
      <vt:lpstr>Delirium versus Dementia?</vt:lpstr>
      <vt:lpstr>Types of Delirium</vt:lpstr>
      <vt:lpstr>Once You Identify Delirium, Now What?</vt:lpstr>
      <vt:lpstr>Non Pharmacological Interventions</vt:lpstr>
      <vt:lpstr>PowerPoint Presentation</vt:lpstr>
      <vt:lpstr>Pharmacological Interventions </vt:lpstr>
      <vt:lpstr>Depression in older people</vt:lpstr>
      <vt:lpstr>Hot tip</vt:lpstr>
      <vt:lpstr>Depression and physical illness</vt:lpstr>
      <vt:lpstr>Depression and dementia  - another 2 way street</vt:lpstr>
      <vt:lpstr>PowerPoint Presentation</vt:lpstr>
      <vt:lpstr>PowerPoint Presentation</vt:lpstr>
    </vt:vector>
  </TitlesOfParts>
  <Company>Bolton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IN THE 21ST CENTURY</dc:title>
  <dc:creator>tearle</dc:creator>
  <cp:lastModifiedBy>Tiff Earle</cp:lastModifiedBy>
  <cp:revision>58</cp:revision>
  <dcterms:created xsi:type="dcterms:W3CDTF">2008-05-30T12:13:07Z</dcterms:created>
  <dcterms:modified xsi:type="dcterms:W3CDTF">2021-06-10T12:53:31Z</dcterms:modified>
</cp:coreProperties>
</file>