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handoutMasterIdLst>
    <p:handoutMasterId r:id="rId13"/>
  </p:handoutMasterIdLst>
  <p:sldIdLst>
    <p:sldId id="268" r:id="rId5"/>
    <p:sldId id="274" r:id="rId6"/>
    <p:sldId id="269" r:id="rId7"/>
    <p:sldId id="270" r:id="rId8"/>
    <p:sldId id="271"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 v="1" dt="2021-10-12T08:51:30.650"/>
    <p1510:client id="{185AB029-9CAA-B4EE-A1A8-32456EF3E73E}" v="16" dt="2021-10-11T15:23:13.152"/>
    <p1510:client id="{35789539-1627-4B5C-B1FF-20927146584A}" v="281" dt="2021-10-11T14:08:35.538"/>
    <p1510:client id="{5512D738-1E74-46D0-83BC-5FC6930A2476}" v="284" dt="2021-10-11T10:12:48.427"/>
    <p1510:client id="{5AD6CBFA-AE49-496A-B9C2-B8225E75D556}" v="2" dt="2021-10-11T10:25:22.986"/>
    <p1510:client id="{6D260EF6-9DC9-4EFB-8D04-1EC7C20D4B59}" v="14" dt="2021-10-11T12:40:06.723"/>
    <p1510:client id="{7CD6A905-F0B7-4F07-A15D-C2DAC098AB54}" v="131" dt="2021-10-11T10:35:39.222"/>
    <p1510:client id="{8001B208-6B1E-4949-BB1C-10CE60C717F3}" v="19" dt="2021-10-11T11:32:40.369"/>
    <p1510:client id="{9823BECD-970A-4210-9284-26D13187DBFF}" v="88" dt="2021-10-11T12:36:54.230"/>
    <p1510:client id="{C316839C-F210-4F25-9563-488C8004EF73}" v="2247" dt="2021-10-11T15:36:05.334"/>
    <p1510:client id="{D5245037-F00D-45B2-A7D6-B36B2EAFE249}" v="227" dt="2021-10-12T08:54:29.364"/>
    <p1510:client id="{D5392EDC-3153-435B-8CCE-6F85536716BE}" v="25" dt="2021-10-11T10:38:54.592"/>
    <p1510:client id="{DC005707-01FD-4BCD-9D62-6495214D701B}" v="42" dt="2021-10-11T12:23:45.861"/>
    <p1510:client id="{E43F22FF-16D7-4BFE-92E6-2DBE9661EE7A}" v="36" dt="2021-10-11T11:38:37.355"/>
    <p1510:client id="{F6C4D526-9A1F-4F92-A6D0-0BEA70BF0272}" v="80" dt="2021-10-11T10:42:47.0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40"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15/10/2021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15/10/2021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a:p>
        </p:txBody>
      </p:sp>
    </p:spTree>
    <p:extLst>
      <p:ext uri="{BB962C8B-B14F-4D97-AF65-F5344CB8AC3E}">
        <p14:creationId xmlns:p14="http://schemas.microsoft.com/office/powerpoint/2010/main" val="32252465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7951"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nicolamayo@nh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eams.microsoft.com/l/meetup-join/19%3ameeting_ZWFiNDA4YzYtM2E3Yi00YzdkLTlmYzEtZTIzZTk3OGQ3NTJj%40thread.v2/0?context=%7b%22Tid%22%3a%2203159e92-72c6-4b23-a64a-af50e790adbf%22%2c%22Oid%22%3a%22127f2778-ef12-48d2-bbee-3ba578ff7de2%22%7d" TargetMode="External"/><Relationship Id="rId2" Type="http://schemas.openxmlformats.org/officeDocument/2006/relationships/hyperlink" Target="https://teams.microsoft.com/l/meetup-join/19%3ameeting_MDM0ODMxZTEtYjZiZC00NTE0LTk1N2EtNDJkNjY0Mjg3ODli%40thread.v2/0?context=%7b%22Tid%22%3a%2203159e92-72c6-4b23-a64a-af50e790adbf%22%2c%22Oid%22%3a%22127f2778-ef12-48d2-bbee-3ba578ff7de2%22%7d" TargetMode="External"/><Relationship Id="rId1" Type="http://schemas.openxmlformats.org/officeDocument/2006/relationships/slideLayout" Target="../slideLayouts/slideLayout2.xml"/><Relationship Id="rId4" Type="http://schemas.openxmlformats.org/officeDocument/2006/relationships/hyperlink" Target="https://teams.microsoft.com/l/meetup-join/19%3ameeting_MWE5MmY3YmEtMTFmOC00OTkwLWFhZDYtMmM5MmUxMGZhNzNj%40thread.v2/0?context=%7b%22Tid%22%3a%2203159e92-72c6-4b23-a64a-af50e790adbf%22%2c%22Oid%22%3a%22127f2778-ef12-48d2-bbee-3ba578ff7de2%22%7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eams.microsoft.com/l/meetup-join/19%3ameeting_YzgxODU0NDQtNzY4ZC00YzMyLTlmM2ItYzE1MjNiNmVhYzc2%40thread.v2/0?context=%7b%22Tid%22%3a%2203159e92-72c6-4b23-a64a-af50e790adbf%22%2c%22Oid%22%3a%22127f2778-ef12-48d2-bbee-3ba578ff7de2%22%7d" TargetMode="External"/><Relationship Id="rId2" Type="http://schemas.openxmlformats.org/officeDocument/2006/relationships/hyperlink" Target="https://teams.microsoft.com/l/meetup-join/19%3ameeting_N2I4MjExYTUtMDIxZC00MjhjLTgwYTctNTViMDcwOTlhZTU5%40thread.v2/0?context=%7b%22Tid%22%3a%2203159e92-72c6-4b23-a64a-af50e790adbf%22%2c%22Oid%22%3a%22127f2778-ef12-48d2-bbee-3ba578ff7de2%22%7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eams.microsoft.com/l/meetup-join/19%3ameeting_NTYyMGI1ZDAtMzA2Ny00NjZkLWI1ZTctNDQwZTFjZTEwMjEx%40thread.v2/0?context=%7b%22Tid%22%3a%2203159e92-72c6-4b23-a64a-af50e790adbf%22%2c%22Oid%22%3a%22127f2778-ef12-48d2-bbee-3ba578ff7de2%22%7d" TargetMode="External"/><Relationship Id="rId2" Type="http://schemas.openxmlformats.org/officeDocument/2006/relationships/hyperlink" Target="https://teams.microsoft.com/l/meetup-join/19%3ameeting_NmQ4YjgyZjgtMTgyZS00YTljLTgyNWItYmQ1YmUyOTE4OTVl%40thread.v2/0?context=%7b%22Tid%22%3a%2203159e92-72c6-4b23-a64a-af50e790adbf%22%2c%22Oid%22%3a%22127f2778-ef12-48d2-bbee-3ba578ff7de2%22%7d" TargetMode="External"/><Relationship Id="rId1" Type="http://schemas.openxmlformats.org/officeDocument/2006/relationships/slideLayout" Target="../slideLayouts/slideLayout2.xml"/><Relationship Id="rId4" Type="http://schemas.openxmlformats.org/officeDocument/2006/relationships/hyperlink" Target="https://teams.microsoft.com/l/meetup-join/19%3ameeting_NTYyNTVlZDMtMDc4Yi00NWJhLTk4MzQtN2E1YjNjN2JjZDkz%40thread.v2/0?context=%7b%22Tid%22%3a%2203159e92-72c6-4b23-a64a-af50e790adbf%22%2c%22Oid%22%3a%22127f2778-ef12-48d2-bbee-3ba578ff7de2%22%7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eams.microsoft.com/l/meetup-join/19%3ameeting_ZGY4ZjlkOGEtOTRlMi00ZjFjLWE4NzEtMDQwMzU4YjMxYjRj%40thread.v2/0?context=%7b%22Tid%22%3a%2203159e92-72c6-4b23-a64a-af50e790adbf%22%2c%22Oid%22%3a%22127f2778-ef12-48d2-bbee-3ba578ff7de2%22%7d" TargetMode="External"/><Relationship Id="rId2" Type="http://schemas.openxmlformats.org/officeDocument/2006/relationships/hyperlink" Target="https://teams.microsoft.com/l/meetup-join/19%3ameeting_Y2M2Y2I1MDMtNzI3ZC00MjY2LTllNzUtYTI5Yjk0MzYxNjU2%40thread.v2/0?context=%7b%22Tid%22%3a%2203159e92-72c6-4b23-a64a-af50e790adbf%22%2c%22Oid%22%3a%22127f2778-ef12-48d2-bbee-3ba578ff7de2%22%7d" TargetMode="External"/><Relationship Id="rId1" Type="http://schemas.openxmlformats.org/officeDocument/2006/relationships/slideLayout" Target="../slideLayouts/slideLayout2.xml"/><Relationship Id="rId4" Type="http://schemas.openxmlformats.org/officeDocument/2006/relationships/hyperlink" Target="https://teams.microsoft.com/l/meetup-join/19%3ameeting_NmZiZGQ2MTItMDU3Mi00MTNkLWFlZWYtYTM1MjM3MDU1NDAx%40thread.v2/0?context=%7b%22Tid%22%3a%2203159e92-72c6-4b23-a64a-af50e790adbf%22%2c%22Oid%22%3a%22127f2778-ef12-48d2-bbee-3ba578ff7de2%22%7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eams.microsoft.com/l/meetup-join/19%3ameeting_MjUyYjExMGQtYzkwOC00ZDg1LThjOTktYmEyODRkNWQ1N2U5%40thread.v2/0?context=%7b%22Tid%22%3a%2203159e92-72c6-4b23-a64a-af50e790adbf%22%2c%22Oid%22%3a%22127f2778-ef12-48d2-bbee-3ba578ff7de2%22%7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teams.microsoft.com/l/meetup-join/19%3ameeting_YTgzMWI3ZWYtNWFhZS00Y2VmLWE4ZjgtY2JhNmFkNjYyM2Yw%40thread.v2/0?context=%7b%22Tid%22%3a%2203159e92-72c6-4b23-a64a-af50e790adbf%22%2c%22Oid%22%3a%22127f2778-ef12-48d2-bbee-3ba578ff7de2%22%7d" TargetMode="External"/><Relationship Id="rId4" Type="http://schemas.openxmlformats.org/officeDocument/2006/relationships/hyperlink" Target="https://teams.microsoft.com/l/meetup-join/19%3ameeting_NzlhOGMxOTgtZmJmYi00NzdjLWI3MTQtYjBkYjhlMDExMDky%40thread.v2/0?context=%7b%22Tid%22%3a%2203159e92-72c6-4b23-a64a-af50e790adbf%22%2c%22Oid%22%3a%22127f2778-ef12-48d2-bbee-3ba578ff7de2%22%7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1AF0-6DD1-41A0-8B8B-1070B26D52D7}"/>
              </a:ext>
            </a:extLst>
          </p:cNvPr>
          <p:cNvSpPr>
            <a:spLocks noGrp="1"/>
          </p:cNvSpPr>
          <p:nvPr>
            <p:ph type="title"/>
          </p:nvPr>
        </p:nvSpPr>
        <p:spPr>
          <a:xfrm>
            <a:off x="449539" y="2281561"/>
            <a:ext cx="7886700" cy="2068467"/>
          </a:xfrm>
        </p:spPr>
        <p:txBody>
          <a:bodyPr lIns="91440" tIns="45720" rIns="91440" bIns="45720" anchor="t"/>
          <a:lstStyle/>
          <a:p>
            <a:pPr algn="ctr"/>
            <a:r>
              <a:rPr lang="en-GB">
                <a:latin typeface="Arial"/>
                <a:cs typeface="Arial"/>
              </a:rPr>
              <a:t>International Infection Prevention and Control Week 2021</a:t>
            </a:r>
            <a:endParaRPr lang="en-GB"/>
          </a:p>
        </p:txBody>
      </p:sp>
    </p:spTree>
    <p:extLst>
      <p:ext uri="{BB962C8B-B14F-4D97-AF65-F5344CB8AC3E}">
        <p14:creationId xmlns:p14="http://schemas.microsoft.com/office/powerpoint/2010/main" val="399391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AEA2B5-575C-4A05-AFCE-D5E899D57025}"/>
              </a:ext>
            </a:extLst>
          </p:cNvPr>
          <p:cNvSpPr>
            <a:spLocks noGrp="1"/>
          </p:cNvSpPr>
          <p:nvPr>
            <p:ph sz="quarter" idx="10"/>
          </p:nvPr>
        </p:nvSpPr>
        <p:spPr>
          <a:xfrm>
            <a:off x="465180" y="1466113"/>
            <a:ext cx="7737674" cy="4980869"/>
          </a:xfrm>
        </p:spPr>
        <p:txBody>
          <a:bodyPr lIns="91440" tIns="45720" rIns="91440" bIns="45720" anchor="t"/>
          <a:lstStyle/>
          <a:p>
            <a:pPr marL="0" indent="0">
              <a:buNone/>
            </a:pPr>
            <a:r>
              <a:rPr lang="en-US" sz="1600" dirty="0">
                <a:solidFill>
                  <a:srgbClr val="005EB8"/>
                </a:solidFill>
                <a:latin typeface="Arial"/>
                <a:cs typeface="Arial"/>
              </a:rPr>
              <a:t>Dear Colleagues,</a:t>
            </a:r>
          </a:p>
          <a:p>
            <a:pPr marL="0" indent="0">
              <a:buNone/>
            </a:pPr>
            <a:r>
              <a:rPr lang="en-US" sz="1600" dirty="0">
                <a:solidFill>
                  <a:srgbClr val="005EB8"/>
                </a:solidFill>
                <a:latin typeface="Arial"/>
                <a:cs typeface="Arial"/>
              </a:rPr>
              <a:t>After what has been a challenging 18 months for everyone, for International Infection Prevention Control Week this year we have set out a programme of IPC sessions over the week, some educational and some reflective.</a:t>
            </a:r>
          </a:p>
          <a:p>
            <a:pPr marL="0" indent="0">
              <a:buNone/>
            </a:pPr>
            <a:r>
              <a:rPr lang="en-US" sz="1600" dirty="0">
                <a:solidFill>
                  <a:srgbClr val="005EB8"/>
                </a:solidFill>
                <a:latin typeface="Arial"/>
                <a:cs typeface="Arial"/>
              </a:rPr>
              <a:t>This programme is for everyone, whether working in infection prevention and control or </a:t>
            </a:r>
            <a:r>
              <a:rPr lang="en-US" sz="1600">
                <a:solidFill>
                  <a:srgbClr val="005EB8"/>
                </a:solidFill>
                <a:latin typeface="Arial"/>
                <a:cs typeface="Arial"/>
              </a:rPr>
              <a:t>those who have </a:t>
            </a:r>
            <a:r>
              <a:rPr lang="en-US" sz="1600" dirty="0">
                <a:solidFill>
                  <a:srgbClr val="005EB8"/>
                </a:solidFill>
                <a:latin typeface="Arial"/>
                <a:cs typeface="Arial"/>
              </a:rPr>
              <a:t>a keen interest in the specialism. There’s even something for Matrons and Non-Executive Directors. </a:t>
            </a:r>
          </a:p>
          <a:p>
            <a:pPr marL="0" indent="0">
              <a:buNone/>
            </a:pPr>
            <a:r>
              <a:rPr lang="en-US" sz="1600" dirty="0">
                <a:solidFill>
                  <a:srgbClr val="005EB8"/>
                </a:solidFill>
                <a:latin typeface="Arial"/>
                <a:cs typeface="Arial"/>
              </a:rPr>
              <a:t>We hope that you and your colleagues will be able to join us for some, if not all, of the sessions and that you will find them interesting and informative. The sessions are set out on the following slides with a link to join each individual session and we hope that there is something for everyone. So please share widely – there is no need to book, just click on the link.</a:t>
            </a:r>
          </a:p>
          <a:p>
            <a:pPr marL="0" indent="0">
              <a:buNone/>
            </a:pPr>
            <a:r>
              <a:rPr lang="en-US" sz="1600" dirty="0">
                <a:solidFill>
                  <a:srgbClr val="005EB8"/>
                </a:solidFill>
                <a:latin typeface="Arial"/>
                <a:cs typeface="Arial"/>
              </a:rPr>
              <a:t>If you have any queries about the programme, please contact Nicky Mayo, Senior Nurse Manager (including IPC) at </a:t>
            </a:r>
            <a:r>
              <a:rPr lang="en-US" sz="1600" dirty="0">
                <a:solidFill>
                  <a:srgbClr val="005EB8"/>
                </a:solidFill>
                <a:latin typeface="Arial"/>
                <a:cs typeface="Arial"/>
                <a:hlinkClick r:id="rId2"/>
              </a:rPr>
              <a:t>nicolamayo@nhs.net</a:t>
            </a:r>
            <a:r>
              <a:rPr lang="en-US" sz="1600" dirty="0">
                <a:solidFill>
                  <a:srgbClr val="005EB8"/>
                </a:solidFill>
                <a:latin typeface="Arial"/>
                <a:cs typeface="Arial"/>
              </a:rPr>
              <a:t> </a:t>
            </a:r>
          </a:p>
          <a:p>
            <a:pPr marL="0" indent="0">
              <a:buNone/>
            </a:pPr>
            <a:r>
              <a:rPr lang="en-US" sz="1600" dirty="0">
                <a:solidFill>
                  <a:srgbClr val="005EB8"/>
                </a:solidFill>
                <a:latin typeface="Arial"/>
                <a:cs typeface="Arial"/>
              </a:rPr>
              <a:t>Finally, a big thank you to all our speakers who have given their time to enable this programme for International IPC week to happen. </a:t>
            </a:r>
          </a:p>
          <a:p>
            <a:pPr marL="0" indent="0">
              <a:buNone/>
            </a:pPr>
            <a:r>
              <a:rPr lang="en-US" sz="1600" dirty="0">
                <a:solidFill>
                  <a:srgbClr val="005EB8"/>
                </a:solidFill>
                <a:latin typeface="Arial"/>
                <a:cs typeface="Arial"/>
              </a:rPr>
              <a:t>Enjoy!</a:t>
            </a:r>
          </a:p>
          <a:p>
            <a:pPr marL="0" indent="0">
              <a:buNone/>
            </a:pPr>
            <a:r>
              <a:rPr lang="en-US" sz="1600" dirty="0">
                <a:solidFill>
                  <a:srgbClr val="005EB8"/>
                </a:solidFill>
                <a:latin typeface="Arial"/>
                <a:cs typeface="Arial"/>
              </a:rPr>
              <a:t>SW Region IPC team.</a:t>
            </a:r>
          </a:p>
          <a:p>
            <a:pPr marL="0" indent="0">
              <a:buNone/>
            </a:pPr>
            <a:endParaRPr lang="en-US" dirty="0">
              <a:latin typeface="Arial"/>
              <a:cs typeface="Arial"/>
            </a:endParaRPr>
          </a:p>
          <a:p>
            <a:pPr marL="0" indent="0">
              <a:buNone/>
            </a:pPr>
            <a:endParaRPr lang="en-US" dirty="0">
              <a:latin typeface="Arial"/>
              <a:cs typeface="Arial"/>
            </a:endParaRPr>
          </a:p>
        </p:txBody>
      </p:sp>
      <p:sp>
        <p:nvSpPr>
          <p:cNvPr id="3" name="Title 2">
            <a:extLst>
              <a:ext uri="{FF2B5EF4-FFF2-40B4-BE49-F238E27FC236}">
                <a16:creationId xmlns:a16="http://schemas.microsoft.com/office/drawing/2014/main" id="{BA575464-5CE9-4B0B-8680-1331808F47EE}"/>
              </a:ext>
            </a:extLst>
          </p:cNvPr>
          <p:cNvSpPr>
            <a:spLocks noGrp="1"/>
          </p:cNvSpPr>
          <p:nvPr>
            <p:ph type="title"/>
          </p:nvPr>
        </p:nvSpPr>
        <p:spPr/>
        <p:txBody>
          <a:bodyPr/>
          <a:lstStyle/>
          <a:p>
            <a:r>
              <a:rPr lang="en-US"/>
              <a:t>Introduction</a:t>
            </a:r>
          </a:p>
        </p:txBody>
      </p:sp>
      <p:sp>
        <p:nvSpPr>
          <p:cNvPr id="4" name="Footer Placeholder 3">
            <a:extLst>
              <a:ext uri="{FF2B5EF4-FFF2-40B4-BE49-F238E27FC236}">
                <a16:creationId xmlns:a16="http://schemas.microsoft.com/office/drawing/2014/main" id="{C7BC9F8E-C434-4827-B00F-4811FC8D6EA8}"/>
              </a:ext>
            </a:extLst>
          </p:cNvPr>
          <p:cNvSpPr>
            <a:spLocks noGrp="1"/>
          </p:cNvSpPr>
          <p:nvPr>
            <p:ph type="ftr" sz="quarter" idx="3"/>
          </p:nvPr>
        </p:nvSpPr>
        <p:spPr/>
        <p:txBody>
          <a:bodyPr/>
          <a:lstStyle/>
          <a:p>
            <a:r>
              <a:rPr lang="en-US"/>
              <a:t>Presentation title</a:t>
            </a:r>
          </a:p>
        </p:txBody>
      </p:sp>
    </p:spTree>
    <p:extLst>
      <p:ext uri="{BB962C8B-B14F-4D97-AF65-F5344CB8AC3E}">
        <p14:creationId xmlns:p14="http://schemas.microsoft.com/office/powerpoint/2010/main" val="672994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FC41AABB-A37C-4C72-930C-5DE0FFAEAE20}"/>
              </a:ext>
            </a:extLst>
          </p:cNvPr>
          <p:cNvGraphicFramePr>
            <a:graphicFrameLocks noGrp="1"/>
          </p:cNvGraphicFramePr>
          <p:nvPr>
            <p:ph sz="quarter" idx="10"/>
            <p:extLst>
              <p:ext uri="{D42A27DB-BD31-4B8C-83A1-F6EECF244321}">
                <p14:modId xmlns:p14="http://schemas.microsoft.com/office/powerpoint/2010/main" val="4088902679"/>
              </p:ext>
            </p:extLst>
          </p:nvPr>
        </p:nvGraphicFramePr>
        <p:xfrm>
          <a:off x="465138" y="1649413"/>
          <a:ext cx="7737471" cy="4272280"/>
        </p:xfrm>
        <a:graphic>
          <a:graphicData uri="http://schemas.openxmlformats.org/drawingml/2006/table">
            <a:tbl>
              <a:tblPr firstRow="1" bandRow="1">
                <a:tableStyleId>{5C22544A-7EE6-4342-B048-85BDC9FD1C3A}</a:tableStyleId>
              </a:tblPr>
              <a:tblGrid>
                <a:gridCol w="1934368">
                  <a:extLst>
                    <a:ext uri="{9D8B030D-6E8A-4147-A177-3AD203B41FA5}">
                      <a16:colId xmlns:a16="http://schemas.microsoft.com/office/drawing/2014/main" val="2204116868"/>
                    </a:ext>
                  </a:extLst>
                </a:gridCol>
                <a:gridCol w="2721051">
                  <a:extLst>
                    <a:ext uri="{9D8B030D-6E8A-4147-A177-3AD203B41FA5}">
                      <a16:colId xmlns:a16="http://schemas.microsoft.com/office/drawing/2014/main" val="3870867007"/>
                    </a:ext>
                  </a:extLst>
                </a:gridCol>
                <a:gridCol w="1147684">
                  <a:extLst>
                    <a:ext uri="{9D8B030D-6E8A-4147-A177-3AD203B41FA5}">
                      <a16:colId xmlns:a16="http://schemas.microsoft.com/office/drawing/2014/main" val="3937539199"/>
                    </a:ext>
                  </a:extLst>
                </a:gridCol>
                <a:gridCol w="1934368">
                  <a:extLst>
                    <a:ext uri="{9D8B030D-6E8A-4147-A177-3AD203B41FA5}">
                      <a16:colId xmlns:a16="http://schemas.microsoft.com/office/drawing/2014/main" val="2713975118"/>
                    </a:ext>
                  </a:extLst>
                </a:gridCol>
              </a:tblGrid>
              <a:tr h="370840">
                <a:tc>
                  <a:txBody>
                    <a:bodyPr/>
                    <a:lstStyle/>
                    <a:p>
                      <a:r>
                        <a:rPr lang="en-US"/>
                        <a:t>Subject</a:t>
                      </a:r>
                    </a:p>
                  </a:txBody>
                  <a:tcPr/>
                </a:tc>
                <a:tc>
                  <a:txBody>
                    <a:bodyPr/>
                    <a:lstStyle/>
                    <a:p>
                      <a:r>
                        <a:rPr lang="en-US"/>
                        <a:t>Speaker</a:t>
                      </a:r>
                    </a:p>
                  </a:txBody>
                  <a:tcPr/>
                </a:tc>
                <a:tc>
                  <a:txBody>
                    <a:bodyPr/>
                    <a:lstStyle/>
                    <a:p>
                      <a:r>
                        <a:rPr lang="en-US"/>
                        <a:t>Time</a:t>
                      </a:r>
                    </a:p>
                  </a:txBody>
                  <a:tcPr/>
                </a:tc>
                <a:tc>
                  <a:txBody>
                    <a:bodyPr/>
                    <a:lstStyle/>
                    <a:p>
                      <a:r>
                        <a:rPr lang="en-US"/>
                        <a:t>Joining Link</a:t>
                      </a:r>
                    </a:p>
                  </a:txBody>
                  <a:tcPr/>
                </a:tc>
                <a:extLst>
                  <a:ext uri="{0D108BD9-81ED-4DB2-BD59-A6C34878D82A}">
                    <a16:rowId xmlns:a16="http://schemas.microsoft.com/office/drawing/2014/main" val="1378110122"/>
                  </a:ext>
                </a:extLst>
              </a:tr>
              <a:tr h="370840">
                <a:tc>
                  <a:txBody>
                    <a:bodyPr/>
                    <a:lstStyle/>
                    <a:p>
                      <a:r>
                        <a:rPr lang="en-US" sz="1400">
                          <a:solidFill>
                            <a:schemeClr val="tx1"/>
                          </a:solidFill>
                          <a:latin typeface="+mn-lt"/>
                        </a:rPr>
                        <a:t>National IPC programme for England</a:t>
                      </a:r>
                    </a:p>
                  </a:txBody>
                  <a:tcPr/>
                </a:tc>
                <a:tc>
                  <a:txBody>
                    <a:bodyPr/>
                    <a:lstStyle/>
                    <a:p>
                      <a:r>
                        <a:rPr lang="en-US" sz="1400" b="1">
                          <a:solidFill>
                            <a:schemeClr val="tx1"/>
                          </a:solidFill>
                          <a:latin typeface="+mn-lt"/>
                        </a:rPr>
                        <a:t>Samantha Matthews</a:t>
                      </a:r>
                    </a:p>
                    <a:p>
                      <a:r>
                        <a:rPr lang="en-US" sz="1400" b="0">
                          <a:solidFill>
                            <a:schemeClr val="tx1"/>
                          </a:solidFill>
                          <a:latin typeface="+mn-lt"/>
                        </a:rPr>
                        <a:t>National Clinical Lead (IPC) and </a:t>
                      </a:r>
                      <a:r>
                        <a:rPr lang="en-US" sz="1400" b="1">
                          <a:solidFill>
                            <a:schemeClr val="tx1"/>
                          </a:solidFill>
                          <a:latin typeface="+mn-lt"/>
                        </a:rPr>
                        <a:t>Dave Cunningham</a:t>
                      </a:r>
                    </a:p>
                    <a:p>
                      <a:r>
                        <a:rPr lang="en-US" sz="1400" b="0">
                          <a:solidFill>
                            <a:schemeClr val="tx1"/>
                          </a:solidFill>
                          <a:latin typeface="+mn-lt"/>
                        </a:rPr>
                        <a:t>Clinical Lead (IPC programme – Leadership and workforce)</a:t>
                      </a:r>
                    </a:p>
                    <a:p>
                      <a:r>
                        <a:rPr lang="en-GB" sz="1400" b="0">
                          <a:solidFill>
                            <a:schemeClr val="tx1"/>
                          </a:solidFill>
                          <a:latin typeface="+mn-lt"/>
                        </a:rPr>
                        <a:t>NHS England and NHS Improvement </a:t>
                      </a:r>
                      <a:endParaRPr lang="en-US" sz="1400" b="0">
                        <a:solidFill>
                          <a:schemeClr val="tx1"/>
                        </a:solidFill>
                        <a:latin typeface="+mn-lt"/>
                      </a:endParaRPr>
                    </a:p>
                  </a:txBody>
                  <a:tcPr/>
                </a:tc>
                <a:tc>
                  <a:txBody>
                    <a:bodyPr/>
                    <a:lstStyle/>
                    <a:p>
                      <a:pPr algn="ctr"/>
                      <a:r>
                        <a:rPr lang="en-US" sz="1400">
                          <a:solidFill>
                            <a:schemeClr val="tx1"/>
                          </a:solidFill>
                          <a:latin typeface="+mn-lt"/>
                        </a:rPr>
                        <a:t>14.00-14.40</a:t>
                      </a:r>
                    </a:p>
                  </a:txBody>
                  <a:tcPr/>
                </a:tc>
                <a:tc>
                  <a:txBody>
                    <a:bodyPr/>
                    <a:lstStyle/>
                    <a:p>
                      <a:endParaRPr lang="en-US" sz="1400"/>
                    </a:p>
                    <a:p>
                      <a:pPr marL="0" marR="0" lvl="0" indent="0" algn="l" rtl="0" eaLnBrk="1" fontAlgn="auto" latinLnBrk="0" hangingPunct="1">
                        <a:lnSpc>
                          <a:spcPct val="100000"/>
                        </a:lnSpc>
                        <a:spcBef>
                          <a:spcPts val="0"/>
                        </a:spcBef>
                        <a:spcAft>
                          <a:spcPts val="0"/>
                        </a:spcAft>
                        <a:buClrTx/>
                        <a:buSzTx/>
                        <a:buFontTx/>
                        <a:buNone/>
                      </a:pPr>
                      <a:r>
                        <a:rPr lang="en-US" sz="1800" u="sng" kern="1200">
                          <a:solidFill>
                            <a:schemeClr val="dk1"/>
                          </a:solidFill>
                          <a:effectLst/>
                          <a:latin typeface="+mn-lt"/>
                          <a:ea typeface="+mn-ea"/>
                          <a:cs typeface="+mn-cs"/>
                          <a:hlinkClick r:id="rId2"/>
                        </a:rPr>
                        <a:t>Click here to join the meeting</a:t>
                      </a:r>
                      <a:r>
                        <a:rPr lang="en-US" sz="1800" kern="1200">
                          <a:solidFill>
                            <a:schemeClr val="dk1"/>
                          </a:solidFill>
                          <a:effectLst/>
                          <a:latin typeface="+mn-lt"/>
                          <a:ea typeface="+mn-ea"/>
                          <a:cs typeface="+mn-cs"/>
                        </a:rPr>
                        <a:t> </a:t>
                      </a:r>
                      <a:endParaRPr lang="en-GB" sz="1800" kern="1200">
                        <a:solidFill>
                          <a:schemeClr val="dk1"/>
                        </a:solidFill>
                        <a:effectLst/>
                        <a:latin typeface="+mn-lt"/>
                        <a:ea typeface="+mn-ea"/>
                        <a:cs typeface="+mn-cs"/>
                      </a:endParaRPr>
                    </a:p>
                    <a:p>
                      <a:endParaRPr lang="en-US" sz="1400"/>
                    </a:p>
                  </a:txBody>
                  <a:tcPr/>
                </a:tc>
                <a:extLst>
                  <a:ext uri="{0D108BD9-81ED-4DB2-BD59-A6C34878D82A}">
                    <a16:rowId xmlns:a16="http://schemas.microsoft.com/office/drawing/2014/main" val="4121580635"/>
                  </a:ext>
                </a:extLst>
              </a:tr>
              <a:tr h="370839">
                <a:tc>
                  <a:txBody>
                    <a:bodyPr/>
                    <a:lstStyle/>
                    <a:p>
                      <a:pPr lvl="0">
                        <a:buNone/>
                      </a:pPr>
                      <a:r>
                        <a:rPr lang="en-US" sz="1400">
                          <a:solidFill>
                            <a:schemeClr val="tx1"/>
                          </a:solidFill>
                          <a:latin typeface="+mn-lt"/>
                        </a:rPr>
                        <a:t>Matrons Masterclass – How Matrons get assurance of IPC standards in their areas</a:t>
                      </a:r>
                    </a:p>
                  </a:txBody>
                  <a:tcPr/>
                </a:tc>
                <a:tc>
                  <a:txBody>
                    <a:bodyPr/>
                    <a:lstStyle/>
                    <a:p>
                      <a:pPr lvl="0" algn="l">
                        <a:lnSpc>
                          <a:spcPct val="100000"/>
                        </a:lnSpc>
                        <a:spcBef>
                          <a:spcPts val="0"/>
                        </a:spcBef>
                        <a:spcAft>
                          <a:spcPts val="0"/>
                        </a:spcAft>
                        <a:buNone/>
                      </a:pPr>
                      <a:r>
                        <a:rPr lang="en-US" sz="1400" b="1" i="0" u="none" strike="noStrike" noProof="0">
                          <a:latin typeface="+mn-lt"/>
                        </a:rPr>
                        <a:t>Dr. Debra Adams </a:t>
                      </a:r>
                      <a:r>
                        <a:rPr lang="en-US" sz="1400" b="0" i="0" u="none" strike="noStrike" noProof="0">
                          <a:latin typeface="+mn-lt"/>
                        </a:rPr>
                        <a:t>OBE, RN, PhD. </a:t>
                      </a:r>
                      <a:endParaRPr lang="en-US" sz="1400" b="0">
                        <a:latin typeface="+mn-lt"/>
                      </a:endParaRPr>
                    </a:p>
                    <a:p>
                      <a:pPr lvl="0" algn="l">
                        <a:lnSpc>
                          <a:spcPct val="100000"/>
                        </a:lnSpc>
                        <a:spcBef>
                          <a:spcPts val="0"/>
                        </a:spcBef>
                        <a:spcAft>
                          <a:spcPts val="0"/>
                        </a:spcAft>
                        <a:buNone/>
                      </a:pPr>
                      <a:r>
                        <a:rPr lang="en-US" sz="1400" b="0" i="0" u="none" strike="noStrike" noProof="0">
                          <a:latin typeface="+mn-lt"/>
                        </a:rPr>
                        <a:t>Deputy Director Infection Prevention and Control </a:t>
                      </a:r>
                      <a:endParaRPr lang="en-US" sz="1400" b="0">
                        <a:latin typeface="+mn-lt"/>
                      </a:endParaRPr>
                    </a:p>
                    <a:p>
                      <a:pPr lvl="0">
                        <a:buNone/>
                      </a:pPr>
                      <a:r>
                        <a:rPr lang="en-US" sz="1400" b="0" i="0" u="none" strike="noStrike" noProof="0">
                          <a:latin typeface="+mn-lt"/>
                        </a:rPr>
                        <a:t>NHS England and NHS Improvement – Midlands Region </a:t>
                      </a:r>
                      <a:endParaRPr lang="en-US" sz="1400" b="0">
                        <a:latin typeface="+mn-lt"/>
                      </a:endParaRPr>
                    </a:p>
                  </a:txBody>
                  <a:tcPr/>
                </a:tc>
                <a:tc>
                  <a:txBody>
                    <a:bodyPr/>
                    <a:lstStyle/>
                    <a:p>
                      <a:pPr lvl="0" algn="ctr">
                        <a:buNone/>
                      </a:pPr>
                      <a:r>
                        <a:rPr lang="en-US" sz="1400">
                          <a:solidFill>
                            <a:schemeClr val="tx1"/>
                          </a:solidFill>
                          <a:latin typeface="+mn-lt"/>
                        </a:rPr>
                        <a:t>14.00- 14.40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kern="1200">
                        <a:solidFill>
                          <a:schemeClr val="dk1"/>
                        </a:solidFill>
                        <a:effectLst/>
                        <a:latin typeface="+mn-lt"/>
                        <a:ea typeface="+mn-ea"/>
                        <a:cs typeface="+mn-cs"/>
                        <a:hlinkClick r:id="rId3"/>
                      </a:endParaRPr>
                    </a:p>
                    <a:p>
                      <a:pPr marL="0" marR="0" lvl="0" indent="0" algn="l" rtl="0" eaLnBrk="1" fontAlgn="auto" latinLnBrk="0" hangingPunct="1">
                        <a:lnSpc>
                          <a:spcPct val="100000"/>
                        </a:lnSpc>
                        <a:spcBef>
                          <a:spcPts val="0"/>
                        </a:spcBef>
                        <a:spcAft>
                          <a:spcPts val="0"/>
                        </a:spcAft>
                        <a:buClrTx/>
                        <a:buSzTx/>
                        <a:buFontTx/>
                        <a:buNone/>
                      </a:pPr>
                      <a:r>
                        <a:rPr lang="en-US" sz="1800" u="sng" kern="1200">
                          <a:solidFill>
                            <a:schemeClr val="dk1"/>
                          </a:solidFill>
                          <a:effectLst/>
                          <a:latin typeface="+mn-lt"/>
                          <a:ea typeface="+mn-ea"/>
                          <a:cs typeface="+mn-cs"/>
                          <a:hlinkClick r:id="rId3"/>
                        </a:rPr>
                        <a:t>Click here to join the meeting</a:t>
                      </a:r>
                      <a:r>
                        <a:rPr lang="en-US" sz="1800" kern="1200">
                          <a:solidFill>
                            <a:schemeClr val="dk1"/>
                          </a:solidFill>
                          <a:effectLst/>
                          <a:latin typeface="+mn-lt"/>
                          <a:ea typeface="+mn-ea"/>
                          <a:cs typeface="+mn-cs"/>
                        </a:rPr>
                        <a:t> </a:t>
                      </a:r>
                      <a:endParaRPr lang="en-GB" sz="1800" kern="1200">
                        <a:solidFill>
                          <a:schemeClr val="dk1"/>
                        </a:solidFill>
                        <a:effectLst/>
                        <a:latin typeface="+mn-lt"/>
                        <a:ea typeface="+mn-ea"/>
                        <a:cs typeface="+mn-cs"/>
                      </a:endParaRPr>
                    </a:p>
                    <a:p>
                      <a:pPr lvl="0">
                        <a:buNone/>
                      </a:pPr>
                      <a:endParaRPr lang="en-US" sz="1400">
                        <a:solidFill>
                          <a:schemeClr val="tx1"/>
                        </a:solidFill>
                      </a:endParaRPr>
                    </a:p>
                  </a:txBody>
                  <a:tcPr/>
                </a:tc>
                <a:extLst>
                  <a:ext uri="{0D108BD9-81ED-4DB2-BD59-A6C34878D82A}">
                    <a16:rowId xmlns:a16="http://schemas.microsoft.com/office/drawing/2014/main" val="1493198219"/>
                  </a:ext>
                </a:extLst>
              </a:tr>
              <a:tr h="370838">
                <a:tc>
                  <a:txBody>
                    <a:bodyPr/>
                    <a:lstStyle/>
                    <a:p>
                      <a:pPr lvl="0">
                        <a:buNone/>
                      </a:pPr>
                      <a:r>
                        <a:rPr lang="en-US" sz="1400">
                          <a:solidFill>
                            <a:schemeClr val="tx1"/>
                          </a:solidFill>
                          <a:latin typeface="+mn-lt"/>
                        </a:rPr>
                        <a:t>National TB action Plan</a:t>
                      </a:r>
                      <a:endParaRPr lang="en-US" sz="1400">
                        <a:latin typeface="+mn-lt"/>
                      </a:endParaRPr>
                    </a:p>
                  </a:txBody>
                  <a:tcPr/>
                </a:tc>
                <a:tc>
                  <a:txBody>
                    <a:bodyPr/>
                    <a:lstStyle/>
                    <a:p>
                      <a:pPr lvl="0" algn="l">
                        <a:lnSpc>
                          <a:spcPct val="100000"/>
                        </a:lnSpc>
                        <a:spcBef>
                          <a:spcPts val="0"/>
                        </a:spcBef>
                        <a:spcAft>
                          <a:spcPts val="0"/>
                        </a:spcAft>
                        <a:buNone/>
                      </a:pPr>
                      <a:r>
                        <a:rPr lang="en-US" sz="1400" b="1" i="0" u="none" strike="noStrike" noProof="0">
                          <a:latin typeface="+mn-lt"/>
                        </a:rPr>
                        <a:t>Lynn </a:t>
                      </a:r>
                      <a:r>
                        <a:rPr lang="en-US" sz="1400" b="1" i="0" u="none" strike="noStrike" noProof="0" err="1">
                          <a:latin typeface="+mn-lt"/>
                        </a:rPr>
                        <a:t>Altass</a:t>
                      </a:r>
                      <a:r>
                        <a:rPr lang="en-US" sz="1400" b="1" i="0" u="none" strike="noStrike" noProof="0">
                          <a:latin typeface="+mn-lt"/>
                        </a:rPr>
                        <a:t> </a:t>
                      </a:r>
                      <a:endParaRPr lang="en-US" sz="1400" b="1">
                        <a:latin typeface="+mn-lt"/>
                      </a:endParaRPr>
                    </a:p>
                    <a:p>
                      <a:pPr lvl="0" algn="l">
                        <a:lnSpc>
                          <a:spcPct val="100000"/>
                        </a:lnSpc>
                        <a:spcBef>
                          <a:spcPts val="0"/>
                        </a:spcBef>
                        <a:spcAft>
                          <a:spcPts val="0"/>
                        </a:spcAft>
                        <a:buNone/>
                      </a:pPr>
                      <a:r>
                        <a:rPr lang="en-US" sz="1400" b="0" i="0" u="none" strike="noStrike" noProof="0">
                          <a:latin typeface="+mn-lt"/>
                        </a:rPr>
                        <a:t>Senior Programme Manager, TB </a:t>
                      </a:r>
                      <a:endParaRPr lang="en-US" sz="1400">
                        <a:latin typeface="+mn-lt"/>
                      </a:endParaRPr>
                    </a:p>
                    <a:p>
                      <a:pPr lvl="0" algn="l">
                        <a:lnSpc>
                          <a:spcPct val="100000"/>
                        </a:lnSpc>
                        <a:spcBef>
                          <a:spcPts val="0"/>
                        </a:spcBef>
                        <a:spcAft>
                          <a:spcPts val="0"/>
                        </a:spcAft>
                        <a:buNone/>
                      </a:pPr>
                      <a:r>
                        <a:rPr lang="en-US" sz="1400" b="0" i="0" u="none" strike="noStrike" noProof="0">
                          <a:latin typeface="+mn-lt"/>
                        </a:rPr>
                        <a:t>Prevention, Medical Directorate </a:t>
                      </a:r>
                      <a:endParaRPr lang="en-US" sz="1400">
                        <a:latin typeface="+mn-lt"/>
                      </a:endParaRPr>
                    </a:p>
                    <a:p>
                      <a:pPr lvl="0">
                        <a:buNone/>
                      </a:pPr>
                      <a:r>
                        <a:rPr lang="en-US" sz="1400" b="0" i="0" u="none" strike="noStrike" noProof="0">
                          <a:latin typeface="+mn-lt"/>
                        </a:rPr>
                        <a:t>NHS England and NHS Improvement </a:t>
                      </a:r>
                      <a:endParaRPr lang="en-US" sz="1400">
                        <a:latin typeface="+mn-lt"/>
                      </a:endParaRPr>
                    </a:p>
                  </a:txBody>
                  <a:tcPr/>
                </a:tc>
                <a:tc>
                  <a:txBody>
                    <a:bodyPr/>
                    <a:lstStyle/>
                    <a:p>
                      <a:pPr lvl="0" algn="ctr">
                        <a:buNone/>
                      </a:pPr>
                      <a:r>
                        <a:rPr lang="en-US" sz="1400">
                          <a:solidFill>
                            <a:schemeClr val="tx1"/>
                          </a:solidFill>
                          <a:latin typeface="+mn-lt"/>
                        </a:rPr>
                        <a:t>15.00-15.40</a:t>
                      </a:r>
                      <a:endParaRPr lang="en-US" sz="1400">
                        <a:latin typeface="+mn-lt"/>
                      </a:endParaRPr>
                    </a:p>
                  </a:txBody>
                  <a:tcPr/>
                </a:tc>
                <a:tc>
                  <a:txBody>
                    <a:bodyPr/>
                    <a:lstStyle/>
                    <a:p>
                      <a:pPr lvl="0">
                        <a:buNone/>
                      </a:pPr>
                      <a:endParaRPr lang="en-US" sz="1400"/>
                    </a:p>
                    <a:p>
                      <a:pPr marL="0" marR="0" lvl="0" indent="0" algn="l" rtl="0" eaLnBrk="1" fontAlgn="auto" latinLnBrk="0" hangingPunct="1">
                        <a:lnSpc>
                          <a:spcPct val="100000"/>
                        </a:lnSpc>
                        <a:spcBef>
                          <a:spcPts val="0"/>
                        </a:spcBef>
                        <a:spcAft>
                          <a:spcPts val="0"/>
                        </a:spcAft>
                        <a:buClrTx/>
                        <a:buSzTx/>
                        <a:buFontTx/>
                        <a:buNone/>
                      </a:pPr>
                      <a:r>
                        <a:rPr lang="en-US" sz="1800" u="sng" kern="1200">
                          <a:solidFill>
                            <a:schemeClr val="dk1"/>
                          </a:solidFill>
                          <a:effectLst/>
                          <a:latin typeface="+mn-lt"/>
                          <a:ea typeface="+mn-ea"/>
                          <a:cs typeface="+mn-cs"/>
                          <a:hlinkClick r:id="rId4"/>
                        </a:rPr>
                        <a:t>Click here to join the meeting</a:t>
                      </a:r>
                      <a:r>
                        <a:rPr lang="en-US" sz="1800" kern="1200">
                          <a:solidFill>
                            <a:schemeClr val="dk1"/>
                          </a:solidFill>
                          <a:effectLst/>
                          <a:latin typeface="+mn-lt"/>
                          <a:ea typeface="+mn-ea"/>
                          <a:cs typeface="+mn-cs"/>
                        </a:rPr>
                        <a:t> </a:t>
                      </a:r>
                      <a:endParaRPr lang="en-GB" sz="1800" kern="1200">
                        <a:solidFill>
                          <a:schemeClr val="dk1"/>
                        </a:solidFill>
                        <a:effectLst/>
                        <a:latin typeface="+mn-lt"/>
                        <a:ea typeface="+mn-ea"/>
                        <a:cs typeface="+mn-cs"/>
                      </a:endParaRPr>
                    </a:p>
                    <a:p>
                      <a:pPr lvl="0">
                        <a:buNone/>
                      </a:pPr>
                      <a:endParaRPr lang="en-US" sz="1400"/>
                    </a:p>
                  </a:txBody>
                  <a:tcPr/>
                </a:tc>
                <a:extLst>
                  <a:ext uri="{0D108BD9-81ED-4DB2-BD59-A6C34878D82A}">
                    <a16:rowId xmlns:a16="http://schemas.microsoft.com/office/drawing/2014/main" val="3008684779"/>
                  </a:ext>
                </a:extLst>
              </a:tr>
            </a:tbl>
          </a:graphicData>
        </a:graphic>
      </p:graphicFrame>
      <p:sp>
        <p:nvSpPr>
          <p:cNvPr id="3" name="Title 2">
            <a:extLst>
              <a:ext uri="{FF2B5EF4-FFF2-40B4-BE49-F238E27FC236}">
                <a16:creationId xmlns:a16="http://schemas.microsoft.com/office/drawing/2014/main" id="{F45DFE7D-265A-4E35-8E6E-3A357D51CA9C}"/>
              </a:ext>
            </a:extLst>
          </p:cNvPr>
          <p:cNvSpPr>
            <a:spLocks noGrp="1"/>
          </p:cNvSpPr>
          <p:nvPr>
            <p:ph type="title"/>
          </p:nvPr>
        </p:nvSpPr>
        <p:spPr/>
        <p:txBody>
          <a:bodyPr lIns="91440" tIns="45720" rIns="91440" bIns="45720" anchor="t"/>
          <a:lstStyle/>
          <a:p>
            <a:r>
              <a:rPr lang="en-US">
                <a:latin typeface="Arial"/>
                <a:cs typeface="Arial"/>
              </a:rPr>
              <a:t>Monday 18th October 2021</a:t>
            </a:r>
            <a:endParaRPr lang="en-US"/>
          </a:p>
        </p:txBody>
      </p:sp>
      <p:sp>
        <p:nvSpPr>
          <p:cNvPr id="4" name="Footer Placeholder 3">
            <a:extLst>
              <a:ext uri="{FF2B5EF4-FFF2-40B4-BE49-F238E27FC236}">
                <a16:creationId xmlns:a16="http://schemas.microsoft.com/office/drawing/2014/main" id="{65865CE6-CA31-4EFC-91DB-B82DC336AF81}"/>
              </a:ext>
            </a:extLst>
          </p:cNvPr>
          <p:cNvSpPr>
            <a:spLocks noGrp="1"/>
          </p:cNvSpPr>
          <p:nvPr>
            <p:ph type="ftr" sz="quarter" idx="3"/>
          </p:nvPr>
        </p:nvSpPr>
        <p:spPr/>
        <p:txBody>
          <a:bodyPr/>
          <a:lstStyle/>
          <a:p>
            <a:r>
              <a:rPr lang="en-US"/>
              <a:t>Presentation title</a:t>
            </a:r>
          </a:p>
        </p:txBody>
      </p:sp>
      <p:sp>
        <p:nvSpPr>
          <p:cNvPr id="6" name="TextBox 5">
            <a:extLst>
              <a:ext uri="{FF2B5EF4-FFF2-40B4-BE49-F238E27FC236}">
                <a16:creationId xmlns:a16="http://schemas.microsoft.com/office/drawing/2014/main" id="{5126DB15-A0A3-4EC3-9FD9-C443991D1158}"/>
              </a:ext>
            </a:extLst>
          </p:cNvPr>
          <p:cNvSpPr txBox="1"/>
          <p:nvPr/>
        </p:nvSpPr>
        <p:spPr>
          <a:xfrm>
            <a:off x="2757932" y="6072237"/>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Tree>
    <p:extLst>
      <p:ext uri="{BB962C8B-B14F-4D97-AF65-F5344CB8AC3E}">
        <p14:creationId xmlns:p14="http://schemas.microsoft.com/office/powerpoint/2010/main" val="110183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2435FF-20E7-49BB-959F-E25EB208D0AB}"/>
              </a:ext>
            </a:extLst>
          </p:cNvPr>
          <p:cNvSpPr>
            <a:spLocks noGrp="1"/>
          </p:cNvSpPr>
          <p:nvPr>
            <p:ph sz="quarter" idx="10"/>
          </p:nvPr>
        </p:nvSpPr>
        <p:spPr/>
        <p:txBody>
          <a:bodyPr/>
          <a:lstStyle/>
          <a:p>
            <a:endParaRPr lang="en-US"/>
          </a:p>
        </p:txBody>
      </p:sp>
      <p:sp>
        <p:nvSpPr>
          <p:cNvPr id="3" name="Title 2">
            <a:extLst>
              <a:ext uri="{FF2B5EF4-FFF2-40B4-BE49-F238E27FC236}">
                <a16:creationId xmlns:a16="http://schemas.microsoft.com/office/drawing/2014/main" id="{5A652D3D-D5D5-48DE-8FA5-82461077D788}"/>
              </a:ext>
            </a:extLst>
          </p:cNvPr>
          <p:cNvSpPr>
            <a:spLocks noGrp="1"/>
          </p:cNvSpPr>
          <p:nvPr>
            <p:ph type="title"/>
          </p:nvPr>
        </p:nvSpPr>
        <p:spPr/>
        <p:txBody>
          <a:bodyPr lIns="91440" tIns="45720" rIns="91440" bIns="45720" anchor="t"/>
          <a:lstStyle/>
          <a:p>
            <a:r>
              <a:rPr lang="en-US">
                <a:latin typeface="Arial"/>
                <a:cs typeface="Arial"/>
              </a:rPr>
              <a:t>Tuesday 19th October 2021</a:t>
            </a:r>
            <a:endParaRPr lang="en-US"/>
          </a:p>
        </p:txBody>
      </p:sp>
      <p:sp>
        <p:nvSpPr>
          <p:cNvPr id="4" name="Footer Placeholder 3">
            <a:extLst>
              <a:ext uri="{FF2B5EF4-FFF2-40B4-BE49-F238E27FC236}">
                <a16:creationId xmlns:a16="http://schemas.microsoft.com/office/drawing/2014/main" id="{7F324B1D-48E5-40D0-8D03-1382E2E91104}"/>
              </a:ext>
            </a:extLst>
          </p:cNvPr>
          <p:cNvSpPr>
            <a:spLocks noGrp="1"/>
          </p:cNvSpPr>
          <p:nvPr>
            <p:ph type="ftr" sz="quarter" idx="3"/>
          </p:nvPr>
        </p:nvSpPr>
        <p:spPr/>
        <p:txBody>
          <a:bodyPr/>
          <a:lstStyle/>
          <a:p>
            <a:r>
              <a:rPr lang="en-US"/>
              <a:t>Presentation title</a:t>
            </a:r>
          </a:p>
        </p:txBody>
      </p:sp>
      <p:graphicFrame>
        <p:nvGraphicFramePr>
          <p:cNvPr id="6" name="Table 7">
            <a:extLst>
              <a:ext uri="{FF2B5EF4-FFF2-40B4-BE49-F238E27FC236}">
                <a16:creationId xmlns:a16="http://schemas.microsoft.com/office/drawing/2014/main" id="{829D0C82-06E0-4059-A31E-E99278FFFCBC}"/>
              </a:ext>
            </a:extLst>
          </p:cNvPr>
          <p:cNvGraphicFramePr>
            <a:graphicFrameLocks/>
          </p:cNvGraphicFramePr>
          <p:nvPr>
            <p:extLst>
              <p:ext uri="{D42A27DB-BD31-4B8C-83A1-F6EECF244321}">
                <p14:modId xmlns:p14="http://schemas.microsoft.com/office/powerpoint/2010/main" val="1656836447"/>
              </p:ext>
            </p:extLst>
          </p:nvPr>
        </p:nvGraphicFramePr>
        <p:xfrm>
          <a:off x="391247" y="1649628"/>
          <a:ext cx="7737472" cy="4607560"/>
        </p:xfrm>
        <a:graphic>
          <a:graphicData uri="http://schemas.openxmlformats.org/drawingml/2006/table">
            <a:tbl>
              <a:tblPr firstRow="1" bandRow="1">
                <a:tableStyleId>{5C22544A-7EE6-4342-B048-85BDC9FD1C3A}</a:tableStyleId>
              </a:tblPr>
              <a:tblGrid>
                <a:gridCol w="1934368">
                  <a:extLst>
                    <a:ext uri="{9D8B030D-6E8A-4147-A177-3AD203B41FA5}">
                      <a16:colId xmlns:a16="http://schemas.microsoft.com/office/drawing/2014/main" val="2204116868"/>
                    </a:ext>
                  </a:extLst>
                </a:gridCol>
                <a:gridCol w="2800567">
                  <a:extLst>
                    <a:ext uri="{9D8B030D-6E8A-4147-A177-3AD203B41FA5}">
                      <a16:colId xmlns:a16="http://schemas.microsoft.com/office/drawing/2014/main" val="3870867007"/>
                    </a:ext>
                  </a:extLst>
                </a:gridCol>
                <a:gridCol w="1068169">
                  <a:extLst>
                    <a:ext uri="{9D8B030D-6E8A-4147-A177-3AD203B41FA5}">
                      <a16:colId xmlns:a16="http://schemas.microsoft.com/office/drawing/2014/main" val="3937539199"/>
                    </a:ext>
                  </a:extLst>
                </a:gridCol>
                <a:gridCol w="1934368">
                  <a:extLst>
                    <a:ext uri="{9D8B030D-6E8A-4147-A177-3AD203B41FA5}">
                      <a16:colId xmlns:a16="http://schemas.microsoft.com/office/drawing/2014/main" val="2713975118"/>
                    </a:ext>
                  </a:extLst>
                </a:gridCol>
              </a:tblGrid>
              <a:tr h="370840">
                <a:tc>
                  <a:txBody>
                    <a:bodyPr/>
                    <a:lstStyle/>
                    <a:p>
                      <a:r>
                        <a:rPr lang="en-US"/>
                        <a:t>Subject</a:t>
                      </a:r>
                    </a:p>
                  </a:txBody>
                  <a:tcPr/>
                </a:tc>
                <a:tc>
                  <a:txBody>
                    <a:bodyPr/>
                    <a:lstStyle/>
                    <a:p>
                      <a:r>
                        <a:rPr lang="en-US"/>
                        <a:t>Speaker</a:t>
                      </a:r>
                    </a:p>
                  </a:txBody>
                  <a:tcPr/>
                </a:tc>
                <a:tc>
                  <a:txBody>
                    <a:bodyPr/>
                    <a:lstStyle/>
                    <a:p>
                      <a:r>
                        <a:rPr lang="en-US"/>
                        <a:t>Time</a:t>
                      </a:r>
                    </a:p>
                  </a:txBody>
                  <a:tcPr/>
                </a:tc>
                <a:tc>
                  <a:txBody>
                    <a:bodyPr/>
                    <a:lstStyle/>
                    <a:p>
                      <a:r>
                        <a:rPr lang="en-US"/>
                        <a:t>Joining Link</a:t>
                      </a:r>
                    </a:p>
                  </a:txBody>
                  <a:tcPr/>
                </a:tc>
                <a:extLst>
                  <a:ext uri="{0D108BD9-81ED-4DB2-BD59-A6C34878D82A}">
                    <a16:rowId xmlns:a16="http://schemas.microsoft.com/office/drawing/2014/main" val="1378110122"/>
                  </a:ext>
                </a:extLst>
              </a:tr>
              <a:tr h="370840">
                <a:tc>
                  <a:txBody>
                    <a:bodyPr/>
                    <a:lstStyle/>
                    <a:p>
                      <a:pPr lvl="0" algn="l">
                        <a:lnSpc>
                          <a:spcPct val="100000"/>
                        </a:lnSpc>
                        <a:spcBef>
                          <a:spcPts val="0"/>
                        </a:spcBef>
                        <a:spcAft>
                          <a:spcPts val="0"/>
                        </a:spcAft>
                        <a:buNone/>
                      </a:pPr>
                      <a:r>
                        <a:rPr lang="en-US" sz="1400" b="0" i="0" u="none" strike="noStrike" noProof="0"/>
                        <a:t>COVID-19: A systematic evaluation of personal protective equipment (PPE) performance during restraint and </a:t>
                      </a:r>
                      <a:endParaRPr lang="en-US" b="0"/>
                    </a:p>
                    <a:p>
                      <a:pPr lvl="0">
                        <a:buNone/>
                      </a:pPr>
                      <a:r>
                        <a:rPr lang="en-US" sz="1400" b="0" i="0" u="none" strike="noStrike" noProof="0"/>
                        <a:t>Infection control within acute inpatient mental health facilities: a new challenge requiring a new approach </a:t>
                      </a:r>
                      <a:endParaRPr lang="en-US"/>
                    </a:p>
                  </a:txBody>
                  <a:tcPr/>
                </a:tc>
                <a:tc>
                  <a:txBody>
                    <a:bodyPr/>
                    <a:lstStyle/>
                    <a:p>
                      <a:pPr lvl="0" algn="l">
                        <a:lnSpc>
                          <a:spcPct val="100000"/>
                        </a:lnSpc>
                        <a:spcBef>
                          <a:spcPts val="0"/>
                        </a:spcBef>
                        <a:spcAft>
                          <a:spcPts val="0"/>
                        </a:spcAft>
                        <a:buNone/>
                      </a:pPr>
                      <a:r>
                        <a:rPr lang="en-US" sz="1400" b="1" i="0" u="none" strike="noStrike" noProof="0"/>
                        <a:t>Roland Dix: </a:t>
                      </a:r>
                      <a:r>
                        <a:rPr lang="en-US" sz="1400" b="0" i="0" u="none" strike="noStrike" noProof="0"/>
                        <a:t>Approved Clinician </a:t>
                      </a:r>
                      <a:endParaRPr lang="en-US" b="0"/>
                    </a:p>
                    <a:p>
                      <a:pPr lvl="0" algn="l">
                        <a:lnSpc>
                          <a:spcPct val="100000"/>
                        </a:lnSpc>
                        <a:spcBef>
                          <a:spcPts val="0"/>
                        </a:spcBef>
                        <a:spcAft>
                          <a:spcPts val="0"/>
                        </a:spcAft>
                        <a:buNone/>
                      </a:pPr>
                      <a:r>
                        <a:rPr lang="en-US" sz="1400" b="0" i="0" u="none" strike="noStrike" noProof="0"/>
                        <a:t>Consultant Nurse in Psychiatric Intensive Care &amp; Secure Recovery </a:t>
                      </a:r>
                      <a:endParaRPr lang="en-US" b="0"/>
                    </a:p>
                    <a:p>
                      <a:pPr lvl="0" algn="l">
                        <a:lnSpc>
                          <a:spcPct val="100000"/>
                        </a:lnSpc>
                        <a:spcBef>
                          <a:spcPts val="0"/>
                        </a:spcBef>
                        <a:spcAft>
                          <a:spcPts val="0"/>
                        </a:spcAft>
                        <a:buNone/>
                      </a:pPr>
                      <a:r>
                        <a:rPr lang="en-US" sz="1400" b="1" i="0" u="none" strike="noStrike" noProof="0">
                          <a:solidFill>
                            <a:schemeClr val="tx1"/>
                          </a:solidFill>
                        </a:rPr>
                        <a:t>Louise Forrester </a:t>
                      </a:r>
                      <a:endParaRPr lang="en-US">
                        <a:solidFill>
                          <a:schemeClr val="tx1"/>
                        </a:solidFill>
                      </a:endParaRPr>
                    </a:p>
                    <a:p>
                      <a:pPr lvl="0">
                        <a:buNone/>
                      </a:pPr>
                      <a:r>
                        <a:rPr lang="en-US" sz="1400" b="0" i="0" u="none" strike="noStrike" noProof="0">
                          <a:solidFill>
                            <a:schemeClr val="tx1"/>
                          </a:solidFill>
                        </a:rPr>
                        <a:t>Lead Nurse for Infection Prevention and Control  for Mental Health &amp; Learning Disability</a:t>
                      </a:r>
                      <a:endParaRPr lang="en-US">
                        <a:solidFill>
                          <a:schemeClr val="tx1"/>
                        </a:solidFill>
                      </a:endParaRPr>
                    </a:p>
                    <a:p>
                      <a:pPr lvl="0">
                        <a:buNone/>
                      </a:pPr>
                      <a:r>
                        <a:rPr lang="en-US" sz="1400" b="1">
                          <a:solidFill>
                            <a:schemeClr val="tx1"/>
                          </a:solidFill>
                        </a:rPr>
                        <a:t>Lisa Mclean</a:t>
                      </a:r>
                    </a:p>
                    <a:p>
                      <a:pPr lvl="0">
                        <a:buNone/>
                      </a:pPr>
                      <a:r>
                        <a:rPr lang="en-US" sz="1400">
                          <a:solidFill>
                            <a:schemeClr val="tx1"/>
                          </a:solidFill>
                        </a:rPr>
                        <a:t>Senior Infection prevention and Control Nurse</a:t>
                      </a:r>
                    </a:p>
                    <a:p>
                      <a:pPr lvl="0">
                        <a:buNone/>
                      </a:pPr>
                      <a:r>
                        <a:rPr lang="en-GB" sz="1400">
                          <a:solidFill>
                            <a:schemeClr val="tx1"/>
                          </a:solidFill>
                        </a:rPr>
                        <a:t>Gloucestershire Health and Care NHS Foundation Trust </a:t>
                      </a:r>
                    </a:p>
                  </a:txBody>
                  <a:tcPr/>
                </a:tc>
                <a:tc>
                  <a:txBody>
                    <a:bodyPr/>
                    <a:lstStyle/>
                    <a:p>
                      <a:pPr lvl="0" algn="ctr">
                        <a:buNone/>
                      </a:pPr>
                      <a:r>
                        <a:rPr lang="en-US" sz="1400" b="0" i="0" u="none" strike="noStrike" noProof="0">
                          <a:solidFill>
                            <a:schemeClr val="tx1"/>
                          </a:solidFill>
                          <a:latin typeface="+mn-lt"/>
                        </a:rPr>
                        <a:t>14.00-14.40</a:t>
                      </a:r>
                      <a:endParaRPr lang="en-US" sz="1400">
                        <a:solidFill>
                          <a:schemeClr val="tx1"/>
                        </a:solidFill>
                        <a:latin typeface="+mn-lt"/>
                      </a:endParaRPr>
                    </a:p>
                  </a:txBody>
                  <a:tcPr/>
                </a:tc>
                <a:tc>
                  <a:txBody>
                    <a:bodyPr/>
                    <a:lstStyle/>
                    <a:p>
                      <a:endParaRPr lang="en-US">
                        <a:solidFill>
                          <a:srgbClr val="FF0000"/>
                        </a:solidFill>
                      </a:endParaRPr>
                    </a:p>
                    <a:p>
                      <a:pPr marL="0" marR="0" lvl="0" indent="0" algn="l" rtl="0" eaLnBrk="1" fontAlgn="auto" latinLnBrk="0" hangingPunct="1">
                        <a:lnSpc>
                          <a:spcPct val="100000"/>
                        </a:lnSpc>
                        <a:spcBef>
                          <a:spcPts val="0"/>
                        </a:spcBef>
                        <a:spcAft>
                          <a:spcPts val="0"/>
                        </a:spcAft>
                        <a:buClrTx/>
                        <a:buSzTx/>
                        <a:buFontTx/>
                        <a:buNone/>
                      </a:pPr>
                      <a:r>
                        <a:rPr lang="en-US" sz="1800" u="sng" kern="1200">
                          <a:solidFill>
                            <a:schemeClr val="dk1"/>
                          </a:solidFill>
                          <a:effectLst/>
                          <a:latin typeface="+mn-lt"/>
                          <a:ea typeface="+mn-ea"/>
                          <a:cs typeface="+mn-cs"/>
                          <a:hlinkClick r:id="rId2"/>
                        </a:rPr>
                        <a:t>Click here to join the meeting</a:t>
                      </a:r>
                      <a:r>
                        <a:rPr lang="en-US" sz="1800" kern="1200">
                          <a:solidFill>
                            <a:schemeClr val="dk1"/>
                          </a:solidFill>
                          <a:effectLst/>
                          <a:latin typeface="+mn-lt"/>
                          <a:ea typeface="+mn-ea"/>
                          <a:cs typeface="+mn-cs"/>
                        </a:rPr>
                        <a:t> </a:t>
                      </a:r>
                      <a:endParaRPr lang="en-GB" sz="1800" kern="1200">
                        <a:solidFill>
                          <a:schemeClr val="dk1"/>
                        </a:solidFill>
                        <a:effectLst/>
                        <a:latin typeface="+mn-lt"/>
                        <a:ea typeface="+mn-ea"/>
                        <a:cs typeface="+mn-cs"/>
                      </a:endParaRPr>
                    </a:p>
                    <a:p>
                      <a:endParaRPr lang="en-US">
                        <a:solidFill>
                          <a:srgbClr val="FF0000"/>
                        </a:solidFill>
                      </a:endParaRPr>
                    </a:p>
                  </a:txBody>
                  <a:tcPr/>
                </a:tc>
                <a:extLst>
                  <a:ext uri="{0D108BD9-81ED-4DB2-BD59-A6C34878D82A}">
                    <a16:rowId xmlns:a16="http://schemas.microsoft.com/office/drawing/2014/main" val="4121580635"/>
                  </a:ext>
                </a:extLst>
              </a:tr>
              <a:tr h="370840">
                <a:tc>
                  <a:txBody>
                    <a:bodyPr/>
                    <a:lstStyle/>
                    <a:p>
                      <a:pPr lvl="0">
                        <a:buNone/>
                      </a:pPr>
                      <a:r>
                        <a:rPr lang="en-US" sz="1400" b="0" i="0" u="none" strike="noStrike" noProof="0">
                          <a:latin typeface="+mn-lt"/>
                        </a:rPr>
                        <a:t>‘PreciSSIon’- how to collaboratively prevent surgical site infection across colorectal surgery </a:t>
                      </a:r>
                      <a:endParaRPr lang="en-US" sz="1400">
                        <a:latin typeface="+mn-lt"/>
                      </a:endParaRPr>
                    </a:p>
                  </a:txBody>
                  <a:tcPr/>
                </a:tc>
                <a:tc>
                  <a:txBody>
                    <a:bodyPr/>
                    <a:lstStyle/>
                    <a:p>
                      <a:pPr lvl="0" algn="l">
                        <a:lnSpc>
                          <a:spcPct val="100000"/>
                        </a:lnSpc>
                        <a:spcBef>
                          <a:spcPts val="0"/>
                        </a:spcBef>
                        <a:spcAft>
                          <a:spcPts val="0"/>
                        </a:spcAft>
                        <a:buNone/>
                      </a:pPr>
                      <a:r>
                        <a:rPr lang="en-US" sz="1400" b="1" i="0" u="none" strike="noStrike" noProof="0" dirty="0">
                          <a:latin typeface="+mn-lt"/>
                        </a:rPr>
                        <a:t>Kerry Holden </a:t>
                      </a:r>
                      <a:endParaRPr lang="en-US" sz="1400" b="1" dirty="0">
                        <a:latin typeface="+mn-lt"/>
                      </a:endParaRPr>
                    </a:p>
                    <a:p>
                      <a:pPr lvl="0" algn="l">
                        <a:lnSpc>
                          <a:spcPct val="100000"/>
                        </a:lnSpc>
                        <a:spcBef>
                          <a:spcPts val="0"/>
                        </a:spcBef>
                        <a:spcAft>
                          <a:spcPts val="0"/>
                        </a:spcAft>
                        <a:buNone/>
                      </a:pPr>
                      <a:r>
                        <a:rPr lang="en-US" sz="1400" b="0" i="0" u="none" strike="noStrike" noProof="0" dirty="0">
                          <a:latin typeface="+mn-lt"/>
                        </a:rPr>
                        <a:t>Lead Nurse - Infection Prevention &amp; Antimicrobial Stewardship </a:t>
                      </a:r>
                      <a:endParaRPr lang="en-US" sz="1400" dirty="0">
                        <a:latin typeface="+mn-lt"/>
                      </a:endParaRPr>
                    </a:p>
                    <a:p>
                      <a:pPr lvl="0">
                        <a:buNone/>
                      </a:pPr>
                      <a:r>
                        <a:rPr lang="en-US" sz="1400" b="0" i="0" u="none" strike="noStrike" noProof="0" dirty="0">
                          <a:latin typeface="+mn-lt"/>
                        </a:rPr>
                        <a:t>Deputy Director of Infection Prevention and Control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noProof="0" dirty="0">
                          <a:latin typeface="+mn-lt"/>
                        </a:rPr>
                        <a:t>Gloucestershire Hospitals NHS Foundation Trust</a:t>
                      </a:r>
                      <a:endParaRPr lang="en-US" sz="1400" b="0" dirty="0">
                        <a:latin typeface="+mn-lt"/>
                      </a:endParaRPr>
                    </a:p>
                  </a:txBody>
                  <a:tcPr/>
                </a:tc>
                <a:tc>
                  <a:txBody>
                    <a:bodyPr/>
                    <a:lstStyle/>
                    <a:p>
                      <a:pPr lvl="0" algn="ctr">
                        <a:buNone/>
                      </a:pPr>
                      <a:r>
                        <a:rPr lang="en-US" sz="1400" b="0" i="0" u="none" strike="noStrike" noProof="0">
                          <a:solidFill>
                            <a:schemeClr val="tx1"/>
                          </a:solidFill>
                          <a:latin typeface="+mn-lt"/>
                        </a:rPr>
                        <a:t>15.00-15.40</a:t>
                      </a:r>
                      <a:endParaRPr lang="en-US" sz="1400">
                        <a:solidFill>
                          <a:schemeClr val="tx1"/>
                        </a:solidFill>
                        <a:latin typeface="+mn-lt"/>
                      </a:endParaRPr>
                    </a:p>
                  </a:txBody>
                  <a:tcPr/>
                </a:tc>
                <a:tc>
                  <a:txBody>
                    <a:bodyPr/>
                    <a:lstStyle/>
                    <a:p>
                      <a:endParaRPr lang="en-US" dirty="0"/>
                    </a:p>
                    <a:p>
                      <a:pPr marL="0" marR="0" lvl="0" indent="0" algn="l" rtl="0" eaLnBrk="1" fontAlgn="auto" latinLnBrk="0" hangingPunct="1">
                        <a:lnSpc>
                          <a:spcPct val="100000"/>
                        </a:lnSpc>
                        <a:spcBef>
                          <a:spcPts val="0"/>
                        </a:spcBef>
                        <a:spcAft>
                          <a:spcPts val="0"/>
                        </a:spcAft>
                        <a:buClrTx/>
                        <a:buSzTx/>
                        <a:buFontTx/>
                        <a:buNone/>
                      </a:pPr>
                      <a:r>
                        <a:rPr lang="en-US" sz="1800" u="sng" kern="1200" dirty="0">
                          <a:solidFill>
                            <a:schemeClr val="dk1"/>
                          </a:solidFill>
                          <a:effectLst/>
                          <a:latin typeface="+mn-lt"/>
                          <a:ea typeface="+mn-ea"/>
                          <a:cs typeface="+mn-cs"/>
                          <a:hlinkClick r:id="rId3"/>
                        </a:rPr>
                        <a:t>Click here to join the meeting</a:t>
                      </a:r>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285022348"/>
                  </a:ext>
                </a:extLst>
              </a:tr>
            </a:tbl>
          </a:graphicData>
        </a:graphic>
      </p:graphicFrame>
    </p:spTree>
    <p:extLst>
      <p:ext uri="{BB962C8B-B14F-4D97-AF65-F5344CB8AC3E}">
        <p14:creationId xmlns:p14="http://schemas.microsoft.com/office/powerpoint/2010/main" val="2506093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38741B-68B0-40AD-BFDB-F42DA784DAC7}"/>
              </a:ext>
            </a:extLst>
          </p:cNvPr>
          <p:cNvSpPr>
            <a:spLocks noGrp="1"/>
          </p:cNvSpPr>
          <p:nvPr>
            <p:ph type="title"/>
          </p:nvPr>
        </p:nvSpPr>
        <p:spPr/>
        <p:txBody>
          <a:bodyPr lIns="91440" tIns="45720" rIns="91440" bIns="45720" anchor="t"/>
          <a:lstStyle/>
          <a:p>
            <a:r>
              <a:rPr lang="en-US">
                <a:latin typeface="Arial"/>
                <a:cs typeface="Arial"/>
              </a:rPr>
              <a:t>Wednesday 20th October 2021</a:t>
            </a:r>
            <a:endParaRPr lang="en-US"/>
          </a:p>
        </p:txBody>
      </p:sp>
      <p:sp>
        <p:nvSpPr>
          <p:cNvPr id="4" name="Footer Placeholder 3">
            <a:extLst>
              <a:ext uri="{FF2B5EF4-FFF2-40B4-BE49-F238E27FC236}">
                <a16:creationId xmlns:a16="http://schemas.microsoft.com/office/drawing/2014/main" id="{FD8F6E45-C4F7-43FF-AAFE-70AF1A5521EE}"/>
              </a:ext>
            </a:extLst>
          </p:cNvPr>
          <p:cNvSpPr>
            <a:spLocks noGrp="1"/>
          </p:cNvSpPr>
          <p:nvPr>
            <p:ph type="ftr" sz="quarter" idx="3"/>
          </p:nvPr>
        </p:nvSpPr>
        <p:spPr/>
        <p:txBody>
          <a:bodyPr/>
          <a:lstStyle/>
          <a:p>
            <a:r>
              <a:rPr lang="en-US"/>
              <a:t>Presentation title</a:t>
            </a:r>
          </a:p>
        </p:txBody>
      </p:sp>
      <p:graphicFrame>
        <p:nvGraphicFramePr>
          <p:cNvPr id="5" name="Table 7">
            <a:extLst>
              <a:ext uri="{FF2B5EF4-FFF2-40B4-BE49-F238E27FC236}">
                <a16:creationId xmlns:a16="http://schemas.microsoft.com/office/drawing/2014/main" id="{528FEE58-C993-4DA1-86C5-0B01F606FA14}"/>
              </a:ext>
            </a:extLst>
          </p:cNvPr>
          <p:cNvGraphicFramePr>
            <a:graphicFrameLocks/>
          </p:cNvGraphicFramePr>
          <p:nvPr>
            <p:extLst>
              <p:ext uri="{D42A27DB-BD31-4B8C-83A1-F6EECF244321}">
                <p14:modId xmlns:p14="http://schemas.microsoft.com/office/powerpoint/2010/main" val="3035963015"/>
              </p:ext>
            </p:extLst>
          </p:nvPr>
        </p:nvGraphicFramePr>
        <p:xfrm>
          <a:off x="465138" y="1649413"/>
          <a:ext cx="7737472" cy="4241800"/>
        </p:xfrm>
        <a:graphic>
          <a:graphicData uri="http://schemas.openxmlformats.org/drawingml/2006/table">
            <a:tbl>
              <a:tblPr firstRow="1" bandRow="1">
                <a:tableStyleId>{5C22544A-7EE6-4342-B048-85BDC9FD1C3A}</a:tableStyleId>
              </a:tblPr>
              <a:tblGrid>
                <a:gridCol w="1934368">
                  <a:extLst>
                    <a:ext uri="{9D8B030D-6E8A-4147-A177-3AD203B41FA5}">
                      <a16:colId xmlns:a16="http://schemas.microsoft.com/office/drawing/2014/main" val="2204116868"/>
                    </a:ext>
                  </a:extLst>
                </a:gridCol>
                <a:gridCol w="2726676">
                  <a:extLst>
                    <a:ext uri="{9D8B030D-6E8A-4147-A177-3AD203B41FA5}">
                      <a16:colId xmlns:a16="http://schemas.microsoft.com/office/drawing/2014/main" val="3870867007"/>
                    </a:ext>
                  </a:extLst>
                </a:gridCol>
                <a:gridCol w="1089891">
                  <a:extLst>
                    <a:ext uri="{9D8B030D-6E8A-4147-A177-3AD203B41FA5}">
                      <a16:colId xmlns:a16="http://schemas.microsoft.com/office/drawing/2014/main" val="3937539199"/>
                    </a:ext>
                  </a:extLst>
                </a:gridCol>
                <a:gridCol w="1986537">
                  <a:extLst>
                    <a:ext uri="{9D8B030D-6E8A-4147-A177-3AD203B41FA5}">
                      <a16:colId xmlns:a16="http://schemas.microsoft.com/office/drawing/2014/main" val="2713975118"/>
                    </a:ext>
                  </a:extLst>
                </a:gridCol>
              </a:tblGrid>
              <a:tr h="370840">
                <a:tc>
                  <a:txBody>
                    <a:bodyPr/>
                    <a:lstStyle/>
                    <a:p>
                      <a:r>
                        <a:rPr lang="en-US"/>
                        <a:t>Subject</a:t>
                      </a:r>
                    </a:p>
                  </a:txBody>
                  <a:tcPr/>
                </a:tc>
                <a:tc>
                  <a:txBody>
                    <a:bodyPr/>
                    <a:lstStyle/>
                    <a:p>
                      <a:r>
                        <a:rPr lang="en-US"/>
                        <a:t>Speaker</a:t>
                      </a:r>
                    </a:p>
                  </a:txBody>
                  <a:tcPr/>
                </a:tc>
                <a:tc>
                  <a:txBody>
                    <a:bodyPr/>
                    <a:lstStyle/>
                    <a:p>
                      <a:r>
                        <a:rPr lang="en-US"/>
                        <a:t>Time</a:t>
                      </a:r>
                    </a:p>
                  </a:txBody>
                  <a:tcPr/>
                </a:tc>
                <a:tc>
                  <a:txBody>
                    <a:bodyPr/>
                    <a:lstStyle/>
                    <a:p>
                      <a:r>
                        <a:rPr lang="en-US"/>
                        <a:t>Joining Link</a:t>
                      </a:r>
                    </a:p>
                  </a:txBody>
                  <a:tcPr/>
                </a:tc>
                <a:extLst>
                  <a:ext uri="{0D108BD9-81ED-4DB2-BD59-A6C34878D82A}">
                    <a16:rowId xmlns:a16="http://schemas.microsoft.com/office/drawing/2014/main" val="1378110122"/>
                  </a:ext>
                </a:extLst>
              </a:tr>
              <a:tr h="370840">
                <a:tc>
                  <a:txBody>
                    <a:bodyPr/>
                    <a:lstStyle/>
                    <a:p>
                      <a:pPr lvl="0" algn="l">
                        <a:lnSpc>
                          <a:spcPct val="100000"/>
                        </a:lnSpc>
                        <a:spcBef>
                          <a:spcPts val="0"/>
                        </a:spcBef>
                        <a:spcAft>
                          <a:spcPts val="0"/>
                        </a:spcAft>
                        <a:buNone/>
                      </a:pPr>
                      <a:r>
                        <a:rPr lang="en-US" sz="1400" b="0" i="0" u="none" strike="noStrike" noProof="0" dirty="0"/>
                        <a:t>“Outbreak Impacts” </a:t>
                      </a:r>
                      <a:r>
                        <a:rPr lang="en-US" sz="1800" b="0" i="0" u="none" strike="noStrike" noProof="0" dirty="0"/>
                        <a:t> - </a:t>
                      </a:r>
                      <a:r>
                        <a:rPr lang="en-US" sz="1400" b="0" i="0" u="none" strike="noStrike" noProof="0" dirty="0"/>
                        <a:t>approach to outbreaks, similarities and differences, and the wider impact and learning </a:t>
                      </a:r>
                      <a:endParaRPr lang="en-US" dirty="0"/>
                    </a:p>
                  </a:txBody>
                  <a:tcPr/>
                </a:tc>
                <a:tc>
                  <a:txBody>
                    <a:bodyPr/>
                    <a:lstStyle/>
                    <a:p>
                      <a:pPr lvl="0" algn="l">
                        <a:lnSpc>
                          <a:spcPct val="100000"/>
                        </a:lnSpc>
                        <a:spcBef>
                          <a:spcPts val="0"/>
                        </a:spcBef>
                        <a:spcAft>
                          <a:spcPts val="0"/>
                        </a:spcAft>
                        <a:buNone/>
                      </a:pPr>
                      <a:r>
                        <a:rPr lang="en-US" sz="1400" b="1" i="0" u="none" strike="noStrike" noProof="0" dirty="0">
                          <a:solidFill>
                            <a:schemeClr val="tx1"/>
                          </a:solidFill>
                        </a:rPr>
                        <a:t>Claire </a:t>
                      </a:r>
                      <a:r>
                        <a:rPr lang="en-US" sz="1400" b="1" i="0" u="none" strike="noStrike" noProof="0" dirty="0" err="1">
                          <a:solidFill>
                            <a:schemeClr val="tx1"/>
                          </a:solidFill>
                        </a:rPr>
                        <a:t>Haill</a:t>
                      </a:r>
                      <a:r>
                        <a:rPr lang="en-US" sz="1400" b="1" i="0" u="none" strike="noStrike" noProof="0" dirty="0">
                          <a:solidFill>
                            <a:schemeClr val="tx1"/>
                          </a:solidFill>
                        </a:rPr>
                        <a:t> </a:t>
                      </a:r>
                      <a:endParaRPr lang="en-US" b="1" dirty="0">
                        <a:solidFill>
                          <a:schemeClr val="tx1"/>
                        </a:solidFill>
                      </a:endParaRPr>
                    </a:p>
                    <a:p>
                      <a:pPr lvl="0" algn="l">
                        <a:lnSpc>
                          <a:spcPct val="100000"/>
                        </a:lnSpc>
                        <a:spcBef>
                          <a:spcPts val="0"/>
                        </a:spcBef>
                        <a:spcAft>
                          <a:spcPts val="0"/>
                        </a:spcAft>
                        <a:buNone/>
                      </a:pPr>
                      <a:r>
                        <a:rPr lang="en-US" sz="1400" b="0" i="0" u="none" strike="noStrike" noProof="0" dirty="0">
                          <a:solidFill>
                            <a:schemeClr val="tx1"/>
                          </a:solidFill>
                        </a:rPr>
                        <a:t>Nurse Consultant </a:t>
                      </a:r>
                      <a:endParaRPr lang="en-US" dirty="0">
                        <a:solidFill>
                          <a:schemeClr val="tx1"/>
                        </a:solidFill>
                      </a:endParaRPr>
                    </a:p>
                    <a:p>
                      <a:pPr lvl="0">
                        <a:buNone/>
                      </a:pPr>
                      <a:r>
                        <a:rPr lang="en-US" sz="1400" b="0" i="0" u="none" strike="noStrike" noProof="0" dirty="0"/>
                        <a:t>Infection Prevention and Control Team </a:t>
                      </a:r>
                    </a:p>
                    <a:p>
                      <a:pPr lvl="0">
                        <a:buNone/>
                      </a:pPr>
                      <a:r>
                        <a:rPr lang="en-US" sz="1400" b="0" i="0" u="none" strike="noStrike" noProof="0" dirty="0"/>
                        <a:t>University Hospitals Plymouth NHS Trust</a:t>
                      </a:r>
                      <a:endParaRPr lang="en-US" dirty="0"/>
                    </a:p>
                  </a:txBody>
                  <a:tcPr/>
                </a:tc>
                <a:tc>
                  <a:txBody>
                    <a:bodyPr/>
                    <a:lstStyle/>
                    <a:p>
                      <a:r>
                        <a:rPr lang="en-US" sz="1400">
                          <a:solidFill>
                            <a:schemeClr val="tx1"/>
                          </a:solidFill>
                          <a:latin typeface="+mn-lt"/>
                        </a:rPr>
                        <a:t>14.00-14.40</a:t>
                      </a:r>
                    </a:p>
                  </a:txBody>
                  <a:tcPr/>
                </a:tc>
                <a:tc>
                  <a:txBody>
                    <a:bodyPr/>
                    <a:lstStyle/>
                    <a:p>
                      <a:endParaRPr lang="en-US" sz="1400">
                        <a:solidFill>
                          <a:srgbClr val="FF0000"/>
                        </a:solidFill>
                        <a:latin typeface="+mn-lt"/>
                      </a:endParaRPr>
                    </a:p>
                    <a:p>
                      <a:pPr marL="0" marR="0" lvl="0" indent="0" algn="l" rtl="0" eaLnBrk="1" fontAlgn="auto" latinLnBrk="0" hangingPunct="1">
                        <a:lnSpc>
                          <a:spcPct val="100000"/>
                        </a:lnSpc>
                        <a:spcBef>
                          <a:spcPts val="0"/>
                        </a:spcBef>
                        <a:spcAft>
                          <a:spcPts val="0"/>
                        </a:spcAft>
                        <a:buClrTx/>
                        <a:buSzTx/>
                        <a:buFontTx/>
                        <a:buNone/>
                      </a:pPr>
                      <a:r>
                        <a:rPr lang="en-US" sz="1800" u="sng" kern="1200">
                          <a:solidFill>
                            <a:schemeClr val="dk1"/>
                          </a:solidFill>
                          <a:effectLst/>
                          <a:latin typeface="+mn-lt"/>
                          <a:ea typeface="+mn-ea"/>
                          <a:cs typeface="+mn-cs"/>
                          <a:hlinkClick r:id="rId2"/>
                        </a:rPr>
                        <a:t>Click here to join the meeting</a:t>
                      </a:r>
                      <a:r>
                        <a:rPr lang="en-US" sz="1800" kern="1200">
                          <a:solidFill>
                            <a:schemeClr val="dk1"/>
                          </a:solidFill>
                          <a:effectLst/>
                          <a:latin typeface="+mn-lt"/>
                          <a:ea typeface="+mn-ea"/>
                          <a:cs typeface="+mn-cs"/>
                        </a:rPr>
                        <a:t> </a:t>
                      </a:r>
                      <a:endParaRPr lang="en-GB" sz="1800" kern="1200">
                        <a:solidFill>
                          <a:schemeClr val="dk1"/>
                        </a:solidFill>
                        <a:effectLst/>
                        <a:latin typeface="+mn-lt"/>
                        <a:ea typeface="+mn-ea"/>
                        <a:cs typeface="+mn-cs"/>
                      </a:endParaRPr>
                    </a:p>
                    <a:p>
                      <a:endParaRPr lang="en-US" sz="1400">
                        <a:solidFill>
                          <a:srgbClr val="FF0000"/>
                        </a:solidFill>
                        <a:latin typeface="+mn-lt"/>
                      </a:endParaRPr>
                    </a:p>
                  </a:txBody>
                  <a:tcPr/>
                </a:tc>
                <a:extLst>
                  <a:ext uri="{0D108BD9-81ED-4DB2-BD59-A6C34878D82A}">
                    <a16:rowId xmlns:a16="http://schemas.microsoft.com/office/drawing/2014/main" val="4121580635"/>
                  </a:ext>
                </a:extLst>
              </a:tr>
              <a:tr h="370840">
                <a:tc>
                  <a:txBody>
                    <a:bodyPr/>
                    <a:lstStyle/>
                    <a:p>
                      <a:r>
                        <a:rPr lang="en-US" sz="1400" dirty="0">
                          <a:solidFill>
                            <a:schemeClr val="tx1"/>
                          </a:solidFill>
                          <a:latin typeface="+mn-lt"/>
                        </a:rPr>
                        <a:t>Staphylococcus capitis</a:t>
                      </a:r>
                    </a:p>
                  </a:txBody>
                  <a:tcPr/>
                </a:tc>
                <a:tc>
                  <a:txBody>
                    <a:bodyPr/>
                    <a:lstStyle/>
                    <a:p>
                      <a:r>
                        <a:rPr lang="en-US" sz="1400" b="1">
                          <a:solidFill>
                            <a:schemeClr val="tx1"/>
                          </a:solidFill>
                          <a:latin typeface="+mn-lt"/>
                        </a:rPr>
                        <a:t>Derren Ready</a:t>
                      </a:r>
                    </a:p>
                    <a:p>
                      <a:pPr lvl="0">
                        <a:buNone/>
                      </a:pPr>
                      <a:r>
                        <a:rPr lang="en-GB" sz="1400" b="0" i="0" u="none" strike="noStrike" noProof="0">
                          <a:solidFill>
                            <a:schemeClr val="tx1"/>
                          </a:solidFill>
                        </a:rPr>
                        <a:t>Consultant in Public health</a:t>
                      </a:r>
                    </a:p>
                    <a:p>
                      <a:pPr lvl="0">
                        <a:buNone/>
                      </a:pPr>
                      <a:r>
                        <a:rPr lang="en-GB" sz="1400" b="0" i="0" u="none" strike="noStrike" noProof="0">
                          <a:solidFill>
                            <a:schemeClr val="tx1"/>
                          </a:solidFill>
                        </a:rPr>
                        <a:t>UK Health Security Agency</a:t>
                      </a:r>
                      <a:endParaRPr lang="en-US" sz="1400" b="0" i="0" u="none" strike="noStrike" noProof="0">
                        <a:solidFill>
                          <a:schemeClr val="tx1"/>
                        </a:solidFill>
                      </a:endParaRPr>
                    </a:p>
                  </a:txBody>
                  <a:tcPr/>
                </a:tc>
                <a:tc>
                  <a:txBody>
                    <a:bodyPr/>
                    <a:lstStyle/>
                    <a:p>
                      <a:pPr lvl="0">
                        <a:buNone/>
                      </a:pPr>
                      <a:r>
                        <a:rPr lang="en-US" sz="1400" b="0" i="0" u="none" strike="noStrike" noProof="0">
                          <a:solidFill>
                            <a:schemeClr val="tx1"/>
                          </a:solidFill>
                          <a:latin typeface="+mn-lt"/>
                        </a:rPr>
                        <a:t>15.00-15.40</a:t>
                      </a:r>
                      <a:endParaRPr lang="en-US" sz="1400">
                        <a:solidFill>
                          <a:schemeClr val="tx1"/>
                        </a:solidFill>
                        <a:latin typeface="+mn-lt"/>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u="sng" kern="1200">
                          <a:solidFill>
                            <a:schemeClr val="dk1"/>
                          </a:solidFill>
                          <a:effectLst/>
                          <a:latin typeface="+mn-lt"/>
                          <a:ea typeface="+mn-ea"/>
                          <a:cs typeface="+mn-cs"/>
                          <a:hlinkClick r:id="rId3"/>
                        </a:rPr>
                        <a:t>Click here to join the meeting</a:t>
                      </a:r>
                      <a:r>
                        <a:rPr lang="en-US" sz="1800" kern="1200">
                          <a:solidFill>
                            <a:schemeClr val="dk1"/>
                          </a:solidFill>
                          <a:effectLst/>
                          <a:latin typeface="+mn-lt"/>
                          <a:ea typeface="+mn-ea"/>
                          <a:cs typeface="+mn-cs"/>
                        </a:rPr>
                        <a:t> </a:t>
                      </a:r>
                      <a:endParaRPr lang="en-GB" sz="1800" kern="1200">
                        <a:solidFill>
                          <a:schemeClr val="dk1"/>
                        </a:solidFill>
                        <a:effectLst/>
                        <a:latin typeface="+mn-lt"/>
                        <a:ea typeface="+mn-ea"/>
                        <a:cs typeface="+mn-cs"/>
                      </a:endParaRPr>
                    </a:p>
                    <a:p>
                      <a:endParaRPr lang="en-US" sz="1400">
                        <a:solidFill>
                          <a:schemeClr val="tx1"/>
                        </a:solidFill>
                        <a:latin typeface="+mn-lt"/>
                      </a:endParaRPr>
                    </a:p>
                  </a:txBody>
                  <a:tcPr/>
                </a:tc>
                <a:extLst>
                  <a:ext uri="{0D108BD9-81ED-4DB2-BD59-A6C34878D82A}">
                    <a16:rowId xmlns:a16="http://schemas.microsoft.com/office/drawing/2014/main" val="285022348"/>
                  </a:ext>
                </a:extLst>
              </a:tr>
              <a:tr h="370839">
                <a:tc>
                  <a:txBody>
                    <a:bodyPr/>
                    <a:lstStyle/>
                    <a:p>
                      <a:pPr lvl="0" algn="l">
                        <a:lnSpc>
                          <a:spcPct val="100000"/>
                        </a:lnSpc>
                        <a:spcBef>
                          <a:spcPts val="0"/>
                        </a:spcBef>
                        <a:spcAft>
                          <a:spcPts val="0"/>
                        </a:spcAft>
                        <a:buNone/>
                      </a:pPr>
                      <a:r>
                        <a:rPr lang="en-US" sz="1400" b="0" i="0" u="none" strike="noStrike" noProof="0" dirty="0"/>
                        <a:t>Part 1: Integrated IPC Pre Integrated Care System </a:t>
                      </a:r>
                      <a:endParaRPr lang="en-US" dirty="0"/>
                    </a:p>
                    <a:p>
                      <a:pPr lvl="0" algn="l">
                        <a:lnSpc>
                          <a:spcPct val="100000"/>
                        </a:lnSpc>
                        <a:spcBef>
                          <a:spcPts val="0"/>
                        </a:spcBef>
                        <a:spcAft>
                          <a:spcPts val="0"/>
                        </a:spcAft>
                        <a:buNone/>
                      </a:pPr>
                      <a:endParaRPr lang="en-US" sz="1400" b="0" i="0" u="none" strike="noStrike" noProof="0" dirty="0"/>
                    </a:p>
                    <a:p>
                      <a:pPr lvl="0" algn="l">
                        <a:lnSpc>
                          <a:spcPct val="100000"/>
                        </a:lnSpc>
                        <a:spcBef>
                          <a:spcPts val="0"/>
                        </a:spcBef>
                        <a:spcAft>
                          <a:spcPts val="0"/>
                        </a:spcAft>
                        <a:buNone/>
                      </a:pPr>
                      <a:r>
                        <a:rPr lang="en-US" sz="1400" b="0" i="0" u="none" strike="noStrike" noProof="0" dirty="0"/>
                        <a:t>Part 2 Addressing sustainability during the Covid-19 pandemic</a:t>
                      </a:r>
                    </a:p>
                  </a:txBody>
                  <a:tcPr/>
                </a:tc>
                <a:tc>
                  <a:txBody>
                    <a:bodyPr/>
                    <a:lstStyle/>
                    <a:p>
                      <a:pPr lvl="0">
                        <a:buNone/>
                      </a:pPr>
                      <a:r>
                        <a:rPr lang="en-US" sz="1400" b="1" dirty="0">
                          <a:solidFill>
                            <a:schemeClr val="tx1"/>
                          </a:solidFill>
                          <a:latin typeface="+mn-lt"/>
                        </a:rPr>
                        <a:t>Joanne Taylor</a:t>
                      </a:r>
                      <a:r>
                        <a:rPr lang="en-US" sz="1400" b="1" dirty="0">
                          <a:solidFill>
                            <a:srgbClr val="FF0000"/>
                          </a:solidFill>
                          <a:latin typeface="+mn-lt"/>
                        </a:rPr>
                        <a:t> </a:t>
                      </a:r>
                    </a:p>
                    <a:p>
                      <a:pPr lvl="0">
                        <a:buNone/>
                      </a:pPr>
                      <a:r>
                        <a:rPr lang="en-US" sz="1400" b="0" i="0" u="none" strike="noStrike" noProof="0" dirty="0"/>
                        <a:t>Deputy DIPC and Consultant Nurse Infection Prevention and Control</a:t>
                      </a:r>
                    </a:p>
                    <a:p>
                      <a:pPr lvl="0">
                        <a:buNone/>
                      </a:pPr>
                      <a:r>
                        <a:rPr lang="en-US" sz="1400" b="0" i="0" u="none" strike="noStrike" noProof="0" dirty="0"/>
                        <a:t>Royal Cornwall Hospitals Trust and Cornwall Partnership Foundation Trust</a:t>
                      </a:r>
                      <a:endParaRPr lang="en-US" sz="1400" dirty="0">
                        <a:solidFill>
                          <a:srgbClr val="FF0000"/>
                        </a:solidFill>
                        <a:latin typeface="+mn-lt"/>
                      </a:endParaRPr>
                    </a:p>
                  </a:txBody>
                  <a:tcPr/>
                </a:tc>
                <a:tc>
                  <a:txBody>
                    <a:bodyPr/>
                    <a:lstStyle/>
                    <a:p>
                      <a:pPr lvl="0">
                        <a:buNone/>
                      </a:pPr>
                      <a:r>
                        <a:rPr lang="en-US" sz="1400" b="0" i="0" u="none" strike="noStrike" noProof="0">
                          <a:solidFill>
                            <a:schemeClr val="tx1"/>
                          </a:solidFill>
                          <a:latin typeface="+mn-lt"/>
                        </a:rPr>
                        <a:t>15.00- 15.40</a:t>
                      </a:r>
                    </a:p>
                  </a:txBody>
                  <a:tcPr/>
                </a:tc>
                <a:tc>
                  <a:txBody>
                    <a:bodyPr/>
                    <a:lstStyle/>
                    <a:p>
                      <a:pPr lvl="0">
                        <a:buNone/>
                      </a:pPr>
                      <a:endParaRPr lang="en-US" sz="1400" dirty="0">
                        <a:solidFill>
                          <a:srgbClr val="FF0000"/>
                        </a:solidFill>
                        <a:latin typeface="+mn-lt"/>
                      </a:endParaRPr>
                    </a:p>
                    <a:p>
                      <a:pPr marL="0" marR="0" lvl="0" indent="0" algn="l" rtl="0" eaLnBrk="1" fontAlgn="auto" latinLnBrk="0" hangingPunct="1">
                        <a:lnSpc>
                          <a:spcPct val="100000"/>
                        </a:lnSpc>
                        <a:spcBef>
                          <a:spcPts val="0"/>
                        </a:spcBef>
                        <a:spcAft>
                          <a:spcPts val="0"/>
                        </a:spcAft>
                        <a:buClrTx/>
                        <a:buSzTx/>
                        <a:buFontTx/>
                        <a:buNone/>
                      </a:pPr>
                      <a:r>
                        <a:rPr lang="en-US" sz="1800" u="sng" kern="1200" dirty="0">
                          <a:solidFill>
                            <a:schemeClr val="dk1"/>
                          </a:solidFill>
                          <a:effectLst/>
                          <a:latin typeface="+mn-lt"/>
                          <a:ea typeface="+mn-ea"/>
                          <a:cs typeface="+mn-cs"/>
                          <a:hlinkClick r:id="rId4"/>
                        </a:rPr>
                        <a:t>Click here to join the meeting</a:t>
                      </a:r>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pPr lvl="0">
                        <a:buNone/>
                      </a:pPr>
                      <a:endParaRPr lang="en-US" sz="1400" dirty="0">
                        <a:solidFill>
                          <a:srgbClr val="FF0000"/>
                        </a:solidFill>
                        <a:latin typeface="+mn-lt"/>
                      </a:endParaRPr>
                    </a:p>
                  </a:txBody>
                  <a:tcPr/>
                </a:tc>
                <a:extLst>
                  <a:ext uri="{0D108BD9-81ED-4DB2-BD59-A6C34878D82A}">
                    <a16:rowId xmlns:a16="http://schemas.microsoft.com/office/drawing/2014/main" val="2045338911"/>
                  </a:ext>
                </a:extLst>
              </a:tr>
            </a:tbl>
          </a:graphicData>
        </a:graphic>
      </p:graphicFrame>
    </p:spTree>
    <p:extLst>
      <p:ext uri="{BB962C8B-B14F-4D97-AF65-F5344CB8AC3E}">
        <p14:creationId xmlns:p14="http://schemas.microsoft.com/office/powerpoint/2010/main" val="426180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6D126D-358A-4BD4-9E0F-7404881E420C}"/>
              </a:ext>
            </a:extLst>
          </p:cNvPr>
          <p:cNvSpPr>
            <a:spLocks noGrp="1"/>
          </p:cNvSpPr>
          <p:nvPr>
            <p:ph type="title"/>
          </p:nvPr>
        </p:nvSpPr>
        <p:spPr/>
        <p:txBody>
          <a:bodyPr lIns="91440" tIns="45720" rIns="91440" bIns="45720" anchor="t"/>
          <a:lstStyle/>
          <a:p>
            <a:r>
              <a:rPr lang="en-US">
                <a:latin typeface="Arial"/>
                <a:cs typeface="Arial"/>
              </a:rPr>
              <a:t>Thursday 21st October 2021</a:t>
            </a:r>
            <a:endParaRPr lang="en-US"/>
          </a:p>
        </p:txBody>
      </p:sp>
      <p:sp>
        <p:nvSpPr>
          <p:cNvPr id="4" name="Footer Placeholder 3">
            <a:extLst>
              <a:ext uri="{FF2B5EF4-FFF2-40B4-BE49-F238E27FC236}">
                <a16:creationId xmlns:a16="http://schemas.microsoft.com/office/drawing/2014/main" id="{E409E18F-AD59-455F-BDA4-49E1948CF8FC}"/>
              </a:ext>
            </a:extLst>
          </p:cNvPr>
          <p:cNvSpPr>
            <a:spLocks noGrp="1"/>
          </p:cNvSpPr>
          <p:nvPr>
            <p:ph type="ftr" sz="quarter" idx="3"/>
          </p:nvPr>
        </p:nvSpPr>
        <p:spPr/>
        <p:txBody>
          <a:bodyPr/>
          <a:lstStyle/>
          <a:p>
            <a:r>
              <a:rPr lang="en-US"/>
              <a:t>Presentation title</a:t>
            </a:r>
          </a:p>
        </p:txBody>
      </p:sp>
      <p:graphicFrame>
        <p:nvGraphicFramePr>
          <p:cNvPr id="6" name="Table 7">
            <a:extLst>
              <a:ext uri="{FF2B5EF4-FFF2-40B4-BE49-F238E27FC236}">
                <a16:creationId xmlns:a16="http://schemas.microsoft.com/office/drawing/2014/main" id="{EA50FA8F-0EEF-48D8-8BF0-FB131DC4B866}"/>
              </a:ext>
            </a:extLst>
          </p:cNvPr>
          <p:cNvGraphicFramePr>
            <a:graphicFrameLocks/>
          </p:cNvGraphicFramePr>
          <p:nvPr>
            <p:extLst>
              <p:ext uri="{D42A27DB-BD31-4B8C-83A1-F6EECF244321}">
                <p14:modId xmlns:p14="http://schemas.microsoft.com/office/powerpoint/2010/main" val="1499011016"/>
              </p:ext>
            </p:extLst>
          </p:nvPr>
        </p:nvGraphicFramePr>
        <p:xfrm>
          <a:off x="465138" y="1649413"/>
          <a:ext cx="7737472" cy="4058920"/>
        </p:xfrm>
        <a:graphic>
          <a:graphicData uri="http://schemas.openxmlformats.org/drawingml/2006/table">
            <a:tbl>
              <a:tblPr firstRow="1" bandRow="1">
                <a:tableStyleId>{5C22544A-7EE6-4342-B048-85BDC9FD1C3A}</a:tableStyleId>
              </a:tblPr>
              <a:tblGrid>
                <a:gridCol w="2494630">
                  <a:extLst>
                    <a:ext uri="{9D8B030D-6E8A-4147-A177-3AD203B41FA5}">
                      <a16:colId xmlns:a16="http://schemas.microsoft.com/office/drawing/2014/main" val="2204116868"/>
                    </a:ext>
                  </a:extLst>
                </a:gridCol>
                <a:gridCol w="2221832">
                  <a:extLst>
                    <a:ext uri="{9D8B030D-6E8A-4147-A177-3AD203B41FA5}">
                      <a16:colId xmlns:a16="http://schemas.microsoft.com/office/drawing/2014/main" val="3870867007"/>
                    </a:ext>
                  </a:extLst>
                </a:gridCol>
                <a:gridCol w="1086642">
                  <a:extLst>
                    <a:ext uri="{9D8B030D-6E8A-4147-A177-3AD203B41FA5}">
                      <a16:colId xmlns:a16="http://schemas.microsoft.com/office/drawing/2014/main" val="3937539199"/>
                    </a:ext>
                  </a:extLst>
                </a:gridCol>
                <a:gridCol w="1934368">
                  <a:extLst>
                    <a:ext uri="{9D8B030D-6E8A-4147-A177-3AD203B41FA5}">
                      <a16:colId xmlns:a16="http://schemas.microsoft.com/office/drawing/2014/main" val="2713975118"/>
                    </a:ext>
                  </a:extLst>
                </a:gridCol>
              </a:tblGrid>
              <a:tr h="370840">
                <a:tc>
                  <a:txBody>
                    <a:bodyPr/>
                    <a:lstStyle/>
                    <a:p>
                      <a:r>
                        <a:rPr lang="en-US"/>
                        <a:t>Subject</a:t>
                      </a:r>
                    </a:p>
                  </a:txBody>
                  <a:tcPr/>
                </a:tc>
                <a:tc>
                  <a:txBody>
                    <a:bodyPr/>
                    <a:lstStyle/>
                    <a:p>
                      <a:r>
                        <a:rPr lang="en-US"/>
                        <a:t>Speaker</a:t>
                      </a:r>
                    </a:p>
                  </a:txBody>
                  <a:tcPr/>
                </a:tc>
                <a:tc>
                  <a:txBody>
                    <a:bodyPr/>
                    <a:lstStyle/>
                    <a:p>
                      <a:r>
                        <a:rPr lang="en-US"/>
                        <a:t>Time</a:t>
                      </a:r>
                    </a:p>
                  </a:txBody>
                  <a:tcPr/>
                </a:tc>
                <a:tc>
                  <a:txBody>
                    <a:bodyPr/>
                    <a:lstStyle/>
                    <a:p>
                      <a:r>
                        <a:rPr lang="en-US"/>
                        <a:t>Joining Link</a:t>
                      </a:r>
                    </a:p>
                  </a:txBody>
                  <a:tcPr/>
                </a:tc>
                <a:extLst>
                  <a:ext uri="{0D108BD9-81ED-4DB2-BD59-A6C34878D82A}">
                    <a16:rowId xmlns:a16="http://schemas.microsoft.com/office/drawing/2014/main" val="1378110122"/>
                  </a:ext>
                </a:extLst>
              </a:tr>
              <a:tr h="370840">
                <a:tc>
                  <a:txBody>
                    <a:bodyPr/>
                    <a:lstStyle/>
                    <a:p>
                      <a:pPr algn="l"/>
                      <a:r>
                        <a:rPr lang="en-US" sz="1400" dirty="0">
                          <a:latin typeface="+mn-lt"/>
                        </a:rPr>
                        <a:t>Virtual World Café: Is my stool toxigenic?</a:t>
                      </a:r>
                    </a:p>
                  </a:txBody>
                  <a:tcPr/>
                </a:tc>
                <a:tc>
                  <a:txBody>
                    <a:bodyPr/>
                    <a:lstStyle/>
                    <a:p>
                      <a:pPr algn="l"/>
                      <a:r>
                        <a:rPr lang="en-GB" sz="1400" b="1" kern="1200">
                          <a:solidFill>
                            <a:schemeClr val="dk1"/>
                          </a:solidFill>
                          <a:effectLst/>
                          <a:latin typeface="+mn-lt"/>
                          <a:ea typeface="+mn-ea"/>
                          <a:cs typeface="+mn-cs"/>
                        </a:rPr>
                        <a:t>Elizabeth Beech MBE </a:t>
                      </a:r>
                    </a:p>
                    <a:p>
                      <a:pPr algn="l"/>
                      <a:r>
                        <a:rPr lang="en-GB" sz="1400" b="0" kern="1200">
                          <a:solidFill>
                            <a:schemeClr val="dk1"/>
                          </a:solidFill>
                          <a:effectLst/>
                          <a:latin typeface="+mn-lt"/>
                          <a:ea typeface="+mn-ea"/>
                          <a:cs typeface="+mn-cs"/>
                        </a:rPr>
                        <a:t>Regional Antimicrobial Stewardship Lead </a:t>
                      </a:r>
                    </a:p>
                    <a:p>
                      <a:pPr algn="l"/>
                      <a:r>
                        <a:rPr lang="en-GB" sz="1400" b="0" kern="1200">
                          <a:solidFill>
                            <a:schemeClr val="dk1"/>
                          </a:solidFill>
                          <a:effectLst/>
                          <a:latin typeface="+mn-lt"/>
                          <a:ea typeface="+mn-ea"/>
                          <a:cs typeface="+mn-cs"/>
                        </a:rPr>
                        <a:t>NHS England and NHS Improvement, South West Region</a:t>
                      </a:r>
                      <a:endParaRPr lang="en-US" sz="1400" b="0">
                        <a:solidFill>
                          <a:srgbClr val="FF0000"/>
                        </a:solidFill>
                        <a:latin typeface="+mn-lt"/>
                      </a:endParaRPr>
                    </a:p>
                  </a:txBody>
                  <a:tcPr/>
                </a:tc>
                <a:tc>
                  <a:txBody>
                    <a:bodyPr/>
                    <a:lstStyle/>
                    <a:p>
                      <a:pPr algn="ctr"/>
                      <a:r>
                        <a:rPr lang="en-US" sz="1400" dirty="0">
                          <a:latin typeface="+mn-lt"/>
                        </a:rPr>
                        <a:t>14:00-14:40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a:solidFill>
                            <a:schemeClr val="dk1"/>
                          </a:solidFill>
                          <a:effectLst/>
                          <a:latin typeface="+mn-lt"/>
                          <a:ea typeface="+mn-ea"/>
                          <a:cs typeface="+mn-cs"/>
                          <a:hlinkClick r:id="rId2"/>
                        </a:rPr>
                        <a:t>Click here to join the meeting</a:t>
                      </a:r>
                      <a:r>
                        <a:rPr lang="en-US" sz="1800" kern="1200">
                          <a:solidFill>
                            <a:schemeClr val="dk1"/>
                          </a:solidFill>
                          <a:effectLst/>
                          <a:latin typeface="+mn-lt"/>
                          <a:ea typeface="+mn-ea"/>
                          <a:cs typeface="+mn-cs"/>
                        </a:rPr>
                        <a:t> </a:t>
                      </a:r>
                      <a:endParaRPr lang="en-GB" sz="1800" kern="1200">
                        <a:solidFill>
                          <a:schemeClr val="dk1"/>
                        </a:solidFill>
                        <a:effectLst/>
                        <a:latin typeface="+mn-lt"/>
                        <a:ea typeface="+mn-ea"/>
                        <a:cs typeface="+mn-cs"/>
                      </a:endParaRPr>
                    </a:p>
                    <a:p>
                      <a:endParaRPr lang="en-US" sz="1400">
                        <a:latin typeface="+mn-lt"/>
                      </a:endParaRPr>
                    </a:p>
                  </a:txBody>
                  <a:tcPr/>
                </a:tc>
                <a:extLst>
                  <a:ext uri="{0D108BD9-81ED-4DB2-BD59-A6C34878D82A}">
                    <a16:rowId xmlns:a16="http://schemas.microsoft.com/office/drawing/2014/main" val="4121580635"/>
                  </a:ext>
                </a:extLst>
              </a:tr>
              <a:tr h="494347">
                <a:tc>
                  <a:txBody>
                    <a:bodyPr/>
                    <a:lstStyle/>
                    <a:p>
                      <a:pPr algn="l"/>
                      <a:r>
                        <a:rPr lang="en-US" sz="1400">
                          <a:latin typeface="+mn-lt"/>
                        </a:rPr>
                        <a:t>All things vascular device related</a:t>
                      </a:r>
                    </a:p>
                  </a:txBody>
                  <a:tcPr/>
                </a:tc>
                <a:tc>
                  <a:txBody>
                    <a:bodyPr/>
                    <a:lstStyle/>
                    <a:p>
                      <a:pPr algn="l"/>
                      <a:r>
                        <a:rPr lang="en-US" sz="1400" b="1">
                          <a:latin typeface="+mn-lt"/>
                        </a:rPr>
                        <a:t>Valya Weston</a:t>
                      </a:r>
                    </a:p>
                    <a:p>
                      <a:pPr algn="l"/>
                      <a:r>
                        <a:rPr lang="en-US" sz="1400">
                          <a:latin typeface="+mn-lt"/>
                        </a:rPr>
                        <a:t>National IPC Improvement lead</a:t>
                      </a:r>
                    </a:p>
                    <a:p>
                      <a:pPr algn="l"/>
                      <a:r>
                        <a:rPr lang="en-GB" sz="1400">
                          <a:latin typeface="+mn-lt"/>
                        </a:rPr>
                        <a:t>NHS England and NHS Improvement </a:t>
                      </a:r>
                      <a:endParaRPr lang="en-US" sz="1400">
                        <a:latin typeface="+mn-lt"/>
                      </a:endParaRPr>
                    </a:p>
                  </a:txBody>
                  <a:tcPr/>
                </a:tc>
                <a:tc>
                  <a:txBody>
                    <a:bodyPr/>
                    <a:lstStyle/>
                    <a:p>
                      <a:pPr algn="ctr"/>
                      <a:r>
                        <a:rPr lang="en-US" sz="1400">
                          <a:latin typeface="+mn-lt"/>
                        </a:rPr>
                        <a:t>15:00-15:40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dirty="0">
                          <a:solidFill>
                            <a:schemeClr val="dk1"/>
                          </a:solidFill>
                          <a:effectLst/>
                          <a:latin typeface="+mn-lt"/>
                          <a:ea typeface="+mn-ea"/>
                          <a:cs typeface="+mn-cs"/>
                          <a:hlinkClick r:id="rId3"/>
                        </a:rPr>
                        <a:t>Click here to join the meeting</a:t>
                      </a:r>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endParaRPr lang="en-US" sz="1400" dirty="0">
                        <a:latin typeface="+mn-lt"/>
                      </a:endParaRPr>
                    </a:p>
                  </a:txBody>
                  <a:tcPr/>
                </a:tc>
                <a:extLst>
                  <a:ext uri="{0D108BD9-81ED-4DB2-BD59-A6C34878D82A}">
                    <a16:rowId xmlns:a16="http://schemas.microsoft.com/office/drawing/2014/main" val="285022348"/>
                  </a:ext>
                </a:extLst>
              </a:tr>
              <a:tr h="370840">
                <a:tc>
                  <a:txBody>
                    <a:bodyPr/>
                    <a:lstStyle/>
                    <a:p>
                      <a:pPr algn="l"/>
                      <a:r>
                        <a:rPr lang="en-US" sz="1400">
                          <a:latin typeface="+mn-lt"/>
                        </a:rPr>
                        <a:t>Ventilation webinar</a:t>
                      </a:r>
                    </a:p>
                  </a:txBody>
                  <a:tcPr/>
                </a:tc>
                <a:tc>
                  <a:txBody>
                    <a:bodyPr/>
                    <a:lstStyle/>
                    <a:p>
                      <a:pPr algn="l"/>
                      <a:r>
                        <a:rPr lang="en-GB" sz="1400" dirty="0">
                          <a:latin typeface="+mn-lt"/>
                        </a:rPr>
                        <a:t>A video from an NHS England and NHS Improvement session chaired by Tony Fisher</a:t>
                      </a:r>
                    </a:p>
                    <a:p>
                      <a:pPr algn="l"/>
                      <a:endParaRPr lang="en-US" sz="1400" dirty="0">
                        <a:latin typeface="+mn-lt"/>
                      </a:endParaRPr>
                    </a:p>
                  </a:txBody>
                  <a:tcPr/>
                </a:tc>
                <a:tc>
                  <a:txBody>
                    <a:bodyPr/>
                    <a:lstStyle/>
                    <a:p>
                      <a:pPr algn="ctr"/>
                      <a:r>
                        <a:rPr lang="en-US" sz="1400">
                          <a:latin typeface="+mn-lt"/>
                        </a:rPr>
                        <a:t>15:00-16:00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dirty="0">
                          <a:solidFill>
                            <a:schemeClr val="dk1"/>
                          </a:solidFill>
                          <a:effectLst/>
                          <a:latin typeface="+mn-lt"/>
                          <a:ea typeface="+mn-ea"/>
                          <a:cs typeface="+mn-cs"/>
                          <a:hlinkClick r:id="rId4"/>
                        </a:rPr>
                        <a:t>Click here to join the meeting</a:t>
                      </a:r>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endParaRPr lang="en-US" sz="1400" dirty="0">
                        <a:latin typeface="+mn-lt"/>
                      </a:endParaRPr>
                    </a:p>
                  </a:txBody>
                  <a:tcPr/>
                </a:tc>
                <a:extLst>
                  <a:ext uri="{0D108BD9-81ED-4DB2-BD59-A6C34878D82A}">
                    <a16:rowId xmlns:a16="http://schemas.microsoft.com/office/drawing/2014/main" val="3455585657"/>
                  </a:ext>
                </a:extLst>
              </a:tr>
            </a:tbl>
          </a:graphicData>
        </a:graphic>
      </p:graphicFrame>
    </p:spTree>
    <p:extLst>
      <p:ext uri="{BB962C8B-B14F-4D97-AF65-F5344CB8AC3E}">
        <p14:creationId xmlns:p14="http://schemas.microsoft.com/office/powerpoint/2010/main" val="182284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7843D2-FAC3-4EF3-8500-2AC708B93A27}"/>
              </a:ext>
            </a:extLst>
          </p:cNvPr>
          <p:cNvSpPr>
            <a:spLocks noGrp="1"/>
          </p:cNvSpPr>
          <p:nvPr>
            <p:ph type="title"/>
          </p:nvPr>
        </p:nvSpPr>
        <p:spPr/>
        <p:txBody>
          <a:bodyPr lIns="91440" tIns="45720" rIns="91440" bIns="45720" anchor="t"/>
          <a:lstStyle/>
          <a:p>
            <a:r>
              <a:rPr lang="en-US">
                <a:latin typeface="Arial"/>
                <a:cs typeface="Arial"/>
              </a:rPr>
              <a:t>Friday 22nd October 2021</a:t>
            </a:r>
            <a:endParaRPr lang="en-US"/>
          </a:p>
        </p:txBody>
      </p:sp>
      <p:sp>
        <p:nvSpPr>
          <p:cNvPr id="4" name="Footer Placeholder 3">
            <a:extLst>
              <a:ext uri="{FF2B5EF4-FFF2-40B4-BE49-F238E27FC236}">
                <a16:creationId xmlns:a16="http://schemas.microsoft.com/office/drawing/2014/main" id="{E8885D6A-AB03-4F7B-A97E-D69016D6A647}"/>
              </a:ext>
            </a:extLst>
          </p:cNvPr>
          <p:cNvSpPr>
            <a:spLocks noGrp="1"/>
          </p:cNvSpPr>
          <p:nvPr>
            <p:ph type="ftr" sz="quarter" idx="3"/>
          </p:nvPr>
        </p:nvSpPr>
        <p:spPr/>
        <p:txBody>
          <a:bodyPr/>
          <a:lstStyle/>
          <a:p>
            <a:r>
              <a:rPr lang="en-US"/>
              <a:t>Presentation title</a:t>
            </a:r>
          </a:p>
        </p:txBody>
      </p:sp>
      <p:graphicFrame>
        <p:nvGraphicFramePr>
          <p:cNvPr id="5" name="Table 7">
            <a:extLst>
              <a:ext uri="{FF2B5EF4-FFF2-40B4-BE49-F238E27FC236}">
                <a16:creationId xmlns:a16="http://schemas.microsoft.com/office/drawing/2014/main" id="{7CB4591C-A5C9-469E-A401-0CB320D4A444}"/>
              </a:ext>
            </a:extLst>
          </p:cNvPr>
          <p:cNvGraphicFramePr>
            <a:graphicFrameLocks/>
          </p:cNvGraphicFramePr>
          <p:nvPr>
            <p:extLst>
              <p:ext uri="{D42A27DB-BD31-4B8C-83A1-F6EECF244321}">
                <p14:modId xmlns:p14="http://schemas.microsoft.com/office/powerpoint/2010/main" val="2059195085"/>
              </p:ext>
            </p:extLst>
          </p:nvPr>
        </p:nvGraphicFramePr>
        <p:xfrm>
          <a:off x="621437" y="1466114"/>
          <a:ext cx="7581173" cy="4867327"/>
        </p:xfrm>
        <a:graphic>
          <a:graphicData uri="http://schemas.openxmlformats.org/drawingml/2006/table">
            <a:tbl>
              <a:tblPr firstRow="1" bandRow="1">
                <a:tableStyleId>{5C22544A-7EE6-4342-B048-85BDC9FD1C3A}</a:tableStyleId>
              </a:tblPr>
              <a:tblGrid>
                <a:gridCol w="2057108">
                  <a:extLst>
                    <a:ext uri="{9D8B030D-6E8A-4147-A177-3AD203B41FA5}">
                      <a16:colId xmlns:a16="http://schemas.microsoft.com/office/drawing/2014/main" val="2204116868"/>
                    </a:ext>
                  </a:extLst>
                </a:gridCol>
                <a:gridCol w="2780146">
                  <a:extLst>
                    <a:ext uri="{9D8B030D-6E8A-4147-A177-3AD203B41FA5}">
                      <a16:colId xmlns:a16="http://schemas.microsoft.com/office/drawing/2014/main" val="3870867007"/>
                    </a:ext>
                  </a:extLst>
                </a:gridCol>
                <a:gridCol w="1080654">
                  <a:extLst>
                    <a:ext uri="{9D8B030D-6E8A-4147-A177-3AD203B41FA5}">
                      <a16:colId xmlns:a16="http://schemas.microsoft.com/office/drawing/2014/main" val="3937539199"/>
                    </a:ext>
                  </a:extLst>
                </a:gridCol>
                <a:gridCol w="1663265">
                  <a:extLst>
                    <a:ext uri="{9D8B030D-6E8A-4147-A177-3AD203B41FA5}">
                      <a16:colId xmlns:a16="http://schemas.microsoft.com/office/drawing/2014/main" val="2713975118"/>
                    </a:ext>
                  </a:extLst>
                </a:gridCol>
              </a:tblGrid>
              <a:tr h="367345">
                <a:tc>
                  <a:txBody>
                    <a:bodyPr/>
                    <a:lstStyle/>
                    <a:p>
                      <a:r>
                        <a:rPr lang="en-US"/>
                        <a:t>Subject</a:t>
                      </a:r>
                    </a:p>
                  </a:txBody>
                  <a:tcPr/>
                </a:tc>
                <a:tc>
                  <a:txBody>
                    <a:bodyPr/>
                    <a:lstStyle/>
                    <a:p>
                      <a:r>
                        <a:rPr lang="en-US"/>
                        <a:t>Speaker</a:t>
                      </a:r>
                    </a:p>
                  </a:txBody>
                  <a:tcPr/>
                </a:tc>
                <a:tc>
                  <a:txBody>
                    <a:bodyPr/>
                    <a:lstStyle/>
                    <a:p>
                      <a:r>
                        <a:rPr lang="en-US"/>
                        <a:t>Time</a:t>
                      </a:r>
                    </a:p>
                  </a:txBody>
                  <a:tcPr/>
                </a:tc>
                <a:tc>
                  <a:txBody>
                    <a:bodyPr/>
                    <a:lstStyle/>
                    <a:p>
                      <a:r>
                        <a:rPr lang="en-US"/>
                        <a:t>Joining Link</a:t>
                      </a:r>
                    </a:p>
                  </a:txBody>
                  <a:tcPr/>
                </a:tc>
                <a:extLst>
                  <a:ext uri="{0D108BD9-81ED-4DB2-BD59-A6C34878D82A}">
                    <a16:rowId xmlns:a16="http://schemas.microsoft.com/office/drawing/2014/main" val="1378110122"/>
                  </a:ext>
                </a:extLst>
              </a:tr>
              <a:tr h="1163258">
                <a:tc>
                  <a:txBody>
                    <a:bodyPr/>
                    <a:lstStyle/>
                    <a:p>
                      <a:pPr marL="0" marR="0" lvl="0" indent="0" algn="l" rtl="0" eaLnBrk="1" fontAlgn="auto" latinLnBrk="0" hangingPunct="1">
                        <a:lnSpc>
                          <a:spcPct val="100000"/>
                        </a:lnSpc>
                        <a:spcBef>
                          <a:spcPts val="0"/>
                        </a:spcBef>
                        <a:spcAft>
                          <a:spcPts val="0"/>
                        </a:spcAft>
                        <a:buClrTx/>
                        <a:buSzTx/>
                        <a:buFontTx/>
                        <a:buNone/>
                      </a:pPr>
                      <a:r>
                        <a:rPr lang="en-US" sz="1400">
                          <a:latin typeface="+mn-lt"/>
                        </a:rPr>
                        <a:t>How do Non-Executive Directors get IPC assurance at Board</a:t>
                      </a:r>
                    </a:p>
                    <a:p>
                      <a:pPr algn="l"/>
                      <a:endParaRPr lang="en-US" sz="1400">
                        <a:solidFill>
                          <a:srgbClr val="FF0000"/>
                        </a:solidFill>
                        <a:latin typeface="+mn-lt"/>
                      </a:endParaRPr>
                    </a:p>
                  </a:txBody>
                  <a:tcPr/>
                </a:tc>
                <a:tc>
                  <a:txBody>
                    <a:bodyPr/>
                    <a:lstStyle/>
                    <a:p>
                      <a:pPr lvl="0" algn="l">
                        <a:lnSpc>
                          <a:spcPct val="100000"/>
                        </a:lnSpc>
                        <a:spcBef>
                          <a:spcPts val="0"/>
                        </a:spcBef>
                        <a:spcAft>
                          <a:spcPts val="0"/>
                        </a:spcAft>
                        <a:buNone/>
                      </a:pPr>
                      <a:r>
                        <a:rPr lang="en-US" sz="1400" b="1" i="0" u="none" strike="noStrike" noProof="0" dirty="0"/>
                        <a:t>Kirsty Morgan </a:t>
                      </a:r>
                      <a:endParaRPr lang="en-US" sz="1400" b="1" dirty="0"/>
                    </a:p>
                    <a:p>
                      <a:pPr lvl="0" algn="l">
                        <a:lnSpc>
                          <a:spcPct val="100000"/>
                        </a:lnSpc>
                        <a:spcBef>
                          <a:spcPts val="0"/>
                        </a:spcBef>
                        <a:spcAft>
                          <a:spcPts val="0"/>
                        </a:spcAft>
                        <a:buNone/>
                      </a:pPr>
                      <a:r>
                        <a:rPr lang="en-US" sz="1400" b="0" i="0" u="none" strike="noStrike" noProof="0" dirty="0"/>
                        <a:t>Assistant Director of Infection Prevention and Control </a:t>
                      </a:r>
                      <a:endParaRPr lang="en-US" sz="1400" dirty="0"/>
                    </a:p>
                    <a:p>
                      <a:pPr lvl="0" algn="l">
                        <a:buNone/>
                      </a:pPr>
                      <a:r>
                        <a:rPr lang="en-GB" sz="1400" b="0" i="0" u="none" strike="noStrike" noProof="0" dirty="0"/>
                        <a:t>NHS England and NHS Improvement</a:t>
                      </a:r>
                      <a:r>
                        <a:rPr lang="en-US" sz="1400" b="0" i="0" u="none" strike="noStrike" noProof="0" dirty="0"/>
                        <a:t>, Midlands region</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noProof="0">
                          <a:latin typeface="+mn-lt"/>
                        </a:rPr>
                        <a:t>12.30-13.30</a:t>
                      </a:r>
                    </a:p>
                    <a:p>
                      <a:pPr algn="ctr"/>
                      <a:endParaRPr lang="en-US" sz="1400">
                        <a:latin typeface="+mn-lt"/>
                      </a:endParaRPr>
                    </a:p>
                  </a:txBody>
                  <a:tcPr/>
                </a:tc>
                <a:tc>
                  <a:txBody>
                    <a:bodyPr/>
                    <a:lstStyle/>
                    <a:p>
                      <a:pPr lvl="0" algn="l">
                        <a:buNone/>
                      </a:pPr>
                      <a:r>
                        <a:rPr lang="en-US" sz="1400" b="0" i="0" u="none" strike="noStrike" noProof="0">
                          <a:hlinkClick r:id="rId3"/>
                        </a:rPr>
                        <a:t>Click here to join the meeting</a:t>
                      </a:r>
                      <a:r>
                        <a:rPr lang="en-US" sz="1400" b="0" i="0" u="none" strike="noStrike" noProof="0"/>
                        <a:t> </a:t>
                      </a:r>
                      <a:endParaRPr lang="en-US"/>
                    </a:p>
                  </a:txBody>
                  <a:tcPr/>
                </a:tc>
                <a:extLst>
                  <a:ext uri="{0D108BD9-81ED-4DB2-BD59-A6C34878D82A}">
                    <a16:rowId xmlns:a16="http://schemas.microsoft.com/office/drawing/2014/main" val="4121580635"/>
                  </a:ext>
                </a:extLst>
              </a:tr>
              <a:tr h="2234680">
                <a:tc>
                  <a:txBody>
                    <a:bodyPr/>
                    <a:lstStyle/>
                    <a:p>
                      <a:pPr algn="l"/>
                      <a:r>
                        <a:rPr lang="en-US" sz="1400">
                          <a:solidFill>
                            <a:schemeClr val="tx1"/>
                          </a:solidFill>
                          <a:latin typeface="+mn-lt"/>
                        </a:rPr>
                        <a:t>The year that was … the good, the bad and the what next? COVID and beyond.</a:t>
                      </a:r>
                    </a:p>
                  </a:txBody>
                  <a:tcPr/>
                </a:tc>
                <a:tc>
                  <a:txBody>
                    <a:bodyPr/>
                    <a:lstStyle/>
                    <a:p>
                      <a:pPr algn="l"/>
                      <a:r>
                        <a:rPr lang="en-US" sz="1400" b="1" dirty="0">
                          <a:solidFill>
                            <a:schemeClr val="tx1"/>
                          </a:solidFill>
                          <a:latin typeface="+mn-lt"/>
                        </a:rPr>
                        <a:t>Kerry Holden</a:t>
                      </a:r>
                    </a:p>
                    <a:p>
                      <a:pPr algn="l"/>
                      <a:r>
                        <a:rPr lang="en-GB" sz="1400" dirty="0">
                          <a:latin typeface="+mn-lt"/>
                        </a:rPr>
                        <a:t>Lead Nurse - Infection Prevention &amp; Antimicrobial Stewardship </a:t>
                      </a:r>
                    </a:p>
                    <a:p>
                      <a:pPr algn="l"/>
                      <a:r>
                        <a:rPr lang="en-GB" sz="1400" dirty="0">
                          <a:latin typeface="+mn-lt"/>
                        </a:rPr>
                        <a:t>Deputy Director of Infection Prevention and Control and </a:t>
                      </a:r>
                      <a:endParaRPr lang="en-US" sz="1400" dirty="0">
                        <a:latin typeface="+mn-lt"/>
                      </a:endParaRPr>
                    </a:p>
                    <a:p>
                      <a:pPr algn="l"/>
                      <a:r>
                        <a:rPr lang="en-US" sz="1400" b="1" dirty="0">
                          <a:solidFill>
                            <a:schemeClr val="tx1"/>
                          </a:solidFill>
                          <a:latin typeface="+mn-lt"/>
                        </a:rPr>
                        <a:t>Craig Bradley</a:t>
                      </a:r>
                    </a:p>
                    <a:p>
                      <a:pPr algn="l"/>
                      <a:r>
                        <a:rPr lang="en-US" sz="1400" dirty="0">
                          <a:latin typeface="+mn-lt"/>
                        </a:rPr>
                        <a:t>Director of Infection Prevention and Control</a:t>
                      </a:r>
                    </a:p>
                    <a:p>
                      <a:pPr algn="l"/>
                      <a:r>
                        <a:rPr lang="en-GB" sz="1400" dirty="0">
                          <a:latin typeface="+mn-lt"/>
                        </a:rPr>
                        <a:t>Gloucestershire Hospitals NHS Foundation Trust</a:t>
                      </a:r>
                    </a:p>
                  </a:txBody>
                  <a:tcPr/>
                </a:tc>
                <a:tc>
                  <a:txBody>
                    <a:bodyPr/>
                    <a:lstStyle/>
                    <a:p>
                      <a:pPr lvl="0" algn="ctr">
                        <a:buNone/>
                      </a:pPr>
                      <a:r>
                        <a:rPr lang="en-US" sz="1400" b="0" i="0" u="none" strike="noStrike" noProof="0">
                          <a:latin typeface="+mn-lt"/>
                        </a:rPr>
                        <a:t>14.00-14.40</a:t>
                      </a:r>
                      <a:endParaRPr lang="en-US" sz="1400">
                        <a:latin typeface="+mn-lt"/>
                      </a:endParaRPr>
                    </a:p>
                  </a:txBody>
                  <a:tcPr/>
                </a:tc>
                <a:tc>
                  <a:txBody>
                    <a:bodyPr/>
                    <a:lstStyle/>
                    <a:p>
                      <a:pPr algn="l"/>
                      <a:endParaRPr lang="en-US" sz="1400">
                        <a:latin typeface="+mn-lt"/>
                      </a:endParaRPr>
                    </a:p>
                    <a:p>
                      <a:pPr lvl="0" algn="l">
                        <a:buNone/>
                      </a:pPr>
                      <a:r>
                        <a:rPr lang="en-US" sz="1400" b="0" i="0" u="none" strike="noStrike" noProof="0">
                          <a:hlinkClick r:id="rId4"/>
                        </a:rPr>
                        <a:t>Click here to join the meeting</a:t>
                      </a:r>
                      <a:r>
                        <a:rPr lang="en-US" sz="1400" b="0" i="0" u="none" strike="noStrike" noProof="0"/>
                        <a:t> </a:t>
                      </a:r>
                      <a:endParaRPr lang="en-US"/>
                    </a:p>
                  </a:txBody>
                  <a:tcPr/>
                </a:tc>
                <a:extLst>
                  <a:ext uri="{0D108BD9-81ED-4DB2-BD59-A6C34878D82A}">
                    <a16:rowId xmlns:a16="http://schemas.microsoft.com/office/drawing/2014/main" val="285022348"/>
                  </a:ext>
                </a:extLst>
              </a:tr>
              <a:tr h="1102044">
                <a:tc>
                  <a:txBody>
                    <a:bodyPr/>
                    <a:lstStyle/>
                    <a:p>
                      <a:pPr algn="l"/>
                      <a:r>
                        <a:rPr lang="en-US" sz="1400">
                          <a:solidFill>
                            <a:schemeClr val="tx1"/>
                          </a:solidFill>
                          <a:latin typeface="+mn-lt"/>
                        </a:rPr>
                        <a:t>Introduction to Mindfulness and Compassion</a:t>
                      </a:r>
                    </a:p>
                  </a:txBody>
                  <a:tcPr/>
                </a:tc>
                <a:tc>
                  <a:txBody>
                    <a:bodyPr/>
                    <a:lstStyle/>
                    <a:p>
                      <a:pPr algn="l"/>
                      <a:r>
                        <a:rPr lang="en-GB" sz="1400" dirty="0">
                          <a:latin typeface="+mn-lt"/>
                        </a:rPr>
                        <a:t>A video from an NHS England and NHS Improvement “Wellbeing Wednesday” session presented by Teresa Wort</a:t>
                      </a:r>
                    </a:p>
                  </a:txBody>
                  <a:tcPr/>
                </a:tc>
                <a:tc>
                  <a:txBody>
                    <a:bodyPr/>
                    <a:lstStyle/>
                    <a:p>
                      <a:pPr lvl="0" algn="ctr">
                        <a:buNone/>
                      </a:pPr>
                      <a:r>
                        <a:rPr lang="en-US" sz="1400">
                          <a:latin typeface="+mn-lt"/>
                        </a:rPr>
                        <a:t>15.00-15.50</a:t>
                      </a:r>
                    </a:p>
                  </a:txBody>
                  <a:tcPr/>
                </a:tc>
                <a:tc>
                  <a:txBody>
                    <a:bodyPr/>
                    <a:lstStyle/>
                    <a:p>
                      <a:pPr algn="l"/>
                      <a:endParaRPr lang="en-US" sz="1400" dirty="0">
                        <a:latin typeface="+mn-lt"/>
                      </a:endParaRPr>
                    </a:p>
                    <a:p>
                      <a:pPr lvl="0" algn="l">
                        <a:buNone/>
                      </a:pPr>
                      <a:r>
                        <a:rPr lang="en-US" sz="1400" b="0" i="0" u="none" strike="noStrike" noProof="0" dirty="0">
                          <a:hlinkClick r:id="rId5"/>
                        </a:rPr>
                        <a:t>Click here to join the meeting</a:t>
                      </a:r>
                      <a:r>
                        <a:rPr lang="en-US" sz="1400" b="0" i="0" u="none" strike="noStrike" noProof="0" dirty="0"/>
                        <a:t> </a:t>
                      </a:r>
                      <a:endParaRPr lang="en-US" dirty="0"/>
                    </a:p>
                  </a:txBody>
                  <a:tcPr/>
                </a:tc>
                <a:extLst>
                  <a:ext uri="{0D108BD9-81ED-4DB2-BD59-A6C34878D82A}">
                    <a16:rowId xmlns:a16="http://schemas.microsoft.com/office/drawing/2014/main" val="2981180300"/>
                  </a:ext>
                </a:extLst>
              </a:tr>
            </a:tbl>
          </a:graphicData>
        </a:graphic>
      </p:graphicFrame>
    </p:spTree>
    <p:extLst>
      <p:ext uri="{BB962C8B-B14F-4D97-AF65-F5344CB8AC3E}">
        <p14:creationId xmlns:p14="http://schemas.microsoft.com/office/powerpoint/2010/main" val="3839528278"/>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14fb3a9-4137-44db-b3ee-f6b0862f6158">
      <UserInfo>
        <DisplayName>Nicola Pollard</DisplayName>
        <AccountId>2842</AccountId>
        <AccountType/>
      </UserInfo>
      <UserInfo>
        <DisplayName>Shahin Alam</DisplayName>
        <AccountId>4938</AccountId>
        <AccountType/>
      </UserInfo>
      <UserInfo>
        <DisplayName>Lisa King</DisplayName>
        <AccountId>48</AccountId>
        <AccountType/>
      </UserInfo>
      <UserInfo>
        <DisplayName>Sade Cross</DisplayName>
        <AccountId>6199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1170E22CDFB1A439FB22DFBBD34079A" ma:contentTypeVersion="12" ma:contentTypeDescription="Create a new document." ma:contentTypeScope="" ma:versionID="8300615c6ed44a17578160e96d1ceeb7">
  <xsd:schema xmlns:xsd="http://www.w3.org/2001/XMLSchema" xmlns:xs="http://www.w3.org/2001/XMLSchema" xmlns:p="http://schemas.microsoft.com/office/2006/metadata/properties" xmlns:ns2="1bf3bb9c-d4d7-4127-8295-ba91930a88fb" xmlns:ns3="214fb3a9-4137-44db-b3ee-f6b0862f6158" targetNamespace="http://schemas.microsoft.com/office/2006/metadata/properties" ma:root="true" ma:fieldsID="17baa28f08720414a811cf869565fb17" ns2:_="" ns3:_="">
    <xsd:import namespace="1bf3bb9c-d4d7-4127-8295-ba91930a88fb"/>
    <xsd:import namespace="214fb3a9-4137-44db-b3ee-f6b0862f615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f3bb9c-d4d7-4127-8295-ba91930a88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4fb3a9-4137-44db-b3ee-f6b0862f615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1bf3bb9c-d4d7-4127-8295-ba91930a88fb"/>
    <ds:schemaRef ds:uri="214fb3a9-4137-44db-b3ee-f6b0862f615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C065D8B4-E959-4ADA-8ABC-8B6C58CD71A5}">
  <ds:schemaRefs>
    <ds:schemaRef ds:uri="1bf3bb9c-d4d7-4127-8295-ba91930a88fb"/>
    <ds:schemaRef ds:uri="214fb3a9-4137-44db-b3ee-f6b0862f61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7d396678-c698-4451-b9ab-bac3c3310917}" enabled="1" method="Privileged" siteId="{b524f606-f77a-4aa2-8da2-fe70343b0cce}" contentBits="0" removed="0"/>
</clbl:labelList>
</file>

<file path=docProps/app.xml><?xml version="1.0" encoding="utf-8"?>
<Properties xmlns="http://schemas.openxmlformats.org/officeDocument/2006/extended-properties" xmlns:vt="http://schemas.openxmlformats.org/officeDocument/2006/docPropsVTypes">
  <Template/>
  <TotalTime>184</TotalTime>
  <Words>817</Words>
  <Application>Microsoft Office PowerPoint</Application>
  <PresentationFormat>On-screen Show (4:3)</PresentationFormat>
  <Paragraphs>146</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International Infection Prevention and Control Week 2021</vt:lpstr>
      <vt:lpstr>Introduction</vt:lpstr>
      <vt:lpstr>Monday 18th October 2021</vt:lpstr>
      <vt:lpstr>Tuesday 19th October 2021</vt:lpstr>
      <vt:lpstr>Wednesday 20th October 2021</vt:lpstr>
      <vt:lpstr>Thursday 21st October 2021</vt:lpstr>
      <vt:lpstr>Friday 22nd October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Sanderson</dc:creator>
  <cp:lastModifiedBy>Niki Shaw</cp:lastModifiedBy>
  <cp:revision>4</cp:revision>
  <dcterms:created xsi:type="dcterms:W3CDTF">2017-05-03T08:06:17Z</dcterms:created>
  <dcterms:modified xsi:type="dcterms:W3CDTF">2021-10-15T06:19:28Z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0x01010071170E22CDFB1A439FB22DFBBD34079A</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